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335" r:id="rId5"/>
    <p:sldId id="326" r:id="rId6"/>
    <p:sldId id="344" r:id="rId7"/>
    <p:sldId id="364" r:id="rId8"/>
    <p:sldId id="327" r:id="rId9"/>
    <p:sldId id="409" r:id="rId10"/>
    <p:sldId id="345" r:id="rId11"/>
    <p:sldId id="410" r:id="rId12"/>
    <p:sldId id="384" r:id="rId13"/>
    <p:sldId id="328" r:id="rId14"/>
    <p:sldId id="329" r:id="rId15"/>
    <p:sldId id="330" r:id="rId16"/>
    <p:sldId id="306" r:id="rId17"/>
    <p:sldId id="402" r:id="rId18"/>
    <p:sldId id="403" r:id="rId19"/>
    <p:sldId id="404" r:id="rId20"/>
    <p:sldId id="348" r:id="rId21"/>
    <p:sldId id="408" r:id="rId22"/>
    <p:sldId id="303" r:id="rId23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>
        <p:scale>
          <a:sx n="120" d="100"/>
          <a:sy n="120" d="100"/>
        </p:scale>
        <p:origin x="1666" y="682"/>
      </p:cViewPr>
      <p:guideLst>
        <p:guide orient="horz" pos="16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9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．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tags" Target="../tags/tag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tags" Target="../tags/tag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椭圆的标准方程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 flipV="1">
            <a:off x="7379970" y="1094740"/>
            <a:ext cx="3048000" cy="107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新知探究</a:t>
            </a:r>
            <a:endParaRPr lang="zh-CN" alt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37"/>
          <p:cNvSpPr txBox="1"/>
          <p:nvPr/>
        </p:nvSpPr>
        <p:spPr>
          <a:xfrm>
            <a:off x="251460" y="843558"/>
            <a:ext cx="2672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探索研究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endParaRPr lang="zh-CN" altLang="zh-CN" b="1" dirty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25170" y="1347470"/>
                <a:ext cx="838962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设椭圆的焦点为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，焦距为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，而且椭圆上的动点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70" y="1347470"/>
                <a:ext cx="8389620" cy="4603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907476" y="1851914"/>
                <a:ext cx="5892190" cy="4616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｜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𝑃𝐹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｜+｜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𝑃𝐹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其中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476" y="1851914"/>
                <a:ext cx="589219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" t="-55" r="10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08585" y="2301875"/>
                <a:ext cx="7672705" cy="936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所在直线为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轴，线段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的垂直平分线为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轴，建立平面直角坐标么，如图所示．此时：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" y="2301875"/>
                <a:ext cx="7672705" cy="936347"/>
              </a:xfrm>
              <a:prstGeom prst="rect">
                <a:avLst/>
              </a:prstGeom>
              <a:blipFill rotWithShape="1">
                <a:blip r:embed="rId3"/>
                <a:stretch>
                  <a:fillRect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612140" y="3207385"/>
            <a:ext cx="6806565" cy="93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）椭圆焦点的坐标分别是什么？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）能否通过①式来得到时此椭圆方程的形式？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751" y="2177227"/>
            <a:ext cx="1748664" cy="231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8256" y="873278"/>
                <a:ext cx="9144000" cy="1377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/>
                  <a:t>       </a:t>
                </a:r>
                <a:r>
                  <a:rPr lang="zh-CN" altLang="en-US" sz="2400" dirty="0"/>
                  <a:t>显然，此时椭圆的焦点在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轴上，焦点是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)和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)，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zh-CN" altLang="en-US" sz="2400" dirty="0"/>
                  <a:t>而且只要将方程</a:t>
                </a:r>
                <a:r>
                  <a:rPr lang="zh-CN" altLang="en-US" sz="2400" dirty="0">
                    <a:latin typeface="Calibri" panose="020F0502020204030204" pitchFamily="34" charset="0"/>
                  </a:rPr>
                  <a:t>①的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互换，就可以得到它的方程．</a:t>
                </a:r>
                <a:endParaRPr lang="en-US" altLang="zh-CN" sz="240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这时方程为</a:t>
                </a:r>
                <a:endParaRPr lang="zh-CN" altLang="en-US" sz="240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" y="873278"/>
                <a:ext cx="9144000" cy="1377813"/>
              </a:xfrm>
              <a:prstGeom prst="rect">
                <a:avLst/>
              </a:prstGeom>
              <a:blipFill rotWithShape="1">
                <a:blip r:embed="rId1"/>
                <a:stretch>
                  <a:fillRect l="-5" t="-11" r="5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197100" y="2426970"/>
                <a:ext cx="4335289" cy="83349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)．   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②</m:t>
                      </m:r>
                    </m:oMath>
                  </m:oMathPara>
                </a14:m>
                <a:endParaRPr lang="en-US" altLang="zh-CN" sz="2400" i="1" dirty="0">
                  <a:latin typeface="Calibri" panose="020F050202020403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00" y="2426970"/>
                <a:ext cx="4335289" cy="833498"/>
              </a:xfrm>
              <a:prstGeom prst="rect">
                <a:avLst/>
              </a:prstGeom>
              <a:blipFill rotWithShape="1">
                <a:blip r:embed="rId2"/>
                <a:stretch>
                  <a:fillRect r="3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24485" y="3437255"/>
                <a:ext cx="6962266" cy="99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2400" dirty="0"/>
                  <a:t>其中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．这个方程通常称为</a:t>
                </a:r>
                <a:r>
                  <a:rPr lang="zh-CN" altLang="en-US" sz="2400" b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焦点在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zh-CN" altLang="en-US" sz="2400" b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轴上</a:t>
                </a:r>
                <a:endParaRPr lang="en-US" altLang="zh-CN" sz="2400" b="1" dirty="0">
                  <a:solidFill>
                    <a:schemeClr val="accent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zh-CN" altLang="en-US" sz="2400" b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的椭圆的标准方程</a:t>
                </a:r>
                <a:r>
                  <a:rPr lang="zh-CN" altLang="en-US" sz="2400" b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．</a:t>
                </a:r>
                <a:endParaRPr lang="zh-CN" altLang="en-US" sz="2400" b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85" y="3437255"/>
                <a:ext cx="6962266" cy="999248"/>
              </a:xfrm>
              <a:prstGeom prst="rect">
                <a:avLst/>
              </a:prstGeom>
              <a:blipFill rotWithShape="1">
                <a:blip r:embed="rId3"/>
                <a:stretch>
                  <a:fillRect r="2" b="-1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751" y="2177227"/>
            <a:ext cx="1748664" cy="23168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03165" y="3363595"/>
            <a:ext cx="3017520" cy="3390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例题讲解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251460" y="771525"/>
            <a:ext cx="8667115" cy="10656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平面内两个定点的距离是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，写出到这两个定点距离和是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的动点的轨迹方程．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24155" y="1896110"/>
                <a:ext cx="8721090" cy="271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解</a:t>
                </a:r>
                <a:r>
                  <a:rPr lang="zh-CN" altLang="en-US" sz="2400" dirty="0"/>
                  <a:t>　这个轨迹是一个椭圆，两个定点是焦点，用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表示．</a:t>
                </a:r>
                <a:endParaRPr lang="en-US" altLang="zh-CN" sz="240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取过点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和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的直线为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轴，线段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的垂直平分线为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轴．</a:t>
                </a:r>
                <a:endParaRPr lang="zh-CN" altLang="en-US" sz="240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8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所以</a:t>
                </a:r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5</a:t>
                </a:r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9</a:t>
                </a:r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．</a:t>
                </a:r>
                <a:endParaRPr lang="en-US" altLang="zh-CN" sz="240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因此，这个椭圆的标准方程是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＝</a:t>
                </a:r>
                <a:r>
                  <a:rPr lang="en-US" altLang="zh-CN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1</a:t>
                </a:r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，即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＝</a:t>
                </a:r>
                <a:r>
                  <a:rPr lang="en-US" altLang="zh-CN" sz="2400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1</a:t>
                </a:r>
                <a:r>
                  <a:rPr lang="zh-CN" altLang="en-US" sz="2400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．</a:t>
                </a:r>
                <a:endParaRPr lang="zh-CN" altLang="en-US" sz="2400" dirty="0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5" y="1896110"/>
                <a:ext cx="8721090" cy="2718949"/>
              </a:xfrm>
              <a:prstGeom prst="rect">
                <a:avLst/>
              </a:prstGeom>
              <a:blipFill rotWithShape="1">
                <a:blip r:embed="rId1"/>
                <a:stretch>
                  <a:fillRect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例题讲解</a:t>
            </a:r>
            <a:endParaRPr lang="en-US" altLang="zh-CN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363290" y="1563638"/>
            <a:ext cx="8385174" cy="2906501"/>
            <a:chOff x="395" y="1380"/>
            <a:chExt cx="5282" cy="17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465" name="Text Box 4"/>
                <p:cNvSpPr txBox="1"/>
                <p:nvPr/>
              </p:nvSpPr>
              <p:spPr>
                <a:xfrm>
                  <a:off x="395" y="1380"/>
                  <a:ext cx="5282" cy="17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黑体" panose="02010609060101010101" pitchFamily="2" charset="-122"/>
                      <a:ea typeface="黑体" panose="02010609060101010101" pitchFamily="2" charset="-122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黑体" panose="02010609060101010101" pitchFamily="2" charset="-122"/>
                      <a:ea typeface="黑体" panose="02010609060101010101" pitchFamily="2" charset="-122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黑体" panose="02010609060101010101" pitchFamily="2" charset="-122"/>
                      <a:ea typeface="黑体" panose="02010609060101010101" pitchFamily="2" charset="-122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黑体" panose="02010609060101010101" pitchFamily="2" charset="-122"/>
                      <a:ea typeface="黑体" panose="02010609060101010101" pitchFamily="2" charset="-122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黑体" panose="02010609060101010101" pitchFamily="2" charset="-122"/>
                      <a:ea typeface="黑体" panose="02010609060101010101" pitchFamily="2" charset="-122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4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解</a:t>
                  </a:r>
                  <a:r>
                    <a:rPr lang="en-US" altLang="zh-CN" sz="24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  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因为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4&gt;3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，所以椭圆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的焦点在</a:t>
                  </a:r>
                  <a14:m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轴上，椭圆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zh-CN" altLang="en-US" sz="2400" dirty="0"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的焦点在</a:t>
                  </a:r>
                  <a14:m>
                    <m:oMath xmlns:m="http://schemas.openxmlformats.org/officeDocument/2006/math">
                      <m:r>
                        <a:rPr lang="en-US" altLang="zh-CN" sz="24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altLang="zh-CN" sz="2400" b="0" i="1" dirty="0">
                    <a:latin typeface="+mn-ea"/>
                    <a:ea typeface="+mn-ea"/>
                    <a:cs typeface="Cambria Math" panose="02040503050406030204" pitchFamily="18" charset="0"/>
                  </a:endParaRPr>
                </a:p>
                <a:p>
                  <a:pPr marL="0" lvl="0" indent="0" eaLnBrk="1" hangingPunct="1">
                    <a:lnSpc>
                      <a:spcPct val="180000"/>
                    </a:lnSpc>
                    <a:spcBef>
                      <a:spcPct val="0"/>
                    </a:spcBef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altLang="zh-CN" sz="24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轴</m:t>
                      </m:r>
                    </m:oMath>
                  </a14:m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上．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=4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，</m:t>
                          </m:r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zh-CN" sz="2400" dirty="0"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+mn-ea"/>
                    </a:rPr>
                    <a:t>=3</a:t>
                  </a:r>
                  <a:r>
                    <a:rPr lang="zh-CN" altLang="en-US" sz="2400" dirty="0"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+mn-ea"/>
                    </a:rPr>
                    <a:t>，</a:t>
                  </a:r>
                  <a14:m>
                    <m:oMath xmlns:m="http://schemas.openxmlformats.org/officeDocument/2006/math">
                      <m:r>
                        <a:rPr lang="en-US" altLang="zh-CN" sz="2400" i="1" dirty="0">
                          <a:latin typeface="+mn-ea"/>
                          <a:ea typeface="+mn-ea"/>
                          <a:cs typeface="Cambria Math" panose="02040503050406030204" pitchFamily="18" charset="0"/>
                          <a:sym typeface="+mn-ea"/>
                        </a:rPr>
                        <m:t>𝑐</m:t>
                      </m:r>
                      <m:r>
                        <a:rPr lang="en-US" altLang="zh-CN" sz="2400" i="1" dirty="0">
                          <a:latin typeface="+mn-ea"/>
                          <a:ea typeface="+mn-ea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400" i="1" dirty="0">
                              <a:latin typeface="+mn-ea"/>
                              <a:ea typeface="+mn-ea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400" i="1" dirty="0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  <a:sym typeface="+mn-ea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  <a:sym typeface="+mn-ea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 dirty="0">
                              <a:latin typeface="+mn-ea"/>
                              <a:ea typeface="+mn-ea"/>
                              <a:cs typeface="Cambria Math" panose="02040503050406030204" pitchFamily="18" charset="0"/>
                              <a:sym typeface="+mn-ea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i="1" dirty="0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  <a:sym typeface="+mn-ea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  <a:sym typeface="+mn-ea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2400" i="1" dirty="0">
                          <a:latin typeface="+mn-ea"/>
                          <a:ea typeface="+mn-ea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a:rPr lang="en-US" altLang="zh-CN" sz="2400" i="1" dirty="0">
                          <a:latin typeface="+mn-ea"/>
                          <a:ea typeface="+mn-ea"/>
                          <a:cs typeface="Cambria Math" panose="02040503050406030204" pitchFamily="18" charset="0"/>
                          <a:sym typeface="+mn-ea"/>
                        </a:rPr>
                        <m:t>1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  <a:sym typeface="+mn-ea"/>
                        </a:rPr>
                        <m:t>．</m:t>
                      </m:r>
                    </m:oMath>
                  </a14:m>
                  <a:endParaRPr lang="en-US" altLang="zh-CN" sz="2400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endParaRPr>
                </a:p>
                <a:p>
                  <a:pPr marL="0" lvl="0" indent="0" eaLnBrk="1" hangingPunct="1">
                    <a:lnSpc>
                      <a:spcPct val="1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400" dirty="0"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+mn-ea"/>
                    </a:rPr>
                    <a:t>所以椭圆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的两个焦点分别为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(-1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，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0)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和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(1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，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0)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，椭圆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的两个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lvl="0" indent="0" eaLnBrk="1" hangingPunct="1">
                    <a:lnSpc>
                      <a:spcPct val="1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焦点分别为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(0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，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-1)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和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(0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，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1)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．</a:t>
                  </a:r>
                  <a:endPara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1946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" y="1380"/>
                  <a:ext cx="5282" cy="1765"/>
                </a:xfrm>
                <a:prstGeom prst="rect">
                  <a:avLst/>
                </a:prstGeom>
                <a:blipFill rotWithShape="1">
                  <a:blip r:embed="rId1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76" name="Text Box 38"/>
            <p:cNvSpPr txBox="1"/>
            <p:nvPr/>
          </p:nvSpPr>
          <p:spPr>
            <a:xfrm>
              <a:off x="2626" y="2097"/>
              <a:ext cx="195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Text Box 77"/>
              <p:cNvSpPr txBox="1"/>
              <p:nvPr/>
            </p:nvSpPr>
            <p:spPr>
              <a:xfrm>
                <a:off x="324485" y="555625"/>
                <a:ext cx="8597900" cy="10138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分别求出椭圆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：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=1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与椭圆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：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=1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的焦点。</a:t>
                </a:r>
                <a:endParaRPr lang="zh-CN" altLang="en-US" sz="24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85" y="555625"/>
                <a:ext cx="8597900" cy="1013867"/>
              </a:xfrm>
              <a:prstGeom prst="rect">
                <a:avLst/>
              </a:prstGeom>
              <a:blipFill rotWithShape="1">
                <a:blip r:embed="rId2"/>
                <a:stretch>
                  <a:fillRect b="-415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巩固练习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14020" y="887730"/>
                <a:ext cx="6894284" cy="2893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．写出适合下列条件的椭圆的标准方程：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，焦点为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；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，焦点为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；</m:t>
                    </m:r>
                  </m:oMath>
                </a14:m>
                <a:endParaRPr lang="en-US" altLang="zh-CN" sz="2400" dirty="0"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，焦点为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(−</m:t>
                    </m:r>
                    <m:rad>
                      <m:radPr>
                        <m:degHide m:val="on"/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15</m:t>
                        </m:r>
                      </m:e>
                    </m:rad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15</m:t>
                        </m:r>
                      </m:e>
                    </m:rad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；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(4)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焦点在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轴上，且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，焦距为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0" y="887730"/>
                <a:ext cx="6894284" cy="2893677"/>
              </a:xfrm>
              <a:prstGeom prst="rect">
                <a:avLst/>
              </a:prstGeom>
              <a:blipFill rotWithShape="1">
                <a:blip r:embed="rId1"/>
                <a:stretch>
                  <a:fillRect r="1" b="-4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巩固练习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14020" y="887730"/>
                <a:ext cx="6030188" cy="247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．求下列椭圆的焦点和焦距：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=1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144</m:t>
                        </m:r>
                      </m:den>
                    </m:f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400" i="1">
                                <a:latin typeface="+mn-ea"/>
                                <a:ea typeface="+mn-ea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169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=1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；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    </a:t>
                </a:r>
                <a:endPara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(3)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sSup>
                      <m:sSup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e>
                      <m:sup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  <a:sym typeface="+mn-ea"/>
                      </a:rPr>
                      <m:t>+</m:t>
                    </m:r>
                    <m:sSup>
                      <m:sSup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  <m:t>𝑦</m:t>
                        </m:r>
                      </m:e>
                      <m:sup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  <a:sym typeface="+mn-ea"/>
                      </a:rPr>
                      <m:t>8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  <a:sym typeface="+mn-ea"/>
                      </a:rPr>
                      <m:t>；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(4)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+mn-ea"/>
                        <a:ea typeface="+mn-ea"/>
                      </a:rPr>
                      <m:t>3</m:t>
                    </m:r>
                    <m:sSup>
                      <m:sSup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e>
                      <m:sup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  <a:sym typeface="+mn-ea"/>
                      </a:rPr>
                      <m:t>+</m:t>
                    </m:r>
                    <m:sSup>
                      <m:sSupPr>
                        <m:ctrlP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  <m:t>4</m:t>
                        </m:r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  <m:t>𝑦</m:t>
                        </m:r>
                      </m:e>
                      <m:sup>
                        <m:r>
                          <a:rPr lang="en-US" altLang="zh-CN" sz="2400" i="1">
                            <a:latin typeface="+mn-ea"/>
                            <a:ea typeface="+mn-ea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altLang="zh-CN" sz="2400" i="1">
                        <a:latin typeface="+mn-ea"/>
                        <a:ea typeface="+mn-ea"/>
                        <a:cs typeface="Cambria Math" panose="02040503050406030204" pitchFamily="18" charset="0"/>
                        <a:sym typeface="+mn-ea"/>
                      </a:rPr>
                      <m:t>12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  <a:sym typeface="+mn-ea"/>
                      </a:rPr>
                      <m:t>．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0" y="887730"/>
                <a:ext cx="6030188" cy="2472793"/>
              </a:xfrm>
              <a:prstGeom prst="rect">
                <a:avLst/>
              </a:prstGeom>
              <a:blipFill rotWithShape="1">
                <a:blip r:embed="rId1"/>
                <a:stretch>
                  <a:fillRect r="4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巩固练习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79704" y="915670"/>
                <a:ext cx="9143999" cy="2543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240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</a:lstStyle>
              <a:p>
                <a:r>
                  <a:rPr dirty="0"/>
                  <a:t>3</a:t>
                </a:r>
                <a:r>
                  <a:rPr lang="zh-CN" altLang="en-US" dirty="0"/>
                  <a:t>．</a:t>
                </a:r>
                <a:r>
                  <a:rPr dirty="0" err="1"/>
                  <a:t>已知椭圆的焦点在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 err="1"/>
                  <a:t>轴上，求满足下列条件的椭圆的标准方程</a:t>
                </a:r>
                <a:r>
                  <a:rPr dirty="0"/>
                  <a:t>：</a:t>
                </a:r>
                <a:endParaRPr dirty="0"/>
              </a:p>
              <a:p>
                <a:r>
                  <a:rPr dirty="0"/>
                  <a:t>（1）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+mn-ea"/>
                      </a:rPr>
                      <m:t>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dirty="0"/>
                  <a:t>，焦点等于16；</a:t>
                </a:r>
                <a:endParaRPr dirty="0"/>
              </a:p>
              <a:p>
                <a:r>
                  <a:rPr dirty="0"/>
                  <a:t>（2）通过点(4，3)和(6，2)；</a:t>
                </a:r>
                <a:endParaRPr dirty="0"/>
              </a:p>
              <a:p>
                <a:r>
                  <a:rPr dirty="0"/>
                  <a:t>（3）</a:t>
                </a:r>
                <a:r>
                  <a:rPr lang="zh-CN" dirty="0"/>
                  <a:t>焦距</a:t>
                </a:r>
                <a:r>
                  <a:rPr dirty="0"/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/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/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33</m:t>
                        </m:r>
                      </m:e>
                    </m:rad>
                  </m:oMath>
                </a14:m>
                <a:r>
                  <a:rPr dirty="0"/>
                  <a:t>，</a:t>
                </a:r>
                <a:r>
                  <a:rPr dirty="0" err="1"/>
                  <a:t>且通过点</a:t>
                </a:r>
                <a:r>
                  <a:rPr dirty="0"/>
                  <a:t>(2，1).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4" y="915670"/>
                <a:ext cx="9143999" cy="2543175"/>
              </a:xfrm>
              <a:prstGeom prst="rect">
                <a:avLst/>
              </a:prstGeom>
              <a:blipFill rotWithShape="1">
                <a:blip r:embed="rId1"/>
                <a:stretch>
                  <a:fillRect l="-7" r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巩固练习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14020" y="887730"/>
                <a:ext cx="6534244" cy="1455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240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</a:lstStyle>
              <a:p>
                <a:r>
                  <a:rPr dirty="0"/>
                  <a:t>4.判断下列椭圆的焦点在哪一条坐标轴上：</a:t>
                </a:r>
                <a:endParaRPr dirty="0"/>
              </a:p>
              <a:p>
                <a:r>
                  <a:rPr dirty="0"/>
                  <a:t>（1）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sym typeface="+mn-ea"/>
                          </a:rPr>
                          <m:t>𝑥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sym typeface="+mn-ea"/>
                      </a:rPr>
                      <m:t>+</m:t>
                    </m:r>
                    <m:sSup>
                      <m:sSupPr>
                        <m:ctrlPr>
                          <a:rPr lang="en-US" altLang="zh-CN"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sym typeface="+mn-ea"/>
                          </a:rPr>
                          <m:t>9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sym typeface="+mn-ea"/>
                          </a:rPr>
                          <m:t>𝑦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altLang="zh-CN">
                        <a:latin typeface="Cambria Math" panose="02040503050406030204" pitchFamily="18" charset="0"/>
                        <a:sym typeface="+mn-ea"/>
                      </a:rPr>
                      <m:t>144</m:t>
                    </m:r>
                  </m:oMath>
                </a14:m>
                <a:r>
                  <a:rPr dirty="0"/>
                  <a:t>；（2）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/>
                        </m:ctrlPr>
                      </m:fPr>
                      <m:num>
                        <m:sSup>
                          <m:sSupPr>
                            <m:ctrlPr>
                              <a:rPr lang="en-US" altLang="zh-CN"/>
                            </m:ctrlPr>
                          </m:s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/>
                        </m:ctrlPr>
                      </m:fPr>
                      <m:num>
                        <m:sSup>
                          <m:sSupPr>
                            <m:ctrlPr>
                              <a:rPr lang="en-US" altLang="zh-CN"/>
                            </m:ctrlPr>
                          </m:s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121</m:t>
                        </m:r>
                      </m:den>
                    </m:f>
                  </m:oMath>
                </a14:m>
                <a:r>
                  <a:rPr lang="en-US" altLang="zh-CN" dirty="0">
                    <a:sym typeface="+mn-ea"/>
                  </a:rPr>
                  <a:t>=1</a:t>
                </a:r>
                <a:r>
                  <a:rPr dirty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0" y="887730"/>
                <a:ext cx="6534244" cy="1455848"/>
              </a:xfrm>
              <a:prstGeom prst="rect">
                <a:avLst/>
              </a:prstGeom>
              <a:blipFill rotWithShape="1">
                <a:blip r:embed="rId1"/>
                <a:stretch>
                  <a:fillRect r="1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1292433" y="1275606"/>
            <a:ext cx="6559133" cy="20377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（1）椭圆的定义及标准方程；</a:t>
            </a:r>
            <a:endParaRPr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（2）利用椭圆的相关性质求椭圆的标准方程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1849437" y="1552881"/>
            <a:ext cx="5445125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111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111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问题情境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2" name="图片 2" descr="1687486357906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3305" y="1635760"/>
            <a:ext cx="3190240" cy="2117725"/>
          </a:xfrm>
          <a:prstGeom prst="rect">
            <a:avLst/>
          </a:prstGeom>
        </p:spPr>
      </p:pic>
      <p:pic>
        <p:nvPicPr>
          <p:cNvPr id="3" name="图片 3" descr="168748632787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55465" y="1419860"/>
            <a:ext cx="4030345" cy="24168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3316" name="Text Box 37"/>
          <p:cNvSpPr txBox="1"/>
          <p:nvPr/>
        </p:nvSpPr>
        <p:spPr>
          <a:xfrm>
            <a:off x="733425" y="844550"/>
            <a:ext cx="13525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定义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8" name="Text Box 6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90550" y="1337310"/>
                <a:ext cx="8262620" cy="9467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事实上，如果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是平面内两个定点，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是一个常数，且2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&gt;|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则平面内满足</a:t>
                </a:r>
                <a:endParaRPr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318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590550" y="1337310"/>
                <a:ext cx="8262620" cy="946785"/>
              </a:xfrm>
              <a:prstGeom prst="rect">
                <a:avLst/>
              </a:prstGeom>
              <a:blipFill rotWithShape="1">
                <a:blip r:embed="rId3"/>
                <a:stretch>
                  <a:fillRect b="-516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89915" y="2879725"/>
                <a:ext cx="7945755" cy="950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的动点</a:t>
                </a:r>
                <a:r>
                  <a:rPr sz="2400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的轨迹称为</a:t>
                </a:r>
                <a:r>
                  <a:rPr sz="24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椭圆</a:t>
                </a:r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，其中，两个定点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sz="2400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𝐹</m:t>
                        </m:r>
                      </m:e>
                      <m:sub>
                        <m:r>
                          <a:rPr sz="2400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sz="2400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𝐹</m:t>
                        </m:r>
                      </m:e>
                      <m:sub>
                        <m:r>
                          <a:rPr sz="2400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称为</a:t>
                </a:r>
                <a:r>
                  <a:rPr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椭圆的焦点</a:t>
                </a:r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，两个焦点之间的距离</a:t>
                </a:r>
                <a14:m>
                  <m:oMath xmlns:m="http://schemas.openxmlformats.org/officeDocument/2006/math">
                    <m:r>
                      <a:rPr sz="2400" dirty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华文楷体" panose="02010600040101010101" pitchFamily="2" charset="-122"/>
                      </a:rPr>
                      <m:t>|</m:t>
                    </m:r>
                    <m:sSub>
                      <m:sSubPr>
                        <m:ctrlPr>
                          <a:rPr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sz="2400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𝐹</m:t>
                        </m:r>
                      </m:e>
                      <m:sub>
                        <m:r>
                          <a:rPr sz="2400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sz="2400" i="1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sz="2400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𝐹</m:t>
                        </m:r>
                      </m:e>
                      <m:sub>
                        <m:r>
                          <a:rPr sz="2400" dirty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2</m:t>
                        </m:r>
                      </m:sub>
                    </m:sSub>
                    <m:r>
                      <a:rPr sz="2400" dirty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华文楷体" panose="02010600040101010101" pitchFamily="2" charset="-122"/>
                      </a:rPr>
                      <m:t>|</m:t>
                    </m:r>
                  </m:oMath>
                </a14:m>
                <a:r>
                  <a:rPr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称为</a:t>
                </a:r>
                <a:r>
                  <a:rPr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椭圆的焦距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．</a:t>
                </a:r>
                <a:endParaRPr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15" y="2879725"/>
                <a:ext cx="7945755" cy="950645"/>
              </a:xfrm>
              <a:prstGeom prst="rect">
                <a:avLst/>
              </a:prstGeom>
              <a:blipFill rotWithShape="1">
                <a:blip r:embed="rId4"/>
                <a:stretch>
                  <a:fillRect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286000" y="2427605"/>
                <a:ext cx="457200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|+|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|=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sz="2400" i="1" dirty="0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427605"/>
                <a:ext cx="4572000" cy="4603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4340" name="Text Box 37"/>
          <p:cNvSpPr txBox="1"/>
          <p:nvPr/>
        </p:nvSpPr>
        <p:spPr>
          <a:xfrm>
            <a:off x="251460" y="880110"/>
            <a:ext cx="84239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探索研究</a:t>
            </a:r>
            <a:r>
              <a:rPr lang="en-US" alt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你能利用日常生活中的物品作出一个椭圆吗？</a:t>
            </a:r>
            <a:endParaRPr lang="zh-CN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4" descr="168748728633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b="11520"/>
          <a:stretch>
            <a:fillRect/>
          </a:stretch>
        </p:blipFill>
        <p:spPr>
          <a:xfrm>
            <a:off x="5628640" y="1707515"/>
            <a:ext cx="2547620" cy="20883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4328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分组实验</a:t>
            </a:r>
            <a:r>
              <a:rPr lang="zh-CN" alt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绘制椭圆</a:t>
            </a:r>
            <a:endParaRPr lang="zh-CN" altLang="zh-CN" sz="28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2095" y="1403350"/>
            <a:ext cx="65341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工具</a:t>
            </a:r>
            <a:r>
              <a:rPr lang="zh-CN" alt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个图钉、细线、绘图板、笔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201358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步骤</a:t>
            </a:r>
            <a:r>
              <a:rPr lang="zh-CN" alt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</a:t>
            </a:r>
            <a:endParaRPr lang="zh-CN" altLang="zh-CN" sz="28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19455" y="2598420"/>
            <a:ext cx="7165340" cy="579755"/>
            <a:chOff x="1133" y="4092"/>
            <a:chExt cx="11284" cy="913"/>
          </a:xfrm>
        </p:grpSpPr>
        <p:sp>
          <p:nvSpPr>
            <p:cNvPr id="6" name="文本框 5"/>
            <p:cNvSpPr txBox="1"/>
            <p:nvPr/>
          </p:nvSpPr>
          <p:spPr>
            <a:xfrm>
              <a:off x="1133" y="4092"/>
              <a:ext cx="11284" cy="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．在绘图板上取两点</a:t>
              </a:r>
              <a:r>
                <a:rPr lang="en-US" altLang="zh-CN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           </a:t>
              </a: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，并固定上两个图钉</a:t>
              </a:r>
              <a:r>
                <a:rPr lang="en-US" altLang="zh-CN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5239" y="4208"/>
                  <a:ext cx="2828" cy="79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、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</m:oMath>
                    </m:oMathPara>
                  </a14:m>
                  <a:endPara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" y="4208"/>
                  <a:ext cx="2828" cy="797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719455" y="3220720"/>
                <a:ext cx="8169910" cy="536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30000"/>
                  </a:lnSpc>
                  <a:buClrTx/>
                  <a:buSzTx/>
                  <a:buFontTx/>
                </a:pPr>
                <a:r>
                  <a:rPr lang="en-US" altLang="zh-CN"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将长度大于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|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华文楷体" panose="02010600040101010101" pitchFamily="2" charset="-122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的细绳的两端分别固定在图钉上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 ；</a:t>
                </a:r>
                <a:endParaRPr lang="en-US" altLang="zh-CN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5" y="3220720"/>
                <a:ext cx="8169910" cy="536172"/>
              </a:xfrm>
              <a:prstGeom prst="rect">
                <a:avLst/>
              </a:prstGeom>
              <a:blipFill rotWithShape="1">
                <a:blip r:embed="rId2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719455" y="3914140"/>
            <a:ext cx="8169910" cy="53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用笔尖拉紧细绳，使笔尖在绘图板上慢慢移动一周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5369" name="Rectangle 124"/>
          <p:cNvSpPr/>
          <p:nvPr/>
        </p:nvSpPr>
        <p:spPr>
          <a:xfrm>
            <a:off x="250825" y="790575"/>
            <a:ext cx="373852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探讨点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满足的条件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5" descr="168748735504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b="18480"/>
          <a:stretch>
            <a:fillRect/>
          </a:stretch>
        </p:blipFill>
        <p:spPr>
          <a:xfrm>
            <a:off x="6300192" y="3114982"/>
            <a:ext cx="2380084" cy="18754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179070" y="1461264"/>
                <a:ext cx="8764270" cy="90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20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   </a:t>
                </a:r>
                <a:r>
                  <a:rPr lang="zh-CN" altLang="en-US" sz="20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是椭圆上任意一点，椭圆的焦距为</a:t>
                </a:r>
                <a:r>
                  <a:rPr lang="en-US" altLang="zh-CN" sz="20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)，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𝑃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与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和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/>
                  <a:t>的距离的和等于正常数2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/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/>
                  <a:t>的坐标分别是(-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2000" dirty="0"/>
                  <a:t>，0)，(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2000" dirty="0"/>
                  <a:t>，0)．由已知可得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" y="1461264"/>
                <a:ext cx="8764270" cy="902042"/>
              </a:xfrm>
              <a:prstGeom prst="rect">
                <a:avLst/>
              </a:prstGeom>
              <a:blipFill rotWithShape="1">
                <a:blip r:embed="rId3"/>
                <a:stretch>
                  <a:fillRect t="-14" b="-1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54610" y="2630170"/>
                <a:ext cx="2856865" cy="37528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𝑃𝐹</m:t>
                          </m:r>
                        </m:e>
                        <m:sub>
                          <m:r>
                            <a:rPr lang="en-US" altLang="zh-CN" sz="200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华文楷体" panose="02010600040101010101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m:t>|+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华文楷体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𝑃𝐹</m:t>
                          </m:r>
                        </m:e>
                        <m:sub>
                          <m:r>
                            <a:rPr lang="en-US" altLang="zh-CN" sz="200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华文楷体" panose="02010600040101010101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m:t>|=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m:t>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m:t>𝑎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m:t>，</m:t>
                      </m:r>
                    </m:oMath>
                  </m:oMathPara>
                </a14:m>
                <a:endParaRPr lang="en-US" altLang="zh-CN" sz="2000" i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" y="2630170"/>
                <a:ext cx="2856865" cy="3752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555875" y="2571750"/>
                <a:ext cx="3232150" cy="46506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𝑃𝐹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华文楷体" panose="02010600040101010101" pitchFamily="2" charset="-122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</a:rPr>
                  <a:t>,</a:t>
                </a:r>
                <a:endPara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75" y="2571750"/>
                <a:ext cx="3232150" cy="465064"/>
              </a:xfrm>
              <a:prstGeom prst="rect">
                <a:avLst/>
              </a:prstGeom>
              <a:blipFill rotWithShape="1">
                <a:blip r:embed="rId5"/>
                <a:stretch>
                  <a:fillRect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5228282" y="2552665"/>
                <a:ext cx="3232150" cy="46506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𝑃𝐹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华文楷体" panose="02010600040101010101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华文楷体" panose="02010600040101010101" pitchFamily="2" charset="-122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</a:rPr>
                  <a:t>，</a:t>
                </a:r>
                <a:endPara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82" y="2552665"/>
                <a:ext cx="3232150" cy="465064"/>
              </a:xfrm>
              <a:prstGeom prst="rect">
                <a:avLst/>
              </a:prstGeom>
              <a:blipFill rotWithShape="1">
                <a:blip r:embed="rId6"/>
                <a:stretch>
                  <a:fillRect l="-10" t="-129" r="10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250825" y="3226173"/>
                <a:ext cx="6223000" cy="55694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2000" dirty="0">
                    <a:sym typeface="+mn-ea"/>
                  </a:rPr>
                  <a:t>得方程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Cambria Math" panose="02040503050406030204" pitchFamily="18" charset="0"/>
                      </a:rPr>
                      <m:t>𝑎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Cambria Math" panose="02040503050406030204" pitchFamily="18" charset="0"/>
                      </a:rPr>
                      <m:t>．</m:t>
                    </m:r>
                  </m:oMath>
                </a14:m>
                <a:endParaRPr lang="en-US" altLang="zh-CN" sz="2000" dirty="0">
                  <a:sym typeface="+mn-ea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3226173"/>
                <a:ext cx="6223000" cy="556947"/>
              </a:xfrm>
              <a:prstGeom prst="rect">
                <a:avLst/>
              </a:prstGeom>
              <a:blipFill rotWithShape="1">
                <a:blip r:embed="rId7"/>
                <a:stretch>
                  <a:fillRect t="-67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5369" name="Rectangle 124"/>
          <p:cNvSpPr/>
          <p:nvPr/>
        </p:nvSpPr>
        <p:spPr>
          <a:xfrm>
            <a:off x="250825" y="790575"/>
            <a:ext cx="373852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探讨点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满足的条件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862" y="1311786"/>
            <a:ext cx="3960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将这个方程移项，两边平方，得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96742" y="1828558"/>
                <a:ext cx="6413615" cy="46506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/>
                  <a:t>，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42" y="1828558"/>
                <a:ext cx="6413615" cy="465064"/>
              </a:xfrm>
              <a:prstGeom prst="rect">
                <a:avLst/>
              </a:prstGeom>
              <a:blipFill rotWithShape="1">
                <a:blip r:embed="rId1"/>
                <a:stretch>
                  <a:fillRect l="-8" t="-85" r="-2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67862" y="2325963"/>
                <a:ext cx="4248154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整理，得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0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62" y="2325963"/>
                <a:ext cx="4248154" cy="465064"/>
              </a:xfrm>
              <a:prstGeom prst="rect">
                <a:avLst/>
              </a:prstGeom>
              <a:blipFill rotWithShape="1">
                <a:blip r:embed="rId2"/>
                <a:stretch>
                  <a:fillRect l="-12" t="-128" r="12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4653041" y="2398992"/>
            <a:ext cx="196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两边再平方，得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44744" y="2856152"/>
                <a:ext cx="5914824" cy="400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𝑐𝑥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𝑐𝑥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44" y="2856152"/>
                <a:ext cx="5914824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4" t="-139" r="1" b="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444744" y="336258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整理，得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483544" y="3349649"/>
                <a:ext cx="4240584" cy="400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．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44" y="3349649"/>
                <a:ext cx="4240584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4" t="-6" r="6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5" descr="168748735504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b="18480"/>
          <a:stretch>
            <a:fillRect/>
          </a:stretch>
        </p:blipFill>
        <p:spPr>
          <a:xfrm>
            <a:off x="6300192" y="3114982"/>
            <a:ext cx="2380084" cy="187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4"/>
              <p:cNvSpPr txBox="1"/>
              <p:nvPr/>
            </p:nvSpPr>
            <p:spPr>
              <a:xfrm>
                <a:off x="683260" y="1419622"/>
                <a:ext cx="7305675" cy="4078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由椭圆定义可知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𝑐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即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－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．</m:t>
                    </m:r>
                  </m:oMath>
                </a14:m>
                <a:endParaRPr lang="en-US" altLang="zh-CN" sz="20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60" y="1419622"/>
                <a:ext cx="7305675" cy="407804"/>
              </a:xfrm>
              <a:prstGeom prst="rect">
                <a:avLst/>
              </a:prstGeom>
              <a:blipFill rotWithShape="1">
                <a:blip r:embed="rId1"/>
                <a:stretch>
                  <a:fillRect t="-97" b="13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126"/>
              <p:cNvSpPr txBox="1"/>
              <p:nvPr/>
            </p:nvSpPr>
            <p:spPr>
              <a:xfrm>
                <a:off x="696595" y="1818585"/>
                <a:ext cx="7885113" cy="5033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－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，得</m:t>
                    </m:r>
                  </m:oMath>
                </a14:m>
                <a:endParaRPr lang="en-US" altLang="zh-CN" sz="20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 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95" y="1818585"/>
                <a:ext cx="7885113" cy="503343"/>
              </a:xfrm>
              <a:prstGeom prst="rect">
                <a:avLst/>
              </a:prstGeom>
              <a:blipFill rotWithShape="1">
                <a:blip r:embed="rId2"/>
                <a:stretch>
                  <a:fillRect t="-115" r="4" b="-333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779912" y="1914829"/>
                <a:ext cx="2590004" cy="40709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＝</m:t>
                    </m:r>
                    <m:sSup>
                      <m:sSupPr>
                        <m:ctrlP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914829"/>
                <a:ext cx="2590004" cy="407099"/>
              </a:xfrm>
              <a:prstGeom prst="rect">
                <a:avLst/>
              </a:prstGeom>
              <a:blipFill rotWithShape="1">
                <a:blip r:embed="rId3"/>
                <a:stretch>
                  <a:fillRect l="-15" t="-75" r="9" b="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83260" y="2466895"/>
                <a:ext cx="327977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两边除以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000" b="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，得</m:t>
                    </m:r>
                  </m:oMath>
                </a14:m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60" y="2466895"/>
                <a:ext cx="3279775" cy="407099"/>
              </a:xfrm>
              <a:prstGeom prst="rect">
                <a:avLst/>
              </a:prstGeom>
              <a:blipFill rotWithShape="1">
                <a:blip r:embed="rId4"/>
                <a:stretch>
                  <a:fillRect t="-136" b="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722102" y="3154550"/>
                <a:ext cx="3699795" cy="7178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b="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000" b="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+mn-ea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2000" b="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000" b="0" i="1">
                                  <a:latin typeface="+mn-ea"/>
                                  <a:ea typeface="+mn-ea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＝</m:t>
                      </m:r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．</m:t>
                      </m:r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2000" b="0" i="1"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m:t>①</m:t>
                      </m:r>
                    </m:oMath>
                  </m:oMathPara>
                </a14:m>
                <a:endParaRPr lang="en-US" altLang="zh-CN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02" y="3154550"/>
                <a:ext cx="3699795" cy="717825"/>
              </a:xfrm>
              <a:prstGeom prst="rect">
                <a:avLst/>
              </a:prstGeom>
              <a:blipFill rotWithShape="1">
                <a:blip r:embed="rId5"/>
                <a:stretch>
                  <a:fillRect l="-13" t="-70" r="4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24"/>
          <p:cNvSpPr/>
          <p:nvPr/>
        </p:nvSpPr>
        <p:spPr>
          <a:xfrm>
            <a:off x="250825" y="790575"/>
            <a:ext cx="373852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探讨点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满足的条件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5" descr="168748735504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b="18480"/>
          <a:stretch>
            <a:fillRect/>
          </a:stretch>
        </p:blipFill>
        <p:spPr>
          <a:xfrm>
            <a:off x="6300192" y="3114982"/>
            <a:ext cx="2380084" cy="187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88382" y="1563638"/>
                <a:ext cx="8567236" cy="1428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反之，我们可以证明，如果点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𝑃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𝑥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)的坐标</m:t>
                    </m:r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满足方程①，那么点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一定在椭圆上．因此，方程①是椭圆的方程．通常把这个方程称为</a:t>
                </a:r>
                <a:r>
                  <a:rPr lang="zh-CN" altLang="en-US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焦点在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70C0"/>
                        </a:solidFill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轴上的椭圆的标准方程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．它的焦点是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和</m:t>
                    </m:r>
                    <m:sSub>
                      <m:sSubPr>
                        <m:ctrlP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+mn-ea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zh-CN" altLang="en-US" sz="2000" b="1" i="1" dirty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．</m:t>
                    </m:r>
                  </m:oMath>
                </a14:m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2" y="1563638"/>
                <a:ext cx="8567236" cy="1428083"/>
              </a:xfrm>
              <a:prstGeom prst="rect">
                <a:avLst/>
              </a:prstGeom>
              <a:blipFill rotWithShape="1">
                <a:blip r:embed="rId1"/>
                <a:stretch>
                  <a:fillRect l="-1" t="-19" r="6" b="-2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24"/>
          <p:cNvSpPr/>
          <p:nvPr/>
        </p:nvSpPr>
        <p:spPr>
          <a:xfrm>
            <a:off x="250825" y="790575"/>
            <a:ext cx="373852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探讨点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满足的条件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PP_MARK_KEY" val="63503da9-de94-4438-b604-2d9c981896f9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2701</Words>
  <Application>WPS 演示</Application>
  <PresentationFormat>全屏显示(16:9)</PresentationFormat>
  <Paragraphs>169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黑体</vt:lpstr>
      <vt:lpstr>Times New Roman</vt:lpstr>
      <vt:lpstr>华文楷体</vt:lpstr>
      <vt:lpstr>Cambria Math</vt:lpstr>
      <vt:lpstr>MS Mincho</vt:lpstr>
      <vt:lpstr>Segoe Print</vt:lpstr>
      <vt:lpstr>微软雅黑</vt:lpstr>
      <vt:lpstr>Arial Unicode MS</vt:lpstr>
      <vt:lpstr>Office 主题</vt:lpstr>
      <vt:lpstr>4.1.1  椭圆的标准方程</vt:lpstr>
      <vt:lpstr>问题情境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例题讲解</vt:lpstr>
      <vt:lpstr>例题讲解</vt:lpstr>
      <vt:lpstr>巩固练习</vt:lpstr>
      <vt:lpstr>巩固练习</vt:lpstr>
      <vt:lpstr>巩固练习</vt:lpstr>
      <vt:lpstr>巩固练习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264</cp:revision>
  <dcterms:created xsi:type="dcterms:W3CDTF">2013-12-23T07:18:00Z</dcterms:created>
  <dcterms:modified xsi:type="dcterms:W3CDTF">2023-09-08T01:22:22Z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0C08201D7B6C4AFFA9F167680713284D</vt:lpwstr>
  </property>
  <property fmtid="{D5CDD505-2E9C-101B-9397-08002B2CF9AE}" pid="3" name="KSOProductBuildVer">
    <vt:lpwstr>2052-12.1.0.15374</vt:lpwstr>
  </property>
</Properties>
</file>