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6" r:id="rId3"/>
    <p:sldId id="335" r:id="rId5"/>
    <p:sldId id="366" r:id="rId6"/>
    <p:sldId id="367" r:id="rId7"/>
    <p:sldId id="344" r:id="rId8"/>
    <p:sldId id="327" r:id="rId9"/>
    <p:sldId id="345" r:id="rId10"/>
    <p:sldId id="369" r:id="rId11"/>
    <p:sldId id="375" r:id="rId12"/>
    <p:sldId id="333" r:id="rId13"/>
    <p:sldId id="371" r:id="rId14"/>
    <p:sldId id="372" r:id="rId15"/>
    <p:sldId id="342" r:id="rId16"/>
    <p:sldId id="348" r:id="rId17"/>
    <p:sldId id="303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4" userDrawn="1">
          <p15:clr>
            <a:srgbClr val="A4A3A4"/>
          </p15:clr>
        </p15:guide>
        <p15:guide id="2" pos="29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>
        <p:scale>
          <a:sx n="110" d="100"/>
          <a:sy n="110" d="100"/>
        </p:scale>
        <p:origin x="1954" y="840"/>
      </p:cViewPr>
      <p:guideLst>
        <p:guide orient="horz" pos="1674"/>
        <p:guide pos="2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8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29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tags" Target="../tags/tag14.xml"/><Relationship Id="rId3" Type="http://schemas.openxmlformats.org/officeDocument/2006/relationships/image" Target="../media/image7.wmf"/><Relationship Id="rId22" Type="http://schemas.openxmlformats.org/officeDocument/2006/relationships/vmlDrawing" Target="../drawings/vmlDrawing8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7.png"/><Relationship Id="rId2" Type="http://schemas.openxmlformats.org/officeDocument/2006/relationships/oleObject" Target="../embeddings/oleObject15.bin"/><Relationship Id="rId19" Type="http://schemas.openxmlformats.org/officeDocument/2006/relationships/image" Target="../media/image33.wmf"/><Relationship Id="rId18" Type="http://schemas.openxmlformats.org/officeDocument/2006/relationships/oleObject" Target="../embeddings/oleObject21.bin"/><Relationship Id="rId17" Type="http://schemas.openxmlformats.org/officeDocument/2006/relationships/tags" Target="../tags/tag17.xml"/><Relationship Id="rId16" Type="http://schemas.openxmlformats.org/officeDocument/2006/relationships/image" Target="../media/image32.wmf"/><Relationship Id="rId15" Type="http://schemas.openxmlformats.org/officeDocument/2006/relationships/oleObject" Target="../embeddings/oleObject20.bin"/><Relationship Id="rId14" Type="http://schemas.openxmlformats.org/officeDocument/2006/relationships/image" Target="../media/image31.wmf"/><Relationship Id="rId13" Type="http://schemas.openxmlformats.org/officeDocument/2006/relationships/oleObject" Target="../embeddings/oleObject19.bin"/><Relationship Id="rId12" Type="http://schemas.openxmlformats.org/officeDocument/2006/relationships/tags" Target="../tags/tag16.xml"/><Relationship Id="rId11" Type="http://schemas.openxmlformats.org/officeDocument/2006/relationships/image" Target="../media/image30.wmf"/><Relationship Id="rId10" Type="http://schemas.openxmlformats.org/officeDocument/2006/relationships/oleObject" Target="../embeddings/oleObject18.bin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3" Type="http://schemas.openxmlformats.org/officeDocument/2006/relationships/tags" Target="../tags/tag1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5.bin"/><Relationship Id="rId7" Type="http://schemas.openxmlformats.org/officeDocument/2006/relationships/tags" Target="../tags/tag4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tags" Target="../tags/tag3.xml"/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Relationship Id="rId3" Type="http://schemas.openxmlformats.org/officeDocument/2006/relationships/tags" Target="../tags/tag5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wmf"/><Relationship Id="rId2" Type="http://schemas.openxmlformats.org/officeDocument/2006/relationships/oleObject" Target="../embeddings/oleObject8.bin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tags" Target="../tags/tag8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Relationship Id="rId3" Type="http://schemas.openxmlformats.org/officeDocument/2006/relationships/tags" Target="../tags/tag7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13.bin"/><Relationship Id="rId7" Type="http://schemas.openxmlformats.org/officeDocument/2006/relationships/tags" Target="../tags/tag11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tags" Target="../tags/tag10.xml"/><Relationship Id="rId3" Type="http://schemas.openxmlformats.org/officeDocument/2006/relationships/image" Target="../media/image23.wmf"/><Relationship Id="rId2" Type="http://schemas.openxmlformats.org/officeDocument/2006/relationships/oleObject" Target="../embeddings/oleObject11.bin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椭圆的几何性质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2532" name="Text Box 77"/>
          <p:cNvSpPr txBox="1"/>
          <p:nvPr/>
        </p:nvSpPr>
        <p:spPr>
          <a:xfrm>
            <a:off x="511810" y="688975"/>
            <a:ext cx="8406765" cy="1324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已知椭圆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的焦点为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，短轴的一个端点为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，且△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BF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是一个等边三角形，求椭圆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的离心率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1810" y="2309643"/>
            <a:ext cx="8037512" cy="1809920"/>
            <a:chOff x="511810" y="2309643"/>
            <a:chExt cx="8037512" cy="1809920"/>
          </a:xfrm>
        </p:grpSpPr>
        <p:sp>
          <p:nvSpPr>
            <p:cNvPr id="22531" name="Text Box 4"/>
            <p:cNvSpPr txBox="1"/>
            <p:nvPr/>
          </p:nvSpPr>
          <p:spPr>
            <a:xfrm>
              <a:off x="511810" y="2309643"/>
              <a:ext cx="8037512" cy="16414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解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　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因为｜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BF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｜＝｜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BF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｜＝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，｜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｜＝2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，所以依据题意可知 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＝2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．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从而有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1535113" y="3363913"/>
            <a:ext cx="808037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2" imgW="10058400" imgH="9448800" progId="Equation.DSMT4">
                    <p:embed/>
                  </p:oleObj>
                </mc:Choice>
                <mc:Fallback>
                  <p:oleObj name="Equation" r:id="rId2" imgW="10058400" imgH="94488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35113" y="3363913"/>
                          <a:ext cx="808037" cy="755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7651" name="Text Box 4"/>
          <p:cNvSpPr txBox="1"/>
          <p:nvPr/>
        </p:nvSpPr>
        <p:spPr>
          <a:xfrm>
            <a:off x="107315" y="688975"/>
            <a:ext cx="889190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如图所示，一种电影放映灯的反射镜面是旋转椭圆面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（椭圆绕其对称轴旋转一周形成的曲面）的一部分．过对称轴的截口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BAC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是椭圆的一部分，灯丝位于椭圆的一个焦点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上，片门位于另一个焦点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上．由椭圆一个焦点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发出的光线，经过旋转椭圆面反射后集中到另一个焦点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已知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BC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⊥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，|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B|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＝2.8 cm，|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|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＝4.5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cm．试建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立适当的平面直角坐标系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求截口</a:t>
            </a:r>
            <a:r>
              <a:rPr lang="en-US" altLang="zh-CN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BAC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所在椭圆的方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程 （精确到0.1 cm）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3658" y="2355726"/>
            <a:ext cx="2555012" cy="23493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51460" y="726157"/>
            <a:ext cx="7053580" cy="3933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解：</a:t>
            </a:r>
            <a:r>
              <a:rPr lang="zh-CN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建立如图所示的平面直角坐标系，设所求椭圆方程为</a:t>
            </a:r>
            <a:endParaRPr lang="zh-CN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在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Rt△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BF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中，</a:t>
            </a:r>
            <a:endParaRPr lang="zh-CN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由椭圆的性质可知：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                        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所以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所以，所求的椭圆方程为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60508" y="780018"/>
            <a:ext cx="2242137" cy="666115"/>
            <a:chOff x="2904" y="2362"/>
            <a:chExt cx="4186" cy="1162"/>
          </a:xfrm>
        </p:grpSpPr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2904" y="2362"/>
            <a:ext cx="2147" cy="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2" imgW="774065" imgH="419100" progId="Equation.KSEE3">
                    <p:embed/>
                  </p:oleObj>
                </mc:Choice>
                <mc:Fallback>
                  <p:oleObj name="" r:id="rId2" imgW="774065" imgH="4191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04" y="2362"/>
                          <a:ext cx="2147" cy="1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5116" y="2722"/>
            <a:ext cx="1974" cy="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5" imgW="17068800" imgH="4876800" progId="Equation.DSMT4">
                    <p:embed/>
                  </p:oleObj>
                </mc:Choice>
                <mc:Fallback>
                  <p:oleObj name="Equation" r:id="rId5" imgW="17068800" imgH="48768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116" y="2722"/>
                          <a:ext cx="1974" cy="5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32013" y="1399575"/>
          <a:ext cx="3908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7" imgW="59740800" imgH="7010400" progId="Equation.DSMT4">
                  <p:embed/>
                </p:oleObj>
              </mc:Choice>
              <mc:Fallback>
                <p:oleObj name="Equation" r:id="rId7" imgW="59740800" imgH="70104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2013" y="1399575"/>
                        <a:ext cx="39084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827584" y="2412400"/>
          <a:ext cx="49926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10" imgW="73152000" imgH="9448800" progId="Equation.DSMT4">
                  <p:embed/>
                </p:oleObj>
              </mc:Choice>
              <mc:Fallback>
                <p:oleObj name="Equation" r:id="rId10" imgW="73152000" imgH="94488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7584" y="2412400"/>
                        <a:ext cx="4992688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>
            <p:custDataLst>
              <p:tags r:id="rId12"/>
            </p:custDataLst>
          </p:nvPr>
        </p:nvGraphicFramePr>
        <p:xfrm>
          <a:off x="2425700" y="2012350"/>
          <a:ext cx="14684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13" imgW="25908000" imgH="5486400" progId="Equation.DSMT4">
                  <p:embed/>
                </p:oleObj>
              </mc:Choice>
              <mc:Fallback>
                <p:oleObj name="Equation" r:id="rId13" imgW="25908000" imgH="5486400" progId="Equation.DSMT4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25700" y="2012350"/>
                        <a:ext cx="146843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39813" y="3171225"/>
          <a:ext cx="1760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15" imgW="28041600" imgH="6096000" progId="Equation.DSMT4">
                  <p:embed/>
                </p:oleObj>
              </mc:Choice>
              <mc:Fallback>
                <p:oleObj name="Equation" r:id="rId15" imgW="28041600" imgH="6096000" progId="Equation.DSMT4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39813" y="3171225"/>
                        <a:ext cx="1760537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924175" y="3520475"/>
          <a:ext cx="14160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18" imgW="22860000" imgH="10058400" progId="Equation.DSMT4">
                  <p:embed/>
                </p:oleObj>
              </mc:Choice>
              <mc:Fallback>
                <p:oleObj name="Equation" r:id="rId18" imgW="22860000" imgH="10058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924175" y="3520475"/>
                        <a:ext cx="14160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63658" y="2355726"/>
            <a:ext cx="2555012" cy="23493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2195736" y="1347614"/>
            <a:ext cx="4752528" cy="20883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椭圆的几何性质</a:t>
            </a:r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范围、对称性、顶点、离心率</a:t>
            </a:r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椭圆的几何性质的应用</a:t>
            </a:r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1525042" y="1491630"/>
            <a:ext cx="6093916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111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111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题。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3305" y="1062047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椭圆的标准方程</a:t>
            </a:r>
            <a:r>
              <a:rPr lang="zh-CN" altLang="en-US" sz="2400" dirty="0">
                <a:ea typeface="宋体" panose="02010600030101010101" pitchFamily="2" charset="-122"/>
              </a:rPr>
              <a:t>为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6096" y="2382774"/>
            <a:ext cx="3333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i="1">
                <a:latin typeface="Cambria Math" panose="02040503050406030204" charset="0"/>
                <a:cs typeface="Cambria Math" panose="02040503050406030204" charset="0"/>
              </a:rPr>
              <a:t>   </a:t>
            </a:r>
            <a:endParaRPr lang="zh-CN" altLang="en-US" i="1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6136" y="1977828"/>
            <a:ext cx="504299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① </a:t>
            </a:r>
            <a:endParaRPr lang="zh-CN" altLang="en-US" dirty="0"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83485" y="1761872"/>
            <a:ext cx="2798445" cy="737870"/>
            <a:chOff x="3911" y="2414"/>
            <a:chExt cx="4407" cy="1162"/>
          </a:xfrm>
        </p:grpSpPr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911" y="2414"/>
            <a:ext cx="2147" cy="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1" imgW="774065" imgH="419100" progId="Equation.KSEE3">
                    <p:embed/>
                  </p:oleObj>
                </mc:Choice>
                <mc:Fallback>
                  <p:oleObj name="" r:id="rId1" imgW="774065" imgH="4191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911" y="2414"/>
                          <a:ext cx="2147" cy="1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6345" y="2762"/>
            <a:ext cx="1973" cy="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4" imgW="17068800" imgH="4876800" progId="Equation.DSMT4">
                    <p:embed/>
                  </p:oleObj>
                </mc:Choice>
                <mc:Fallback>
                  <p:oleObj name="Equation" r:id="rId4" imgW="17068800" imgH="48768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345" y="2762"/>
                          <a:ext cx="1973" cy="5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文本框 8"/>
          <p:cNvSpPr txBox="1"/>
          <p:nvPr/>
        </p:nvSpPr>
        <p:spPr>
          <a:xfrm>
            <a:off x="1043305" y="2787650"/>
            <a:ext cx="6748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ea typeface="宋体" panose="02010600030101010101" pitchFamily="2" charset="-122"/>
              </a:rPr>
              <a:t>你能根据方程①来研究椭圆的一些几何性质吗？</a:t>
            </a:r>
            <a:endParaRPr lang="zh-CN" altLang="en-US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15566"/>
            <a:ext cx="5987008" cy="3960440"/>
          </a:xfrm>
        </p:spPr>
        <p:txBody>
          <a:bodyPr/>
          <a:lstStyle/>
          <a:p>
            <a:pPr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范围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由方程①可知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得出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椭圆位于直线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围成的矩形内.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dirty="0">
              <a:sym typeface="+mn-ea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484438" y="1597025"/>
          <a:ext cx="156368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2" imgW="21336000" imgH="10058400" progId="Equation.DSMT4">
                  <p:embed/>
                </p:oleObj>
              </mc:Choice>
              <mc:Fallback>
                <p:oleObj name="Equation" r:id="rId2" imgW="21336000" imgH="10058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84438" y="1597025"/>
                        <a:ext cx="1563687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259632" y="2415283"/>
          <a:ext cx="15875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5" imgW="21640800" imgH="4876800" progId="Equation.DSMT4">
                  <p:embed/>
                </p:oleObj>
              </mc:Choice>
              <mc:Fallback>
                <p:oleObj name="Equation" r:id="rId5" imgW="21640800" imgH="4876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2415283"/>
                        <a:ext cx="158750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>
            <p:custDataLst>
              <p:tags r:id="rId7"/>
            </p:custDataLst>
          </p:nvPr>
        </p:nvGraphicFramePr>
        <p:xfrm>
          <a:off x="2411760" y="3076357"/>
          <a:ext cx="235267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8" imgW="23469600" imgH="4876800" progId="Equation.DSMT4">
                  <p:embed/>
                </p:oleObj>
              </mc:Choice>
              <mc:Fallback>
                <p:oleObj name="Equation" r:id="rId8" imgW="23469600" imgH="4876800" progId="Equation.DSMT4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11760" y="3076357"/>
                        <a:ext cx="2352675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8104" y="1597025"/>
            <a:ext cx="2800650" cy="21382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dirty="0">
              <a:sym typeface="+mn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460" y="735201"/>
            <a:ext cx="6445885" cy="684421"/>
          </a:xfrm>
        </p:spPr>
        <p:txBody>
          <a:bodyPr/>
          <a:lstStyle/>
          <a:p>
            <a:pPr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对称性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776" y="1483616"/>
            <a:ext cx="8604448" cy="1558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4340" name="Text Box 37"/>
          <p:cNvSpPr txBox="1"/>
          <p:nvPr/>
        </p:nvSpPr>
        <p:spPr>
          <a:xfrm>
            <a:off x="334645" y="844550"/>
            <a:ext cx="6355080" cy="67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顶点</a:t>
            </a:r>
            <a:r>
              <a:rPr lang="en-US" altLang="zh-CN" sz="2400" b="1" dirty="0">
                <a:solidFill>
                  <a:schemeClr val="tx1"/>
                </a:solidFill>
                <a:cs typeface="黑体" panose="02010609060101010101" pitchFamily="2" charset="-122"/>
              </a:rPr>
              <a:t>    </a:t>
            </a:r>
            <a:endParaRPr lang="zh-CN" altLang="en-US" sz="2400" dirty="0">
              <a:solidFill>
                <a:schemeClr val="tx1"/>
              </a:solidFill>
              <a:cs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63362"/>
            <a:ext cx="8604000" cy="1556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507854"/>
            <a:ext cx="8604000" cy="707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5369" name="Rectangle 124"/>
          <p:cNvSpPr/>
          <p:nvPr/>
        </p:nvSpPr>
        <p:spPr>
          <a:xfrm>
            <a:off x="250825" y="790575"/>
            <a:ext cx="1706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离心率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1458" y="1347827"/>
            <a:ext cx="8075295" cy="792000"/>
            <a:chOff x="865212" y="1202872"/>
            <a:chExt cx="8075295" cy="792000"/>
          </a:xfrm>
        </p:grpSpPr>
        <p:sp>
          <p:nvSpPr>
            <p:cNvPr id="100" name="文本框 99"/>
            <p:cNvSpPr txBox="1"/>
            <p:nvPr/>
          </p:nvSpPr>
          <p:spPr>
            <a:xfrm>
              <a:off x="865212" y="1347470"/>
              <a:ext cx="8075295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椭圆的半焦距与半长轴长的比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称为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椭圆的</a:t>
              </a:r>
              <a:r>
                <a:rPr 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离心率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．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</a:t>
              </a:r>
              <a:endPara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对象 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305678" y="1202872"/>
            <a:ext cx="766250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1" imgW="381000" imgH="393700" progId="Equation.KSEE3">
                    <p:embed/>
                  </p:oleObj>
                </mc:Choice>
                <mc:Fallback>
                  <p:oleObj name="" r:id="rId1" imgW="381000" imgH="3937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305678" y="1202872"/>
                          <a:ext cx="766250" cy="79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文本框 4"/>
          <p:cNvSpPr txBox="1"/>
          <p:nvPr/>
        </p:nvSpPr>
        <p:spPr>
          <a:xfrm>
            <a:off x="250825" y="2358414"/>
            <a:ext cx="8315928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问题</a:t>
            </a: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1：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根据椭圆离心率的定义，判断椭圆离心率的取值范围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．</a:t>
            </a:r>
            <a:endParaRPr lang="en-US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641600" y="3438525"/>
          <a:ext cx="33416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4" imgW="30480000" imgH="4267200" progId="Equation.DSMT4">
                  <p:embed/>
                </p:oleObj>
              </mc:Choice>
              <mc:Fallback>
                <p:oleObj name="Equation" r:id="rId4" imgW="30480000" imgH="42672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1600" y="3438525"/>
                        <a:ext cx="3341688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6392" name="Rectangle 124"/>
          <p:cNvSpPr/>
          <p:nvPr/>
        </p:nvSpPr>
        <p:spPr>
          <a:xfrm>
            <a:off x="250825" y="790575"/>
            <a:ext cx="1706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离心率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50825" y="2357696"/>
            <a:ext cx="5617319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，两个焦点重合，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这时椭圆的标准方程就变为圆的方程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23728" y="3294718"/>
          <a:ext cx="16144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19202400" imgH="5486400" progId="Equation.DSMT4">
                  <p:embed/>
                </p:oleObj>
              </mc:Choice>
              <mc:Fallback>
                <p:oleObj name="Equation" r:id="rId2" imgW="19202400" imgH="5486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23728" y="3294718"/>
                        <a:ext cx="161448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50825" y="1419622"/>
            <a:ext cx="831592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问题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椭圆离心率的大小与椭圆的形状有什么联系，并尝试证明．</a:t>
            </a:r>
            <a:endParaRPr lang="en-US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717" y="1995686"/>
            <a:ext cx="2662572" cy="230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3305" y="104013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椭圆的标准方程</a:t>
            </a:r>
            <a:r>
              <a:rPr lang="zh-CN" altLang="en-US" sz="2400" dirty="0">
                <a:ea typeface="宋体" panose="02010600030101010101" pitchFamily="2" charset="-122"/>
              </a:rPr>
              <a:t>为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6096" y="2382774"/>
            <a:ext cx="3333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i="1">
                <a:latin typeface="Cambria Math" panose="02040503050406030204" charset="0"/>
                <a:cs typeface="Cambria Math" panose="02040503050406030204" charset="0"/>
              </a:rPr>
              <a:t>   </a:t>
            </a:r>
            <a:endParaRPr lang="zh-CN" altLang="en-US" i="1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92090" y="2075815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② </a:t>
            </a:r>
            <a:endParaRPr lang="zh-CN" altLang="en-US">
              <a:sym typeface="+mn-ea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49780" y="1851660"/>
          <a:ext cx="1363345" cy="73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774065" imgH="419100" progId="Equation.KSEE3">
                  <p:embed/>
                </p:oleObj>
              </mc:Choice>
              <mc:Fallback>
                <p:oleObj name="" r:id="rId1" imgW="774065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49780" y="1851660"/>
                        <a:ext cx="1363345" cy="73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606376" y="2075815"/>
          <a:ext cx="1252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4" imgW="17068800" imgH="4876800" progId="Equation.DSMT4">
                  <p:embed/>
                </p:oleObj>
              </mc:Choice>
              <mc:Fallback>
                <p:oleObj name="Equation" r:id="rId4" imgW="17068800" imgH="4876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6376" y="2075815"/>
                        <a:ext cx="1252538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043305" y="3231197"/>
            <a:ext cx="6748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你能根据方程②来研究椭圆的一些几何性质吗？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pic>
        <p:nvPicPr>
          <p:cNvPr id="5" name="图片 5" descr="168786098347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7085" t="3486" b="14972"/>
          <a:stretch>
            <a:fillRect/>
          </a:stretch>
        </p:blipFill>
        <p:spPr>
          <a:xfrm>
            <a:off x="6732240" y="987574"/>
            <a:ext cx="1888619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7544" y="604836"/>
            <a:ext cx="8358505" cy="1327785"/>
            <a:chOff x="467995" y="483235"/>
            <a:chExt cx="8358505" cy="1327785"/>
          </a:xfrm>
        </p:grpSpPr>
        <p:sp>
          <p:nvSpPr>
            <p:cNvPr id="21507" name="Text Box 77"/>
            <p:cNvSpPr txBox="1"/>
            <p:nvPr/>
          </p:nvSpPr>
          <p:spPr>
            <a:xfrm>
              <a:off x="467995" y="483235"/>
              <a:ext cx="8358505" cy="13277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例</a:t>
              </a:r>
              <a:r>
                <a:rPr lang="en-US" alt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   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求椭圆方程 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       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的长轴和短轴的长、焦距、离心率、焦点坐标及顶点坐标.</a:t>
              </a: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18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 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2843808" y="705304"/>
            <a:ext cx="2249170" cy="430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" r:id="rId2" imgW="1193800" imgH="228600" progId="Equation.KSEE3">
                    <p:embed/>
                  </p:oleObj>
                </mc:Choice>
                <mc:Fallback>
                  <p:oleObj name="" r:id="rId2" imgW="1193800" imgH="228600" progId="Equation.KSEE3">
                    <p:embed/>
                    <p:pic>
                      <p:nvPicPr>
                        <p:cNvPr id="0" name="对象 6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43808" y="705304"/>
                          <a:ext cx="2249170" cy="4305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/>
          <p:cNvGrpSpPr/>
          <p:nvPr/>
        </p:nvGrpSpPr>
        <p:grpSpPr>
          <a:xfrm>
            <a:off x="611689" y="1996090"/>
            <a:ext cx="9385935" cy="836295"/>
            <a:chOff x="-114116" y="1951005"/>
            <a:chExt cx="9385935" cy="836295"/>
          </a:xfrm>
        </p:grpSpPr>
        <p:sp>
          <p:nvSpPr>
            <p:cNvPr id="2" name="文本框 1"/>
            <p:cNvSpPr txBox="1"/>
            <p:nvPr/>
          </p:nvSpPr>
          <p:spPr>
            <a:xfrm>
              <a:off x="-114116" y="1995455"/>
              <a:ext cx="9385935" cy="79184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解　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把已知方程化成标准方程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                  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，得</a:t>
              </a:r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＝5，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b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=4，</a:t>
              </a:r>
              <a:r>
                <a:rPr lang="zh-CN" alt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=3．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3" name="对象 2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4591560" y="1951005"/>
            <a:ext cx="1363345" cy="737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5" imgW="774065" imgH="419100" progId="Equation.KSEE3">
                    <p:embed/>
                  </p:oleObj>
                </mc:Choice>
                <mc:Fallback>
                  <p:oleObj name="" r:id="rId5" imgW="774065" imgH="419100" progId="Equation.KSEE3">
                    <p:embed/>
                    <p:pic>
                      <p:nvPicPr>
                        <p:cNvPr id="0" name="对象 2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91560" y="1951005"/>
                          <a:ext cx="1363345" cy="7378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467544" y="2658057"/>
            <a:ext cx="8589010" cy="1327903"/>
            <a:chOff x="467544" y="1995687"/>
            <a:chExt cx="8589010" cy="1327903"/>
          </a:xfrm>
        </p:grpSpPr>
        <p:sp>
          <p:nvSpPr>
            <p:cNvPr id="9" name="文本框 8"/>
            <p:cNvSpPr txBox="1"/>
            <p:nvPr/>
          </p:nvSpPr>
          <p:spPr>
            <a:xfrm>
              <a:off x="467544" y="1995687"/>
              <a:ext cx="8589010" cy="1327786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因此，椭圆的长轴和短轴的长分别是2</a:t>
              </a:r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＝10和2</a:t>
              </a:r>
              <a:r>
                <a:rPr lang="zh-CN" alt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=８，离心率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         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4211871" y="2630170"/>
            <a:ext cx="648970" cy="693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8" imgW="368300" imgH="393700" progId="Equation.KSEE3">
                    <p:embed/>
                  </p:oleObj>
                </mc:Choice>
                <mc:Fallback>
                  <p:oleObj name="" r:id="rId8" imgW="368300" imgH="393700" progId="Equation.KSEE3">
                    <p:embed/>
                    <p:pic>
                      <p:nvPicPr>
                        <p:cNvPr id="0" name="对象 5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211871" y="2630170"/>
                          <a:ext cx="648970" cy="693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框 11"/>
          <p:cNvSpPr txBox="1"/>
          <p:nvPr/>
        </p:nvSpPr>
        <p:spPr>
          <a:xfrm>
            <a:off x="1115616" y="3810492"/>
            <a:ext cx="7776864" cy="121519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两个焦点的坐标分别是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(-3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和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四个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顶点是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A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(-5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0)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A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(5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0)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B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(0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-4)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和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B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(0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4)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．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PP_MARK_KEY" val="08719670-dbbe-40fe-b627-86d6796ad30f"/>
  <p:tag name="COMMONDATA" val="eyJoZGlkIjoiOGFjNDA4NjU5ODQxMTMzYmZkMGVjNjYyNmQ2MzYzYz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WPS 演示</Application>
  <PresentationFormat>全屏显示(16:9)</PresentationFormat>
  <Paragraphs>108</Paragraphs>
  <Slides>15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21</vt:i4>
      </vt:variant>
      <vt:variant>
        <vt:lpstr>幻灯片标题</vt:lpstr>
      </vt:variant>
      <vt:variant>
        <vt:i4>15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黑体</vt:lpstr>
      <vt:lpstr>Times New Roman</vt:lpstr>
      <vt:lpstr>Cambria Math</vt:lpstr>
      <vt:lpstr>Wingdings</vt:lpstr>
      <vt:lpstr>华文楷体</vt:lpstr>
      <vt:lpstr>微软雅黑</vt:lpstr>
      <vt:lpstr>Arial Unicode MS</vt:lpstr>
      <vt:lpstr>Office 主题</vt:lpstr>
      <vt:lpstr>Equation.KSEE3</vt:lpstr>
      <vt:lpstr>Equation.DSMT4</vt:lpstr>
      <vt:lpstr>Equation.KSEE3</vt:lpstr>
      <vt:lpstr>Equation.KSEE3</vt:lpstr>
      <vt:lpstr>Equation.KSEE3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Equation.KSEE3</vt:lpstr>
      <vt:lpstr>4.1.2  椭圆的几何性质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265</cp:revision>
  <dcterms:created xsi:type="dcterms:W3CDTF">2013-12-23T07:18:00Z</dcterms:created>
  <dcterms:modified xsi:type="dcterms:W3CDTF">2023-09-08T01:40:02Z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DFE0DB6946994CB9BC2FEC91AAF96839_13</vt:lpwstr>
  </property>
  <property fmtid="{D5CDD505-2E9C-101B-9397-08002B2CF9AE}" pid="3" name="KSOProductBuildVer">
    <vt:lpwstr>2052-12.1.0.15374</vt:lpwstr>
  </property>
</Properties>
</file>