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18"/>
  </p:handoutMasterIdLst>
  <p:sldIdLst>
    <p:sldId id="256" r:id="rId4"/>
    <p:sldId id="335" r:id="rId6"/>
    <p:sldId id="378" r:id="rId7"/>
    <p:sldId id="364" r:id="rId8"/>
    <p:sldId id="380" r:id="rId9"/>
    <p:sldId id="365" r:id="rId10"/>
    <p:sldId id="367" r:id="rId11"/>
    <p:sldId id="369" r:id="rId12"/>
    <p:sldId id="370" r:id="rId13"/>
    <p:sldId id="371" r:id="rId14"/>
    <p:sldId id="372" r:id="rId15"/>
    <p:sldId id="348" r:id="rId16"/>
    <p:sldId id="303" r:id="rId17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 userDrawn="1">
          <p15:clr>
            <a:srgbClr val="A4A3A4"/>
          </p15:clr>
        </p15:guide>
        <p15:guide id="2" pos="2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2"/>
  </p:normalViewPr>
  <p:slideViewPr>
    <p:cSldViewPr showGuides="1">
      <p:cViewPr>
        <p:scale>
          <a:sx n="100" d="100"/>
          <a:sy n="100" d="100"/>
        </p:scale>
        <p:origin x="974" y="298"/>
      </p:cViewPr>
      <p:guideLst>
        <p:guide orient="horz" pos="1583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5.png"/><Relationship Id="rId2" Type="http://schemas.openxmlformats.org/officeDocument/2006/relationships/tags" Target="../tags/tag6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17" Type="http://schemas.openxmlformats.org/officeDocument/2006/relationships/tags" Target="../tags/tag16.xml"/><Relationship Id="rId16" Type="http://schemas.openxmlformats.org/officeDocument/2006/relationships/image" Target="../media/image19.png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image" Target="../media/image18.png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双曲线的标准方程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3" name="Text Box 2"/>
              <p:cNvSpPr txBox="1"/>
              <p:nvPr/>
            </p:nvSpPr>
            <p:spPr>
              <a:xfrm>
                <a:off x="827723" y="771525"/>
                <a:ext cx="7772400" cy="45948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练习</a:t>
                </a:r>
                <a:r>
                  <a:rPr lang="en-US" altLang="zh-CN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写出适合下列条件的双曲线的标准方程：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(1) 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，焦点为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;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(2)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，焦点为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,−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; 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(3)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 , 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，焦点在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轴上；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(4)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经过点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,−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，焦点在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轴上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.</a:t>
                </a:r>
                <a:endParaRPr lang="en-US" altLang="zh-CN" sz="2400" dirty="0">
                  <a:solidFill>
                    <a:srgbClr val="000000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+mn-ea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2400" dirty="0">
                  <a:solidFill>
                    <a:srgbClr val="000000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072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3" y="771525"/>
                <a:ext cx="7772400" cy="4594860"/>
              </a:xfrm>
              <a:prstGeom prst="rect">
                <a:avLst/>
              </a:prstGeom>
              <a:blipFill rotWithShape="1">
                <a:blip r:embed="rId1"/>
                <a:stretch>
                  <a:fillRect l="-4" r="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3" name="Text Box 2"/>
              <p:cNvSpPr txBox="1"/>
              <p:nvPr/>
            </p:nvSpPr>
            <p:spPr>
              <a:xfrm>
                <a:off x="827723" y="627380"/>
                <a:ext cx="7772400" cy="40859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练习</a:t>
                </a:r>
                <a:r>
                  <a:rPr lang="en-US" altLang="zh-CN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   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求下列双曲线的焦点的坐标与焦距：</a:t>
                </a:r>
                <a:endPara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(1)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；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(2)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；</a:t>
                </a:r>
                <a:endPara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(3)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sz="2400" dirty="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；</a:t>
                </a:r>
                <a:endParaRPr lang="en-US" altLang="zh-CN" sz="2400" dirty="0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  <a:p>
                <a:pPr marL="0" lvl="0" indent="0" eaLnBrk="1" hangingPunct="1">
                  <a:lnSpc>
                    <a:spcPct val="2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(4) 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9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16</m:t>
                    </m:r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144</m:t>
                    </m:r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．</a:t>
                </a:r>
                <a:endParaRPr lang="en-US" altLang="zh-CN" sz="2400" dirty="0">
                  <a:solidFill>
                    <a:srgbClr val="000000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072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3" y="627380"/>
                <a:ext cx="7772400" cy="4085927"/>
              </a:xfrm>
              <a:prstGeom prst="rect">
                <a:avLst/>
              </a:prstGeom>
              <a:blipFill rotWithShape="1">
                <a:blip r:embed="rId1"/>
                <a:stretch>
                  <a:fillRect l="-4" r="4" b="-221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1439880" y="1491630"/>
            <a:ext cx="626424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必做题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115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选做题  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练习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23868" t="9987" r="26666" b="10192"/>
          <a:stretch>
            <a:fillRect/>
          </a:stretch>
        </p:blipFill>
        <p:spPr>
          <a:xfrm>
            <a:off x="3207385" y="987425"/>
            <a:ext cx="2088515" cy="3199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2"/>
          <a:srcRect l="24366" r="23650"/>
          <a:stretch>
            <a:fillRect/>
          </a:stretch>
        </p:blipFill>
        <p:spPr>
          <a:xfrm>
            <a:off x="323850" y="987425"/>
            <a:ext cx="2239010" cy="3199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rcRect l="12107" b="13800"/>
          <a:stretch>
            <a:fillRect/>
          </a:stretch>
        </p:blipFill>
        <p:spPr>
          <a:xfrm>
            <a:off x="5940425" y="987425"/>
            <a:ext cx="2315845" cy="3229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691640" y="4371975"/>
            <a:ext cx="58326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生活中，我们可以发现双曲线随处可见．</a:t>
            </a:r>
            <a:endParaRPr lang="en-US" altLang="zh-CN" sz="2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731520" y="1529080"/>
            <a:ext cx="1374775" cy="2080895"/>
            <a:chOff x="1152" y="2408"/>
            <a:chExt cx="2165" cy="3277"/>
          </a:xfrm>
        </p:grpSpPr>
        <p:sp>
          <p:nvSpPr>
            <p:cNvPr id="9" name="任意多边形 8"/>
            <p:cNvSpPr/>
            <p:nvPr/>
          </p:nvSpPr>
          <p:spPr>
            <a:xfrm>
              <a:off x="1152" y="2463"/>
              <a:ext cx="946" cy="3223"/>
            </a:xfrm>
            <a:custGeom>
              <a:avLst/>
              <a:gdLst>
                <a:gd name="connisteX0" fmla="*/ 0 w 499843"/>
                <a:gd name="connsiteY0" fmla="*/ 0 h 2011680"/>
                <a:gd name="connisteX1" fmla="*/ 499110 w 499843"/>
                <a:gd name="connsiteY1" fmla="*/ 1020445 h 2011680"/>
                <a:gd name="connisteX2" fmla="*/ 92710 w 499843"/>
                <a:gd name="connsiteY2" fmla="*/ 2011680 h 2011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9844" h="2011680">
                  <a:moveTo>
                    <a:pt x="0" y="0"/>
                  </a:moveTo>
                  <a:cubicBezTo>
                    <a:pt x="107950" y="184150"/>
                    <a:pt x="480695" y="617855"/>
                    <a:pt x="499110" y="1020445"/>
                  </a:cubicBezTo>
                  <a:cubicBezTo>
                    <a:pt x="517525" y="1423035"/>
                    <a:pt x="184150" y="1833880"/>
                    <a:pt x="92710" y="2011680"/>
                  </a:cubicBezTo>
                </a:path>
              </a:pathLst>
            </a:custGeom>
            <a:noFill/>
            <a:ln w="4762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>
              <p:custDataLst>
                <p:tags r:id="rId4"/>
              </p:custDataLst>
            </p:nvPr>
          </p:nvSpPr>
          <p:spPr>
            <a:xfrm flipH="1">
              <a:off x="2437" y="2408"/>
              <a:ext cx="880" cy="3277"/>
            </a:xfrm>
            <a:custGeom>
              <a:avLst/>
              <a:gdLst>
                <a:gd name="connisteX0" fmla="*/ 0 w 499843"/>
                <a:gd name="connsiteY0" fmla="*/ 0 h 2011680"/>
                <a:gd name="connisteX1" fmla="*/ 499110 w 499843"/>
                <a:gd name="connsiteY1" fmla="*/ 1020445 h 2011680"/>
                <a:gd name="connisteX2" fmla="*/ 92710 w 499843"/>
                <a:gd name="connsiteY2" fmla="*/ 2011680 h 2011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9844" h="2011680">
                  <a:moveTo>
                    <a:pt x="0" y="0"/>
                  </a:moveTo>
                  <a:cubicBezTo>
                    <a:pt x="107950" y="184150"/>
                    <a:pt x="480695" y="617855"/>
                    <a:pt x="499110" y="1020445"/>
                  </a:cubicBezTo>
                  <a:cubicBezTo>
                    <a:pt x="517525" y="1423035"/>
                    <a:pt x="184150" y="1833880"/>
                    <a:pt x="92710" y="2011680"/>
                  </a:cubicBezTo>
                </a:path>
              </a:pathLst>
            </a:custGeom>
            <a:noFill/>
            <a:ln w="4762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93510" y="1351915"/>
            <a:ext cx="1153795" cy="1866900"/>
            <a:chOff x="10226" y="2129"/>
            <a:chExt cx="1817" cy="2940"/>
          </a:xfrm>
        </p:grpSpPr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 rot="180000">
              <a:off x="10226" y="2129"/>
              <a:ext cx="357" cy="2937"/>
            </a:xfrm>
            <a:custGeom>
              <a:avLst/>
              <a:gdLst>
                <a:gd name="connisteX0" fmla="*/ 0 w 499843"/>
                <a:gd name="connsiteY0" fmla="*/ 0 h 2011680"/>
                <a:gd name="connisteX1" fmla="*/ 499110 w 499843"/>
                <a:gd name="connsiteY1" fmla="*/ 1020445 h 2011680"/>
                <a:gd name="connisteX2" fmla="*/ 92710 w 499843"/>
                <a:gd name="connsiteY2" fmla="*/ 2011680 h 2011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9844" h="2011680">
                  <a:moveTo>
                    <a:pt x="0" y="0"/>
                  </a:moveTo>
                  <a:cubicBezTo>
                    <a:pt x="107950" y="184150"/>
                    <a:pt x="480695" y="617855"/>
                    <a:pt x="499110" y="1020445"/>
                  </a:cubicBezTo>
                  <a:cubicBezTo>
                    <a:pt x="517525" y="1423035"/>
                    <a:pt x="184150" y="1833880"/>
                    <a:pt x="92710" y="2011680"/>
                  </a:cubicBezTo>
                </a:path>
              </a:pathLst>
            </a:custGeom>
            <a:noFill/>
            <a:ln w="4762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>
              <p:custDataLst>
                <p:tags r:id="rId6"/>
              </p:custDataLst>
            </p:nvPr>
          </p:nvSpPr>
          <p:spPr>
            <a:xfrm rot="10500000">
              <a:off x="11687" y="2133"/>
              <a:ext cx="357" cy="2937"/>
            </a:xfrm>
            <a:custGeom>
              <a:avLst/>
              <a:gdLst>
                <a:gd name="connisteX0" fmla="*/ 0 w 499843"/>
                <a:gd name="connsiteY0" fmla="*/ 0 h 2011680"/>
                <a:gd name="connisteX1" fmla="*/ 499110 w 499843"/>
                <a:gd name="connsiteY1" fmla="*/ 1020445 h 2011680"/>
                <a:gd name="connisteX2" fmla="*/ 92710 w 499843"/>
                <a:gd name="connsiteY2" fmla="*/ 2011680 h 2011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9844" h="2011680">
                  <a:moveTo>
                    <a:pt x="0" y="0"/>
                  </a:moveTo>
                  <a:cubicBezTo>
                    <a:pt x="107950" y="184150"/>
                    <a:pt x="480695" y="617855"/>
                    <a:pt x="499110" y="1020445"/>
                  </a:cubicBezTo>
                  <a:cubicBezTo>
                    <a:pt x="517525" y="1423035"/>
                    <a:pt x="184150" y="1833880"/>
                    <a:pt x="92710" y="2011680"/>
                  </a:cubicBezTo>
                </a:path>
              </a:pathLst>
            </a:custGeom>
            <a:noFill/>
            <a:ln w="4762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02075" y="1351280"/>
            <a:ext cx="714375" cy="2679065"/>
            <a:chOff x="6145" y="2128"/>
            <a:chExt cx="1125" cy="4219"/>
          </a:xfrm>
        </p:grpSpPr>
        <p:sp>
          <p:nvSpPr>
            <p:cNvPr id="14" name="任意多边形 13"/>
            <p:cNvSpPr/>
            <p:nvPr>
              <p:custDataLst>
                <p:tags r:id="rId7"/>
              </p:custDataLst>
            </p:nvPr>
          </p:nvSpPr>
          <p:spPr>
            <a:xfrm rot="180000">
              <a:off x="6145" y="2129"/>
              <a:ext cx="357" cy="4219"/>
            </a:xfrm>
            <a:custGeom>
              <a:avLst/>
              <a:gdLst>
                <a:gd name="connisteX0" fmla="*/ 0 w 499843"/>
                <a:gd name="connsiteY0" fmla="*/ 0 h 2011680"/>
                <a:gd name="connisteX1" fmla="*/ 499110 w 499843"/>
                <a:gd name="connsiteY1" fmla="*/ 1020445 h 2011680"/>
                <a:gd name="connisteX2" fmla="*/ 92710 w 499843"/>
                <a:gd name="connsiteY2" fmla="*/ 2011680 h 2011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9844" h="2011680">
                  <a:moveTo>
                    <a:pt x="0" y="0"/>
                  </a:moveTo>
                  <a:cubicBezTo>
                    <a:pt x="107950" y="184150"/>
                    <a:pt x="480695" y="617855"/>
                    <a:pt x="499110" y="1020445"/>
                  </a:cubicBezTo>
                  <a:cubicBezTo>
                    <a:pt x="517525" y="1423035"/>
                    <a:pt x="184150" y="1833880"/>
                    <a:pt x="92710" y="2011680"/>
                  </a:cubicBezTo>
                </a:path>
              </a:pathLst>
            </a:custGeom>
            <a:noFill/>
            <a:ln w="4762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>
              <p:custDataLst>
                <p:tags r:id="rId8"/>
              </p:custDataLst>
            </p:nvPr>
          </p:nvSpPr>
          <p:spPr>
            <a:xfrm rot="10620000">
              <a:off x="6914" y="2128"/>
              <a:ext cx="357" cy="4219"/>
            </a:xfrm>
            <a:custGeom>
              <a:avLst/>
              <a:gdLst>
                <a:gd name="connisteX0" fmla="*/ 0 w 499843"/>
                <a:gd name="connsiteY0" fmla="*/ 0 h 2011680"/>
                <a:gd name="connisteX1" fmla="*/ 499110 w 499843"/>
                <a:gd name="connsiteY1" fmla="*/ 1020445 h 2011680"/>
                <a:gd name="connisteX2" fmla="*/ 92710 w 499843"/>
                <a:gd name="connsiteY2" fmla="*/ 2011680 h 20116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499844" h="2011680">
                  <a:moveTo>
                    <a:pt x="0" y="0"/>
                  </a:moveTo>
                  <a:cubicBezTo>
                    <a:pt x="107950" y="184150"/>
                    <a:pt x="480695" y="617855"/>
                    <a:pt x="499110" y="1020445"/>
                  </a:cubicBezTo>
                  <a:cubicBezTo>
                    <a:pt x="517525" y="1423035"/>
                    <a:pt x="184150" y="1833880"/>
                    <a:pt x="92710" y="2011680"/>
                  </a:cubicBezTo>
                </a:path>
              </a:pathLst>
            </a:custGeom>
            <a:noFill/>
            <a:ln w="4762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16000" y="934880"/>
                <a:ext cx="8712000" cy="1682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/>
                  <a:t>        我们知道，平面内与两个定点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、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/>
                  <a:t>的距离的和等于常数（大于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sz="2400" dirty="0"/>
                  <a:t>）的点的轨迹是椭圆，一个自然的问题是：平面内与两个定点的距离的差等于常数的点的轨迹是什么？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" y="934880"/>
                <a:ext cx="8712000" cy="1682577"/>
              </a:xfrm>
              <a:prstGeom prst="rect">
                <a:avLst/>
              </a:prstGeom>
              <a:blipFill rotWithShape="1">
                <a:blip r:embed="rId1"/>
                <a:stretch>
                  <a:fillRect l="-1" t="-10" r="6" b="-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899592" y="2715766"/>
            <a:ext cx="5223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/>
              <a:t>下面我们一起来做个数学实验</a:t>
            </a:r>
            <a:r>
              <a:rPr lang="en-US" altLang="zh-CN" sz="2400"/>
              <a:t>.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13921"/>
          <a:stretch>
            <a:fillRect/>
          </a:stretch>
        </p:blipFill>
        <p:spPr>
          <a:xfrm>
            <a:off x="5775325" y="2347595"/>
            <a:ext cx="2831465" cy="2168371"/>
          </a:xfrm>
          <a:prstGeom prst="rect">
            <a:avLst/>
          </a:prstGeom>
        </p:spPr>
      </p:pic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3316" name="Text Box 37"/>
          <p:cNvSpPr txBox="1"/>
          <p:nvPr/>
        </p:nvSpPr>
        <p:spPr>
          <a:xfrm>
            <a:off x="467360" y="812800"/>
            <a:ext cx="73456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457200" lvl="0" indent="-457200" algn="l" eaLnBrk="1" hangingPunct="1"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你能利用拉链等日常生活中的物品作出双曲线吗？</a:t>
            </a:r>
            <a:endParaRPr lang="zh-CN" altLang="en-US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62940" y="1411605"/>
                <a:ext cx="7941945" cy="11734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        如图所示，将拉链的一边截去一部分，并将拉链的两端用图钉固定在画板的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处，将笔尖放置在拉锁处，随着拉链沿不同的方向逐渐拉开，笔尖将作出一条曲线；调换拉链的两端，按照同样的操作，笔尖也将作出一条曲线．最终作出的图形是双曲线的一部分， 其中每一条曲线都称为双曲线的一支．</a:t>
                </a:r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" y="1411605"/>
                <a:ext cx="7941945" cy="11734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662940" y="2635250"/>
                <a:ext cx="4500245" cy="19850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eaLnBrk="1" hangingPunct="1">
                  <a:lnSpc>
                    <a:spcPct val="110000"/>
                  </a:lnSpc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　　这种作双曲线的方法实际上验证了双曲线定义中的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1600" b="1" dirty="0">
                        <a:latin typeface="Times New Roman" panose="02020603050405020304" pitchFamily="18" charset="0"/>
                      </a:rPr>
                      <m:t>点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一定存在而且有无数多个．</a:t>
                </a: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　　那么，从数学上能不能证明这一点呢？</a:t>
                </a: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　　同椭圆的情形一样，下面我们用坐标法来探讨上述问题，并求出双曲线的标准方程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.</a:t>
                </a:r>
                <a:endParaRPr lang="en-US" altLang="zh-CN" sz="1600" b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" y="2635250"/>
                <a:ext cx="4500245" cy="19850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>
            <a:endCxn id="36" idx="7"/>
          </p:cNvCxnSpPr>
          <p:nvPr/>
        </p:nvCxnSpPr>
        <p:spPr>
          <a:xfrm flipH="1">
            <a:off x="1599294" y="2167447"/>
            <a:ext cx="1710134" cy="8903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endCxn id="35" idx="4"/>
          </p:cNvCxnSpPr>
          <p:nvPr/>
        </p:nvCxnSpPr>
        <p:spPr>
          <a:xfrm flipH="1">
            <a:off x="3107373" y="2178655"/>
            <a:ext cx="201276" cy="94364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447540" y="1983740"/>
                <a:ext cx="4372610" cy="24599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000" dirty="0"/>
                  <a:t>　　平面内与两个定点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/>
                  <a:t>的距离的差的绝对值是常数（小于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sz="2000" dirty="0"/>
                  <a:t>且不等于</a:t>
                </a:r>
                <a:r>
                  <a:rPr lang="en-US" altLang="zh-CN" sz="2000" dirty="0"/>
                  <a:t>0</a:t>
                </a:r>
                <a:r>
                  <a:rPr lang="zh-CN" altLang="en-US" sz="2000" dirty="0"/>
                  <a:t>）的点的轨迹称为</a:t>
                </a: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双曲线</a:t>
                </a:r>
                <a:r>
                  <a:rPr lang="zh-CN" altLang="en-US" sz="2000" dirty="0"/>
                  <a:t>．</a:t>
                </a:r>
                <a:r>
                  <a:rPr lang="en-US" altLang="zh-CN" sz="2000" dirty="0"/>
                  <a:t> </a:t>
                </a:r>
                <a:r>
                  <a:rPr lang="zh-CN" altLang="en-US" sz="2000" dirty="0"/>
                  <a:t>这两个定点称为双曲线的</a:t>
                </a: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焦点</a:t>
                </a:r>
                <a:r>
                  <a:rPr lang="zh-CN" altLang="en-US" sz="2000" dirty="0"/>
                  <a:t>，两焦点的距离称为</a:t>
                </a: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双曲线的焦距</a:t>
                </a:r>
                <a:r>
                  <a:rPr lang="zh-CN" altLang="en-US" sz="2000" dirty="0"/>
                  <a:t>．</a:t>
                </a:r>
                <a:endParaRPr lang="en-US" altLang="zh-CN" sz="20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540" y="1983740"/>
                <a:ext cx="4372610" cy="24599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5364480" y="156400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双曲线的标准方程</a:t>
            </a:r>
            <a:endParaRPr lang="zh-CN" altLang="en-US" sz="2000" b="1" dirty="0"/>
          </a:p>
        </p:txBody>
      </p:sp>
      <p:grpSp>
        <p:nvGrpSpPr>
          <p:cNvPr id="16" name="组合 15"/>
          <p:cNvGrpSpPr/>
          <p:nvPr/>
        </p:nvGrpSpPr>
        <p:grpSpPr>
          <a:xfrm>
            <a:off x="721995" y="1205230"/>
            <a:ext cx="3441065" cy="3167380"/>
            <a:chOff x="1137" y="2463"/>
            <a:chExt cx="5419" cy="4988"/>
          </a:xfrm>
        </p:grpSpPr>
        <p:grpSp>
          <p:nvGrpSpPr>
            <p:cNvPr id="12" name="组合 11"/>
            <p:cNvGrpSpPr/>
            <p:nvPr/>
          </p:nvGrpSpPr>
          <p:grpSpPr>
            <a:xfrm>
              <a:off x="1137" y="2915"/>
              <a:ext cx="5042" cy="4536"/>
              <a:chOff x="1137" y="2576"/>
              <a:chExt cx="5042" cy="4536"/>
            </a:xfrm>
          </p:grpSpPr>
          <p:cxnSp>
            <p:nvCxnSpPr>
              <p:cNvPr id="10" name="直接箭头连接符 9"/>
              <p:cNvCxnSpPr/>
              <p:nvPr/>
            </p:nvCxnSpPr>
            <p:spPr>
              <a:xfrm>
                <a:off x="1137" y="5064"/>
                <a:ext cx="5043" cy="7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>
                <p:custDataLst>
                  <p:tags r:id="rId2"/>
                </p:custDataLst>
              </p:nvPr>
            </p:nvCxnSpPr>
            <p:spPr>
              <a:xfrm flipV="1">
                <a:off x="3685" y="2576"/>
                <a:ext cx="0" cy="4536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3440" y="2463"/>
                  <a:ext cx="490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altLang="zh-CN" sz="14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" y="2463"/>
                  <a:ext cx="490" cy="483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本框 1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6066" y="5165"/>
                  <a:ext cx="490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sz="14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"/>
                  </p:custDataLst>
                </p:nvPr>
              </p:nvSpPr>
              <p:spPr>
                <a:xfrm>
                  <a:off x="6066" y="5165"/>
                  <a:ext cx="490" cy="483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3231" y="5411"/>
                  <a:ext cx="490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US" altLang="zh-CN" sz="14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8"/>
                  </p:custDataLst>
                </p:nvPr>
              </p:nvSpPr>
              <p:spPr>
                <a:xfrm>
                  <a:off x="3231" y="5411"/>
                  <a:ext cx="490" cy="483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任意多边形 25"/>
          <p:cNvSpPr/>
          <p:nvPr/>
        </p:nvSpPr>
        <p:spPr>
          <a:xfrm>
            <a:off x="1207135" y="1960880"/>
            <a:ext cx="652780" cy="2271395"/>
          </a:xfrm>
          <a:custGeom>
            <a:avLst/>
            <a:gdLst>
              <a:gd name="connisteX0" fmla="*/ 0 w 887831"/>
              <a:gd name="connsiteY0" fmla="*/ 0 h 2620645"/>
              <a:gd name="connisteX1" fmla="*/ 887730 w 887831"/>
              <a:gd name="connsiteY1" fmla="*/ 1261745 h 2620645"/>
              <a:gd name="connisteX2" fmla="*/ 48895 w 887831"/>
              <a:gd name="connsiteY2" fmla="*/ 2620645 h 26206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87832" h="2620645">
                <a:moveTo>
                  <a:pt x="0" y="0"/>
                </a:moveTo>
                <a:cubicBezTo>
                  <a:pt x="194310" y="225425"/>
                  <a:pt x="878205" y="737870"/>
                  <a:pt x="887730" y="1261745"/>
                </a:cubicBezTo>
                <a:cubicBezTo>
                  <a:pt x="897255" y="1785620"/>
                  <a:pt x="234315" y="2374265"/>
                  <a:pt x="48895" y="262064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0800000">
            <a:off x="2844165" y="1925320"/>
            <a:ext cx="662940" cy="2279015"/>
          </a:xfrm>
          <a:custGeom>
            <a:avLst/>
            <a:gdLst>
              <a:gd name="connisteX0" fmla="*/ 0 w 887831"/>
              <a:gd name="connsiteY0" fmla="*/ 0 h 2620645"/>
              <a:gd name="connisteX1" fmla="*/ 887730 w 887831"/>
              <a:gd name="connsiteY1" fmla="*/ 1261745 h 2620645"/>
              <a:gd name="connisteX2" fmla="*/ 48895 w 887831"/>
              <a:gd name="connsiteY2" fmla="*/ 2620645 h 26206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887832" h="2620645">
                <a:moveTo>
                  <a:pt x="0" y="0"/>
                </a:moveTo>
                <a:cubicBezTo>
                  <a:pt x="194310" y="225425"/>
                  <a:pt x="878205" y="737870"/>
                  <a:pt x="887730" y="1261745"/>
                </a:cubicBezTo>
                <a:cubicBezTo>
                  <a:pt x="897255" y="1785620"/>
                  <a:pt x="234315" y="2374265"/>
                  <a:pt x="48895" y="262064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2771775" y="3046730"/>
            <a:ext cx="1172210" cy="445770"/>
            <a:chOff x="4365" y="4798"/>
            <a:chExt cx="1846" cy="7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文本框 30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4365" y="4970"/>
                  <a:ext cx="1846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1600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1" name="文本框 30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1"/>
                  </p:custDataLst>
                </p:nvPr>
              </p:nvSpPr>
              <p:spPr>
                <a:xfrm>
                  <a:off x="4365" y="4970"/>
                  <a:ext cx="1846" cy="531"/>
                </a:xfrm>
                <a:prstGeom prst="rect">
                  <a:avLst/>
                </a:prstGeom>
                <a:blipFill rotWithShape="1">
                  <a:blip r:embed="rId12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椭圆 34"/>
            <p:cNvSpPr/>
            <p:nvPr>
              <p:custDataLst>
                <p:tags r:id="rId13"/>
              </p:custDataLst>
            </p:nvPr>
          </p:nvSpPr>
          <p:spPr>
            <a:xfrm>
              <a:off x="4834" y="4798"/>
              <a:ext cx="119" cy="119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87000">
                  <a:srgbClr val="FF0000"/>
                </a:gs>
              </a:gsLst>
              <a:lin ang="5400000" scaled="0"/>
            </a:gra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3895" y="3046730"/>
            <a:ext cx="1304290" cy="437515"/>
            <a:chOff x="1077" y="4798"/>
            <a:chExt cx="2054" cy="6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文本框 28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077" y="4957"/>
                  <a:ext cx="2055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(−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1600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>
                <a:xfrm>
                  <a:off x="1077" y="4957"/>
                  <a:ext cx="2055" cy="531"/>
                </a:xfrm>
                <a:prstGeom prst="rect">
                  <a:avLst/>
                </a:prstGeom>
                <a:blipFill rotWithShape="1">
                  <a:blip r:embed="rId1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椭圆 35"/>
            <p:cNvSpPr/>
            <p:nvPr>
              <p:custDataLst>
                <p:tags r:id="rId17"/>
              </p:custDataLst>
            </p:nvPr>
          </p:nvSpPr>
          <p:spPr>
            <a:xfrm>
              <a:off x="2417" y="4798"/>
              <a:ext cx="119" cy="119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87000">
                  <a:srgbClr val="FF0000"/>
                </a:gs>
              </a:gsLst>
              <a:lin ang="5400000" scaled="0"/>
            </a:gra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843530" y="1925320"/>
            <a:ext cx="491490" cy="336550"/>
            <a:chOff x="4478" y="3032"/>
            <a:chExt cx="774" cy="530"/>
          </a:xfrm>
        </p:grpSpPr>
        <p:sp>
          <p:nvSpPr>
            <p:cNvPr id="34" name="椭圆 33"/>
            <p:cNvSpPr/>
            <p:nvPr/>
          </p:nvSpPr>
          <p:spPr>
            <a:xfrm>
              <a:off x="5134" y="3372"/>
              <a:ext cx="119" cy="119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87000">
                  <a:srgbClr val="FF0000"/>
                </a:gs>
              </a:gsLst>
              <a:lin ang="5400000" scaled="0"/>
            </a:gradFill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4478" y="3032"/>
                  <a:ext cx="775" cy="53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altLang="zh-CN" sz="16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8" y="3032"/>
                  <a:ext cx="775" cy="531"/>
                </a:xfrm>
                <a:prstGeom prst="rect">
                  <a:avLst/>
                </a:prstGeom>
                <a:blipFill rotWithShape="1">
                  <a:blip r:embed="rId1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26" grpId="0" animBg="1"/>
      <p:bldP spid="26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467995" y="836295"/>
                <a:ext cx="7941945" cy="14439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　　取过焦点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的直线为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轴，线段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的垂直平分线为</a:t>
                </a:r>
                <a:r>
                  <a:rPr lang="en-US" altLang="zh-CN" sz="1600" b="1" dirty="0">
                    <a:latin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1600" b="1" i="1" dirty="0">
                    <a:latin typeface="Times New Roman" panose="02020603050405020304" pitchFamily="18" charset="0"/>
                    <a:sym typeface="+mn-ea"/>
                  </a:rPr>
                  <a:t>y </a:t>
                </a:r>
                <a:r>
                  <a:rPr lang="zh-CN" altLang="en-US" sz="1600" b="1" dirty="0">
                    <a:latin typeface="Times New Roman" panose="02020603050405020304" pitchFamily="18" charset="0"/>
                    <a:sym typeface="+mn-ea"/>
                  </a:rPr>
                  <a:t>轴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 （如图）． </a:t>
                </a: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marL="0" lvl="0" indent="0" algn="l" eaLnBrk="1" hangingPunct="1">
                  <a:lnSpc>
                    <a:spcPct val="110000"/>
                  </a:lnSpc>
                  <a:buClrTx/>
                  <a:buSzTx/>
                  <a:buFontTx/>
                  <a:buNone/>
                </a:pPr>
                <a:r>
                  <a:rPr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　　设</a:t>
                </a:r>
                <a:r>
                  <a:rPr lang="en-US" altLang="zh-CN" sz="1600" b="1" dirty="0">
                    <a:latin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是双曲线上的任意一点，双曲线的焦距是</a:t>
                </a:r>
                <a:r>
                  <a:rPr lang="en-US" altLang="zh-CN" sz="1600" b="1" dirty="0">
                    <a:latin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，那么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的坐标分别是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),(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．又设点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 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的距离的差的绝对值等于常数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．则点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满足条件</a:t>
                </a:r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5" y="836295"/>
                <a:ext cx="7941945" cy="14439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18839"/>
          <a:stretch>
            <a:fillRect/>
          </a:stretch>
        </p:blipFill>
        <p:spPr>
          <a:xfrm>
            <a:off x="5831840" y="2104370"/>
            <a:ext cx="2532762" cy="2304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339911" y="2110359"/>
                <a:ext cx="2302297" cy="338554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|−|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|=±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16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．</a:t>
                </a:r>
                <a:endParaRPr lang="en-US" altLang="zh-CN" sz="1600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11" y="2110359"/>
                <a:ext cx="2302297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25" t="-75" r="-343" b="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539750" y="2513965"/>
            <a:ext cx="2128520" cy="34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10000"/>
              </a:lnSpc>
              <a:buClrTx/>
              <a:buSzTx/>
              <a:buFontTx/>
            </a:pPr>
            <a:r>
              <a:rPr lang="zh-CN" altLang="en-US" sz="1600" b="1" dirty="0">
                <a:latin typeface="Times New Roman" panose="02020603050405020304" pitchFamily="18" charset="0"/>
              </a:rPr>
              <a:t>　　由题意可知,</a:t>
            </a:r>
            <a:endParaRPr lang="zh-CN" altLang="en-US" sz="1600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259840" y="2788920"/>
                <a:ext cx="4572000" cy="39049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zh-CN" altLang="en-US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2788920"/>
                <a:ext cx="4572000" cy="390492"/>
              </a:xfrm>
              <a:prstGeom prst="rect">
                <a:avLst/>
              </a:prstGeom>
              <a:blipFill rotWithShape="1">
                <a:blip r:embed="rId4"/>
                <a:stretch>
                  <a:fillRect b="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259840" y="3173730"/>
                <a:ext cx="4572000" cy="39049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zh-CN" altLang="en-US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3173730"/>
                <a:ext cx="4572000" cy="390492"/>
              </a:xfrm>
              <a:prstGeom prst="rect">
                <a:avLst/>
              </a:prstGeom>
              <a:blipFill rotWithShape="1">
                <a:blip r:embed="rId5"/>
                <a:stretch>
                  <a:fillRect b="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11505" y="3580765"/>
            <a:ext cx="4572000" cy="34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10000"/>
              </a:lnSpc>
              <a:buClrTx/>
              <a:buSzTx/>
              <a:buFontTx/>
            </a:pPr>
            <a:r>
              <a:rPr lang="zh-CN" altLang="en-US" sz="1600" b="1" dirty="0">
                <a:latin typeface="Times New Roman" panose="02020603050405020304" pitchFamily="18" charset="0"/>
                <a:sym typeface="+mn-ea"/>
              </a:rPr>
              <a:t>得方程</a:t>
            </a:r>
            <a:endParaRPr lang="zh-CN" altLang="en-US" sz="1600" b="1" dirty="0">
              <a:latin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331595" y="3869055"/>
                <a:ext cx="4572000" cy="39049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=±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zh-CN" altLang="en-US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595" y="3869055"/>
                <a:ext cx="4572000" cy="390492"/>
              </a:xfrm>
              <a:prstGeom prst="rect">
                <a:avLst/>
              </a:prstGeom>
              <a:blipFill rotWithShape="1">
                <a:blip r:embed="rId6"/>
                <a:stretch>
                  <a:fillRect b="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611505" y="4254500"/>
            <a:ext cx="4572000" cy="3619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lnSpc>
                <a:spcPct val="110000"/>
              </a:lnSpc>
              <a:buClrTx/>
              <a:buSzTx/>
              <a:buFontTx/>
            </a:pPr>
            <a:r>
              <a:rPr lang="zh-CN" altLang="en-US" sz="1600" b="1" dirty="0">
                <a:latin typeface="Times New Roman" panose="02020603050405020304" pitchFamily="18" charset="0"/>
                <a:sym typeface="+mn-ea"/>
              </a:rPr>
              <a:t>化简，得</a:t>
            </a:r>
            <a:endParaRPr lang="zh-CN" altLang="en-US" sz="1600" b="1" dirty="0">
              <a:latin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403985" y="4516120"/>
                <a:ext cx="4572000" cy="3606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altLang="zh-CN" sz="16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85" y="4516120"/>
                <a:ext cx="4572000" cy="3606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67995" y="1051560"/>
                <a:ext cx="7941945" cy="1476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　　由双曲线的定义可知</a:t>
                </a:r>
                <a14:m>
                  <m:oMath xmlns:m="http://schemas.openxmlformats.org/officeDocument/2006/math">
                    <m:r>
                      <a:rPr lang="en-US" altLang="zh-CN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，即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sz="1600" b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，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　　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1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zh-CN" altLang="en-US" sz="1600" b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，代入上式得</a:t>
                </a:r>
                <a14:m>
                  <m:oMath xmlns:m="http://schemas.openxmlformats.org/officeDocument/2006/math">
                    <m:r>
                      <a:rPr lang="en-US" altLang="zh-CN" sz="1600" b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1600" dirty="0">
                    <a:latin typeface="Times New Roman" panose="02020603050405020304" pitchFamily="18" charset="0"/>
                  </a:rPr>
                  <a:t>，</a:t>
                </a:r>
                <a:endParaRPr lang="zh-CN" altLang="en-US" sz="1600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endParaRPr lang="zh-CN" altLang="en-US" sz="1600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两边除以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，得</a:t>
                </a:r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5" y="1051560"/>
                <a:ext cx="7941945" cy="1476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311"/>
          <a:stretch>
            <a:fillRect/>
          </a:stretch>
        </p:blipFill>
        <p:spPr>
          <a:xfrm>
            <a:off x="6084570" y="1635125"/>
            <a:ext cx="2643751" cy="2480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39750" y="2931160"/>
                <a:ext cx="5485130" cy="11842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eaLnBrk="1" hangingPunct="1">
                  <a:lnSpc>
                    <a:spcPct val="110000"/>
                  </a:lnSpc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　　反之，我们可以证明，如果点</a:t>
                </a:r>
                <a:r>
                  <a:rPr lang="en-US" altLang="zh-CN" sz="1600" b="1" dirty="0">
                    <a:latin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的坐标满足方程①，那么点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一定在双曲线上．因此，方程①是双曲线的方程．通常把这个方程称为焦点</a:t>
                </a:r>
                <a:r>
                  <a:rPr lang="zh-CN" altLang="en-US" sz="16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zh-CN" altLang="en-US" sz="1600" b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1600" b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轴上的双曲线的标准方程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．它的焦点是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)，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，且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2931160"/>
                <a:ext cx="5485130" cy="11842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/>
          <p:cNvGrpSpPr/>
          <p:nvPr/>
        </p:nvGrpSpPr>
        <p:grpSpPr>
          <a:xfrm>
            <a:off x="2555875" y="2211070"/>
            <a:ext cx="3644900" cy="582930"/>
            <a:chOff x="4025" y="3143"/>
            <a:chExt cx="5740" cy="9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4025" y="3143"/>
                  <a:ext cx="4099" cy="91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).</m:t>
                        </m:r>
                      </m:oMath>
                    </m:oMathPara>
                  </a14:m>
                  <a:endParaRPr lang="en-US" altLang="zh-CN" sz="1600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5"/>
                  </p:custDataLst>
                </p:nvPr>
              </p:nvSpPr>
              <p:spPr>
                <a:xfrm>
                  <a:off x="4025" y="3143"/>
                  <a:ext cx="4099" cy="919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本框 15"/>
            <p:cNvSpPr txBox="1"/>
            <p:nvPr/>
          </p:nvSpPr>
          <p:spPr>
            <a:xfrm>
              <a:off x="8675" y="3483"/>
              <a:ext cx="1090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600" b="1" dirty="0">
                  <a:latin typeface="Times New Roman" panose="02020603050405020304" pitchFamily="18" charset="0"/>
                  <a:sym typeface="+mn-ea"/>
                </a:rPr>
                <a:t>①</a:t>
              </a:r>
              <a:endParaRPr lang="zh-CN" altLang="en-US" sz="1600" b="1" dirty="0">
                <a:latin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39750" y="1253490"/>
                <a:ext cx="5479415" cy="30460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eaLnBrk="1" hangingPunct="1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　　设双曲线的焦点为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，焦距为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，而且双曲线上的动点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满足</a:t>
                </a: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||</m:t>
                      </m:r>
                      <m:r>
                        <a:rPr lang="en-US" altLang="zh-CN" sz="1600" b="1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zh-CN" sz="1600" b="1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1600" b="1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600" b="1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|−|</m:t>
                      </m:r>
                      <m:r>
                        <a:rPr lang="en-US" altLang="zh-CN" sz="1600" b="1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𝑴</m:t>
                      </m:r>
                      <m:sSub>
                        <m:sSubPr>
                          <m:ctrlPr>
                            <a:rPr lang="en-US" altLang="zh-CN" sz="1600" b="1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altLang="zh-CN" sz="1600" b="1" i="1" dirty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600" b="1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||=</m:t>
                      </m:r>
                      <m:r>
                        <a:rPr lang="en-US" altLang="zh-CN" sz="1600" b="1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1600" b="1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𝒂</m:t>
                      </m:r>
                      <m:r>
                        <a:rPr lang="zh-CN" altLang="en-US" sz="1600" b="1" i="1" dirty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𝒄</m:t>
                    </m:r>
                    <m:r>
                      <a:rPr lang="en-US" altLang="zh-CN" sz="16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16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altLang="zh-CN" sz="16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&gt;</m:t>
                    </m:r>
                    <m:r>
                      <a:rPr lang="en-US" altLang="zh-CN" sz="16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CN" sz="1600" b="1" dirty="0"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  <a:sym typeface="+mn-ea"/>
                  </a:rPr>
                  <a:t>所在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的直线为</a:t>
                </a:r>
                <a14:m>
                  <m:oMath xmlns:m="http://schemas.openxmlformats.org/officeDocument/2006/math">
                    <m:r>
                      <a:rPr lang="en-US" altLang="zh-CN" sz="1600" b="1" i="1" dirty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轴，线段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b="1" dirty="0">
                    <a:latin typeface="Times New Roman" panose="02020603050405020304" pitchFamily="18" charset="0"/>
                  </a:rPr>
                  <a:t>的垂直平分线为</a:t>
                </a:r>
                <a:r>
                  <a:rPr lang="en-US" altLang="zh-CN" sz="1600" b="1" i="1" dirty="0">
                    <a:latin typeface="Times New Roman" panose="02020603050405020304" pitchFamily="18" charset="0"/>
                  </a:rPr>
                  <a:t>x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轴，建立平面直角坐标系，如图所示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. 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此时：</a:t>
                </a: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　　（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1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）双曲线的焦点的坐标分别是什么？</a:t>
                </a: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50000"/>
                  </a:lnSpc>
                  <a:buClrTx/>
                  <a:buSzTx/>
                  <a:buFontTx/>
                </a:pPr>
                <a:endParaRPr lang="zh-CN" altLang="en-US" sz="1600" b="1" dirty="0">
                  <a:latin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b="1" dirty="0">
                    <a:latin typeface="Times New Roman" panose="02020603050405020304" pitchFamily="18" charset="0"/>
                  </a:rPr>
                  <a:t>　　（</a:t>
                </a:r>
                <a:r>
                  <a:rPr lang="en-US" altLang="zh-CN" sz="1600" b="1" dirty="0">
                    <a:latin typeface="Times New Roman" panose="02020603050405020304" pitchFamily="18" charset="0"/>
                  </a:rPr>
                  <a:t>2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）能否通过</a:t>
                </a:r>
                <a:r>
                  <a:rPr lang="zh-CN" altLang="en-US" sz="1600" b="1" dirty="0">
                    <a:latin typeface="Times New Roman" panose="02020603050405020304" pitchFamily="18" charset="0"/>
                    <a:sym typeface="+mn-ea"/>
                  </a:rPr>
                  <a:t>①</a:t>
                </a:r>
                <a:r>
                  <a:rPr lang="zh-CN" altLang="en-US" sz="1600" b="1" dirty="0">
                    <a:latin typeface="Times New Roman" panose="02020603050405020304" pitchFamily="18" charset="0"/>
                  </a:rPr>
                  <a:t>式来得到此时双曲线方程的形式？</a:t>
                </a:r>
                <a:endParaRPr lang="zh-CN" altLang="en-US" sz="1600" b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1253490"/>
                <a:ext cx="5479415" cy="304609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6" name="Text Box 3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67360" y="812800"/>
                <a:ext cx="6678431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457200" lvl="0" indent="-457200" algn="l" eaLnBrk="1" hangingPunct="1">
                  <a:buClrTx/>
                  <a:buSzTx/>
                  <a:buFont typeface="Wingdings" panose="05000000000000000000" pitchFamily="2" charset="2"/>
                  <a:buChar char="Ø"/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sym typeface="+mn-ea"/>
                  </a:rPr>
                  <a:t>探索研究：焦点在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华文楷体" panose="02010600040101010101" pitchFamily="2" charset="-122"/>
                        <a:cs typeface="Cambria Math" panose="02040503050406030204" pitchFamily="18" charset="0"/>
                        <a:sym typeface="+mn-ea"/>
                      </a:rPr>
                      <m:t>𝒚</m:t>
                    </m:r>
                  </m:oMath>
                </a14:m>
                <a:r>
                  <a:rPr lang="zh-CN" altLang="en-US" sz="2400" b="1" dirty="0">
                    <a:solidFill>
                      <a:srgbClr val="0000CC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sym typeface="+mn-ea"/>
                  </a:rPr>
                  <a:t>轴上的双曲线的标准方程</a:t>
                </a:r>
                <a:endParaRPr lang="zh-CN" altLang="en-US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13316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67360" y="812800"/>
                <a:ext cx="6678431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2" b="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548066" y="3508629"/>
                <a:ext cx="3370153" cy="36933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b="1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焦点坐标为</a:t>
                </a:r>
                <a:r>
                  <a:rPr lang="en-US" altLang="zh-CN" dirty="0">
                    <a:solidFill>
                      <a:srgbClr val="0070C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,−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．</m:t>
                    </m:r>
                  </m:oMath>
                </a14:m>
                <a:endParaRPr lang="en-US" altLang="zh-CN" i="1" dirty="0">
                  <a:solidFill>
                    <a:srgbClr val="0070C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066" y="3508629"/>
                <a:ext cx="337015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7" t="-69" r="-2502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051621" y="4299839"/>
                <a:ext cx="2567940" cy="5835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16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 (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 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621" y="4299839"/>
                <a:ext cx="2567940" cy="583565"/>
              </a:xfrm>
              <a:prstGeom prst="rect">
                <a:avLst/>
              </a:prstGeom>
              <a:blipFill rotWithShape="1">
                <a:blip r:embed="rId6"/>
                <a:stretch>
                  <a:fillRect l="-22" t="-44" r="22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/>
          <a:srcRect b="10285"/>
          <a:stretch>
            <a:fillRect/>
          </a:stretch>
        </p:blipFill>
        <p:spPr>
          <a:xfrm>
            <a:off x="6012180" y="1419225"/>
            <a:ext cx="2761615" cy="288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5" name="Text Box 4"/>
              <p:cNvSpPr txBox="1"/>
              <p:nvPr/>
            </p:nvSpPr>
            <p:spPr>
              <a:xfrm>
                <a:off x="395605" y="1923678"/>
                <a:ext cx="8379460" cy="2760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algn="l" eaLnBrk="1" hangingPunct="1">
                  <a:lnSpc>
                    <a:spcPct val="180000"/>
                  </a:lnSpc>
                  <a:buClrTx/>
                  <a:buSzTx/>
                  <a:buFontTx/>
                  <a:buNone/>
                </a:pPr>
                <a:r>
                  <a:rPr lang="zh-CN" alt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解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: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所求动点的轨迹是双曲线，因为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所以</a:t>
                </a:r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algn="ctr" eaLnBrk="1" hangingPunct="1">
                  <a:lnSpc>
                    <a:spcPct val="180000"/>
                  </a:lnSpc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．</a:t>
                </a:r>
                <a:endParaRPr lang="en-US" altLang="zh-CN" sz="20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algn="l" eaLnBrk="1" hangingPunct="1">
                  <a:lnSpc>
                    <a:spcPct val="180000"/>
                  </a:lnSpc>
                  <a:buClrTx/>
                  <a:buSzTx/>
                  <a:buFontTx/>
                  <a:buNone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    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因此，所求方程是</a:t>
                </a:r>
                <a:endPara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0" lvl="0" algn="ctr" eaLnBrk="1" hangingPunct="1">
                  <a:lnSpc>
                    <a:spcPct val="180000"/>
                  </a:lnSpc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,        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即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1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000" b="1" i="1" dirty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000" b="1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altLang="zh-CN" sz="20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 .</a:t>
                </a:r>
                <a:endParaRPr lang="en-US" altLang="zh-CN" sz="2000" b="1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" y="1923678"/>
                <a:ext cx="8379460" cy="2760628"/>
              </a:xfrm>
              <a:prstGeom prst="rect">
                <a:avLst/>
              </a:prstGeom>
              <a:blipFill rotWithShape="1">
                <a:blip r:embed="rId1"/>
                <a:stretch>
                  <a:fillRect t="-10" b="-179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Text Box 77"/>
              <p:cNvSpPr txBox="1"/>
              <p:nvPr/>
            </p:nvSpPr>
            <p:spPr>
              <a:xfrm>
                <a:off x="395605" y="605155"/>
                <a:ext cx="8325485" cy="1492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黑体" panose="02010609060101010101" pitchFamily="2" charset="-122"/>
                    <a:ea typeface="黑体" panose="02010609060101010101" pitchFamily="2" charset="-122"/>
                    <a:cs typeface="+mn-cs"/>
                  </a:defRPr>
                </a:lvl5pPr>
              </a:lstStyle>
              <a:p>
                <a:pPr marL="0" lvl="0" indent="0" eaLnBrk="1" hangingPunct="1">
                  <a:lnSpc>
                    <a:spcPct val="18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例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已知两点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zh-CN" altLang="en-US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zh-CN" altLang="en-US" sz="2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(−</m:t>
                    </m:r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5</m:t>
                    </m:r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，</m:t>
                    </m:r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0</m:t>
                    </m:r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)，</m:t>
                    </m:r>
                    <m:sSub>
                      <m:sSubPr>
                        <m:ctrlPr>
                          <a:rPr lang="zh-CN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𝐹</m:t>
                        </m:r>
                      </m:e>
                      <m:sub>
                        <m:r>
                          <a:rPr lang="zh-CN" altLang="en-US" sz="2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5</m:t>
                    </m:r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0</m:t>
                    </m:r>
                    <m:r>
                      <a:rPr lang="en-US" altLang="zh-CN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，求与它们的距离差的绝对值等于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6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的动点的轨迹方程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.</a:t>
                </a:r>
                <a:endPara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9460" name="Text 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" y="605155"/>
                <a:ext cx="8325485" cy="14922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0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PP_MARK_KEY" val="8b4f3c18-60bd-4e10-9204-4f2b6711c9f7"/>
  <p:tag name="COMMONDATA" val="eyJoZGlkIjoiOGFjNDA4NjU5ODQxMTMzYmZkMGVjNjYyNmQ2MzYzYzg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2215</Words>
  <Application>WPS 演示</Application>
  <PresentationFormat>全屏显示(16:9)</PresentationFormat>
  <Paragraphs>127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黑体</vt:lpstr>
      <vt:lpstr>Times New Roman</vt:lpstr>
      <vt:lpstr>Cambria Math</vt:lpstr>
      <vt:lpstr>华文楷体</vt:lpstr>
      <vt:lpstr>MS Mincho</vt:lpstr>
      <vt:lpstr>Segoe Print</vt:lpstr>
      <vt:lpstr>微软雅黑</vt:lpstr>
      <vt:lpstr>Arial Unicode MS</vt:lpstr>
      <vt:lpstr>Office 主题</vt:lpstr>
      <vt:lpstr>1_Office 主题</vt:lpstr>
      <vt:lpstr>4.2.1  双曲线的标准方程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259</cp:revision>
  <dcterms:created xsi:type="dcterms:W3CDTF">2013-12-23T07:18:00Z</dcterms:created>
  <dcterms:modified xsi:type="dcterms:W3CDTF">2023-09-08T01:53:18Z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08628347121A4099B08F7B02D8E48E24_12</vt:lpwstr>
  </property>
  <property fmtid="{D5CDD505-2E9C-101B-9397-08002B2CF9AE}" pid="3" name="KSOProductBuildVer">
    <vt:lpwstr>2052-12.1.0.15374</vt:lpwstr>
  </property>
</Properties>
</file>