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ink/ink1.xml" ContentType="application/inkml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6"/>
  </p:handoutMasterIdLst>
  <p:sldIdLst>
    <p:sldId id="256" r:id="rId3"/>
    <p:sldId id="335" r:id="rId5"/>
    <p:sldId id="326" r:id="rId6"/>
    <p:sldId id="344" r:id="rId7"/>
    <p:sldId id="327" r:id="rId8"/>
    <p:sldId id="345" r:id="rId9"/>
    <p:sldId id="328" r:id="rId10"/>
    <p:sldId id="306" r:id="rId11"/>
    <p:sldId id="369" r:id="rId12"/>
    <p:sldId id="370" r:id="rId13"/>
    <p:sldId id="348" r:id="rId14"/>
    <p:sldId id="303" r:id="rId15"/>
  </p:sldIdLst>
  <p:sldSz cx="9144000" cy="5143500" type="screen16x9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ACA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82"/>
  </p:normalViewPr>
  <p:slideViewPr>
    <p:cSldViewPr showGuides="1">
      <p:cViewPr varScale="1">
        <p:scale>
          <a:sx n="114" d="100"/>
          <a:sy n="114" d="100"/>
        </p:scale>
        <p:origin x="590" y="8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0" Type="http://schemas.openxmlformats.org/officeDocument/2006/relationships/tags" Target="tags/tag20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handoutMaster" Target="handoutMasters/handoutMaster1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70A05EE-AE6D-4E3E-9DD9-0FCE10642EEF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>
              <a:buNone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" min="-2" units="cm"/>
          <inkml:channel name="Y" type="integer" max="2" min="-2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4T02:44:01"/>
    </inkml:context>
    <inkml:brush xml:id="br0">
      <inkml:brushProperty name="width" value="0.05" units="cm"/>
      <inkml:brushProperty name="height" value="0.05" units="cm"/>
      <inkml:brushProperty name="color" value="#000000"/>
    </inkml:brush>
  </inkml:definitions>
  <inkml:trace contextRef="#ctx0" brushRef="#br0">0 4 560 0 0,'0'0'1103'0'0,"0"0"-282"0"0,0 0-476 0 0,0 0-226 0 0,0 0-67 0 0,0 0 112 0 0,0 0 84 0 0,0 0-32 0 0,0 0-82 0 0,0 0-65 0 0,0 0-41 0 0,0 0 9 0 0,0 0-24 0 0,0 0-18 0 0,0 0-60 0 0,0 0-70 0 0,0 0-88 0 0,0 0-296 0 0,0 0-296 0 0,0-2-1307 0 0,0 0 2097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AF170A9-0386-45EC-9852-F1471DF6FD5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922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tags" Target="../tags/tag1.xml"/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r:id="rId2" p14:bwMode="auto">
            <p14:nvContentPartPr>
              <p14:cNvPr id="2" name="墨迹 1"/>
              <p14:cNvContentPartPr/>
              <p14:nvPr/>
            </p14:nvContentPartPr>
            <p14:xfrm>
              <a:off x="461952" y="754591"/>
              <a:ext cx="360" cy="1800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3"/>
            </p:blipFill>
            <p:spPr>
              <a:xfrm>
                <a:off x="461952" y="754591"/>
                <a:ext cx="360" cy="1800"/>
              </a:xfrm>
              <a:prstGeom prst="rect"/>
            </p:spPr>
          </p:pic>
        </mc:Fallback>
      </mc:AlternateContent>
      <p:pic>
        <p:nvPicPr>
          <p:cNvPr id="2051" name="图片 7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1588"/>
            <a:ext cx="9144000" cy="514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960440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123478"/>
            <a:ext cx="8219256" cy="56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algn="ctr">
              <a:defRPr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960440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123478"/>
            <a:ext cx="8219256" cy="56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algn="l">
              <a:defRPr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588"/>
            <a:ext cx="9144000" cy="514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1187450" y="277813"/>
            <a:ext cx="7488238" cy="5651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7.xml"/><Relationship Id="rId5" Type="http://schemas.openxmlformats.org/officeDocument/2006/relationships/image" Target="../media/image8.png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12.xml"/><Relationship Id="rId5" Type="http://schemas.openxmlformats.org/officeDocument/2006/relationships/image" Target="../media/image8.png"/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8.png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8.png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ctrTitle"/>
          </p:nvPr>
        </p:nvSpPr>
        <p:spPr>
          <a:xfrm>
            <a:off x="0" y="1887538"/>
            <a:ext cx="9144000" cy="936625"/>
          </a:xfrm>
        </p:spPr>
        <p:txBody>
          <a:bodyPr vert="horz" wrap="square" lIns="91440" tIns="45720" rIns="91440" bIns="45720" anchor="ctr" anchorCtr="0"/>
          <a:lstStyle>
            <a:lvl1pPr lvl="0">
              <a:buClrTx/>
              <a:buSzTx/>
              <a:buFontTx/>
              <a:defRPr/>
            </a:lvl1pPr>
          </a:lstStyle>
          <a:p>
            <a:pPr lvl="0" algn="ctr" eaLnBrk="1" hangingPunct="1"/>
            <a:r>
              <a:rPr lang="en-US" altLang="zh-CN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4.3.2  </a:t>
            </a:r>
            <a:r>
              <a:rPr lang="zh-CN" alt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抛物线的几何性质</a:t>
            </a:r>
            <a:br>
              <a:rPr lang="zh-CN" alt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CN" alt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（第</a:t>
            </a:r>
            <a:r>
              <a:rPr lang="en-US" altLang="zh-CN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课时）</a:t>
            </a:r>
            <a:endParaRPr lang="zh-CN" altLang="en-US" sz="4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标题 2"/>
          <p:cNvSpPr>
            <a:spLocks noGrp="1"/>
          </p:cNvSpPr>
          <p:nvPr>
            <p:ph type="title"/>
          </p:nvPr>
        </p:nvSpPr>
        <p:spPr>
          <a:xfrm>
            <a:off x="0" y="112713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温故知新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p:sp>
        <p:nvSpPr>
          <p:cNvPr id="31748" name="Text Box 4"/>
          <p:cNvSpPr txBox="1"/>
          <p:nvPr/>
        </p:nvSpPr>
        <p:spPr>
          <a:xfrm>
            <a:off x="3203848" y="1203598"/>
            <a:ext cx="5132387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抛物线的几何性质：</a:t>
            </a:r>
            <a:endParaRPr lang="zh-CN" altLang="en-US" sz="2400" b="1" dirty="0">
              <a:solidFill>
                <a:srgbClr val="0000CC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2" name="文本框 101"/>
          <p:cNvSpPr txBox="1"/>
          <p:nvPr/>
        </p:nvSpPr>
        <p:spPr>
          <a:xfrm>
            <a:off x="3420065" y="1887493"/>
            <a:ext cx="2664460" cy="2306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（1）范围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endParaRPr 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（2）对称性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endParaRPr 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（3）顶点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endParaRPr 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）离心率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作业布置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p:sp>
        <p:nvSpPr>
          <p:cNvPr id="32771" name="Text Box 5"/>
          <p:cNvSpPr txBox="1"/>
          <p:nvPr/>
        </p:nvSpPr>
        <p:spPr>
          <a:xfrm>
            <a:off x="2029098" y="1552881"/>
            <a:ext cx="5085804" cy="203773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必做题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教材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第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127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页，练习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第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题；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lvl="0" indent="0" eaLnBrk="1" hangingPunct="1">
              <a:lnSpc>
                <a:spcPct val="200000"/>
              </a:lnSpc>
              <a:spcBef>
                <a:spcPct val="0"/>
              </a:spcBef>
              <a:buNone/>
            </a:pPr>
            <a:r>
              <a:rPr lang="zh-CN" altLang="en-US" sz="2400" b="1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选做题  </a:t>
            </a: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教材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第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127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页，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习题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第</a:t>
            </a:r>
            <a:r>
              <a:rPr 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题． 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lvl="0" indent="0"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endParaRPr lang="en-US" altLang="zh-CN" sz="1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标题 1"/>
          <p:cNvSpPr txBox="1"/>
          <p:nvPr/>
        </p:nvSpPr>
        <p:spPr>
          <a:xfrm>
            <a:off x="2987675" y="1347788"/>
            <a:ext cx="3330575" cy="1944687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zh-CN" altLang="en-US" sz="7200" b="1" dirty="0">
                <a:solidFill>
                  <a:schemeClr val="bg1"/>
                </a:solidFill>
                <a:cs typeface="Times New Roman" panose="02020603050405020304" pitchFamily="18" charset="0"/>
              </a:rPr>
              <a:t>再 见</a:t>
            </a:r>
            <a:endParaRPr lang="zh-CN" altLang="en-US" sz="7200" b="1" dirty="0">
              <a:solidFill>
                <a:schemeClr val="bg1"/>
              </a:solidFill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问题导入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68000" y="1131590"/>
            <a:ext cx="8208000" cy="16677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000000"/>
                </a:solidFill>
                <a:effectLst/>
                <a:latin typeface="FSJ-PK74820000f4e-Identity-H"/>
                <a:sym typeface="+mn-ea"/>
              </a:rPr>
              <a:t>         </a:t>
            </a:r>
            <a:r>
              <a:rPr lang="zh-CN" altLang="en-US" sz="2400" dirty="0">
                <a:solidFill>
                  <a:srgbClr val="000000"/>
                </a:solidFill>
                <a:effectLst/>
                <a:latin typeface="FSJ-PK74820000f4e-Identity-H"/>
                <a:sym typeface="+mn-ea"/>
              </a:rPr>
              <a:t>前面</a:t>
            </a:r>
            <a:r>
              <a:rPr lang="en-US" altLang="zh-CN" sz="24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  <a:sym typeface="+mn-ea"/>
              </a:rPr>
              <a:t>,</a:t>
            </a:r>
            <a:r>
              <a:rPr lang="zh-CN" altLang="en-US" sz="2400" dirty="0">
                <a:solidFill>
                  <a:srgbClr val="000000"/>
                </a:solidFill>
                <a:effectLst/>
                <a:latin typeface="FSJ-PK74820000f4e-Identity-H"/>
                <a:sym typeface="+mn-ea"/>
              </a:rPr>
              <a:t>我们利用双曲线的标准方程获得了双曲线的几何性质</a:t>
            </a:r>
            <a:r>
              <a:rPr lang="en-US" altLang="zh-CN" sz="24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  <a:sym typeface="+mn-ea"/>
              </a:rPr>
              <a:t>,</a:t>
            </a:r>
            <a:r>
              <a:rPr lang="zh-CN" altLang="en-US" sz="2400" dirty="0">
                <a:solidFill>
                  <a:srgbClr val="000000"/>
                </a:solidFill>
                <a:latin typeface="FSJ-PK74820000f4e-Identity-H"/>
                <a:cs typeface="Times New Roman" panose="02020603050405020304" pitchFamily="18" charset="0"/>
                <a:sym typeface="+mn-ea"/>
              </a:rPr>
              <a:t>是否可以利用抛物线</a:t>
            </a:r>
            <a:r>
              <a:rPr lang="zh-CN" altLang="en-US" sz="2400" dirty="0">
                <a:solidFill>
                  <a:srgbClr val="000000"/>
                </a:solidFill>
                <a:effectLst/>
                <a:latin typeface="FSJ-PK74820000f4e-Identity-H"/>
                <a:sym typeface="+mn-ea"/>
              </a:rPr>
              <a:t>的标准方程研究抛物线的几何性质呢</a:t>
            </a:r>
            <a:r>
              <a:rPr lang="zh-CN" altLang="en-US" sz="2400" dirty="0">
                <a:solidFill>
                  <a:srgbClr val="000000"/>
                </a:solidFill>
                <a:effectLst/>
                <a:latin typeface="宋体" panose="02010600030101010101" pitchFamily="2" charset="-122"/>
                <a:cs typeface="Times New Roman" panose="02020603050405020304" pitchFamily="18" charset="0"/>
                <a:sym typeface="+mn-ea"/>
              </a:rPr>
              <a:t>？</a:t>
            </a:r>
            <a:endParaRPr lang="zh-CN" altLang="en-US" sz="2400" dirty="0">
              <a:solidFill>
                <a:srgbClr val="000000"/>
              </a:solidFill>
              <a:effectLst/>
              <a:latin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331640" y="1368537"/>
            <a:ext cx="5080000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266700"/>
            <a:r>
              <a:rPr lang="zh-CN" sz="2400" dirty="0">
                <a:ea typeface="宋体" panose="02010600030101010101" pitchFamily="2" charset="-122"/>
              </a:rPr>
              <a:t>如果抛物线的标准方程是</a:t>
            </a:r>
            <a:endParaRPr lang="zh-CN" altLang="en-US" sz="2400" dirty="0">
              <a:ea typeface="宋体" panose="02010600030101010101" pitchFamily="2" charset="-122"/>
            </a:endParaRPr>
          </a:p>
        </p:txBody>
      </p:sp>
      <p:sp>
        <p:nvSpPr>
          <p:cNvPr id="101" name="文本框 100"/>
          <p:cNvSpPr txBox="1"/>
          <p:nvPr/>
        </p:nvSpPr>
        <p:spPr>
          <a:xfrm>
            <a:off x="683568" y="2589212"/>
            <a:ext cx="8676456" cy="57458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66700">
              <a:lnSpc>
                <a:spcPct val="150000"/>
              </a:lnSpc>
            </a:pPr>
            <a:r>
              <a:rPr lang="zh-CN" sz="2400" dirty="0">
                <a:ea typeface="宋体" panose="02010600030101010101" pitchFamily="2" charset="-122"/>
              </a:rPr>
              <a:t>你能根据方程</a:t>
            </a:r>
            <a:r>
              <a:rPr lang="en-US" sz="2400" dirty="0">
                <a:latin typeface="Calibri" panose="020F0502020204030204" pitchFamily="34" charset="0"/>
                <a:ea typeface="宋体" panose="02010600030101010101" pitchFamily="2" charset="-122"/>
              </a:rPr>
              <a:t>①</a:t>
            </a:r>
            <a:r>
              <a:rPr lang="zh-CN" sz="2400" dirty="0">
                <a:latin typeface="Calibri" panose="020F0502020204030204" pitchFamily="34" charset="0"/>
                <a:ea typeface="宋体" panose="02010600030101010101" pitchFamily="2" charset="-122"/>
              </a:rPr>
              <a:t>来</a:t>
            </a:r>
            <a:r>
              <a:rPr lang="zh-CN" sz="2400" dirty="0">
                <a:ea typeface="宋体" panose="02010600030101010101" pitchFamily="2" charset="-122"/>
              </a:rPr>
              <a:t>研究抛物线的一些几何性质吗？</a:t>
            </a:r>
            <a:endParaRPr lang="zh-CN" altLang="en-US" sz="2400" dirty="0">
              <a:ea typeface="宋体" panose="02010600030101010101" pitchFamily="2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/>
              <p:cNvSpPr txBox="1"/>
              <p:nvPr/>
            </p:nvSpPr>
            <p:spPr>
              <a:xfrm>
                <a:off x="3131820" y="1947545"/>
                <a:ext cx="2596515" cy="733425"/>
              </a:xfrm>
              <a:prstGeom prst="rect">
                <a:avLst/>
              </a:prstGeom>
              <a:noFill/>
            </p:spPr>
            <p:txBody>
              <a:bodyPr wrap="none" rtlCol="0" anchor="t">
                <a:no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altLang="zh-CN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28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r>
                        <a:rPr lang="en-US" altLang="zh-CN" sz="28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2</m:t>
                      </m:r>
                      <m:r>
                        <a:rPr lang="en-US" altLang="zh-CN" sz="28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𝑝𝑥</m:t>
                      </m:r>
                      <m:r>
                        <a:rPr lang="en-US" altLang="zh-CN" sz="28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 (</m:t>
                      </m:r>
                      <m:r>
                        <a:rPr lang="en-US" altLang="zh-CN" sz="28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𝑝</m:t>
                      </m:r>
                      <m:r>
                        <a:rPr lang="en-US" altLang="zh-CN" sz="28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&gt;</m:t>
                      </m:r>
                      <m:r>
                        <a:rPr lang="en-US" altLang="zh-CN" sz="28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0</m:t>
                      </m:r>
                      <m:r>
                        <a:rPr lang="en-US" altLang="zh-CN" sz="28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800"/>
              </a:p>
              <a:p>
                <a:pPr algn="l"/>
                <a:endParaRPr lang="zh-CN" altLang="en-US" sz="2800"/>
              </a:p>
            </p:txBody>
          </p:sp>
        </mc:Choice>
        <mc:Fallback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20" y="1947545"/>
                <a:ext cx="2596515" cy="733425"/>
              </a:xfrm>
              <a:prstGeom prst="rect">
                <a:avLst/>
              </a:prstGeom>
              <a:blipFill rotWithShape="1">
                <a:blip r:embed="rId1"/>
                <a:stretch>
                  <a:fillRect r="-8193" b="-2077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627630" y="1851977"/>
            <a:ext cx="5080000" cy="57624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266700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                                       </a:t>
            </a:r>
            <a:r>
              <a:rPr lang="en-US" sz="2400" dirty="0">
                <a:latin typeface="宋体" panose="02010600030101010101" pitchFamily="2" charset="-122"/>
              </a:rPr>
              <a:t>,    </a:t>
            </a:r>
            <a:r>
              <a:rPr lang="en-US" sz="2400" dirty="0">
                <a:latin typeface="Calibri" panose="020F0502020204030204" pitchFamily="34" charset="0"/>
                <a:ea typeface="宋体" panose="02010600030101010101" pitchFamily="2" charset="-122"/>
              </a:rPr>
              <a:t>①</a:t>
            </a:r>
            <a:endParaRPr lang="zh-CN" altLang="en-US" sz="24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>
            <p:custDataLst>
              <p:tags r:id="rId1"/>
            </p:custDataLst>
          </p:nvPr>
        </p:nvSpPr>
        <p:spPr>
          <a:xfrm>
            <a:off x="3525500" y="3579862"/>
            <a:ext cx="518400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0" i="0" dirty="0">
                <a:solidFill>
                  <a:srgbClr val="000000"/>
                </a:solidFill>
                <a:effectLst/>
                <a:latin typeface="FSJ-PK74820000f4e-Identity-H"/>
              </a:rPr>
              <a:t>      </a:t>
            </a:r>
            <a:r>
              <a:rPr lang="zh-CN" altLang="en-US" sz="2400" dirty="0">
                <a:solidFill>
                  <a:srgbClr val="000000"/>
                </a:solidFill>
                <a:latin typeface="FSJ-PK74820000f4e-Identity-H"/>
              </a:rPr>
              <a:t>这说明</a:t>
            </a:r>
            <a:r>
              <a:rPr lang="zh-CN" altLang="en-US" sz="2400" dirty="0">
                <a:solidFill>
                  <a:srgbClr val="000000"/>
                </a:solidFill>
                <a:latin typeface="+mn-ea"/>
              </a:rPr>
              <a:t>，</a:t>
            </a:r>
            <a:r>
              <a:rPr lang="zh-CN" altLang="en-US" sz="2400" dirty="0">
                <a:solidFill>
                  <a:srgbClr val="000000"/>
                </a:solidFill>
                <a:latin typeface="FSJ-PK74820000f4e-Identity-H"/>
              </a:rPr>
              <a:t>抛物线向右上方和右下</a:t>
            </a:r>
            <a:endParaRPr lang="zh-CN" altLang="en-US" sz="2400" dirty="0">
              <a:solidFill>
                <a:srgbClr val="000000"/>
              </a:solidFill>
              <a:latin typeface="FSJ-PK74820000f4e-Identity-H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FSJ-PK74820000f4e-Identity-H"/>
              </a:rPr>
              <a:t>方无限延伸</a:t>
            </a:r>
            <a:r>
              <a:rPr lang="zh-CN" altLang="en-US" sz="2400" dirty="0"/>
              <a:t>，</a:t>
            </a:r>
            <a:r>
              <a:rPr lang="zh-CN" altLang="en-US" sz="2400" dirty="0">
                <a:latin typeface="Times New Roman" panose="02020603050405020304" pitchFamily="18" charset="0"/>
                <a:sym typeface="+mn-ea"/>
              </a:rPr>
              <a:t>此时抛物线</a:t>
            </a:r>
            <a:r>
              <a:rPr lang="zh-CN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sym typeface="+mn-ea"/>
              </a:rPr>
              <a:t>开口向右.</a:t>
            </a:r>
            <a:endParaRPr lang="zh-CN" altLang="en-US" sz="24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38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p:sp>
        <p:nvSpPr>
          <p:cNvPr id="14" name="文本框 13"/>
          <p:cNvSpPr txBox="1"/>
          <p:nvPr>
            <p:custDataLst>
              <p:tags r:id="rId2"/>
            </p:custDataLst>
          </p:nvPr>
        </p:nvSpPr>
        <p:spPr>
          <a:xfrm>
            <a:off x="467544" y="764670"/>
            <a:ext cx="1956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800" b="1" dirty="0">
                <a:solidFill>
                  <a:srgbClr val="0000CC"/>
                </a:solidFill>
              </a:rPr>
              <a:t>．</a:t>
            </a:r>
            <a:r>
              <a:rPr lang="zh-CN" altLang="en-US" sz="2800" b="1" kern="0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范围</a:t>
            </a:r>
            <a:endParaRPr lang="zh-CN" altLang="en-US" sz="2800" b="1" dirty="0">
              <a:solidFill>
                <a:srgbClr val="0000CC"/>
              </a:solidFill>
            </a:endParaRPr>
          </a:p>
        </p:txBody>
      </p:sp>
      <p:sp>
        <p:nvSpPr>
          <p:cNvPr id="15" name="矩形: 圆角 46"/>
          <p:cNvSpPr/>
          <p:nvPr>
            <p:custDataLst>
              <p:tags r:id="rId3"/>
            </p:custDataLst>
          </p:nvPr>
        </p:nvSpPr>
        <p:spPr>
          <a:xfrm>
            <a:off x="3563620" y="3651885"/>
            <a:ext cx="5112836" cy="1076960"/>
          </a:xfrm>
          <a:prstGeom prst="roundRect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片 1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" y="1491531"/>
            <a:ext cx="2988000" cy="3495675"/>
          </a:xfrm>
          <a:prstGeom prst="rect">
            <a:avLst/>
          </a:prstGeom>
        </p:spPr>
      </p:pic>
      <p:sp>
        <p:nvSpPr>
          <p:cNvPr id="18" name="文本框 17"/>
          <p:cNvSpPr txBox="1"/>
          <p:nvPr>
            <p:custDataLst>
              <p:tags r:id="rId6"/>
            </p:custDataLst>
          </p:nvPr>
        </p:nvSpPr>
        <p:spPr>
          <a:xfrm>
            <a:off x="3312160" y="987424"/>
            <a:ext cx="5507990" cy="24484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/>
              <a:t> </a:t>
            </a:r>
            <a:r>
              <a:rPr lang="zh-CN" altLang="en-US" sz="2400" dirty="0"/>
              <a:t>      因为 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&gt;0</a:t>
            </a:r>
            <a:r>
              <a:rPr lang="en-US" altLang="zh-CN" sz="2400" dirty="0">
                <a:latin typeface="+mn-ea"/>
              </a:rPr>
              <a:t>,</a:t>
            </a:r>
            <a:r>
              <a:rPr lang="zh-CN" altLang="en-US" sz="2400" dirty="0">
                <a:latin typeface="+mn-ea"/>
              </a:rPr>
              <a:t>由方程①可知，对于抛物线上的点</a:t>
            </a:r>
            <a:r>
              <a:rPr lang="zh-CN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M（x, y）</a:t>
            </a:r>
            <a:r>
              <a:rPr lang="zh-CN" altLang="en-US" sz="2400" dirty="0">
                <a:latin typeface="+mn-ea"/>
              </a:rPr>
              <a:t>,</a:t>
            </a:r>
            <a:r>
              <a:rPr lang="zh-CN" altLang="en-US" sz="2400" dirty="0"/>
              <a:t> 必有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</a:t>
            </a:r>
            <a:r>
              <a:rPr lang="en-US" altLang="zh-CN" sz="2400" dirty="0">
                <a:latin typeface="+mn-ea"/>
                <a:cs typeface="Times New Roman" panose="02020603050405020304" pitchFamily="18" charset="0"/>
                <a:sym typeface="+mn-ea"/>
              </a:rPr>
              <a:t>≥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0</a:t>
            </a:r>
            <a:r>
              <a:rPr lang="zh-CN" altLang="en-US" sz="2400" dirty="0">
                <a:sym typeface="+mn-ea"/>
              </a:rPr>
              <a:t>．所以除顶点外，这条抛物线的其余点都在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y</a:t>
            </a:r>
            <a:r>
              <a:rPr lang="en-US" altLang="zh-CN" sz="2400" dirty="0">
                <a:sym typeface="+mn-ea"/>
              </a:rPr>
              <a:t> </a:t>
            </a:r>
            <a:r>
              <a:rPr lang="zh-CN" altLang="en-US" sz="2400" dirty="0">
                <a:sym typeface="+mn-ea"/>
              </a:rPr>
              <a:t>轴的右侧．</a:t>
            </a:r>
            <a:r>
              <a:rPr lang="zh-CN" altLang="en-US" sz="2400" dirty="0"/>
              <a:t>当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400" dirty="0"/>
              <a:t>的值增大时</a:t>
            </a:r>
            <a:r>
              <a:rPr lang="en-US" altLang="zh-CN" sz="2400" dirty="0">
                <a:latin typeface="+mn-ea"/>
              </a:rPr>
              <a:t>,</a:t>
            </a:r>
            <a:r>
              <a:rPr lang="en-US" altLang="zh-CN" sz="2400" dirty="0">
                <a:sym typeface="+mn-ea"/>
              </a:rPr>
              <a:t>|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y</a:t>
            </a:r>
            <a:r>
              <a:rPr lang="en-US" altLang="zh-CN" sz="2400" dirty="0">
                <a:sym typeface="+mn-ea"/>
              </a:rPr>
              <a:t>|</a:t>
            </a:r>
            <a:r>
              <a:rPr lang="zh-CN" altLang="en-US" sz="2400" dirty="0"/>
              <a:t>也增大．</a:t>
            </a:r>
            <a:endParaRPr lang="en-US" altLang="zh-CN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5" grpId="0" bldLvl="0" animBg="1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467135" y="759110"/>
            <a:ext cx="2614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457200" indent="-457200">
              <a:buFont typeface="Wingdings" panose="05000000000000000000" pitchFamily="2" charset="2"/>
              <a:buChar char="Ø"/>
              <a:defRPr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2</a:t>
            </a:r>
            <a:r>
              <a:rPr lang="zh-CN" altLang="en-US" dirty="0"/>
              <a:t>．对称性</a:t>
            </a:r>
            <a:endParaRPr lang="zh-CN" altLang="en-US" dirty="0"/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3372485" y="2636520"/>
            <a:ext cx="5241925" cy="1223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latin typeface="+mn-ea"/>
              </a:rPr>
              <a:t>    </a:t>
            </a:r>
            <a:r>
              <a:rPr lang="zh-CN" altLang="en-US" sz="2400" dirty="0">
                <a:latin typeface="+mn-ea"/>
              </a:rPr>
              <a:t>这说明</a:t>
            </a:r>
            <a:r>
              <a:rPr lang="en-US" altLang="zh-CN" sz="2400" dirty="0">
                <a:latin typeface="+mn-ea"/>
              </a:rPr>
              <a:t>,</a:t>
            </a:r>
            <a:r>
              <a:rPr lang="zh-CN" altLang="en-US" sz="2400" dirty="0">
                <a:latin typeface="+mn-ea"/>
              </a:rPr>
              <a:t>抛物线关于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400" b="1" dirty="0">
                <a:latin typeface="+mn-ea"/>
              </a:rPr>
              <a:t>轴</a:t>
            </a:r>
            <a:r>
              <a:rPr lang="zh-CN" altLang="en-US" sz="2400" dirty="0">
                <a:latin typeface="+mn-ea"/>
              </a:rPr>
              <a:t>对称</a:t>
            </a:r>
            <a:r>
              <a:rPr lang="en-US" altLang="zh-CN" sz="2400" dirty="0">
                <a:latin typeface="+mn-ea"/>
              </a:rPr>
              <a:t>.</a:t>
            </a:r>
            <a:r>
              <a:rPr lang="zh-CN" altLang="en-US" sz="2400" dirty="0">
                <a:latin typeface="+mn-ea"/>
              </a:rPr>
              <a:t>我们把抛物线的对称轴称为</a:t>
            </a:r>
            <a:r>
              <a:rPr lang="zh-CN" altLang="en-US" sz="2400" b="1" kern="100" dirty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抛物线的轴</a:t>
            </a:r>
            <a:r>
              <a:rPr lang="en-US" altLang="zh-CN" sz="2400" dirty="0">
                <a:latin typeface="+mn-ea"/>
              </a:rPr>
              <a:t>.</a:t>
            </a:r>
            <a:r>
              <a:rPr lang="zh-CN" altLang="en-US" sz="2400" dirty="0">
                <a:latin typeface="+mn-ea"/>
              </a:rPr>
              <a:t>  </a:t>
            </a:r>
            <a:endParaRPr lang="zh-CN" altLang="en-US" sz="2400" dirty="0">
              <a:latin typeface="+mn-ea"/>
            </a:endParaRPr>
          </a:p>
        </p:txBody>
      </p:sp>
      <p:sp>
        <p:nvSpPr>
          <p:cNvPr id="11" name="矩形: 圆角 24"/>
          <p:cNvSpPr/>
          <p:nvPr>
            <p:custDataLst>
              <p:tags r:id="rId3"/>
            </p:custDataLst>
          </p:nvPr>
        </p:nvSpPr>
        <p:spPr>
          <a:xfrm>
            <a:off x="3315970" y="2447925"/>
            <a:ext cx="5298440" cy="1757680"/>
          </a:xfrm>
          <a:prstGeom prst="roundRect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05" y="1563370"/>
            <a:ext cx="2614930" cy="3059430"/>
          </a:xfrm>
          <a:prstGeom prst="rect">
            <a:avLst/>
          </a:prstGeom>
        </p:spPr>
      </p:pic>
      <p:sp>
        <p:nvSpPr>
          <p:cNvPr id="13" name="文本框 12"/>
          <p:cNvSpPr txBox="1"/>
          <p:nvPr>
            <p:custDataLst>
              <p:tags r:id="rId6"/>
            </p:custDataLst>
          </p:nvPr>
        </p:nvSpPr>
        <p:spPr>
          <a:xfrm>
            <a:off x="2627518" y="1347206"/>
            <a:ext cx="6264962" cy="576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/>
              <a:t>         在方程中</a:t>
            </a:r>
            <a:r>
              <a:rPr lang="en-US" altLang="zh-CN" sz="2400" dirty="0">
                <a:latin typeface="+mn-ea"/>
              </a:rPr>
              <a:t>,</a:t>
            </a:r>
            <a:r>
              <a:rPr lang="zh-CN" altLang="en-US" sz="2400" dirty="0"/>
              <a:t>将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zh-CN" altLang="en-US" sz="2400" dirty="0"/>
              <a:t>换成</a:t>
            </a:r>
            <a:r>
              <a:rPr lang="en-US" altLang="zh-CN" sz="2400" dirty="0">
                <a:latin typeface="+mn-ea"/>
              </a:rPr>
              <a:t>-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400" dirty="0">
                <a:latin typeface="+mn-ea"/>
              </a:rPr>
              <a:t>,</a:t>
            </a:r>
            <a:r>
              <a:rPr lang="zh-CN" altLang="en-US" sz="2400" dirty="0"/>
              <a:t>方程不改变．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bldLvl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p:sp>
        <p:nvSpPr>
          <p:cNvPr id="35" name="文本框 34"/>
          <p:cNvSpPr txBox="1"/>
          <p:nvPr>
            <p:custDataLst>
              <p:tags r:id="rId1"/>
            </p:custDataLst>
          </p:nvPr>
        </p:nvSpPr>
        <p:spPr>
          <a:xfrm>
            <a:off x="467135" y="758102"/>
            <a:ext cx="1956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457200" indent="-457200">
              <a:buFont typeface="Wingdings" panose="05000000000000000000" pitchFamily="2" charset="2"/>
              <a:buChar char="Ø"/>
              <a:defRPr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3</a:t>
            </a:r>
            <a:r>
              <a:rPr lang="zh-CN" altLang="en-US" dirty="0"/>
              <a:t>．顶点</a:t>
            </a:r>
            <a:endParaRPr lang="zh-CN" altLang="en-US" dirty="0"/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3131820" y="1635760"/>
            <a:ext cx="5738495" cy="2399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在方程中</a:t>
            </a:r>
            <a:r>
              <a:rPr lang="en-US" altLang="zh-CN" sz="2400" dirty="0">
                <a:latin typeface="+mn-ea"/>
                <a:cs typeface="Times New Roman" panose="02020603050405020304" pitchFamily="18" charset="0"/>
              </a:rPr>
              <a:t>,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当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400" dirty="0">
                <a:latin typeface="+mn-ea"/>
                <a:cs typeface="Times New Roman" panose="02020603050405020304" pitchFamily="18" charset="0"/>
              </a:rPr>
              <a:t>=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时</a:t>
            </a:r>
            <a:r>
              <a:rPr lang="en-US" altLang="zh-CN" sz="2400" dirty="0">
                <a:latin typeface="+mn-ea"/>
                <a:cs typeface="Times New Roman" panose="02020603050405020304" pitchFamily="18" charset="0"/>
              </a:rPr>
              <a:t>,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得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400" dirty="0">
                <a:latin typeface="+mn-ea"/>
                <a:cs typeface="Times New Roman" panose="02020603050405020304" pitchFamily="18" charset="0"/>
              </a:rPr>
              <a:t>=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 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因此</a:t>
            </a:r>
            <a:r>
              <a:rPr lang="en-US" altLang="zh-CN" sz="2400" dirty="0">
                <a:latin typeface="+mn-ea"/>
                <a:cs typeface="Times New Roman" panose="02020603050405020304" pitchFamily="18" charset="0"/>
              </a:rPr>
              <a:t>,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抛物线的顶点就是坐标原点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抛物线与它的轴的交点称为</a:t>
            </a:r>
            <a:r>
              <a:rPr lang="zh-CN" altLang="en-US" sz="2400" b="1" kern="100" dirty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抛物线的顶点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图片 1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15" y="1563370"/>
            <a:ext cx="2648585" cy="309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p:sp>
        <p:nvSpPr>
          <p:cNvPr id="35" name="文本框 34"/>
          <p:cNvSpPr txBox="1"/>
          <p:nvPr>
            <p:custDataLst>
              <p:tags r:id="rId1"/>
            </p:custDataLst>
          </p:nvPr>
        </p:nvSpPr>
        <p:spPr>
          <a:xfrm>
            <a:off x="467544" y="758102"/>
            <a:ext cx="2356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457200" indent="-457200">
              <a:buFont typeface="Wingdings" panose="05000000000000000000" pitchFamily="2" charset="2"/>
              <a:buChar char="Ø"/>
              <a:defRPr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4</a:t>
            </a:r>
            <a:r>
              <a:rPr lang="zh-CN" altLang="en-US" dirty="0"/>
              <a:t>．离心率</a:t>
            </a:r>
            <a:endParaRPr lang="zh-CN" altLang="en-US" dirty="0"/>
          </a:p>
        </p:txBody>
      </p:sp>
      <p:sp>
        <p:nvSpPr>
          <p:cNvPr id="11" name="文本框 10"/>
          <p:cNvSpPr txBox="1"/>
          <p:nvPr>
            <p:custDataLst>
              <p:tags r:id="rId2"/>
            </p:custDataLst>
          </p:nvPr>
        </p:nvSpPr>
        <p:spPr>
          <a:xfrm>
            <a:off x="3420110" y="1563370"/>
            <a:ext cx="5112330" cy="25925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/>
              <a:t>        抛物线上的点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zh-CN" altLang="en-US" sz="2400" dirty="0"/>
              <a:t>与焦点和准线的距离的比，称为</a:t>
            </a:r>
            <a:r>
              <a:rPr lang="zh-CN" altLang="en-US" sz="2400" b="1" kern="100" dirty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抛物线的离心率</a:t>
            </a:r>
            <a:r>
              <a:rPr lang="zh-CN" altLang="en-US" sz="2400" dirty="0">
                <a:latin typeface="+mn-ea"/>
              </a:rPr>
              <a:t>，</a:t>
            </a:r>
            <a:r>
              <a:rPr lang="zh-CN" altLang="en-US" sz="2400" dirty="0"/>
              <a:t>用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表示．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zh-CN" altLang="en-US" sz="2400" dirty="0"/>
              <a:t>由抛物线的定义知</a:t>
            </a:r>
            <a:r>
              <a:rPr lang="zh-CN" altLang="en-US" sz="2400" dirty="0">
                <a:latin typeface="+mn-ea"/>
              </a:rPr>
              <a:t>，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zh-CN" sz="2400" dirty="0">
                <a:latin typeface="+mn-ea"/>
                <a:cs typeface="Times New Roman" panose="02020603050405020304" pitchFamily="18" charset="0"/>
              </a:rPr>
              <a:t>=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 dirty="0"/>
              <a:t>．</a:t>
            </a:r>
            <a:endParaRPr lang="en-US" altLang="zh-CN" sz="2400" dirty="0"/>
          </a:p>
        </p:txBody>
      </p:sp>
      <p:pic>
        <p:nvPicPr>
          <p:cNvPr id="18" name="图片 1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60" y="1635760"/>
            <a:ext cx="2356485" cy="27565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p:pic>
        <p:nvPicPr>
          <p:cNvPr id="5" name="图片 2" descr="168891304070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187450" y="843280"/>
            <a:ext cx="6974840" cy="3967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3560" name="Text Box 77"/>
              <p:cNvSpPr txBox="1"/>
              <p:nvPr/>
            </p:nvSpPr>
            <p:spPr>
              <a:xfrm>
                <a:off x="654050" y="688975"/>
                <a:ext cx="8215630" cy="304609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5pPr>
              </a:lstStyle>
              <a:p>
                <a:pPr marL="0" lvl="0" indent="0" eaLnBrk="1" hangingPunct="1">
                  <a:lnSpc>
                    <a:spcPct val="2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练习  </a:t>
                </a:r>
                <a:r>
                  <a:rPr lang="zh-CN" altLang="en-US" sz="2400" b="1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求满足下列条件的抛物线方程：</a:t>
                </a:r>
                <a:endParaRPr lang="zh-CN" altLang="en-US" sz="2400" b="1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  <a:p>
                <a:pPr marL="0" lvl="0" indent="0" eaLnBrk="1" hangingPunct="1">
                  <a:lnSpc>
                    <a:spcPct val="2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2400" b="1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（</a:t>
                </a:r>
                <a:r>
                  <a:rPr lang="en-US" altLang="zh-CN" sz="2400" b="1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1</a:t>
                </a:r>
                <a:r>
                  <a:rPr lang="zh-CN" altLang="en-US" sz="2400" b="1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）顶点在原点，关于</a:t>
                </a:r>
                <a:r>
                  <a:rPr lang="zh-CN" altLang="en-US" sz="2400" b="1" i="1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x </a:t>
                </a:r>
                <a:r>
                  <a:rPr lang="zh-CN" altLang="en-US" sz="2400" b="1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轴对称并且经过点</a:t>
                </a:r>
                <a:r>
                  <a:rPr lang="zh-CN" altLang="en-US" sz="2400" b="1" i="1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M</a:t>
                </a:r>
                <a:r>
                  <a:rPr lang="zh-CN" altLang="en-US" sz="2400" b="1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（5，</a:t>
                </a:r>
                <a14:m>
                  <m:oMath xmlns:m="http://schemas.openxmlformats.org/officeDocument/2006/math">
                    <m:r>
                      <a:rPr lang="en-US" altLang="zh-CN" sz="2400" b="1" i="1" dirty="0">
                        <a:latin typeface="Cambria Math" panose="02040503050406030204" pitchFamily="18" charset="0"/>
                        <a:ea typeface="宋体" panose="02010600030101010101" pitchFamily="2" charset="-122"/>
                        <a:cs typeface="Cambria Math" panose="02040503050406030204" pitchFamily="18" charset="0"/>
                      </a:rPr>
                      <m:t>−</m:t>
                    </m:r>
                    <m:r>
                      <a:rPr lang="en-US" altLang="zh-CN" sz="2400" b="1" i="1" dirty="0">
                        <a:latin typeface="Cambria Math" panose="02040503050406030204" pitchFamily="18" charset="0"/>
                        <a:ea typeface="宋体" panose="02010600030101010101" pitchFamily="2" charset="-122"/>
                        <a:cs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zh-CN" altLang="en-US" sz="2400" b="1" dirty="0">
                    <a:latin typeface="Cambria Math" panose="02040503050406030204" pitchFamily="18" charset="0"/>
                    <a:ea typeface="宋体" panose="02010600030101010101" pitchFamily="2" charset="-122"/>
                    <a:cs typeface="Cambria Math" panose="02040503050406030204" pitchFamily="18" charset="0"/>
                  </a:rPr>
                  <a:t>）</a:t>
                </a:r>
                <a:r>
                  <a:rPr lang="zh-CN" altLang="en-US" sz="2400" b="1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；</a:t>
                </a:r>
                <a:endParaRPr lang="zh-CN" altLang="en-US" sz="2400" b="1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  <a:p>
                <a:pPr marL="0" lvl="0" indent="0" algn="l" eaLnBrk="1" hangingPunct="1">
                  <a:lnSpc>
                    <a:spcPct val="2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2400" b="1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（</a:t>
                </a:r>
                <a:r>
                  <a:rPr lang="en-US" altLang="zh-CN" sz="2400" b="1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2</a:t>
                </a:r>
                <a:r>
                  <a:rPr lang="zh-CN" altLang="en-US" sz="2400" b="1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）顶点在原点，</a:t>
                </a:r>
                <a:r>
                  <a:rPr lang="zh-CN" altLang="en-US" sz="2400" b="1" dirty="0">
                    <a:latin typeface="Times New Roman" panose="02020603050405020304" pitchFamily="18" charset="0"/>
                    <a:ea typeface="宋体" panose="02010600030101010101" pitchFamily="2" charset="-122"/>
                    <a:sym typeface="+mn-ea"/>
                  </a:rPr>
                  <a:t>焦点是</a:t>
                </a:r>
                <a:r>
                  <a:rPr lang="zh-CN" altLang="en-US" sz="2400" b="1" i="1" dirty="0">
                    <a:latin typeface="Times New Roman" panose="02020603050405020304" pitchFamily="18" charset="0"/>
                    <a:ea typeface="宋体" panose="02010600030101010101" pitchFamily="2" charset="-122"/>
                    <a:sym typeface="+mn-ea"/>
                  </a:rPr>
                  <a:t>F</a:t>
                </a:r>
                <a:r>
                  <a:rPr lang="zh-CN" altLang="en-US" sz="2400" b="1" dirty="0">
                    <a:latin typeface="Times New Roman" panose="02020603050405020304" pitchFamily="18" charset="0"/>
                    <a:ea typeface="宋体" panose="02010600030101010101" pitchFamily="2" charset="-122"/>
                    <a:sym typeface="+mn-ea"/>
                  </a:rPr>
                  <a:t>（0，</a:t>
                </a:r>
                <a:r>
                  <a:rPr lang="en-US" altLang="zh-CN" sz="2400" b="1" dirty="0">
                    <a:latin typeface="Times New Roman" panose="02020603050405020304" pitchFamily="18" charset="0"/>
                    <a:ea typeface="宋体" panose="02010600030101010101" pitchFamily="2" charset="-122"/>
                    <a:sym typeface="+mn-ea"/>
                  </a:rPr>
                  <a:t>5</a:t>
                </a:r>
                <a:r>
                  <a:rPr lang="zh-CN" altLang="en-US" sz="2400" b="1" dirty="0">
                    <a:latin typeface="Times New Roman" panose="02020603050405020304" pitchFamily="18" charset="0"/>
                    <a:ea typeface="宋体" panose="02010600030101010101" pitchFamily="2" charset="-122"/>
                    <a:sym typeface="+mn-ea"/>
                  </a:rPr>
                  <a:t>）</a:t>
                </a:r>
                <a:r>
                  <a:rPr lang="zh-CN" altLang="en-US" sz="2400" b="1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；</a:t>
                </a:r>
                <a:endParaRPr lang="zh-CN" altLang="en-US" sz="2400" b="1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  <a:p>
                <a:pPr marL="0" lvl="0" indent="0" eaLnBrk="1" hangingPunct="1">
                  <a:lnSpc>
                    <a:spcPct val="2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2400" b="1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（</a:t>
                </a:r>
                <a:r>
                  <a:rPr lang="en-US" altLang="zh-CN" sz="2400" b="1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3</a:t>
                </a:r>
                <a:r>
                  <a:rPr lang="zh-CN" altLang="en-US" sz="2400" b="1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）</a:t>
                </a:r>
                <a:r>
                  <a:rPr lang="zh-CN" altLang="en-US" sz="2400" b="1" dirty="0">
                    <a:latin typeface="Times New Roman" panose="02020603050405020304" pitchFamily="18" charset="0"/>
                    <a:ea typeface="宋体" panose="02010600030101010101" pitchFamily="2" charset="-122"/>
                    <a:sym typeface="+mn-ea"/>
                  </a:rPr>
                  <a:t>顶点在原点</a:t>
                </a:r>
                <a:r>
                  <a:rPr lang="zh-CN" altLang="en-US" sz="2400" b="1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，准线是</a:t>
                </a:r>
                <a:r>
                  <a:rPr lang="en-US" altLang="zh-CN" sz="2400" b="1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1" i="1" dirty="0">
                        <a:latin typeface="Cambria Math" panose="02040503050406030204" pitchFamily="18" charset="0"/>
                        <a:ea typeface="宋体" panose="02010600030101010101" pitchFamily="2" charset="-122"/>
                        <a:cs typeface="Cambria Math" panose="02040503050406030204" pitchFamily="18" charset="0"/>
                      </a:rPr>
                      <m:t>𝒙</m:t>
                    </m:r>
                    <m:r>
                      <a:rPr lang="en-US" altLang="zh-CN" sz="2400" b="1" i="1" dirty="0">
                        <a:latin typeface="Cambria Math" panose="02040503050406030204" pitchFamily="18" charset="0"/>
                        <a:ea typeface="宋体" panose="02010600030101010101" pitchFamily="2" charset="-122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altLang="zh-CN" sz="2400" b="1" i="1" dirty="0">
                        <a:latin typeface="Cambria Math" panose="02040503050406030204" pitchFamily="18" charset="0"/>
                        <a:ea typeface="宋体" panose="02010600030101010101" pitchFamily="2" charset="-122"/>
                        <a:cs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zh-CN" altLang="en-US" sz="2400" b="1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 .</a:t>
                </a:r>
                <a:endParaRPr lang="zh-CN" altLang="en-US" sz="2400" b="1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mc:Choice>
        <mc:Fallback>
          <p:sp>
            <p:nvSpPr>
              <p:cNvPr id="23560" name="Text 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050" y="688975"/>
                <a:ext cx="8215630" cy="3046095"/>
              </a:xfrm>
              <a:prstGeom prst="rect">
                <a:avLst/>
              </a:prstGeom>
              <a:blipFill rotWithShape="1">
                <a:blip r:embed="rId1"/>
                <a:stretch>
                  <a:fillRect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5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8095,&quot;width&quot;:14400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PP_MARK_KEY" val="87358a7b-7097-48fc-aadb-2f2b19144f50"/>
  <p:tag name="COMMONDATA" val="eyJoZGlkIjoiOGFjNDA4NjU5ODQxMTMzYmZkMGVjNjYyNmQ2MzYzYzg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716</Words>
  <Application>WPS 演示</Application>
  <PresentationFormat>全屏显示(16:9)</PresentationFormat>
  <Paragraphs>75</Paragraphs>
  <Slides>12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5" baseType="lpstr">
      <vt:lpstr>Arial</vt:lpstr>
      <vt:lpstr>宋体</vt:lpstr>
      <vt:lpstr>Wingdings</vt:lpstr>
      <vt:lpstr>Calibri</vt:lpstr>
      <vt:lpstr>黑体</vt:lpstr>
      <vt:lpstr>Times New Roman</vt:lpstr>
      <vt:lpstr>FSJ-PK74820000f4e-Identity-H</vt:lpstr>
      <vt:lpstr>Segoe Print</vt:lpstr>
      <vt:lpstr>Cambria Math</vt:lpstr>
      <vt:lpstr>华文中宋</vt:lpstr>
      <vt:lpstr>微软雅黑</vt:lpstr>
      <vt:lpstr>Arial Unicode MS</vt:lpstr>
      <vt:lpstr>Office 主题</vt:lpstr>
      <vt:lpstr>4.3.2  抛物线的几何性质 （第1课时）</vt:lpstr>
      <vt:lpstr>问题导入</vt:lpstr>
      <vt:lpstr>新知探究</vt:lpstr>
      <vt:lpstr>新知探究</vt:lpstr>
      <vt:lpstr>新知探究</vt:lpstr>
      <vt:lpstr>新知探究</vt:lpstr>
      <vt:lpstr>新知探究</vt:lpstr>
      <vt:lpstr>新知探究</vt:lpstr>
      <vt:lpstr>新知探究</vt:lpstr>
      <vt:lpstr>温故知新</vt:lpstr>
      <vt:lpstr>作业布置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user</dc:creator>
  <cp:lastModifiedBy>warming</cp:lastModifiedBy>
  <cp:revision>262</cp:revision>
  <dcterms:created xsi:type="dcterms:W3CDTF">2013-12-23T07:18:00Z</dcterms:created>
  <dcterms:modified xsi:type="dcterms:W3CDTF">2023-09-07T03:49:04Z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1119E9CC283D45C3B790ADC694CF3B30_13</vt:lpwstr>
  </property>
  <property fmtid="{D5CDD505-2E9C-101B-9397-08002B2CF9AE}" pid="3" name="KSOProductBuildVer">
    <vt:lpwstr>2052-12.1.0.15374</vt:lpwstr>
  </property>
</Properties>
</file>