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ink/ink2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</p:sldMasterIdLst>
  <p:notesMasterIdLst>
    <p:notesMasterId r:id="rId5"/>
  </p:notesMasterIdLst>
  <p:handoutMasterIdLst>
    <p:handoutMasterId r:id="rId15"/>
  </p:handoutMasterIdLst>
  <p:sldIdLst>
    <p:sldId id="256" r:id="rId4"/>
    <p:sldId id="335" r:id="rId6"/>
    <p:sldId id="332" r:id="rId7"/>
    <p:sldId id="364" r:id="rId8"/>
    <p:sldId id="333" r:id="rId9"/>
    <p:sldId id="334" r:id="rId10"/>
    <p:sldId id="370" r:id="rId11"/>
    <p:sldId id="342" r:id="rId12"/>
    <p:sldId id="348" r:id="rId13"/>
    <p:sldId id="303" r:id="rId14"/>
  </p:sldIdLst>
  <p:sldSz cx="9144000" cy="5143500" type="screen16x9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howGuides="1">
      <p:cViewPr varScale="1">
        <p:scale>
          <a:sx n="108" d="100"/>
          <a:sy n="108" d="100"/>
        </p:scale>
        <p:origin x="730" y="77"/>
      </p:cViewPr>
      <p:guideLst>
        <p:guide orient="horz" pos="164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3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1.png"/><Relationship Id="rId3" Type="http://schemas.openxmlformats.org/officeDocument/2006/relationships/tags" Target="../tags/tag2.xml"/><Relationship Id="rId2" Type="http://schemas.openxmlformats.org/officeDocument/2006/relationships/image" Target="../media/image20.png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4.3.2  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抛物线的几何性质</a:t>
            </a:r>
            <a:b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（第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课时）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7200" b="1" dirty="0">
                <a:solidFill>
                  <a:schemeClr val="bg1"/>
                </a:solidFill>
                <a:cs typeface="Times New Roman" panose="02020603050405020304" pitchFamily="18" charset="0"/>
              </a:rPr>
              <a:t>再 见</a:t>
            </a:r>
            <a:endParaRPr lang="zh-CN" altLang="en-US" sz="72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0000" y="1563638"/>
            <a:ext cx="8424000" cy="1128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effectLst/>
                <a:latin typeface="FSJ-PK74820000f4e-Identity-H"/>
                <a:sym typeface="+mn-ea"/>
              </a:rPr>
              <a:t>         </a:t>
            </a:r>
            <a:r>
              <a:rPr sz="2400" dirty="0" err="1">
                <a:solidFill>
                  <a:srgbClr val="000000"/>
                </a:solidFill>
                <a:sym typeface="+mn-ea"/>
              </a:rPr>
              <a:t>当抛物线的焦点位置或对称轴未明确指出时，如何确定抛物线的类型呢</a:t>
            </a:r>
            <a:r>
              <a:rPr sz="2400" dirty="0">
                <a:solidFill>
                  <a:srgbClr val="000000"/>
                </a:solidFill>
                <a:sym typeface="+mn-ea"/>
              </a:rPr>
              <a:t>？</a:t>
            </a:r>
            <a:r>
              <a:rPr lang="en-US" sz="2400" dirty="0">
                <a:solidFill>
                  <a:srgbClr val="000000"/>
                </a:solidFill>
                <a:sym typeface="+mn-ea"/>
              </a:rPr>
              <a:t> </a:t>
            </a:r>
            <a:endParaRPr sz="2400" dirty="0">
              <a:solidFill>
                <a:srgbClr val="00000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507" name="Text Box 77"/>
              <p:cNvSpPr txBox="1"/>
              <p:nvPr/>
            </p:nvSpPr>
            <p:spPr>
              <a:xfrm>
                <a:off x="252000" y="773560"/>
                <a:ext cx="8640000" cy="113024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例</a:t>
                </a:r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   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已知抛物线的对称轴为坐标轴，顶点在坐标原点，并且经过点</a:t>
                </a:r>
                <a:r>
                  <a:rPr lang="zh-CN" alt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M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（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𝟏𝟎</m:t>
                    </m:r>
                  </m:oMath>
                </a14:m>
                <a:r>
                  <a: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）,求它的标准方程.</a:t>
                </a:r>
                <a:endPara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21507" name="Text 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773560"/>
                <a:ext cx="8640000" cy="1130246"/>
              </a:xfrm>
              <a:prstGeom prst="rect">
                <a:avLst/>
              </a:prstGeom>
              <a:blipFill rotWithShape="1">
                <a:blip r:embed="rId1"/>
                <a:stretch>
                  <a:fillRect l="-6" t="-12" r="1" b="-1117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251999" y="1851670"/>
                <a:ext cx="8424000" cy="1141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+mn-ea"/>
                  </a:rPr>
                  <a:t>解</a:t>
                </a:r>
                <a:r>
                  <a:rPr lang="zh-CN" altLang="en-US" sz="2400" b="1" dirty="0">
                    <a:sym typeface="+mn-ea"/>
                  </a:rPr>
                  <a:t>　</a:t>
                </a:r>
                <a:r>
                  <a:rPr lang="zh-CN" altLang="en-US" sz="2400" dirty="0">
                    <a:sym typeface="+mn-ea"/>
                  </a:rPr>
                  <a:t>因为抛物线的</a:t>
                </a:r>
                <a:r>
                  <a:rPr lang="zh-CN" altLang="en-US" sz="2400" dirty="0">
                    <a:latin typeface="Times New Roman" panose="02020603050405020304" pitchFamily="18" charset="0"/>
                    <a:sym typeface="+mn-ea"/>
                  </a:rPr>
                  <a:t>对称轴为坐标轴</a:t>
                </a:r>
                <a:r>
                  <a:rPr lang="zh-CN" altLang="en-US" sz="2400" dirty="0">
                    <a:sym typeface="+mn-ea"/>
                  </a:rPr>
                  <a:t>，顶点在坐标原点</a:t>
                </a:r>
                <a:r>
                  <a:rPr lang="en-US" altLang="zh-CN" sz="2400" dirty="0">
                    <a:sym typeface="+mn-ea"/>
                  </a:rPr>
                  <a:t>,    </a:t>
                </a:r>
                <a:r>
                  <a:rPr lang="zh-CN" altLang="en-US" sz="2400" dirty="0">
                    <a:sym typeface="+mn-ea"/>
                  </a:rPr>
                  <a:t>所以可设它的标准方程为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400" b="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400" b="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i="1" dirty="0">
                    <a:sym typeface="+mn-ea"/>
                  </a:rPr>
                  <a:t>=2p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x 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或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400" b="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400" b="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i="1" dirty="0">
                    <a:sym typeface="+mn-ea"/>
                  </a:rPr>
                  <a:t>=2p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y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．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99" y="1851670"/>
                <a:ext cx="8424000" cy="1141210"/>
              </a:xfrm>
              <a:prstGeom prst="rect">
                <a:avLst/>
              </a:prstGeom>
              <a:blipFill rotWithShape="1">
                <a:blip r:embed="rId2"/>
                <a:stretch>
                  <a:fillRect l="-6" t="-1" r="7" b="-24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855821" y="2945833"/>
                <a:ext cx="6020435" cy="102399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sym typeface="+mn-ea"/>
                  </a:rPr>
                  <a:t>因为点</a:t>
                </a:r>
                <a:r>
                  <a:rPr lang="zh-CN" altLang="en-US" sz="2400" i="1" dirty="0">
                    <a:latin typeface="Times New Roman" panose="02020603050405020304" pitchFamily="18" charset="0"/>
                    <a:sym typeface="+mn-ea"/>
                  </a:rPr>
                  <a:t>M</a:t>
                </a:r>
                <a:r>
                  <a:rPr lang="zh-CN" altLang="en-US" sz="2400" dirty="0">
                    <a:latin typeface="Times New Roman" panose="02020603050405020304" pitchFamily="18" charset="0"/>
                    <a:sym typeface="+mn-ea"/>
                  </a:rPr>
                  <a:t>（</a:t>
                </a:r>
                <a:r>
                  <a:rPr lang="en-US" altLang="zh-CN" sz="2400" dirty="0">
                    <a:latin typeface="Times New Roman" panose="02020603050405020304" pitchFamily="18" charset="0"/>
                    <a:sym typeface="+mn-ea"/>
                  </a:rPr>
                  <a:t>5</a:t>
                </a:r>
                <a:r>
                  <a:rPr lang="zh-CN" altLang="en-US" sz="2400" dirty="0">
                    <a:latin typeface="Times New Roman" panose="02020603050405020304" pitchFamily="18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10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sym typeface="+mn-ea"/>
                  </a:rPr>
                  <a:t>）</a:t>
                </a:r>
                <a:r>
                  <a:rPr lang="zh-CN" altLang="en-US" sz="2400" dirty="0">
                    <a:sym typeface="+mn-ea"/>
                  </a:rPr>
                  <a:t>在抛物线上，所以</a:t>
                </a:r>
                <a:endParaRPr lang="zh-CN" altLang="en-US" sz="2400" dirty="0"/>
              </a:p>
              <a:p>
                <a:r>
                  <a:rPr lang="zh-CN" altLang="en-US" sz="2400" dirty="0">
                    <a:sym typeface="+mn-ea"/>
                  </a:rPr>
                  <a:t> </a:t>
                </a:r>
                <a:r>
                  <a:rPr lang="en-US" altLang="zh-CN" sz="2400" dirty="0">
                    <a:sym typeface="+mn-ea"/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400" b="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=2p</a:t>
                </a:r>
                <a14:m>
                  <m:oMath xmlns:m="http://schemas.openxmlformats.org/officeDocument/2006/math">
                    <m:r>
                      <a:rPr lang="en-US" altLang="zh-CN" sz="2400" b="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  <a:sym typeface="+mn-ea"/>
                      </a:rPr>
                      <m:t>×</m:t>
                    </m:r>
                    <m:r>
                      <a:rPr lang="en-US" altLang="zh-CN" sz="2400" b="0" i="1" smtClean="0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  <a:sym typeface="+mn-ea"/>
                      </a:rPr>
                      <m:t>5</m:t>
                    </m:r>
                  </m:oMath>
                </a14:m>
                <a:r>
                  <a:rPr lang="en-US" altLang="zh-CN" sz="2400" dirty="0">
                    <a:sym typeface="+mn-ea"/>
                  </a:rPr>
                  <a:t> </a:t>
                </a:r>
                <a:r>
                  <a:rPr lang="zh-CN" altLang="en-US" sz="2400" dirty="0">
                    <a:sym typeface="+mn-ea"/>
                  </a:rPr>
                  <a:t>或</a:t>
                </a:r>
                <a:r>
                  <a:rPr lang="en-US" altLang="zh-CN" sz="2400" dirty="0">
                    <a:sym typeface="+mn-ea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400" b="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e>
                      <m:sup>
                        <m:r>
                          <a:rPr lang="en-US" altLang="zh-CN" sz="2400" b="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=2p</a:t>
                </a:r>
                <a14:m>
                  <m:oMath xmlns:m="http://schemas.openxmlformats.org/officeDocument/2006/math">
                    <m:r>
                      <a:rPr lang="en-US" altLang="zh-CN" sz="2400" b="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  <a:sym typeface="+mn-ea"/>
                      </a:rPr>
                      <m:t>×</m:t>
                    </m:r>
                    <m:r>
                      <a:rPr lang="en-US" altLang="zh-CN" sz="2400" b="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10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，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21" y="2945833"/>
                <a:ext cx="6020435" cy="1023998"/>
              </a:xfrm>
              <a:prstGeom prst="rect">
                <a:avLst/>
              </a:prstGeom>
              <a:blipFill rotWithShape="1">
                <a:blip r:embed="rId3"/>
                <a:stretch>
                  <a:fillRect l="-8" t="-7" r="8" b="-202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5364088" y="3411337"/>
                <a:ext cx="3608705" cy="6235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2400" dirty="0">
                    <a:sym typeface="+mn-ea"/>
                  </a:rPr>
                  <a:t> 解得</a:t>
                </a:r>
                <a:r>
                  <a:rPr lang="en-US" altLang="zh-CN" sz="2400" dirty="0">
                    <a:sym typeface="+mn-ea"/>
                  </a:rPr>
                  <a:t>  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p=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10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zh-CN" altLang="en-US" sz="2400" dirty="0">
                    <a:sym typeface="+mn-ea"/>
                  </a:rPr>
                  <a:t>或</a:t>
                </a:r>
                <a:r>
                  <a:rPr lang="en-US" altLang="zh-CN" sz="2400" dirty="0">
                    <a:sym typeface="+mn-ea"/>
                  </a:rPr>
                  <a:t> 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400" b="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5</m:t>
                        </m:r>
                      </m:num>
                      <m:den>
                        <m:r>
                          <a:rPr lang="en-US" altLang="zh-CN" sz="2400" b="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  <a:sym typeface="+mn-ea"/>
                          </a:rPr>
                          <m:t> </m:t>
                        </m:r>
                        <m:r>
                          <a:rPr lang="en-US" altLang="zh-CN" sz="2400" b="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i="1" dirty="0">
                    <a:sym typeface="+mn-ea"/>
                  </a:rPr>
                  <a:t> </a:t>
                </a:r>
                <a:endParaRPr lang="en-US" altLang="zh-CN" sz="2400" dirty="0">
                  <a:sym typeface="+mn-ea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3411337"/>
                <a:ext cx="3608705" cy="623570"/>
              </a:xfrm>
              <a:prstGeom prst="rect">
                <a:avLst/>
              </a:prstGeom>
              <a:blipFill rotWithShape="1">
                <a:blip r:embed="rId4"/>
                <a:stretch>
                  <a:fillRect l="-7" t="-19" r="7" b="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855821" y="4011910"/>
                <a:ext cx="6580505" cy="80518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r>
                  <a:rPr lang="zh-CN" altLang="en-US" sz="2400" dirty="0">
                    <a:sym typeface="+mn-ea"/>
                  </a:rPr>
                  <a:t>因此所求方程是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400" b="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400" b="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=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20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x 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或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400" b="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400" b="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400" b="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5</m:t>
                        </m:r>
                      </m:num>
                      <m:den>
                        <m:r>
                          <a:rPr lang="en-US" altLang="zh-CN" sz="2400" b="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y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．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21" y="4011910"/>
                <a:ext cx="6580505" cy="805180"/>
              </a:xfrm>
              <a:prstGeom prst="rect">
                <a:avLst/>
              </a:prstGeom>
              <a:blipFill rotWithShape="1">
                <a:blip r:embed="rId5"/>
                <a:stretch>
                  <a:fillRect l="-7" t="-76" r="7" b="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4" grpId="1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38555" y="1059180"/>
            <a:ext cx="7225030" cy="1128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effectLst/>
                <a:latin typeface="FSJ-PK74820000f4e-Identity-H"/>
                <a:sym typeface="+mn-ea"/>
              </a:rPr>
              <a:t>         </a:t>
            </a:r>
            <a:r>
              <a:rPr sz="2400" dirty="0" err="1">
                <a:solidFill>
                  <a:srgbClr val="000000"/>
                </a:solidFill>
                <a:sym typeface="+mn-ea"/>
              </a:rPr>
              <a:t>当抛物线的焦点位置或对称轴未明确指出时，如何确定抛物线的类型呢</a:t>
            </a:r>
            <a:r>
              <a:rPr sz="2400" dirty="0">
                <a:solidFill>
                  <a:srgbClr val="000000"/>
                </a:solidFill>
                <a:sym typeface="+mn-ea"/>
              </a:rPr>
              <a:t>？</a:t>
            </a:r>
            <a:endParaRPr sz="2400" dirty="0">
              <a:solidFill>
                <a:srgbClr val="000000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35696" y="2355726"/>
            <a:ext cx="3336662" cy="5745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sz="2400" b="1" dirty="0" err="1">
                <a:solidFill>
                  <a:srgbClr val="C00000"/>
                </a:solidFill>
                <a:sym typeface="+mn-ea"/>
              </a:rPr>
              <a:t>一般需要分情况讨论</a:t>
            </a:r>
            <a:r>
              <a:rPr lang="zh-CN" altLang="en-US" sz="2400" b="1" dirty="0">
                <a:solidFill>
                  <a:srgbClr val="C00000"/>
                </a:solidFill>
                <a:sym typeface="+mn-ea"/>
              </a:rPr>
              <a:t>．</a:t>
            </a:r>
            <a:endParaRPr lang="zh-CN" altLang="en-US" sz="2400" b="1" dirty="0">
              <a:solidFill>
                <a:srgbClr val="C0000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532" name="Text Box 77"/>
              <p:cNvSpPr txBox="1"/>
              <p:nvPr/>
            </p:nvSpPr>
            <p:spPr>
              <a:xfrm>
                <a:off x="252000" y="758315"/>
                <a:ext cx="8640000" cy="114274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例2　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已知点</a:t>
                </a:r>
                <a:r>
                  <a:rPr lang="zh-CN" alt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P 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在抛物线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𝒙</m:t>
                        </m:r>
                      </m:e>
                      <m:sup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𝟐</m:t>
                        </m:r>
                      </m:sup>
                    </m:sSup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=−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𝟓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𝒚</m:t>
                    </m:r>
                  </m:oMath>
                </a14:m>
                <a:r>
                  <a: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上，且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 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𝑨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𝟎</m:t>
                    </m:r>
                    <m:r>
                      <a:rPr lang="zh-CN" altLang="en-US" sz="2400" b="1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，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−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𝟑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，求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𝑷𝑨</m:t>
                        </m:r>
                      </m:e>
                    </m:d>
                  </m:oMath>
                </a14:m>
                <a:r>
                  <a: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的最小值.</a:t>
                </a:r>
                <a:endPara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22532" name="Text 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758315"/>
                <a:ext cx="8640000" cy="1142749"/>
              </a:xfrm>
              <a:prstGeom prst="rect">
                <a:avLst/>
              </a:prstGeom>
              <a:blipFill rotWithShape="1">
                <a:blip r:embed="rId1"/>
                <a:stretch>
                  <a:fillRect l="-6" t="-11" r="1" b="-3290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252000" y="1840522"/>
                <a:ext cx="7137400" cy="58721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rgbClr val="0000CC"/>
                    </a:solidFill>
                    <a:sym typeface="+mn-ea"/>
                  </a:rPr>
                  <a:t>解</a:t>
                </a:r>
                <a:r>
                  <a:rPr lang="zh-CN" altLang="en-US" sz="2400" b="1" dirty="0">
                    <a:sym typeface="+mn-ea"/>
                  </a:rPr>
                  <a:t>　</a:t>
                </a:r>
                <a:r>
                  <a:rPr lang="zh-CN" altLang="en-US" sz="2400" dirty="0">
                    <a:sym typeface="+mn-ea"/>
                  </a:rPr>
                  <a:t>设点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P 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的坐标为 </a:t>
                </a:r>
                <a14:m>
                  <m:oMath xmlns:m="http://schemas.openxmlformats.org/officeDocument/2006/math">
                    <m:r>
                      <a:rPr lang="en-US" altLang="zh-CN" sz="2400" b="0" i="1" dirty="0">
                        <a:latin typeface="Cambria Math" panose="02040503050406030204" charset="0"/>
                        <a:cs typeface="Cambria Math" panose="02040503050406030204" charset="0"/>
                      </a:rPr>
                      <m:t>（</m:t>
                    </m:r>
                    <m:r>
                      <a:rPr lang="en-US" altLang="zh-CN" sz="2400" b="0" i="1" dirty="0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sz="2400" b="0" i="1" dirty="0">
                        <a:latin typeface="Cambria Math" panose="02040503050406030204" charset="0"/>
                        <a:cs typeface="Cambria Math" panose="02040503050406030204" charset="0"/>
                      </a:rPr>
                      <m:t>，</m:t>
                    </m:r>
                    <m:r>
                      <a:rPr lang="en-US" altLang="zh-CN" sz="2400" b="0" i="1" dirty="0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sz="2400" b="0" i="1" dirty="0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2400" i="1" dirty="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sz="2400" dirty="0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r>
                  <a:rPr lang="en-US" altLang="zh-CN" sz="2400" i="1" dirty="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sz="2400" dirty="0">
                    <a:latin typeface="Cambria Math" panose="02040503050406030204" charset="0"/>
                    <a:cs typeface="Cambria Math" panose="02040503050406030204" charset="0"/>
                  </a:rPr>
                  <a:t>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400" b="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 </m:t>
                        </m:r>
                        <m:r>
                          <a:rPr lang="en-US" altLang="zh-CN" sz="2400" b="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400" b="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=−</m:t>
                    </m:r>
                    <m:r>
                      <a:rPr lang="en-US" altLang="zh-CN" sz="24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5</m:t>
                    </m:r>
                    <m:r>
                      <a:rPr lang="en-US" altLang="zh-CN" sz="24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，而且</a:t>
                </a:r>
                <a:r>
                  <a:rPr lang="en-US" altLang="zh-CN" sz="2400" dirty="0">
                    <a:sym typeface="+mn-ea"/>
                  </a:rPr>
                  <a:t>      </a:t>
                </a:r>
                <a:r>
                  <a:rPr lang="zh-CN" altLang="en-US" sz="240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en-US" altLang="zh-CN" sz="240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</a:t>
                </a:r>
                <a:endParaRPr lang="zh-CN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1840522"/>
                <a:ext cx="7137400" cy="587212"/>
              </a:xfrm>
              <a:prstGeom prst="rect">
                <a:avLst/>
              </a:prstGeom>
              <a:blipFill rotWithShape="1">
                <a:blip r:embed="rId2"/>
                <a:stretch>
                  <a:fillRect l="-8" t="-50" r="8" b="-8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915502" y="3383380"/>
                <a:ext cx="7472921" cy="6235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2400" dirty="0">
                    <a:sym typeface="+mn-ea"/>
                  </a:rPr>
                  <a:t>又因为</a:t>
                </a:r>
                <a14:m>
                  <m:oMath xmlns:m="http://schemas.openxmlformats.org/officeDocument/2006/math">
                    <m:r>
                      <a:rPr lang="en-US" altLang="zh-CN" sz="2400" b="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𝑦</m:t>
                    </m:r>
                    <m:r>
                      <a:rPr lang="en-US" altLang="zh-CN" sz="2400" b="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≤</m:t>
                    </m:r>
                    <m:r>
                      <a:rPr lang="en-US" altLang="zh-CN" sz="2400" b="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0</m:t>
                    </m:r>
                    <m:r>
                      <m:rPr>
                        <m:nor/>
                      </m:rPr>
                      <a:rPr lang="zh-CN" altLang="en-US" sz="2400" dirty="0">
                        <a:solidFill>
                          <a:prstClr val="black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，</m:t>
                    </m:r>
                  </m:oMath>
                </a14:m>
                <a:r>
                  <a:rPr lang="zh-CN" altLang="en-US" sz="240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所以</a:t>
                </a:r>
                <a14:m>
                  <m:oMath xmlns:m="http://schemas.openxmlformats.org/officeDocument/2006/math">
                    <m:r>
                      <a:rPr lang="en-US" altLang="zh-CN" sz="2400" b="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𝑦</m:t>
                    </m:r>
                    <m:r>
                      <a:rPr lang="en-US" altLang="zh-CN" sz="2400" b="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=−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400" b="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sz="240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时，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400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𝑃𝐴</m:t>
                            </m:r>
                          </m:e>
                        </m:d>
                      </m:e>
                      <m:sup>
                        <m:r>
                          <a:rPr lang="en-US" altLang="zh-CN" sz="2400" b="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取最小值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b="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35</m:t>
                        </m:r>
                      </m:num>
                      <m:den>
                        <m:r>
                          <a:rPr lang="en-US" altLang="zh-CN" sz="2400" b="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sz="240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endPara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502" y="3383380"/>
                <a:ext cx="7472921" cy="623570"/>
              </a:xfrm>
              <a:prstGeom prst="rect">
                <a:avLst/>
              </a:prstGeom>
              <a:blipFill rotWithShape="1">
                <a:blip r:embed="rId3"/>
                <a:stretch>
                  <a:fillRect l="-6" t="-16" r="1" b="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915503" y="4202132"/>
                <a:ext cx="3408045" cy="68230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2400" dirty="0">
                    <a:sym typeface="+mn-ea"/>
                  </a:rPr>
                  <a:t>因此所求最小值是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400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35</m:t>
                            </m:r>
                          </m:e>
                        </m:rad>
                      </m:num>
                      <m:den>
                        <m:r>
                          <a:rPr lang="en-US" altLang="zh-CN" sz="2400" b="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400" dirty="0">
                    <a:sym typeface="+mn-ea"/>
                  </a:rPr>
                  <a:t>．</a:t>
                </a:r>
                <a:endParaRPr lang="zh-CN" altLang="en-US" sz="2400" dirty="0">
                  <a:sym typeface="+mn-ea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503" y="4202132"/>
                <a:ext cx="3408045" cy="682303"/>
              </a:xfrm>
              <a:prstGeom prst="rect">
                <a:avLst/>
              </a:prstGeom>
              <a:blipFill rotWithShape="1">
                <a:blip r:embed="rId4"/>
                <a:stretch>
                  <a:fillRect l="-14" t="-49" r="14" b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648168" y="2685005"/>
                <a:ext cx="3615690" cy="46164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宋体" panose="02010600030101010101" pitchFamily="2" charset="-122"/>
                                  <a:cs typeface="Cambria Math" panose="0204050305040603020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宋体" panose="02010600030101010101" pitchFamily="2" charset="-122"/>
                                  <a:cs typeface="Cambria Math" panose="02040503050406030204" charset="0"/>
                                </a:rPr>
                                <m:t>𝑃𝐴</m:t>
                              </m:r>
                            </m:e>
                          </m:d>
                        </m:e>
                        <m:sup>
                          <m:r>
                            <a:rPr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 </m:t>
                          </m:r>
                          <m:r>
                            <a:rPr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+(</m:t>
                      </m:r>
                      <m:sSup>
                        <m:sSupPr>
                          <m:ctrlP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𝑦</m:t>
                          </m:r>
                          <m:r>
                            <a:rPr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+</m:t>
                          </m:r>
                          <m:r>
                            <a:rPr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3</m:t>
                          </m:r>
                          <m:r>
                            <a:rPr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sz="2400" i="1" dirty="0">
                  <a:solidFill>
                    <a:schemeClr val="tx1"/>
                  </a:solidFill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68" y="2685005"/>
                <a:ext cx="3615690" cy="461645"/>
              </a:xfrm>
              <a:prstGeom prst="rect">
                <a:avLst/>
              </a:prstGeom>
              <a:blipFill rotWithShape="1">
                <a:blip r:embed="rId5"/>
                <a:stretch>
                  <a:fillRect l="-13" t="-49" r="13" b="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3072299" y="2707866"/>
                <a:ext cx="3615690" cy="45974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 </m:t>
                          </m:r>
                          <m:r>
                            <a:rPr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sz="2400" b="0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𝑦</m:t>
                      </m:r>
                      <m:r>
                        <a:rPr lang="en-US" altLang="zh-CN" sz="2400" b="0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sz="2400" b="0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9</m:t>
                      </m:r>
                    </m:oMath>
                  </m:oMathPara>
                </a14:m>
                <a:endParaRPr lang="en-US" altLang="zh-CN" sz="2400" i="1" dirty="0">
                  <a:solidFill>
                    <a:schemeClr val="tx1"/>
                  </a:solidFill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299" y="2707866"/>
                <a:ext cx="3615690" cy="459740"/>
              </a:xfrm>
              <a:prstGeom prst="rect">
                <a:avLst/>
              </a:prstGeom>
              <a:blipFill rotWithShape="1">
                <a:blip r:embed="rId6"/>
                <a:stretch>
                  <a:fillRect l="-5" t="-49" r="5" b="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5276310" y="2499742"/>
                <a:ext cx="3615690" cy="78486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zh-CN" altLang="en-US" sz="2400" b="0" i="1" dirty="0" smtClean="0">
                          <a:latin typeface="Cambria Math" panose="02040503050406030204" charset="0"/>
                          <a:cs typeface="Cambria Math" panose="02040503050406030204" charset="0"/>
                        </a:rPr>
                        <m:t> </m:t>
                      </m:r>
                      <m:r>
                        <a:rPr lang="en-US" altLang="zh-CN" sz="2400" b="0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𝑦</m:t>
                          </m:r>
                          <m:r>
                            <a:rPr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35</m:t>
                          </m:r>
                        </m:num>
                        <m:den>
                          <m:r>
                            <a:rPr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4</m:t>
                          </m:r>
                        </m:den>
                      </m:f>
                      <m:r>
                        <a:rPr lang="zh-CN" altLang="en-US" sz="2400" b="0" i="1" dirty="0">
                          <a:latin typeface="Cambria Math" panose="02040503050406030204" charset="0"/>
                          <a:cs typeface="Cambria Math" panose="02040503050406030204" charset="0"/>
                        </a:rPr>
                        <m:t>，</m:t>
                      </m:r>
                    </m:oMath>
                  </m:oMathPara>
                </a14:m>
                <a:endParaRPr lang="en-US" altLang="zh-CN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310" y="2499742"/>
                <a:ext cx="3615690" cy="784860"/>
              </a:xfrm>
              <a:prstGeom prst="rect">
                <a:avLst/>
              </a:prstGeom>
              <a:blipFill rotWithShape="1">
                <a:blip r:embed="rId7"/>
                <a:stretch>
                  <a:fillRect l="-3" t="-49" r="3" b="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560" name="Text Box 77"/>
              <p:cNvSpPr txBox="1"/>
              <p:nvPr/>
            </p:nvSpPr>
            <p:spPr>
              <a:xfrm>
                <a:off x="654050" y="797560"/>
                <a:ext cx="8215630" cy="304609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2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练习  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求满足下列条件的抛物线方程：</a:t>
                </a:r>
                <a:endPara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0" lvl="0" indent="0" eaLnBrk="1" hangingPunct="1">
                  <a:lnSpc>
                    <a:spcPct val="2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（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）顶点在原点，关于</a:t>
                </a:r>
                <a:r>
                  <a:rPr lang="zh-CN" altLang="en-US" sz="2400" b="1" i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 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轴对称并且经过点</a:t>
                </a:r>
                <a:r>
                  <a:rPr lang="zh-CN" altLang="en-US" sz="2400" b="1" i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M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（5，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𝟒</m:t>
                    </m:r>
                  </m:oMath>
                </a14:m>
                <a:r>
                  <a:rPr lang="zh-CN" altLang="en-US" sz="2400" b="1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）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；</a:t>
                </a:r>
                <a:endPara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0" lvl="0" indent="0" eaLnBrk="1" hangingPunct="1">
                  <a:lnSpc>
                    <a:spcPct val="2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（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）顶点在原点，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坐标轴为对称轴并且经过点</a:t>
                </a:r>
                <a:r>
                  <a:rPr lang="en-US" altLang="zh-CN" sz="2400" b="1" i="1" dirty="0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P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（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6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−</m:t>
                    </m:r>
                    <m:r>
                      <a:rPr lang="en-US" altLang="zh-CN" sz="2400" b="1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𝟑</m:t>
                    </m:r>
                  </m:oMath>
                </a14:m>
                <a:r>
                  <a:rPr lang="zh-CN" altLang="en-US" sz="2400" b="1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）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；</a:t>
                </a:r>
                <a:endPara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0" lvl="0" indent="0" eaLnBrk="1" hangingPunct="1">
                  <a:lnSpc>
                    <a:spcPct val="2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（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）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焦点是</a:t>
                </a:r>
                <a:r>
                  <a:rPr lang="zh-CN" altLang="en-US" sz="2400" b="1" i="1" dirty="0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F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（0，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−</m:t>
                    </m:r>
                  </m:oMath>
                </a14:m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8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）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，准线是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𝒚</m:t>
                    </m:r>
                    <m:r>
                      <a:rPr lang="en-US" altLang="zh-CN" sz="2400" b="1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400" b="1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𝟖</m:t>
                    </m:r>
                  </m:oMath>
                </a14:m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.</a:t>
                </a:r>
                <a:endPara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23560" name="Text 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50" y="797560"/>
                <a:ext cx="8215630" cy="3046095"/>
              </a:xfrm>
              <a:prstGeom prst="rect">
                <a:avLst/>
              </a:prstGeom>
              <a:blipFill rotWithShape="1">
                <a:blip r:embed="rId1"/>
                <a:stretch>
                  <a:fillRect r="-1492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86000" y="2387600"/>
            <a:ext cx="4572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dirty="0">
                <a:sym typeface="+mn-ea"/>
              </a:rPr>
              <a:t>紧</a:t>
            </a:r>
            <a:endParaRPr lang="zh-CN" altLang="en-US" dirty="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86000" y="2387600"/>
            <a:ext cx="4572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dirty="0">
                <a:sym typeface="+mn-ea"/>
              </a:rPr>
              <a:t>紧</a:t>
            </a:r>
            <a:endParaRPr lang="zh-CN" altLang="en-US" dirty="0"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pic>
        <p:nvPicPr>
          <p:cNvPr id="21506" name="图片 1" descr="168722218703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511925" y="987425"/>
            <a:ext cx="1012825" cy="1370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2" descr="168722223536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12088" y="987425"/>
            <a:ext cx="1052512" cy="1195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215" y="3435985"/>
            <a:ext cx="6086475" cy="1603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9" descr="16872410066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8338" y="2713038"/>
            <a:ext cx="1036637" cy="175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84785" y="1029335"/>
            <a:ext cx="627253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例3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一种卫星接收天线如图所示，其曲面与轴截面的交线为抛物线，在轴截面内的卫星波束呈近似平行状态射入形为抛物线的接收天线，经反射聚集到焦点处，如图所示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已知接收天线的口径（直径）为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4.8m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，深度为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1m.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试建立适当的平面直角坐标系，求抛物线的标准方程和焦点坐标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温故知新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1748" name="Text Box 4"/>
          <p:cNvSpPr txBox="1"/>
          <p:nvPr/>
        </p:nvSpPr>
        <p:spPr>
          <a:xfrm>
            <a:off x="3275856" y="1095375"/>
            <a:ext cx="51323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抛物线的几何性质：</a:t>
            </a:r>
            <a:endParaRPr lang="zh-CN" altLang="en-US" sz="2400" b="1" dirty="0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3492073" y="1779270"/>
            <a:ext cx="2664460" cy="22382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（1）范围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（2）对称性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（3）顶点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）离心率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作业布置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2771" name="Text Box 5"/>
          <p:cNvSpPr txBox="1"/>
          <p:nvPr/>
        </p:nvSpPr>
        <p:spPr>
          <a:xfrm>
            <a:off x="2222500" y="1552575"/>
            <a:ext cx="5445125" cy="2122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必做题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127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页，习题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题；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选做题  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127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页，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练习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题．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en-US" altLang="zh-CN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PP_MARK_KEY" val="87358a7b-7097-48fc-aadb-2f2b19144f50"/>
  <p:tag name="COMMONDATA" val="eyJoZGlkIjoiOGFjNDA4NjU5ODQxMTMzYmZkMGVjNjYyNmQ2MzYzYz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913</Words>
  <Application>WPS 演示</Application>
  <PresentationFormat>全屏显示(16:9)</PresentationFormat>
  <Paragraphs>73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宋体</vt:lpstr>
      <vt:lpstr>Wingdings</vt:lpstr>
      <vt:lpstr>Calibri</vt:lpstr>
      <vt:lpstr>黑体</vt:lpstr>
      <vt:lpstr>Times New Roman</vt:lpstr>
      <vt:lpstr>FSJ-PK74820000f4e-Identity-H</vt:lpstr>
      <vt:lpstr>Segoe Print</vt:lpstr>
      <vt:lpstr>Cambria Math</vt:lpstr>
      <vt:lpstr>MS Mincho</vt:lpstr>
      <vt:lpstr>微软雅黑</vt:lpstr>
      <vt:lpstr>Arial Unicode MS</vt:lpstr>
      <vt:lpstr>Office 主题</vt:lpstr>
      <vt:lpstr>1_Office 主题</vt:lpstr>
      <vt:lpstr>4.3.2  抛物线的几何性质 （第2课时）</vt:lpstr>
      <vt:lpstr>问题导入</vt:lpstr>
      <vt:lpstr>新知探究</vt:lpstr>
      <vt:lpstr>新知探究</vt:lpstr>
      <vt:lpstr>新知探究</vt:lpstr>
      <vt:lpstr>新知探究</vt:lpstr>
      <vt:lpstr>新知探究</vt:lpstr>
      <vt:lpstr>温故知新</vt:lpstr>
      <vt:lpstr>作业布置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zhucl</cp:lastModifiedBy>
  <cp:revision>258</cp:revision>
  <dcterms:created xsi:type="dcterms:W3CDTF">2013-12-23T07:18:00Z</dcterms:created>
  <dcterms:modified xsi:type="dcterms:W3CDTF">2023-09-08T02:32:31Z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4ECA2187FDD84AADA331753F5D35E4F3_13</vt:lpwstr>
  </property>
  <property fmtid="{D5CDD505-2E9C-101B-9397-08002B2CF9AE}" pid="3" name="KSOProductBuildVer">
    <vt:lpwstr>2052-12.1.0.15374</vt:lpwstr>
  </property>
</Properties>
</file>