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35" r:id="rId3"/>
    <p:sldId id="326" r:id="rId4"/>
    <p:sldId id="364" r:id="rId5"/>
    <p:sldId id="344" r:id="rId6"/>
    <p:sldId id="354" r:id="rId7"/>
    <p:sldId id="368" r:id="rId8"/>
    <p:sldId id="380" r:id="rId9"/>
    <p:sldId id="355" r:id="rId10"/>
    <p:sldId id="356" r:id="rId11"/>
    <p:sldId id="357" r:id="rId12"/>
    <p:sldId id="360" r:id="rId13"/>
    <p:sldId id="362" r:id="rId14"/>
    <p:sldId id="361" r:id="rId15"/>
    <p:sldId id="363" r:id="rId16"/>
    <p:sldId id="369" r:id="rId17"/>
    <p:sldId id="348" r:id="rId18"/>
    <p:sldId id="370" r:id="rId19"/>
    <p:sldId id="303" r:id="rId20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82"/>
  </p:normalViewPr>
  <p:slideViewPr>
    <p:cSldViewPr showGuides="1">
      <p:cViewPr varScale="1">
        <p:scale>
          <a:sx n="142" d="100"/>
          <a:sy n="142" d="100"/>
        </p:scale>
        <p:origin x="71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7637B5-D29A-42DA-8A05-4E379CA5D59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B3B6A2-665F-49C8-9788-883C4A890D4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11T02:26: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87B4E5-77A7-41E5-BD7B-76851142FD3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A9703A-DB3E-4F98-9BD5-2D82E3877E7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1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33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4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墨迹 6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F0E8E78-AF99-41C3-A7FE-9D9D014D254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12AB35-B159-4368-9BA8-1F462247834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C264DB3-98E3-18CC-4EBE-867A795C895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F0E8E78-AF99-41C3-A7FE-9D9D014D254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12AB35-B159-4368-9BA8-1F462247834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F0E8E78-AF99-41C3-A7FE-9D9D014D254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12AB35-B159-4368-9BA8-1F462247834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F0E8E78-AF99-41C3-A7FE-9D9D014D254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12AB35-B159-4368-9BA8-1F462247834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C7689B6-02C5-F2EF-4FDD-9573180F8B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F0E8E78-AF99-41C3-A7FE-9D9D014D254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12AB35-B159-4368-9BA8-1F462247834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 idx="4294967295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平面的基本性质</a:t>
            </a:r>
            <a:b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（第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课时）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15363" name="Text Box 37"/>
          <p:cNvSpPr txBox="1"/>
          <p:nvPr/>
        </p:nvSpPr>
        <p:spPr>
          <a:xfrm>
            <a:off x="733425" y="844550"/>
            <a:ext cx="15335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公理</a:t>
            </a:r>
            <a:r>
              <a:rPr lang="en-US" altLang="zh-CN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endParaRPr lang="zh-CN" altLang="en-US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364" name="Text Box 37"/>
          <p:cNvSpPr txBox="1"/>
          <p:nvPr/>
        </p:nvSpPr>
        <p:spPr>
          <a:xfrm>
            <a:off x="395288" y="1635125"/>
            <a:ext cx="8353425" cy="22344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0" lvl="0" indent="0">
              <a:buNone/>
            </a:pPr>
            <a:r>
              <a:rPr lang="en-US" altLang="zh-CN" sz="2400" dirty="0"/>
              <a:t>  </a:t>
            </a:r>
            <a:r>
              <a:rPr lang="zh-CN" altLang="zh-CN" sz="2400" dirty="0"/>
              <a:t>经过不在同一条直线的三点，</a:t>
            </a:r>
            <a:r>
              <a:rPr lang="zh-CN" altLang="zh-CN" sz="2400" dirty="0">
                <a:solidFill>
                  <a:srgbClr val="C00000"/>
                </a:solidFill>
              </a:rPr>
              <a:t>有且只有</a:t>
            </a:r>
            <a:r>
              <a:rPr lang="zh-CN" altLang="zh-CN" sz="2400" dirty="0"/>
              <a:t>一个平面</a:t>
            </a:r>
            <a:r>
              <a:rPr lang="en-US" altLang="zh-CN" sz="2400" dirty="0"/>
              <a:t>.</a:t>
            </a:r>
          </a:p>
          <a:p>
            <a:pPr marL="0" lvl="0" indent="0">
              <a:buNone/>
            </a:pPr>
            <a:endParaRPr lang="en-US" altLang="zh-CN" sz="2400" dirty="0"/>
          </a:p>
          <a:p>
            <a:pPr marL="0" lvl="0" indent="0">
              <a:buNone/>
            </a:pPr>
            <a:endParaRPr lang="en-US" altLang="zh-CN" sz="2400" dirty="0"/>
          </a:p>
          <a:p>
            <a:pPr marL="0" lvl="0" indent="0">
              <a:buNone/>
            </a:pPr>
            <a:endParaRPr lang="en-US" altLang="zh-CN" sz="2400" dirty="0"/>
          </a:p>
          <a:p>
            <a:pPr marL="0" lvl="0" indent="0">
              <a:buNone/>
            </a:pPr>
            <a:endParaRPr lang="zh-CN" altLang="zh-CN" sz="2400" dirty="0"/>
          </a:p>
        </p:txBody>
      </p:sp>
      <p:pic>
        <p:nvPicPr>
          <p:cNvPr id="6" name="图片 5" descr="C:\Users\user\Desktop\8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5" y="2606675"/>
            <a:ext cx="1944688" cy="1044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16388" name="Text Box 37"/>
          <p:cNvSpPr txBox="1"/>
          <p:nvPr/>
        </p:nvSpPr>
        <p:spPr>
          <a:xfrm>
            <a:off x="548315" y="1054482"/>
            <a:ext cx="813690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0" lvl="0" indent="0">
              <a:buNone/>
            </a:pP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一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支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铅笔和一个玻璃球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如何摆放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能够托起硬纸板？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为什么？</a:t>
            </a:r>
            <a:endParaRPr lang="en-US" altLang="zh-CN" sz="2400" dirty="0"/>
          </a:p>
        </p:txBody>
      </p:sp>
      <p:sp>
        <p:nvSpPr>
          <p:cNvPr id="7" name="Text Box 37"/>
          <p:cNvSpPr txBox="1"/>
          <p:nvPr/>
        </p:nvSpPr>
        <p:spPr>
          <a:xfrm>
            <a:off x="250825" y="2066925"/>
            <a:ext cx="8353425" cy="1791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0" lvl="0" indent="0"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推论</a:t>
            </a: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endParaRPr lang="zh-CN" altLang="en-US" sz="2400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lvl="0" indent="0">
              <a:buNone/>
            </a:pPr>
            <a:r>
              <a:rPr lang="en-US" altLang="zh-CN" sz="2400" dirty="0"/>
              <a:t>    </a:t>
            </a:r>
            <a:r>
              <a:rPr lang="zh-CN" altLang="zh-CN" sz="2400" dirty="0"/>
              <a:t>经过一条直线和这条直线外一点</a:t>
            </a:r>
            <a:r>
              <a:rPr lang="en-US" altLang="zh-CN" sz="2400" dirty="0"/>
              <a:t>, </a:t>
            </a:r>
            <a:r>
              <a:rPr lang="zh-CN" altLang="zh-CN" sz="2400" dirty="0">
                <a:solidFill>
                  <a:srgbClr val="C00000"/>
                </a:solidFill>
              </a:rPr>
              <a:t>有且只有</a:t>
            </a:r>
            <a:r>
              <a:rPr lang="zh-CN" altLang="zh-CN" sz="2400" dirty="0"/>
              <a:t>一个平面</a:t>
            </a:r>
            <a:r>
              <a:rPr lang="en-US" altLang="zh-CN" sz="2400" dirty="0"/>
              <a:t>.</a:t>
            </a:r>
            <a:endParaRPr lang="zh-CN" altLang="zh-CN" sz="2400" dirty="0"/>
          </a:p>
          <a:p>
            <a:pPr marL="0" lvl="0" indent="0">
              <a:buNone/>
            </a:pPr>
            <a:endParaRPr lang="en-US" altLang="zh-CN" sz="2400" dirty="0"/>
          </a:p>
          <a:p>
            <a:pPr marL="0" lvl="0" indent="0">
              <a:buNone/>
            </a:pPr>
            <a:endParaRPr lang="en-US" altLang="zh-CN" sz="2400" dirty="0"/>
          </a:p>
        </p:txBody>
      </p:sp>
      <p:pic>
        <p:nvPicPr>
          <p:cNvPr id="5" name="图片 4" descr="C:\Users\user\Desktop\5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355" y="3540125"/>
            <a:ext cx="2536825" cy="1047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16388" name="Text Box 37"/>
          <p:cNvSpPr txBox="1"/>
          <p:nvPr/>
        </p:nvSpPr>
        <p:spPr>
          <a:xfrm>
            <a:off x="250825" y="915988"/>
            <a:ext cx="8353425" cy="134806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0" lvl="0" indent="0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两支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铅笔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如何摆放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能够托起硬纸板？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为什么？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>
              <a:buNone/>
            </a:pPr>
            <a:endParaRPr lang="en-US" altLang="zh-CN" sz="2400" dirty="0"/>
          </a:p>
          <a:p>
            <a:pPr marL="0" lvl="0" indent="0">
              <a:buNone/>
            </a:pPr>
            <a:endParaRPr lang="en-US" altLang="zh-CN" sz="2400" dirty="0"/>
          </a:p>
        </p:txBody>
      </p:sp>
      <p:sp>
        <p:nvSpPr>
          <p:cNvPr id="7" name="Text Box 37"/>
          <p:cNvSpPr txBox="1"/>
          <p:nvPr/>
        </p:nvSpPr>
        <p:spPr>
          <a:xfrm>
            <a:off x="250825" y="1620838"/>
            <a:ext cx="8353425" cy="134806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0" lvl="0" indent="0"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推论</a:t>
            </a: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endParaRPr lang="zh-CN" altLang="en-US" sz="2400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lvl="0" indent="0">
              <a:buNone/>
            </a:pPr>
            <a:r>
              <a:rPr lang="zh-CN" altLang="zh-CN" sz="2400" dirty="0"/>
              <a:t>经过两条相交直线，</a:t>
            </a:r>
            <a:r>
              <a:rPr lang="zh-CN" altLang="zh-CN" sz="2400" dirty="0">
                <a:solidFill>
                  <a:srgbClr val="C00000"/>
                </a:solidFill>
              </a:rPr>
              <a:t>有且只有</a:t>
            </a:r>
            <a:r>
              <a:rPr lang="zh-CN" altLang="zh-CN" sz="2400" dirty="0"/>
              <a:t>一个平面</a:t>
            </a:r>
            <a:r>
              <a:rPr lang="en-US" altLang="zh-CN" sz="2400" dirty="0"/>
              <a:t>.</a:t>
            </a:r>
          </a:p>
          <a:p>
            <a:pPr marL="0" lvl="0" indent="0">
              <a:buNone/>
            </a:pPr>
            <a:endParaRPr lang="en-US" altLang="zh-CN" sz="2400" dirty="0"/>
          </a:p>
        </p:txBody>
      </p:sp>
      <p:sp>
        <p:nvSpPr>
          <p:cNvPr id="8" name="Text Box 37"/>
          <p:cNvSpPr txBox="1"/>
          <p:nvPr/>
        </p:nvSpPr>
        <p:spPr>
          <a:xfrm>
            <a:off x="250825" y="2984500"/>
            <a:ext cx="6481763" cy="134806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0" lvl="0" indent="0"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推论</a:t>
            </a: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endParaRPr lang="zh-CN" altLang="en-US" sz="2400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lvl="0" indent="0">
              <a:buNone/>
            </a:pPr>
            <a:r>
              <a:rPr lang="zh-CN" altLang="zh-CN" sz="2400" dirty="0"/>
              <a:t>经过两条</a:t>
            </a:r>
            <a:r>
              <a:rPr lang="zh-CN" altLang="en-US" sz="2400" dirty="0"/>
              <a:t>平行</a:t>
            </a:r>
            <a:r>
              <a:rPr lang="zh-CN" altLang="zh-CN" sz="2400" dirty="0"/>
              <a:t>直线，</a:t>
            </a:r>
            <a:r>
              <a:rPr lang="zh-CN" altLang="zh-CN" sz="2400" dirty="0">
                <a:solidFill>
                  <a:srgbClr val="C00000"/>
                </a:solidFill>
              </a:rPr>
              <a:t>有且只有</a:t>
            </a:r>
            <a:r>
              <a:rPr lang="zh-CN" altLang="zh-CN" sz="2400" dirty="0"/>
              <a:t>一个平面</a:t>
            </a:r>
            <a:r>
              <a:rPr lang="en-US" altLang="zh-CN" sz="2400" dirty="0"/>
              <a:t>.</a:t>
            </a:r>
          </a:p>
          <a:p>
            <a:pPr marL="0" lvl="0" indent="0">
              <a:buNone/>
            </a:pPr>
            <a:endParaRPr lang="en-US" altLang="zh-CN" sz="2400" dirty="0"/>
          </a:p>
        </p:txBody>
      </p:sp>
      <p:pic>
        <p:nvPicPr>
          <p:cNvPr id="10" name="图片 9" descr="C:\Users\user\Desktop\56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488" y="2074863"/>
            <a:ext cx="1571625" cy="66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 descr="C:\Users\user\Desktop\56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488" y="3382963"/>
            <a:ext cx="1622425" cy="704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14339" name="Text Box 37"/>
          <p:cNvSpPr txBox="1"/>
          <p:nvPr/>
        </p:nvSpPr>
        <p:spPr>
          <a:xfrm>
            <a:off x="733425" y="844550"/>
            <a:ext cx="17240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想一想</a:t>
            </a:r>
          </a:p>
        </p:txBody>
      </p:sp>
      <p:sp>
        <p:nvSpPr>
          <p:cNvPr id="14340" name="Text Box 37"/>
          <p:cNvSpPr txBox="1"/>
          <p:nvPr/>
        </p:nvSpPr>
        <p:spPr>
          <a:xfrm>
            <a:off x="323528" y="1368425"/>
            <a:ext cx="8640762" cy="15696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木匠通常用两根细绳分别沿桌子四条腿底端的对角线拉直，以判断桌子四条腿的底端是在同一平面内，其</a:t>
            </a:r>
            <a:r>
              <a:rPr lang="zh-CN" altLang="zh-CN" sz="24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依据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是什么？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2400" b="1" dirty="0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Text Box 37"/>
          <p:cNvSpPr txBox="1"/>
          <p:nvPr/>
        </p:nvSpPr>
        <p:spPr>
          <a:xfrm>
            <a:off x="1079513" y="2643758"/>
            <a:ext cx="7128792" cy="134806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0" lvl="0" indent="0">
              <a:buNone/>
            </a:pPr>
            <a:endParaRPr lang="zh-CN" altLang="en-US" sz="2400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lvl="0" indent="0">
              <a:buNone/>
            </a:pPr>
            <a:r>
              <a:rPr lang="en-US" altLang="zh-CN" sz="2400" dirty="0"/>
              <a:t>【</a:t>
            </a:r>
            <a:r>
              <a:rPr lang="zh-CN" altLang="zh-CN" sz="2400" dirty="0"/>
              <a:t>经过两条相交直线，</a:t>
            </a:r>
            <a:r>
              <a:rPr lang="zh-CN" altLang="zh-CN" sz="2400" dirty="0">
                <a:solidFill>
                  <a:srgbClr val="C00000"/>
                </a:solidFill>
              </a:rPr>
              <a:t>有且只有</a:t>
            </a:r>
            <a:r>
              <a:rPr lang="zh-CN" altLang="zh-CN" sz="2400" dirty="0"/>
              <a:t>一个平面</a:t>
            </a:r>
            <a:r>
              <a:rPr lang="zh-CN" altLang="en-US" sz="2400" dirty="0"/>
              <a:t>．</a:t>
            </a:r>
            <a:r>
              <a:rPr lang="en-US" altLang="zh-CN" sz="2400" dirty="0"/>
              <a:t>】</a:t>
            </a:r>
          </a:p>
          <a:p>
            <a:pPr marL="0" lvl="0" indent="0">
              <a:buNone/>
            </a:pPr>
            <a:endParaRPr lang="en-US" altLang="zh-C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15363" name="Text Box 37"/>
          <p:cNvSpPr txBox="1"/>
          <p:nvPr/>
        </p:nvSpPr>
        <p:spPr>
          <a:xfrm>
            <a:off x="733425" y="844550"/>
            <a:ext cx="15335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公理</a:t>
            </a:r>
            <a:r>
              <a:rPr lang="en-US" altLang="zh-CN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endParaRPr lang="zh-CN" altLang="en-US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364" name="Text Box 37"/>
          <p:cNvSpPr txBox="1"/>
          <p:nvPr/>
        </p:nvSpPr>
        <p:spPr>
          <a:xfrm>
            <a:off x="468313" y="1524000"/>
            <a:ext cx="8353425" cy="216059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0" lvl="0" indent="0">
              <a:buNone/>
            </a:pPr>
            <a:r>
              <a:rPr lang="en-US" altLang="zh-CN" sz="2400" dirty="0"/>
              <a:t>    </a:t>
            </a:r>
            <a:r>
              <a:rPr lang="zh-CN" altLang="zh-CN" sz="2400" dirty="0"/>
              <a:t>如果两个不重合的平面有一个公共点，那么它们</a:t>
            </a:r>
            <a:r>
              <a:rPr lang="zh-CN" altLang="zh-CN" sz="2400" dirty="0">
                <a:solidFill>
                  <a:srgbClr val="C00000"/>
                </a:solidFill>
              </a:rPr>
              <a:t>有且只有</a:t>
            </a:r>
            <a:r>
              <a:rPr lang="zh-CN" altLang="zh-CN" sz="2400" dirty="0"/>
              <a:t>一条过这个点的公共直线</a:t>
            </a:r>
            <a:r>
              <a:rPr lang="en-US" altLang="zh-CN" sz="2400" dirty="0"/>
              <a:t>.</a:t>
            </a:r>
          </a:p>
          <a:p>
            <a:pPr marL="0" lvl="0" indent="0">
              <a:buNone/>
            </a:pPr>
            <a:endParaRPr lang="en-US" altLang="zh-CN" sz="2400" dirty="0"/>
          </a:p>
          <a:p>
            <a:pPr marL="0" lvl="0" indent="0">
              <a:buNone/>
            </a:pPr>
            <a:endParaRPr lang="en-US" altLang="zh-CN" sz="2400" dirty="0"/>
          </a:p>
          <a:p>
            <a:pPr marL="0" lvl="0" indent="0">
              <a:buNone/>
            </a:pPr>
            <a:endParaRPr lang="zh-CN" altLang="zh-CN" sz="2400" dirty="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 b="13036"/>
          <a:stretch>
            <a:fillRect/>
          </a:stretch>
        </p:blipFill>
        <p:spPr>
          <a:xfrm>
            <a:off x="2903538" y="2571433"/>
            <a:ext cx="2433637" cy="1933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15363" name="Text Box 37"/>
          <p:cNvSpPr txBox="1"/>
          <p:nvPr/>
        </p:nvSpPr>
        <p:spPr>
          <a:xfrm>
            <a:off x="539750" y="774700"/>
            <a:ext cx="17240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想一想</a:t>
            </a:r>
          </a:p>
        </p:txBody>
      </p:sp>
      <p:sp>
        <p:nvSpPr>
          <p:cNvPr id="15364" name="Text Box 37"/>
          <p:cNvSpPr txBox="1"/>
          <p:nvPr/>
        </p:nvSpPr>
        <p:spPr>
          <a:xfrm>
            <a:off x="323850" y="1408042"/>
            <a:ext cx="8353425" cy="166776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通过上述活动， 我们看到虽然没有给出平面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定义，但平面有</a:t>
            </a:r>
            <a:r>
              <a:rPr lang="zh-CN" altLang="zh-CN" sz="24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两个基本的特征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平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无限延展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”.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谈谈你对这两个特征的理解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Text Box 37"/>
          <p:cNvSpPr txBox="1"/>
          <p:nvPr/>
        </p:nvSpPr>
        <p:spPr>
          <a:xfrm>
            <a:off x="899592" y="3197225"/>
            <a:ext cx="7525022" cy="171739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0" lvl="0" indent="0">
              <a:lnSpc>
                <a:spcPct val="150000"/>
              </a:lnSpc>
              <a:buNone/>
            </a:pP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）直线的“直”对应平面的“平”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）直线的“无限延伸”对应平面的“无限延展”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  <a:p>
            <a:pPr marL="0" lvl="0" indent="0">
              <a:buNone/>
            </a:pP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温故知新</a:t>
            </a:r>
            <a:endParaRPr lang="zh-CN" altLang="en-US" sz="2800" kern="1200" dirty="0"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7" name="Text Box 37"/>
          <p:cNvSpPr txBox="1"/>
          <p:nvPr/>
        </p:nvSpPr>
        <p:spPr>
          <a:xfrm>
            <a:off x="287338" y="1708150"/>
            <a:ext cx="8569325" cy="17252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0" lvl="0" indent="0">
              <a:lnSpc>
                <a:spcPct val="150000"/>
              </a:lnSpc>
              <a:buNone/>
            </a:pP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）理解平面的基本特征：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平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无限延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展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”;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）平面基本性质的两个公理和公理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的三个推论的灵活运用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zh-CN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作业布置</a:t>
            </a:r>
          </a:p>
        </p:txBody>
      </p:sp>
      <p:sp>
        <p:nvSpPr>
          <p:cNvPr id="4" name="Text Box 37"/>
          <p:cNvSpPr txBox="1"/>
          <p:nvPr/>
        </p:nvSpPr>
        <p:spPr>
          <a:xfrm>
            <a:off x="755576" y="987574"/>
            <a:ext cx="7956376" cy="37155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．判断下列命题的真假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两条直线确定一个平面；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空间中三点确定一个平面；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一条直线和一个点确定一个平面；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若一条直线上有一个点在一个平面内，则此直线上的所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有点都在这个平面内．</a:t>
            </a:r>
            <a:endParaRPr lang="zh-CN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作业布置</a:t>
            </a:r>
          </a:p>
        </p:txBody>
      </p:sp>
      <p:sp>
        <p:nvSpPr>
          <p:cNvPr id="4" name="Text Box 37"/>
          <p:cNvSpPr txBox="1"/>
          <p:nvPr/>
        </p:nvSpPr>
        <p:spPr>
          <a:xfrm>
            <a:off x="953505" y="915566"/>
            <a:ext cx="7236990" cy="3087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．说一说自行车后轮旁只安装一个脚架的道理．</a:t>
            </a:r>
            <a:endParaRPr lang="en-US" altLang="zh-CN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．用集合符号表示下列位置关系．</a:t>
            </a:r>
            <a:endParaRPr lang="en-US" altLang="zh-CN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(1)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点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在直线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上；</a:t>
            </a:r>
            <a:endParaRPr lang="en-US" altLang="zh-CN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(2)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点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不在直线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上；</a:t>
            </a:r>
            <a:endParaRPr lang="en-US" altLang="zh-CN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(3)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直线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在平面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内．</a:t>
            </a:r>
            <a:endParaRPr lang="en-US" altLang="zh-CN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chemeClr val="bg1"/>
                </a:solidFill>
                <a:cs typeface="Times New Roman" panose="02020603050405020304" pitchFamily="18" charset="0"/>
              </a:rPr>
              <a:t>再 见</a:t>
            </a:r>
            <a:endParaRPr lang="zh-CN" altLang="en-US" sz="72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问题导入</a:t>
            </a:r>
          </a:p>
        </p:txBody>
      </p:sp>
      <p:pic>
        <p:nvPicPr>
          <p:cNvPr id="10243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0" y="3287713"/>
            <a:ext cx="2089150" cy="151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1708150"/>
            <a:ext cx="2940050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888" y="1717675"/>
            <a:ext cx="2587625" cy="1958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2987675" y="787400"/>
            <a:ext cx="3398838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Arial" panose="020B0604020202020204" pitchFamily="34" charset="0"/>
              </a:rPr>
              <a:t>现实生活中的平面图片</a:t>
            </a:r>
            <a:endParaRPr lang="en-US" altLang="zh-CN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11267" name="矩形 1"/>
          <p:cNvSpPr/>
          <p:nvPr/>
        </p:nvSpPr>
        <p:spPr>
          <a:xfrm>
            <a:off x="550863" y="1249363"/>
            <a:ext cx="7904162" cy="20304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+mn-ea"/>
                <a:ea typeface="+mn-ea"/>
              </a:rPr>
              <a:t>1.</a:t>
            </a:r>
            <a:r>
              <a:rPr lang="zh-CN" altLang="zh-CN" sz="2400" dirty="0">
                <a:latin typeface="+mn-ea"/>
                <a:ea typeface="+mn-ea"/>
              </a:rPr>
              <a:t>立体几何中所说的</a:t>
            </a:r>
            <a:r>
              <a:rPr lang="en-US" altLang="zh-CN" sz="2400" dirty="0">
                <a:latin typeface="+mn-ea"/>
                <a:ea typeface="+mn-ea"/>
              </a:rPr>
              <a:t>“</a:t>
            </a:r>
            <a:r>
              <a:rPr lang="zh-CN" altLang="zh-CN" sz="2400" dirty="0">
                <a:latin typeface="+mn-ea"/>
                <a:ea typeface="+mn-ea"/>
              </a:rPr>
              <a:t>平面</a:t>
            </a:r>
            <a:r>
              <a:rPr lang="en-US" altLang="zh-CN" sz="2400" dirty="0">
                <a:latin typeface="+mn-ea"/>
                <a:ea typeface="+mn-ea"/>
              </a:rPr>
              <a:t>”</a:t>
            </a:r>
            <a:r>
              <a:rPr lang="zh-CN" altLang="zh-CN" sz="2400" dirty="0">
                <a:latin typeface="+mn-ea"/>
                <a:ea typeface="+mn-ea"/>
              </a:rPr>
              <a:t>就是从桌面等物体中抽象出来的</a:t>
            </a:r>
            <a:r>
              <a:rPr lang="zh-CN" altLang="en-US" sz="2400" dirty="0">
                <a:latin typeface="+mn-ea"/>
                <a:ea typeface="+mn-ea"/>
              </a:rPr>
              <a:t>，</a:t>
            </a:r>
            <a:r>
              <a:rPr lang="zh-CN" altLang="zh-CN" sz="2400" dirty="0">
                <a:latin typeface="+mn-ea"/>
                <a:ea typeface="+mn-ea"/>
              </a:rPr>
              <a:t>就像直线是无限延伸一样，立体几何里的平面是</a:t>
            </a:r>
            <a:r>
              <a:rPr lang="zh-CN" altLang="zh-CN" sz="2400" b="1" dirty="0">
                <a:solidFill>
                  <a:srgbClr val="C00000"/>
                </a:solidFill>
                <a:latin typeface="+mn-ea"/>
                <a:ea typeface="+mn-ea"/>
              </a:rPr>
              <a:t>无限延展</a:t>
            </a:r>
            <a:r>
              <a:rPr lang="zh-CN" altLang="zh-CN" sz="2400" dirty="0">
                <a:latin typeface="+mn-ea"/>
                <a:ea typeface="+mn-ea"/>
              </a:rPr>
              <a:t>的</a:t>
            </a:r>
            <a:r>
              <a:rPr lang="en-US" altLang="zh-CN" sz="2400" dirty="0">
                <a:latin typeface="+mn-ea"/>
                <a:ea typeface="+mn-ea"/>
              </a:rPr>
              <a:t>.</a:t>
            </a:r>
            <a:endParaRPr lang="zh-CN" altLang="zh-CN" sz="2400" dirty="0">
              <a:latin typeface="+mn-ea"/>
              <a:ea typeface="+mn-ea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+mn-ea"/>
              <a:ea typeface="+mn-ea"/>
            </a:endParaRPr>
          </a:p>
        </p:txBody>
      </p:sp>
      <p:sp>
        <p:nvSpPr>
          <p:cNvPr id="11268" name="矩形 33"/>
          <p:cNvSpPr/>
          <p:nvPr/>
        </p:nvSpPr>
        <p:spPr>
          <a:xfrm>
            <a:off x="550863" y="2932113"/>
            <a:ext cx="7904162" cy="1694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latin typeface="+mn-ea"/>
                <a:ea typeface="+mn-ea"/>
              </a:rPr>
              <a:t>2.</a:t>
            </a:r>
            <a:r>
              <a:rPr lang="zh-CN" altLang="en-US" sz="2400" dirty="0">
                <a:latin typeface="+mn-ea"/>
                <a:ea typeface="+mn-ea"/>
              </a:rPr>
              <a:t>平静的湖面、窗户的玻璃面、课桌面、墙面等都是</a:t>
            </a:r>
            <a:r>
              <a:rPr lang="zh-CN" altLang="zh-CN" sz="2400" dirty="0">
                <a:latin typeface="+mn-ea"/>
                <a:ea typeface="+mn-ea"/>
              </a:rPr>
              <a:t>平面的</a:t>
            </a:r>
            <a:r>
              <a:rPr lang="zh-CN" altLang="en-US" sz="2400" dirty="0">
                <a:latin typeface="+mn-ea"/>
                <a:ea typeface="+mn-ea"/>
              </a:rPr>
              <a:t>一部分．直线是无限延伸的，通常画出一部分来表示直线，同样，我们通常</a:t>
            </a:r>
            <a:r>
              <a:rPr lang="zh-CN" altLang="en-US" sz="2400" b="1" dirty="0">
                <a:solidFill>
                  <a:srgbClr val="C00000"/>
                </a:solidFill>
                <a:latin typeface="+mn-ea"/>
                <a:ea typeface="+mn-ea"/>
              </a:rPr>
              <a:t>画出平面的一部分来表示</a:t>
            </a:r>
            <a:r>
              <a:rPr lang="zh-CN" altLang="zh-CN" sz="2400" b="1" dirty="0">
                <a:solidFill>
                  <a:srgbClr val="C00000"/>
                </a:solidFill>
                <a:latin typeface="+mn-ea"/>
                <a:ea typeface="+mn-ea"/>
              </a:rPr>
              <a:t>平面</a:t>
            </a:r>
            <a:r>
              <a:rPr lang="en-US" altLang="zh-CN" sz="2400" dirty="0">
                <a:latin typeface="+mn-ea"/>
                <a:ea typeface="+mn-ea"/>
              </a:rPr>
              <a:t>.</a:t>
            </a:r>
            <a:endParaRPr lang="zh-CN" altLang="en-US" sz="1800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269" name="Text Box 37"/>
          <p:cNvSpPr txBox="1"/>
          <p:nvPr/>
        </p:nvSpPr>
        <p:spPr>
          <a:xfrm>
            <a:off x="203200" y="771525"/>
            <a:ext cx="7708900" cy="89255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思考：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根据呈现的平面的图片，找出平面的特征</a:t>
            </a:r>
          </a:p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zh-CN" altLang="en-US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11268" name="矩形 33"/>
          <p:cNvSpPr/>
          <p:nvPr/>
        </p:nvSpPr>
        <p:spPr>
          <a:xfrm>
            <a:off x="539750" y="1563688"/>
            <a:ext cx="7904163" cy="175432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一般用小写希腊字母</a:t>
            </a:r>
            <a:r>
              <a:rPr lang="en-US" altLang="zh-CN" sz="2000" b="1" i="1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</a:t>
            </a:r>
            <a:r>
              <a:rPr lang="zh-CN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β</a:t>
            </a:r>
            <a:r>
              <a:rPr lang="zh-CN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等来表示，如平面</a:t>
            </a:r>
            <a:r>
              <a:rPr lang="en-US" altLang="zh-CN" sz="2000" b="1" i="1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</a:t>
            </a:r>
            <a:r>
              <a:rPr lang="zh-CN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zh-CN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平面</a:t>
            </a:r>
            <a:r>
              <a:rPr lang="en-US" altLang="zh-CN" sz="20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β</a:t>
            </a:r>
            <a:r>
              <a:rPr lang="zh-CN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等；也可以用代表平面的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平行</a:t>
            </a:r>
            <a:r>
              <a:rPr lang="zh-CN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四边形的四个顶点，或者相对的两个顶点的大写英文字母作为这个平面的名称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zh-TW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平面</a:t>
            </a:r>
            <a:r>
              <a:rPr lang="en-US" altLang="zh-TW" sz="20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ABCD</a:t>
            </a:r>
            <a:r>
              <a:rPr lang="zh-TW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（或平面</a:t>
            </a:r>
            <a:r>
              <a:rPr lang="en-US" altLang="zh-TW" sz="20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AC</a:t>
            </a:r>
            <a:r>
              <a:rPr lang="zh-TW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lang="en-US" altLang="zh-TW" sz="2000" b="1" dirty="0"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如下图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Text Box 37"/>
          <p:cNvSpPr txBox="1"/>
          <p:nvPr/>
        </p:nvSpPr>
        <p:spPr>
          <a:xfrm>
            <a:off x="468313" y="865188"/>
            <a:ext cx="31591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平面的表示方法</a:t>
            </a:r>
          </a:p>
        </p:txBody>
      </p:sp>
      <p:pic>
        <p:nvPicPr>
          <p:cNvPr id="6" name="图片 5" descr="C:\Users\user\Desktop\1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075" y="3076575"/>
            <a:ext cx="4032250" cy="1511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12291" name="Text Box 37"/>
          <p:cNvSpPr txBox="1"/>
          <p:nvPr/>
        </p:nvSpPr>
        <p:spPr>
          <a:xfrm>
            <a:off x="733425" y="844550"/>
            <a:ext cx="13652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思考</a:t>
            </a:r>
          </a:p>
        </p:txBody>
      </p:sp>
      <p:sp>
        <p:nvSpPr>
          <p:cNvPr id="12292" name="Text Box 37"/>
          <p:cNvSpPr txBox="1"/>
          <p:nvPr/>
        </p:nvSpPr>
        <p:spPr>
          <a:xfrm>
            <a:off x="323850" y="1524000"/>
            <a:ext cx="8352606" cy="21236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现在在铅笔上标识两个点，让这两点在硬纸板这个平面上，请同学们思考，铅笔所在的直线上的其他点是否也在硬纸板所在的这个平面上？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2400" b="1" dirty="0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13315" name="Text Box 37"/>
          <p:cNvSpPr txBox="1"/>
          <p:nvPr/>
        </p:nvSpPr>
        <p:spPr>
          <a:xfrm>
            <a:off x="733425" y="844550"/>
            <a:ext cx="15335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公理</a:t>
            </a:r>
            <a:r>
              <a:rPr lang="en-US" altLang="zh-CN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endParaRPr lang="zh-CN" altLang="en-US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3" name="Text Box 37"/>
          <p:cNvSpPr txBox="1"/>
          <p:nvPr/>
        </p:nvSpPr>
        <p:spPr>
          <a:xfrm>
            <a:off x="395288" y="1492250"/>
            <a:ext cx="8353425" cy="12741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0" lvl="0" indent="0">
              <a:buNone/>
            </a:pPr>
            <a:r>
              <a:rPr lang="en-US" altLang="zh-CN" sz="2400" dirty="0"/>
              <a:t>   </a:t>
            </a:r>
            <a:r>
              <a:rPr lang="zh-CN" altLang="en-US" sz="2400" dirty="0"/>
              <a:t> </a:t>
            </a:r>
            <a:r>
              <a:rPr lang="zh-CN" altLang="zh-CN" sz="2400" dirty="0"/>
              <a:t>如果一条直线</a:t>
            </a:r>
            <a:r>
              <a:rPr lang="zh-CN" altLang="en-US" sz="2400" dirty="0"/>
              <a:t>上</a:t>
            </a:r>
            <a:r>
              <a:rPr lang="zh-CN" altLang="zh-CN" sz="2400" dirty="0"/>
              <a:t>的两点在一个平面内，那么这条直线</a:t>
            </a:r>
            <a:r>
              <a:rPr lang="zh-CN" altLang="en-US" sz="2400" dirty="0"/>
              <a:t>上</a:t>
            </a:r>
            <a:r>
              <a:rPr lang="zh-CN" altLang="zh-CN" sz="2400" dirty="0"/>
              <a:t>的所有点都在这个平面内</a:t>
            </a:r>
            <a:r>
              <a:rPr lang="zh-CN" altLang="en-US" sz="2400" dirty="0"/>
              <a:t>．</a:t>
            </a:r>
            <a:r>
              <a:rPr lang="en-US" altLang="zh-CN" sz="2400" dirty="0"/>
              <a:t> </a:t>
            </a:r>
            <a:endParaRPr lang="zh-CN" altLang="zh-CN" sz="2400" dirty="0"/>
          </a:p>
          <a:p>
            <a:pPr marL="0" lvl="0" indent="0">
              <a:buNone/>
            </a:pPr>
            <a:endParaRPr lang="en-US" altLang="zh-CN" sz="2400" dirty="0"/>
          </a:p>
        </p:txBody>
      </p:sp>
      <p:sp>
        <p:nvSpPr>
          <p:cNvPr id="2" name="矩形 1"/>
          <p:cNvSpPr/>
          <p:nvPr/>
        </p:nvSpPr>
        <p:spPr>
          <a:xfrm>
            <a:off x="395288" y="3325300"/>
            <a:ext cx="8138418" cy="1694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这时我们说直线在平面内或者平面经过直线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．</a:t>
            </a:r>
            <a:endParaRPr lang="zh-CN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公理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可表示为：如果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点</a:t>
            </a:r>
            <a:r>
              <a:rPr lang="en-US" altLang="zh-CN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</a:t>
            </a:r>
            <a:r>
              <a:rPr lang="en-US" altLang="zh-CN" sz="2400" i="1" dirty="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</a:t>
            </a:r>
            <a:r>
              <a:rPr lang="zh-CN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点</a:t>
            </a:r>
            <a:r>
              <a:rPr lang="en-US" altLang="zh-CN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</a:t>
            </a:r>
            <a:r>
              <a:rPr lang="en-US" altLang="zh-CN" sz="2400" i="1" dirty="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</a:t>
            </a:r>
            <a:r>
              <a:rPr lang="zh-CN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，那么直线</a:t>
            </a:r>
            <a:r>
              <a:rPr lang="en-US" altLang="zh-CN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r>
              <a:rPr lang="en-US" altLang="zh-CN" sz="2400" i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</a:t>
            </a:r>
            <a:r>
              <a:rPr lang="en-US" altLang="zh-CN" sz="2400" i="1" dirty="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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．</a:t>
            </a:r>
            <a:endParaRPr lang="zh-CN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利用公理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可以</a:t>
            </a:r>
            <a:r>
              <a:rPr lang="zh-CN" altLang="zh-CN" sz="2400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判断一条直线是否在一个平面内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．</a:t>
            </a:r>
            <a:endParaRPr lang="zh-CN" altLang="en-US" sz="2400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7" name="图片 6" descr="C:\Users\user\Desktop\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2396748"/>
            <a:ext cx="1893887" cy="798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3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7" name="Text Box 37"/>
          <p:cNvSpPr txBox="1">
            <a:spLocks noChangeArrowheads="1"/>
          </p:cNvSpPr>
          <p:nvPr/>
        </p:nvSpPr>
        <p:spPr bwMode="auto">
          <a:xfrm>
            <a:off x="223838" y="842963"/>
            <a:ext cx="78277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用数学符号来表示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点、线、面之间的位置关系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6388" name="矩形 33"/>
          <p:cNvSpPr/>
          <p:nvPr/>
        </p:nvSpPr>
        <p:spPr>
          <a:xfrm>
            <a:off x="539750" y="1347153"/>
            <a:ext cx="7904163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endParaRPr lang="zh-CN" altLang="en-US" sz="1800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7" name="矩形 33"/>
          <p:cNvSpPr/>
          <p:nvPr/>
        </p:nvSpPr>
        <p:spPr>
          <a:xfrm>
            <a:off x="526326" y="1419622"/>
            <a:ext cx="7561262" cy="1694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我们把空间看成点的集合，也就是说，点是空间的基本元素，直线和平面都是空间的子集．于是，我们可用</a:t>
            </a:r>
            <a:r>
              <a:rPr lang="zh-CN" altLang="zh-CN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集合语言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来描述点、直线和平面之间的关系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endParaRPr lang="zh-CN" altLang="en-US" sz="2400" b="1" dirty="0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7" name="Text Box 37"/>
          <p:cNvSpPr txBox="1">
            <a:spLocks noChangeArrowheads="1"/>
          </p:cNvSpPr>
          <p:nvPr/>
        </p:nvSpPr>
        <p:spPr bwMode="auto">
          <a:xfrm>
            <a:off x="223838" y="842963"/>
            <a:ext cx="78277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用数学符号来表示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点、线、面之间的位置关系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pic>
        <p:nvPicPr>
          <p:cNvPr id="99" name="图片 98" descr="C:\Users\user\Desktop\5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43758"/>
            <a:ext cx="2520786" cy="1451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300578"/>
            <a:ext cx="5616624" cy="213804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89458" y="1535682"/>
            <a:ext cx="7582941" cy="45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dirty="0"/>
              <a:t>下表</a:t>
            </a:r>
            <a:r>
              <a:rPr lang="zh-CN" altLang="zh-CN" dirty="0"/>
              <a:t>给出了</a:t>
            </a:r>
            <a:r>
              <a:rPr lang="zh-CN" altLang="en-US" dirty="0"/>
              <a:t>左边</a:t>
            </a:r>
            <a:r>
              <a:rPr lang="zh-CN" altLang="zh-CN" dirty="0"/>
              <a:t>长方体中部分点、直线、平面的位置关系及其符号表示</a:t>
            </a:r>
            <a:r>
              <a:rPr lang="zh-CN" altLang="en-US" dirty="0"/>
              <a:t>．</a:t>
            </a:r>
            <a:endParaRPr lang="zh-CN" altLang="zh-CN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14339" name="Text Box 37"/>
          <p:cNvSpPr txBox="1"/>
          <p:nvPr/>
        </p:nvSpPr>
        <p:spPr>
          <a:xfrm>
            <a:off x="539750" y="792163"/>
            <a:ext cx="13652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思考</a:t>
            </a:r>
          </a:p>
        </p:txBody>
      </p:sp>
      <p:sp>
        <p:nvSpPr>
          <p:cNvPr id="14340" name="Text Box 37"/>
          <p:cNvSpPr txBox="1"/>
          <p:nvPr/>
        </p:nvSpPr>
        <p:spPr>
          <a:xfrm>
            <a:off x="379413" y="1203598"/>
            <a:ext cx="8640762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请同学们在桌面上用玻璃球托起硬纸板，看看</a:t>
            </a:r>
            <a:r>
              <a:rPr lang="zh-CN" altLang="zh-CN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最少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需要用几个玻璃球？玻璃球的位置有什么要求？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2000" b="1" dirty="0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9413" y="2211710"/>
            <a:ext cx="8328025" cy="1866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0" lvl="0" indent="0">
              <a:lnSpc>
                <a:spcPct val="150000"/>
              </a:lnSpc>
              <a:buFontTx/>
              <a:buNone/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在生活中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,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我们常常可以看到这样的现象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三脚架可以稳固地支撑照相机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,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用两个合页和一把锁就可以将一扇门锁住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,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三足的鼎可以平稳地立在地面上等等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.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由此猜想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,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如果在空间中固定一个平面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,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至少需要固定几个点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 descr="C:\Users\user\Desktop\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113" y="3579813"/>
            <a:ext cx="2663825" cy="13668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e529c23d-30d2-4505-8d2d-a9901a86f14c"/>
  <p:tag name="COMMONDATA" val="eyJoZGlkIjoiYzU0NDBlNTUzOWVjZjEzNjdiODMzY2I0OTg3ZDM0MT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950</Words>
  <Application>Microsoft Office PowerPoint</Application>
  <PresentationFormat>全屏显示(16:9)</PresentationFormat>
  <Paragraphs>78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黑体</vt:lpstr>
      <vt:lpstr>华文楷体</vt:lpstr>
      <vt:lpstr>宋体</vt:lpstr>
      <vt:lpstr>Arial</vt:lpstr>
      <vt:lpstr>Calibri</vt:lpstr>
      <vt:lpstr>Times New Roman</vt:lpstr>
      <vt:lpstr>Wingdings</vt:lpstr>
      <vt:lpstr>Office 主题</vt:lpstr>
      <vt:lpstr>5.1  平面的基本性质 （第1课时）</vt:lpstr>
      <vt:lpstr>问题导入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温故知新</vt:lpstr>
      <vt:lpstr>作业布置</vt:lpstr>
      <vt:lpstr>作业布置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姜 航</cp:lastModifiedBy>
  <cp:revision>299</cp:revision>
  <dcterms:created xsi:type="dcterms:W3CDTF">2013-12-23T07:18:00Z</dcterms:created>
  <dcterms:modified xsi:type="dcterms:W3CDTF">2023-09-08T01:03:33Z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110102FC9AFB4F6AAF0D720AFDE0EB92_12</vt:lpwstr>
  </property>
  <property fmtid="{D5CDD505-2E9C-101B-9397-08002B2CF9AE}" pid="3" name="KSOProductBuildVer">
    <vt:lpwstr>2052-11.1.0.14309</vt:lpwstr>
  </property>
</Properties>
</file>