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ink/ink1.xml" ContentType="application/inkml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ink/ink2.xml" ContentType="application/inkml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3" r:id="rId2"/>
  </p:sldMasterIdLst>
  <p:notesMasterIdLst>
    <p:notesMasterId r:id="rId20"/>
  </p:notesMasterIdLst>
  <p:handoutMasterIdLst>
    <p:handoutMasterId r:id="rId21"/>
  </p:handoutMasterIdLst>
  <p:sldIdLst>
    <p:sldId id="256" r:id="rId3"/>
    <p:sldId id="326" r:id="rId4"/>
    <p:sldId id="344" r:id="rId5"/>
    <p:sldId id="354" r:id="rId6"/>
    <p:sldId id="355" r:id="rId7"/>
    <p:sldId id="356" r:id="rId8"/>
    <p:sldId id="384" r:id="rId9"/>
    <p:sldId id="385" r:id="rId10"/>
    <p:sldId id="357" r:id="rId11"/>
    <p:sldId id="387" r:id="rId12"/>
    <p:sldId id="404" r:id="rId13"/>
    <p:sldId id="403" r:id="rId14"/>
    <p:sldId id="388" r:id="rId15"/>
    <p:sldId id="389" r:id="rId16"/>
    <p:sldId id="390" r:id="rId17"/>
    <p:sldId id="359" r:id="rId18"/>
    <p:sldId id="303" r:id="rId19"/>
  </p:sldIdLst>
  <p:sldSz cx="9144000" cy="5143500" type="screen16x9"/>
  <p:notesSz cx="6858000" cy="9144000"/>
  <p:custDataLst>
    <p:tags r:id="rId2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FF"/>
    <a:srgbClr val="3B3BFF"/>
    <a:srgbClr val="4545C5"/>
    <a:srgbClr val="ACA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2"/>
    <p:restoredTop sz="94682"/>
  </p:normalViewPr>
  <p:slideViewPr>
    <p:cSldViewPr showGuides="1">
      <p:cViewPr varScale="1">
        <p:scale>
          <a:sx n="142" d="100"/>
          <a:sy n="142" d="100"/>
        </p:scale>
        <p:origin x="714" y="120"/>
      </p:cViewPr>
      <p:guideLst>
        <p:guide orient="horz" pos="162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A147B62-1F51-4054-9817-7B6EF9211A3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EE96CF8-F2F6-4E0C-9CE8-54A0E5DDBEA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" max="2" units="cm"/>
          <inkml:channel name="Y" type="integer" min="-2" max="2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7T10:52: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4 560 0 0,'0'0'1103'0'0,"0"0"-282"0"0,0 0-476 0 0,0 0-226 0 0,0 0-67 0 0,0 0 112 0 0,0 0 84 0 0,0 0-32 0 0,0 0-82 0 0,0 0-65 0 0,0 0-41 0 0,0 0 9 0 0,0 0-24 0 0,0 0-18 0 0,0 0-60 0 0,0 0-70 0 0,0 0-88 0 0,0 0-296 0 0,0 0-296 0 0,0-2-1307 0 0,0 0 2097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" max="2" units="cm"/>
          <inkml:channel name="Y" type="integer" min="-2" max="2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07T10:52: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4 560 0 0,'0'0'1103'0'0,"0"0"-282"0"0,0 0-476 0 0,0 0-226 0 0,0 0-67 0 0,0 0 112 0 0,0 0 84 0 0,0 0-32 0 0,0 0-82 0 0,0 0-65 0 0,0 0-41 0 0,0 0 9 0 0,0 0-24 0 0,0 0-18 0 0,0 0-60 0 0,0 0-70 0 0,0 0-88 0 0,0 0-296 0 0,0 0-296 0 0,0-2-1307 0 0,0 0 2097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19F0F99-DEED-4EBD-BCDE-C020F56C9A0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5EA713-D590-415B-8883-301D89D7537C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921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921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  <a:t>1</a:t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2.xml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jpe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墨迹 6"/>
              <p14:cNvContentPartPr/>
              <p14:nvPr/>
            </p14:nvContentPartPr>
            <p14:xfrm>
              <a:off x="461951" y="754591"/>
              <a:ext cx="360" cy="1800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3"/>
            </p:blipFill>
            <p:spPr>
              <a:xfrm>
                <a:off x="461951" y="754591"/>
                <a:ext cx="360" cy="1800"/>
              </a:xfrm>
              <a:prstGeom prst="rect"/>
            </p:spPr>
          </p:pic>
        </mc:Fallback>
      </mc:AlternateContent>
      <p:pic>
        <p:nvPicPr>
          <p:cNvPr id="2051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6625FF3-0DBA-4738-9225-310017D51ECB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985BAA6-843E-4F09-ADA7-BE4A15D8B8F3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49B2E60-3FAD-E93A-9FFB-53FFBF60C06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ctr"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lvl="0"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6625FF3-0DBA-4738-9225-310017D51ECB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985BAA6-843E-4F09-ADA7-BE4A15D8B8F3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l"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lvl="0"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6625FF3-0DBA-4738-9225-310017D51ECB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985BAA6-843E-4F09-ADA7-BE4A15D8B8F3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6625FF3-0DBA-4738-9225-310017D51ECB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985BAA6-843E-4F09-ADA7-BE4A15D8B8F3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8C12847-9A8D-BE93-1B8A-CF8A62C578E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墨迹 6"/>
              <p14:cNvContentPartPr/>
              <p14:nvPr/>
            </p14:nvContentPartPr>
            <p14:xfrm>
              <a:off x="461951" y="754591"/>
              <a:ext cx="360" cy="1800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3"/>
            </p:blipFill>
            <p:spPr>
              <a:xfrm>
                <a:off x="461951" y="754591"/>
                <a:ext cx="360" cy="1800"/>
              </a:xfrm>
              <a:prstGeom prst="rect"/>
            </p:spPr>
          </p:pic>
        </mc:Fallback>
      </mc:AlternateContent>
      <p:pic>
        <p:nvPicPr>
          <p:cNvPr id="2051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6625FF3-0DBA-4738-9225-310017D51ECB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985BAA6-843E-4F09-ADA7-BE4A15D8B8F3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ctr"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lvl="0"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6625FF3-0DBA-4738-9225-310017D51ECB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985BAA6-843E-4F09-ADA7-BE4A15D8B8F3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l"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lvl="0"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6625FF3-0DBA-4738-9225-310017D51ECB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985BAA6-843E-4F09-ADA7-BE4A15D8B8F3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6625FF3-0DBA-4738-9225-310017D51ECB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985BAA6-843E-4F09-ADA7-BE4A15D8B8F3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1187450" y="277813"/>
            <a:ext cx="7488238" cy="5651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6625FF3-0DBA-4738-9225-310017D51ECB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985BAA6-843E-4F09-ADA7-BE4A15D8B8F3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1187450" y="277813"/>
            <a:ext cx="7488238" cy="5651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6625FF3-0DBA-4738-9225-310017D51ECB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985BAA6-843E-4F09-ADA7-BE4A15D8B8F3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标题 1"/>
          <p:cNvSpPr>
            <a:spLocks noGrp="1"/>
          </p:cNvSpPr>
          <p:nvPr>
            <p:ph type="ctrTitle"/>
          </p:nvPr>
        </p:nvSpPr>
        <p:spPr>
          <a:xfrm>
            <a:off x="0" y="1887538"/>
            <a:ext cx="9144000" cy="936625"/>
          </a:xfrm>
        </p:spPr>
        <p:txBody>
          <a:bodyPr vert="horz" wrap="square" lIns="91440" tIns="45720" rIns="91440" bIns="45720" anchor="ctr" anchorCtr="0"/>
          <a:lstStyle>
            <a:lvl1pPr lvl="0">
              <a:buClrTx/>
              <a:buSzTx/>
              <a:buFontTx/>
              <a:defRPr/>
            </a:lvl1pPr>
          </a:lstStyle>
          <a:p>
            <a:pPr lvl="0" algn="ctr" eaLnBrk="1" hangingPunct="1"/>
            <a:r>
              <a:rPr lang="en-US" altLang="zh-CN" sz="4800" dirty="0">
                <a:solidFill>
                  <a:schemeClr val="bg1"/>
                </a:solidFill>
                <a:latin typeface="Times New Roman" panose="02020603050405020304" pitchFamily="18" charset="0"/>
              </a:rPr>
              <a:t>5.2.1  </a:t>
            </a:r>
            <a:r>
              <a:rPr lang="zh-CN" alt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平行直线</a:t>
            </a:r>
            <a:endParaRPr lang="zh-CN" altLang="en-US" sz="4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新知探究</a:t>
            </a:r>
          </a:p>
        </p:txBody>
      </p:sp>
      <p:sp>
        <p:nvSpPr>
          <p:cNvPr id="3" name="矩形 2"/>
          <p:cNvSpPr/>
          <p:nvPr/>
        </p:nvSpPr>
        <p:spPr>
          <a:xfrm>
            <a:off x="611188" y="915988"/>
            <a:ext cx="5905500" cy="1379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例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　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如图所示，在三棱锥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kumimoji="0" lang="en-US" altLang="zh-CN" sz="24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BCD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中，点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分别是边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AB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BC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CD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的中点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求证：四边形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EFGH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是平行四边形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2" name="图片 12" descr="16889572471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232" y="789505"/>
            <a:ext cx="1944250" cy="1830631"/>
          </a:xfrm>
          <a:prstGeom prst="rect">
            <a:avLst/>
          </a:prstGeom>
        </p:spPr>
      </p:pic>
      <p:sp>
        <p:nvSpPr>
          <p:cNvPr id="17412" name="矩形 2"/>
          <p:cNvSpPr/>
          <p:nvPr/>
        </p:nvSpPr>
        <p:spPr>
          <a:xfrm>
            <a:off x="611188" y="2768727"/>
            <a:ext cx="7921252" cy="137954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just" eaLnBrk="0" hangingPunct="0">
              <a:lnSpc>
                <a:spcPct val="120000"/>
              </a:lnSpc>
            </a:pPr>
            <a:r>
              <a:rPr lang="zh-CN" altLang="zh-CN" sz="2400" b="1" dirty="0">
                <a:solidFill>
                  <a:srgbClr val="0000CC"/>
                </a:solidFill>
                <a:latin typeface="宋体" panose="02010600030101010101" pitchFamily="2" charset="-122"/>
                <a:ea typeface="Times New Roman" panose="02020603050405020304" pitchFamily="18" charset="0"/>
              </a:rPr>
              <a:t>解题分析：</a:t>
            </a:r>
            <a:r>
              <a:rPr lang="zh-CN" altLang="zh-CN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因为点</a:t>
            </a:r>
            <a:r>
              <a:rPr lang="en-US" altLang="zh-CN" sz="2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</a:t>
            </a:r>
            <a:r>
              <a:rPr lang="zh-CN" altLang="zh-CN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CN" sz="2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</a:t>
            </a:r>
            <a:r>
              <a:rPr lang="zh-CN" altLang="zh-CN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CN" sz="2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</a:t>
            </a:r>
            <a:r>
              <a:rPr lang="zh-CN" altLang="zh-CN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CN" sz="2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</a:t>
            </a:r>
            <a:r>
              <a:rPr lang="zh-CN" altLang="zh-CN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分别是边</a:t>
            </a:r>
            <a:r>
              <a:rPr lang="en-US" altLang="zh-CN" sz="2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AB</a:t>
            </a:r>
            <a:r>
              <a:rPr lang="zh-CN" altLang="zh-CN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CN" sz="2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BC</a:t>
            </a:r>
            <a:r>
              <a:rPr lang="zh-CN" altLang="zh-CN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CN" sz="2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CD</a:t>
            </a:r>
            <a:r>
              <a:rPr lang="zh-CN" altLang="zh-CN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CN" sz="2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</a:t>
            </a:r>
            <a:r>
              <a:rPr lang="zh-CN" altLang="zh-CN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的中点，则</a:t>
            </a:r>
            <a:r>
              <a:rPr lang="en-US" altLang="zh-CN" sz="2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EH</a:t>
            </a:r>
            <a:r>
              <a:rPr lang="zh-CN" alt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CN" sz="2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FG</a:t>
            </a:r>
            <a:r>
              <a:rPr lang="zh-CN" altLang="zh-CN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分别是△</a:t>
            </a:r>
            <a:r>
              <a:rPr lang="en-US" altLang="zh-CN" sz="2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ABD</a:t>
            </a:r>
            <a:r>
              <a:rPr lang="zh-CN" altLang="zh-CN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和△</a:t>
            </a:r>
            <a:r>
              <a:rPr lang="en-US" altLang="zh-CN" sz="2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BCD</a:t>
            </a:r>
            <a:r>
              <a:rPr lang="zh-CN" altLang="zh-CN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的中位线，</a:t>
            </a:r>
            <a:r>
              <a:rPr lang="en-US" altLang="zh-CN" sz="2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EH</a:t>
            </a:r>
            <a:r>
              <a:rPr lang="zh-CN" alt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CN" sz="2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FG</a:t>
            </a:r>
            <a:r>
              <a:rPr lang="zh-CN" altLang="zh-CN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分别平行于底边</a:t>
            </a:r>
            <a:r>
              <a:rPr lang="en-US" altLang="zh-CN" sz="2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BD</a:t>
            </a:r>
            <a:r>
              <a:rPr lang="zh-CN" altLang="zh-CN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，并且都等于</a:t>
            </a:r>
            <a:r>
              <a:rPr lang="en-US" altLang="zh-CN" sz="2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BD</a:t>
            </a:r>
            <a:r>
              <a:rPr lang="zh-CN" alt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长度的一半．</a:t>
            </a:r>
            <a:endParaRPr lang="zh-CN" altLang="zh-CN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新知探究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611188" y="2768727"/>
                <a:ext cx="8067675" cy="211518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noAutofit/>
              </a:bodyPr>
              <a:lstStyle/>
              <a:p>
                <a:r>
                  <a:rPr lang="zh-CN" sz="2400" b="1" dirty="0">
                    <a:solidFill>
                      <a:srgbClr val="0000CC"/>
                    </a:solidFill>
                    <a:ea typeface="宋体" panose="02010600030101010101" pitchFamily="2" charset="-122"/>
                  </a:rPr>
                  <a:t>证明：</a:t>
                </a:r>
                <a:r>
                  <a:rPr lang="zh-CN" altLang="zh-CN" sz="2400" dirty="0"/>
                  <a:t>连接</a:t>
                </a:r>
                <a:r>
                  <a:rPr lang="en-US" altLang="zh-CN" sz="2400" i="1" dirty="0">
                    <a:latin typeface="Times New Roman" panose="02020603050405020304" pitchFamily="18" charset="0"/>
                  </a:rPr>
                  <a:t>BD</a:t>
                </a:r>
                <a:r>
                  <a:rPr lang="zh-CN" altLang="zh-CN" sz="2400" dirty="0"/>
                  <a:t>，在</a:t>
                </a:r>
                <a:r>
                  <a:rPr lang="en-US" altLang="zh-CN" sz="2400" dirty="0">
                    <a:latin typeface="宋体" panose="02010600030101010101" pitchFamily="2" charset="-122"/>
                  </a:rPr>
                  <a:t>△</a:t>
                </a:r>
                <a:r>
                  <a:rPr lang="en-US" altLang="zh-CN" sz="2400" i="1" dirty="0">
                    <a:latin typeface="Times New Roman" panose="02020603050405020304" pitchFamily="18" charset="0"/>
                  </a:rPr>
                  <a:t>ABD</a:t>
                </a:r>
                <a:r>
                  <a:rPr lang="zh-CN" altLang="zh-CN" sz="2400" dirty="0"/>
                  <a:t>中</a:t>
                </a:r>
                <a:r>
                  <a:rPr lang="zh-CN" altLang="en-US" sz="2400" dirty="0">
                    <a:latin typeface="宋体" panose="02010600030101010101" pitchFamily="2" charset="-122"/>
                  </a:rPr>
                  <a:t>，</a:t>
                </a:r>
                <a:r>
                  <a:rPr lang="zh-CN" altLang="zh-CN" sz="2400" dirty="0"/>
                  <a:t>因为</a:t>
                </a:r>
                <a:r>
                  <a:rPr lang="en-US" altLang="zh-CN" sz="2400" i="1" dirty="0">
                    <a:latin typeface="Times New Roman" panose="02020603050405020304" pitchFamily="18" charset="0"/>
                  </a:rPr>
                  <a:t>E</a:t>
                </a:r>
                <a:r>
                  <a:rPr lang="zh-CN" altLang="zh-CN" sz="2400" dirty="0"/>
                  <a:t>，</a:t>
                </a:r>
                <a:r>
                  <a:rPr lang="en-US" altLang="zh-CN" sz="2400" i="1" dirty="0">
                    <a:latin typeface="Times New Roman" panose="02020603050405020304" pitchFamily="18" charset="0"/>
                  </a:rPr>
                  <a:t>H</a:t>
                </a:r>
                <a:r>
                  <a:rPr lang="zh-CN" altLang="zh-CN" sz="2400" dirty="0"/>
                  <a:t>分别是</a:t>
                </a:r>
                <a:r>
                  <a:rPr lang="en-US" altLang="zh-CN" sz="2400" i="1" dirty="0">
                    <a:latin typeface="Times New Roman" panose="02020603050405020304" pitchFamily="18" charset="0"/>
                  </a:rPr>
                  <a:t>AB</a:t>
                </a:r>
                <a:r>
                  <a:rPr lang="zh-CN" altLang="en-US" sz="2400" dirty="0">
                    <a:latin typeface="Times New Roman" panose="02020603050405020304" pitchFamily="18" charset="0"/>
                  </a:rPr>
                  <a:t>，</a:t>
                </a:r>
                <a:r>
                  <a:rPr lang="en-US" altLang="zh-CN" sz="2400" i="1" dirty="0" err="1">
                    <a:latin typeface="Times New Roman" panose="02020603050405020304" pitchFamily="18" charset="0"/>
                  </a:rPr>
                  <a:t>AD</a:t>
                </a:r>
                <a:r>
                  <a:rPr lang="en-US" altLang="zh-CN" sz="2400" dirty="0" err="1">
                    <a:latin typeface="Times New Roman" panose="02020603050405020304" pitchFamily="18" charset="0"/>
                  </a:rPr>
                  <a:t>的中点，所以</a:t>
                </a:r>
                <a:r>
                  <a:rPr lang="en-US" altLang="zh-CN" sz="2400" i="1" dirty="0" err="1">
                    <a:latin typeface="Times New Roman" panose="02020603050405020304" pitchFamily="18" charset="0"/>
                  </a:rPr>
                  <a:t>EH</a:t>
                </a:r>
                <a:r>
                  <a:rPr lang="en-US" altLang="zh-CN" sz="2400" i="1" dirty="0">
                    <a:latin typeface="Times New Roman" panose="02020603050405020304" pitchFamily="18" charset="0"/>
                  </a:rPr>
                  <a:t> //</a:t>
                </a:r>
                <a:r>
                  <a:rPr lang="en-US" altLang="zh-CN" sz="2400" i="1" dirty="0" err="1">
                    <a:latin typeface="Times New Roman" panose="02020603050405020304" pitchFamily="18" charset="0"/>
                  </a:rPr>
                  <a:t>BD</a:t>
                </a:r>
                <a:r>
                  <a:rPr lang="en-US" altLang="zh-CN" sz="2400" dirty="0" err="1">
                    <a:latin typeface="Times New Roman" panose="02020603050405020304" pitchFamily="18" charset="0"/>
                  </a:rPr>
                  <a:t>，且</a:t>
                </a:r>
                <a:r>
                  <a:rPr lang="en-US" altLang="zh-CN" sz="2400" i="1" dirty="0" err="1">
                    <a:latin typeface="Times New Roman" panose="02020603050405020304" pitchFamily="18" charset="0"/>
                    <a:sym typeface="+mn-ea"/>
                  </a:rPr>
                  <a:t>EH</a:t>
                </a:r>
                <a:r>
                  <a:rPr lang="en-US" altLang="zh-CN" sz="2400" dirty="0">
                    <a:latin typeface="Times New Roman" panose="02020603050405020304" pitchFamily="18" charset="0"/>
                    <a:sym typeface="+mn-ea"/>
                  </a:rPr>
                  <a:t> =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charset="0"/>
                      </a:rPr>
                      <m:t> </m:t>
                    </m:r>
                    <m:f>
                      <m:f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zh-CN" sz="2400" b="0" i="1" dirty="0">
                            <a:latin typeface="Cambria Math" panose="02040503050406030204" charset="0"/>
                            <a:ea typeface="Times New Roman" panose="02020603050405020304" pitchFamily="18" charset="0"/>
                            <a:cs typeface="Cambria Math" panose="02040503050406030204" charset="0"/>
                          </a:rPr>
                          <m:t>1</m:t>
                        </m:r>
                      </m:num>
                      <m:den>
                        <m:r>
                          <a:rPr lang="en-US" altLang="zh-CN" sz="2400" b="0" i="1" dirty="0">
                            <a:latin typeface="Cambria Math" panose="02040503050406030204" charset="0"/>
                            <a:ea typeface="Times New Roman" panose="02020603050405020304" pitchFamily="18" charset="0"/>
                            <a:cs typeface="Cambria Math" panose="0204050305040603020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400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BD</a:t>
                </a:r>
                <a:r>
                  <a:rPr lang="en-US" altLang="zh-CN" sz="2400" dirty="0">
                    <a:latin typeface="Times New Roman" panose="02020603050405020304" pitchFamily="18" charset="0"/>
                  </a:rPr>
                  <a:t>.</a:t>
                </a:r>
              </a:p>
              <a:p>
                <a:r>
                  <a:rPr lang="en-US" sz="2400" dirty="0" err="1">
                    <a:latin typeface="Times New Roman" panose="02020603050405020304" pitchFamily="18" charset="0"/>
                  </a:rPr>
                  <a:t>同理，</a:t>
                </a:r>
                <a:r>
                  <a:rPr lang="en-US" sz="2400" i="1" dirty="0" err="1">
                    <a:latin typeface="Times New Roman" panose="02020603050405020304" pitchFamily="18" charset="0"/>
                  </a:rPr>
                  <a:t>FG</a:t>
                </a:r>
                <a:r>
                  <a:rPr lang="en-US" sz="2400" dirty="0">
                    <a:latin typeface="Times New Roman" panose="02020603050405020304" pitchFamily="18" charset="0"/>
                  </a:rPr>
                  <a:t> //</a:t>
                </a:r>
                <a:r>
                  <a:rPr lang="en-US" sz="2400" i="1" dirty="0">
                    <a:latin typeface="Times New Roman" panose="02020603050405020304" pitchFamily="18" charset="0"/>
                  </a:rPr>
                  <a:t>BD</a:t>
                </a:r>
                <a:r>
                  <a:rPr lang="zh-CN" altLang="en-US" sz="2400" dirty="0">
                    <a:latin typeface="Times New Roman" panose="02020603050405020304" pitchFamily="18" charset="0"/>
                  </a:rPr>
                  <a:t>，</a:t>
                </a:r>
                <a:r>
                  <a:rPr lang="en-US" sz="2400" dirty="0" err="1">
                    <a:latin typeface="Times New Roman" panose="02020603050405020304" pitchFamily="18" charset="0"/>
                  </a:rPr>
                  <a:t>且</a:t>
                </a:r>
                <a:r>
                  <a:rPr lang="en-US" sz="2400" i="1" dirty="0" err="1">
                    <a:latin typeface="Times New Roman" panose="02020603050405020304" pitchFamily="18" charset="0"/>
                  </a:rPr>
                  <a:t>FG</a:t>
                </a:r>
                <a:r>
                  <a:rPr lang="en-US" sz="2400" i="1" dirty="0">
                    <a:latin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zh-CN" sz="2400" b="0" i="1" dirty="0">
                            <a:latin typeface="Cambria Math" panose="02040503050406030204" charset="0"/>
                            <a:ea typeface="Times New Roman" panose="02020603050405020304" pitchFamily="18" charset="0"/>
                            <a:cs typeface="Cambria Math" panose="02040503050406030204" charset="0"/>
                          </a:rPr>
                          <m:t>1</m:t>
                        </m:r>
                      </m:num>
                      <m:den>
                        <m:r>
                          <a:rPr lang="en-US" altLang="zh-CN" sz="2400" b="0" i="1" dirty="0">
                            <a:latin typeface="Cambria Math" panose="02040503050406030204" charset="0"/>
                            <a:ea typeface="Times New Roman" panose="02020603050405020304" pitchFamily="18" charset="0"/>
                            <a:cs typeface="Cambria Math" panose="0204050305040603020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400" i="1" noProof="0" dirty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+mn-ea"/>
                  </a:rPr>
                  <a:t> BD</a:t>
                </a:r>
                <a:r>
                  <a:rPr lang="en-US" sz="2400" dirty="0">
                    <a:latin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latin typeface="Times New Roman" panose="02020603050405020304" pitchFamily="18" charset="0"/>
                  </a:rPr>
                  <a:t>所以</a:t>
                </a:r>
                <a:r>
                  <a:rPr lang="en-US" sz="2400" i="1" dirty="0" err="1">
                    <a:latin typeface="Times New Roman" panose="02020603050405020304" pitchFamily="18" charset="0"/>
                  </a:rPr>
                  <a:t>EH</a:t>
                </a:r>
                <a:r>
                  <a:rPr lang="en-US" sz="2400" i="1" dirty="0">
                    <a:latin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</a:rPr>
                  <a:t>//</a:t>
                </a:r>
                <a:r>
                  <a:rPr lang="en-US" sz="2400" i="1" dirty="0" err="1">
                    <a:latin typeface="Times New Roman" panose="02020603050405020304" pitchFamily="18" charset="0"/>
                  </a:rPr>
                  <a:t>FG</a:t>
                </a:r>
                <a:r>
                  <a:rPr lang="en-US" sz="2400" dirty="0" err="1">
                    <a:latin typeface="Times New Roman" panose="02020603050405020304" pitchFamily="18" charset="0"/>
                  </a:rPr>
                  <a:t>，且</a:t>
                </a:r>
                <a:r>
                  <a:rPr lang="en-US" sz="2400" i="1" dirty="0" err="1">
                    <a:latin typeface="Times New Roman" panose="02020603050405020304" pitchFamily="18" charset="0"/>
                  </a:rPr>
                  <a:t>EH</a:t>
                </a:r>
                <a:r>
                  <a:rPr lang="en-US" sz="2400" dirty="0">
                    <a:latin typeface="Times New Roman" panose="02020603050405020304" pitchFamily="18" charset="0"/>
                  </a:rPr>
                  <a:t>=</a:t>
                </a:r>
                <a:r>
                  <a:rPr lang="en-US" sz="2400" i="1" dirty="0">
                    <a:latin typeface="Times New Roman" panose="02020603050405020304" pitchFamily="18" charset="0"/>
                  </a:rPr>
                  <a:t>FG</a:t>
                </a:r>
                <a:r>
                  <a:rPr lang="en-US" sz="2400" dirty="0">
                    <a:latin typeface="Times New Roman" panose="02020603050405020304" pitchFamily="18" charset="0"/>
                  </a:rPr>
                  <a:t>.</a:t>
                </a:r>
              </a:p>
              <a:p>
                <a:r>
                  <a:rPr lang="en-US" sz="2400" dirty="0" err="1">
                    <a:latin typeface="Times New Roman" panose="02020603050405020304" pitchFamily="18" charset="0"/>
                  </a:rPr>
                  <a:t>因此，四边形</a:t>
                </a:r>
                <a:r>
                  <a:rPr lang="en-US" sz="2400" i="1" dirty="0" err="1">
                    <a:latin typeface="Times New Roman" panose="02020603050405020304" pitchFamily="18" charset="0"/>
                  </a:rPr>
                  <a:t>EFGH</a:t>
                </a:r>
                <a:r>
                  <a:rPr lang="en-US" sz="2400" dirty="0" err="1">
                    <a:latin typeface="Times New Roman" panose="02020603050405020304" pitchFamily="18" charset="0"/>
                  </a:rPr>
                  <a:t>是平行四边形</a:t>
                </a:r>
                <a:r>
                  <a:rPr lang="en-US" sz="2400" dirty="0">
                    <a:latin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188" y="2768727"/>
                <a:ext cx="8067675" cy="2115185"/>
              </a:xfrm>
              <a:prstGeom prst="rect">
                <a:avLst/>
              </a:prstGeom>
              <a:blipFill>
                <a:blip r:embed="rId2"/>
                <a:stretch>
                  <a:fillRect l="-1133" t="-3170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矩形 1">
            <a:extLst>
              <a:ext uri="{FF2B5EF4-FFF2-40B4-BE49-F238E27FC236}">
                <a16:creationId xmlns:a16="http://schemas.microsoft.com/office/drawing/2014/main" id="{1D57B374-03C9-DE3B-B4DF-DE68AECCA143}"/>
              </a:ext>
            </a:extLst>
          </p:cNvPr>
          <p:cNvSpPr/>
          <p:nvPr/>
        </p:nvSpPr>
        <p:spPr>
          <a:xfrm>
            <a:off x="611188" y="915988"/>
            <a:ext cx="5905500" cy="1379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例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　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如图所示，在三棱锥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kumimoji="0" lang="en-US" altLang="zh-CN" sz="24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BCD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中，点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分别是边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AB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BC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CD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的中点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求证：四边形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EFGH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是平行四边形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图片 12" descr="1688957247138">
            <a:extLst>
              <a:ext uri="{FF2B5EF4-FFF2-40B4-BE49-F238E27FC236}">
                <a16:creationId xmlns:a16="http://schemas.microsoft.com/office/drawing/2014/main" id="{1A05778D-FEFA-ED18-70D3-7FB5EA53B9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232" y="789505"/>
            <a:ext cx="1944250" cy="183063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0" name="Text Box 77"/>
          <p:cNvSpPr txBox="1"/>
          <p:nvPr/>
        </p:nvSpPr>
        <p:spPr>
          <a:xfrm>
            <a:off x="611505" y="733425"/>
            <a:ext cx="8008620" cy="145341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5pPr>
          </a:lstStyle>
          <a:p>
            <a:pPr marL="0" lvl="0" indent="0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练习</a:t>
            </a:r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 </a:t>
            </a:r>
            <a:r>
              <a:rPr lang="en-US" altLang="zh-CN" sz="2400" b="1" dirty="0" err="1">
                <a:latin typeface="Times New Roman" panose="02020603050405020304" pitchFamily="18" charset="0"/>
                <a:ea typeface="宋体" panose="02010600030101010101" pitchFamily="2" charset="-122"/>
              </a:rPr>
              <a:t>如图所示，把一张矩形的纸对折两次后打开，所形成的这些折痕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所在直线</a:t>
            </a:r>
            <a:r>
              <a:rPr lang="en-US" altLang="zh-CN" sz="2400" b="1" dirty="0" err="1">
                <a:latin typeface="Times New Roman" panose="02020603050405020304" pitchFamily="18" charset="0"/>
                <a:ea typeface="宋体" panose="02010600030101010101" pitchFamily="2" charset="-122"/>
              </a:rPr>
              <a:t>是否互相平行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？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</a:p>
        </p:txBody>
      </p:sp>
      <p:sp>
        <p:nvSpPr>
          <p:cNvPr id="23555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新知探究</a:t>
            </a: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844165" y="2428240"/>
            <a:ext cx="2273300" cy="168846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0" name="Text Box 77"/>
          <p:cNvSpPr txBox="1"/>
          <p:nvPr/>
        </p:nvSpPr>
        <p:spPr>
          <a:xfrm>
            <a:off x="611505" y="733425"/>
            <a:ext cx="8008620" cy="2192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5pPr>
          </a:lstStyle>
          <a:p>
            <a:pPr marL="0" lvl="0" indent="0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练习</a:t>
            </a:r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 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如图所示，在长方体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ABCD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-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A</a:t>
            </a:r>
            <a:r>
              <a:rPr lang="en-US" altLang="zh-CN" sz="2400" b="1" baseline="-250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1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B</a:t>
            </a:r>
            <a:r>
              <a:rPr lang="en-US" altLang="zh-CN" sz="2400" b="1" baseline="-250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1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C</a:t>
            </a:r>
            <a:r>
              <a:rPr lang="en-US" altLang="zh-CN" sz="2400" b="1" baseline="-250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1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D</a:t>
            </a:r>
            <a:r>
              <a:rPr lang="en-US" altLang="zh-CN" sz="2400" b="1" baseline="-250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1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中，哪些棱所在直线与直线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AB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平行？哪些棱所在直线与直线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AB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相交？哪些棱所在直线与直线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AB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异面？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</a:p>
        </p:txBody>
      </p:sp>
      <p:sp>
        <p:nvSpPr>
          <p:cNvPr id="23555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新知探究</a:t>
            </a: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004435" y="2788285"/>
            <a:ext cx="3315970" cy="194881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0" name="Text Box 77"/>
          <p:cNvSpPr txBox="1"/>
          <p:nvPr/>
        </p:nvSpPr>
        <p:spPr>
          <a:xfrm>
            <a:off x="611505" y="733425"/>
            <a:ext cx="8008620" cy="145341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5pPr>
          </a:lstStyle>
          <a:p>
            <a:pPr marL="0" lvl="0" indent="0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练习</a:t>
            </a:r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 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如图所示，在长方体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ABCD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-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A</a:t>
            </a:r>
            <a:r>
              <a:rPr lang="en-US" altLang="zh-CN" sz="2400" b="1" baseline="-250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1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B</a:t>
            </a:r>
            <a:r>
              <a:rPr lang="en-US" altLang="zh-CN" sz="2400" b="1" baseline="-250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1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C</a:t>
            </a:r>
            <a:r>
              <a:rPr lang="en-US" altLang="zh-CN" sz="2400" b="1" baseline="-250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1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D</a:t>
            </a:r>
            <a:r>
              <a:rPr lang="en-US" altLang="zh-CN" sz="2400" b="1" baseline="-250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1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中，点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P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是棱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A</a:t>
            </a:r>
            <a:r>
              <a:rPr lang="en-US" altLang="zh-CN" sz="2400" b="1" baseline="-250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1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B</a:t>
            </a:r>
            <a:r>
              <a:rPr lang="en-US" altLang="zh-CN" sz="2400" b="1" baseline="-250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1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的中点，试过点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P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画出棱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BC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的平行线.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</a:p>
        </p:txBody>
      </p:sp>
      <p:sp>
        <p:nvSpPr>
          <p:cNvPr id="23555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新知探究</a:t>
            </a: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572000" y="2430145"/>
            <a:ext cx="3406775" cy="159766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0" name="Text Box 77"/>
          <p:cNvSpPr txBox="1"/>
          <p:nvPr/>
        </p:nvSpPr>
        <p:spPr>
          <a:xfrm>
            <a:off x="611505" y="733425"/>
            <a:ext cx="8008620" cy="2192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5pPr>
          </a:lstStyle>
          <a:p>
            <a:pPr marL="0" lvl="0" indent="0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练习</a:t>
            </a:r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  </a:t>
            </a:r>
            <a:r>
              <a:rPr lang="en-US" altLang="zh-CN" sz="2400" b="1" dirty="0" err="1">
                <a:latin typeface="Times New Roman" panose="02020603050405020304" pitchFamily="18" charset="0"/>
                <a:ea typeface="宋体" panose="02010600030101010101" pitchFamily="2" charset="-122"/>
              </a:rPr>
              <a:t>如图所示，已知在三棱锥</a:t>
            </a:r>
            <a:r>
              <a:rPr lang="en-US" altLang="zh-CN" sz="2400" b="1" i="1" dirty="0" err="1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en-US" altLang="zh-CN" sz="2400" b="1" dirty="0" err="1">
                <a:latin typeface="Times New Roman" panose="02020603050405020304" pitchFamily="18" charset="0"/>
                <a:ea typeface="宋体" panose="02010600030101010101" pitchFamily="2" charset="-122"/>
              </a:rPr>
              <a:t>-</a:t>
            </a:r>
            <a:r>
              <a:rPr lang="en-US" altLang="zh-CN" sz="2400" b="1" i="1" dirty="0" err="1">
                <a:latin typeface="Times New Roman" panose="02020603050405020304" pitchFamily="18" charset="0"/>
                <a:ea typeface="宋体" panose="02010600030101010101" pitchFamily="2" charset="-122"/>
              </a:rPr>
              <a:t>BCD</a:t>
            </a:r>
            <a:r>
              <a:rPr lang="en-US" altLang="zh-CN" sz="2400" b="1" dirty="0" err="1">
                <a:latin typeface="Times New Roman" panose="02020603050405020304" pitchFamily="18" charset="0"/>
                <a:ea typeface="宋体" panose="02010600030101010101" pitchFamily="2" charset="-122"/>
              </a:rPr>
              <a:t>中，</a:t>
            </a:r>
            <a:r>
              <a:rPr lang="en-US" altLang="zh-CN" sz="2400" b="1" i="1" dirty="0" err="1">
                <a:latin typeface="Times New Roman" panose="02020603050405020304" pitchFamily="18" charset="0"/>
                <a:ea typeface="宋体" panose="02010600030101010101" pitchFamily="2" charset="-122"/>
              </a:rPr>
              <a:t>AC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=</a:t>
            </a:r>
            <a:r>
              <a:rPr lang="en-US" altLang="zh-CN" sz="2400" b="1" i="1" dirty="0" err="1">
                <a:latin typeface="Times New Roman" panose="02020603050405020304" pitchFamily="18" charset="0"/>
                <a:ea typeface="宋体" panose="02010600030101010101" pitchFamily="2" charset="-122"/>
              </a:rPr>
              <a:t>BD</a:t>
            </a:r>
            <a:r>
              <a:rPr lang="en-US" altLang="zh-CN" sz="2400" b="1" dirty="0" err="1">
                <a:latin typeface="Times New Roman" panose="02020603050405020304" pitchFamily="18" charset="0"/>
                <a:ea typeface="宋体" panose="02010600030101010101" pitchFamily="2" charset="-122"/>
              </a:rPr>
              <a:t>，点</a:t>
            </a:r>
            <a:r>
              <a:rPr lang="en-US" altLang="zh-CN" sz="2400" b="1" i="1" dirty="0" err="1">
                <a:latin typeface="Times New Roman" panose="02020603050405020304" pitchFamily="18" charset="0"/>
                <a:ea typeface="宋体" panose="02010600030101010101" pitchFamily="2" charset="-122"/>
              </a:rPr>
              <a:t>E</a:t>
            </a:r>
            <a:r>
              <a:rPr lang="en-US" altLang="zh-CN" sz="2400" b="1" dirty="0" err="1"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r>
              <a:rPr lang="en-US" altLang="zh-CN" sz="2400" b="1" i="1" dirty="0" err="1"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  <a:r>
              <a:rPr lang="en-US" altLang="zh-CN" sz="2400" b="1" dirty="0" err="1"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r>
              <a:rPr lang="en-US" altLang="zh-CN" sz="2400" b="1" i="1" dirty="0" err="1">
                <a:latin typeface="Times New Roman" panose="02020603050405020304" pitchFamily="18" charset="0"/>
                <a:ea typeface="宋体" panose="02010600030101010101" pitchFamily="2" charset="-122"/>
              </a:rPr>
              <a:t>G</a:t>
            </a:r>
            <a:r>
              <a:rPr lang="en-US" altLang="zh-CN" sz="2400" b="1" dirty="0" err="1"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r>
              <a:rPr lang="en-US" altLang="zh-CN" sz="2400" b="1" i="1" dirty="0" err="1">
                <a:latin typeface="Times New Roman" panose="02020603050405020304" pitchFamily="18" charset="0"/>
                <a:ea typeface="宋体" panose="02010600030101010101" pitchFamily="2" charset="-122"/>
              </a:rPr>
              <a:t>H</a:t>
            </a:r>
            <a:r>
              <a:rPr lang="en-US" altLang="zh-CN" sz="2400" b="1" dirty="0" err="1">
                <a:latin typeface="Times New Roman" panose="02020603050405020304" pitchFamily="18" charset="0"/>
                <a:ea typeface="宋体" panose="02010600030101010101" pitchFamily="2" charset="-122"/>
              </a:rPr>
              <a:t>分别是边</a:t>
            </a:r>
            <a:r>
              <a:rPr lang="en-US" altLang="zh-CN" sz="2400" b="1" i="1" dirty="0" err="1">
                <a:latin typeface="Times New Roman" panose="02020603050405020304" pitchFamily="18" charset="0"/>
                <a:ea typeface="宋体" panose="02010600030101010101" pitchFamily="2" charset="-122"/>
              </a:rPr>
              <a:t>AB</a:t>
            </a:r>
            <a:r>
              <a:rPr lang="en-US" altLang="zh-CN" sz="2400" b="1" dirty="0" err="1"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r>
              <a:rPr lang="en-US" altLang="zh-CN" sz="2400" b="1" i="1" dirty="0" err="1">
                <a:latin typeface="Times New Roman" panose="02020603050405020304" pitchFamily="18" charset="0"/>
                <a:ea typeface="宋体" panose="02010600030101010101" pitchFamily="2" charset="-122"/>
              </a:rPr>
              <a:t>BC</a:t>
            </a:r>
            <a:r>
              <a:rPr lang="en-US" altLang="zh-CN" sz="2400" b="1" dirty="0" err="1"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r>
              <a:rPr lang="en-US" altLang="zh-CN" sz="2400" b="1" i="1" dirty="0" err="1">
                <a:latin typeface="Times New Roman" panose="02020603050405020304" pitchFamily="18" charset="0"/>
                <a:ea typeface="宋体" panose="02010600030101010101" pitchFamily="2" charset="-122"/>
              </a:rPr>
              <a:t>CD</a:t>
            </a:r>
            <a:r>
              <a:rPr lang="en-US" altLang="zh-CN" sz="2400" b="1" dirty="0" err="1"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r>
              <a:rPr lang="en-US" altLang="zh-CN" sz="2400" b="1" i="1" dirty="0" err="1">
                <a:latin typeface="Times New Roman" panose="02020603050405020304" pitchFamily="18" charset="0"/>
                <a:ea typeface="宋体" panose="02010600030101010101" pitchFamily="2" charset="-122"/>
              </a:rPr>
              <a:t>DA</a:t>
            </a:r>
            <a:r>
              <a:rPr lang="en-US" altLang="zh-CN" sz="2400" b="1" dirty="0" err="1">
                <a:latin typeface="Times New Roman" panose="02020603050405020304" pitchFamily="18" charset="0"/>
                <a:ea typeface="宋体" panose="02010600030101010101" pitchFamily="2" charset="-122"/>
              </a:rPr>
              <a:t>的中点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．</a:t>
            </a:r>
            <a:r>
              <a:rPr lang="en-US" altLang="zh-CN" sz="2400" b="1" dirty="0" err="1">
                <a:latin typeface="Times New Roman" panose="02020603050405020304" pitchFamily="18" charset="0"/>
                <a:ea typeface="宋体" panose="02010600030101010101" pitchFamily="2" charset="-122"/>
              </a:rPr>
              <a:t>求证：四边形</a:t>
            </a:r>
            <a:r>
              <a:rPr lang="en-US" altLang="zh-CN" sz="2400" b="1" i="1" dirty="0" err="1">
                <a:latin typeface="Times New Roman" panose="02020603050405020304" pitchFamily="18" charset="0"/>
                <a:ea typeface="宋体" panose="02010600030101010101" pitchFamily="2" charset="-122"/>
              </a:rPr>
              <a:t>EFGH</a:t>
            </a:r>
            <a:r>
              <a:rPr lang="en-US" altLang="zh-CN" sz="2400" b="1" dirty="0" err="1">
                <a:latin typeface="Times New Roman" panose="02020603050405020304" pitchFamily="18" charset="0"/>
                <a:ea typeface="宋体" panose="02010600030101010101" pitchFamily="2" charset="-122"/>
              </a:rPr>
              <a:t>是菱形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</a:p>
        </p:txBody>
      </p:sp>
      <p:sp>
        <p:nvSpPr>
          <p:cNvPr id="23555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新知探究</a:t>
            </a: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076190" y="2355850"/>
            <a:ext cx="2465705" cy="239776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标题 2"/>
          <p:cNvSpPr>
            <a:spLocks noGrp="1"/>
          </p:cNvSpPr>
          <p:nvPr>
            <p:ph type="title"/>
          </p:nvPr>
        </p:nvSpPr>
        <p:spPr>
          <a:xfrm>
            <a:off x="0" y="112713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温故知新</a:t>
            </a:r>
          </a:p>
        </p:txBody>
      </p:sp>
      <p:sp>
        <p:nvSpPr>
          <p:cNvPr id="19458" name="Text Box 4"/>
          <p:cNvSpPr txBox="1"/>
          <p:nvPr/>
        </p:nvSpPr>
        <p:spPr>
          <a:xfrm>
            <a:off x="1187624" y="843558"/>
            <a:ext cx="3365500" cy="8318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．异面直线的概念</a:t>
            </a:r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lang="zh-CN" altLang="zh-CN" sz="2400" b="1" dirty="0">
              <a:solidFill>
                <a:srgbClr val="0000CC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buFontTx/>
            </a:pPr>
            <a:endParaRPr lang="zh-CN" altLang="en-US" sz="2400" b="1" dirty="0">
              <a:solidFill>
                <a:srgbClr val="0000CC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459" name="Text Box 66"/>
          <p:cNvSpPr txBox="1"/>
          <p:nvPr/>
        </p:nvSpPr>
        <p:spPr>
          <a:xfrm>
            <a:off x="1187624" y="2355726"/>
            <a:ext cx="3455987" cy="82994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．公理</a:t>
            </a:r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</a:t>
            </a:r>
            <a:endParaRPr lang="zh-CN" altLang="zh-CN" sz="2400" b="1" dirty="0">
              <a:solidFill>
                <a:srgbClr val="0000CC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buFontTx/>
            </a:pPr>
            <a:endParaRPr lang="zh-CN" altLang="en-US" sz="2400" b="1" dirty="0">
              <a:solidFill>
                <a:srgbClr val="0000CC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4446438E-F6A1-B2AD-B2EA-4222496477E1}"/>
              </a:ext>
            </a:extLst>
          </p:cNvPr>
          <p:cNvSpPr/>
          <p:nvPr/>
        </p:nvSpPr>
        <p:spPr>
          <a:xfrm>
            <a:off x="1691680" y="3034139"/>
            <a:ext cx="7056438" cy="831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hangingPunct="0">
              <a:spcAft>
                <a:spcPts val="0"/>
              </a:spcAft>
              <a:defRPr/>
            </a:pPr>
            <a:r>
              <a:rPr kumimoji="0" lang="zh-CN" altLang="zh-CN" sz="24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公理</a:t>
            </a:r>
            <a:r>
              <a:rPr kumimoji="0" lang="en-US" altLang="zh-CN" sz="24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4  </a:t>
            </a:r>
            <a:r>
              <a:rPr kumimoji="0" lang="zh-CN" altLang="zh-CN" sz="24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平行于同一条直线的两条直线</a:t>
            </a:r>
            <a:r>
              <a:rPr lang="zh-CN" altLang="zh-CN" sz="2400" b="1" kern="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互相平行</a:t>
            </a:r>
            <a:r>
              <a:rPr lang="en-US" altLang="zh-CN" sz="2400" b="1" kern="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r>
              <a:rPr lang="zh-CN" altLang="en-US" sz="2400" b="1" kern="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　　</a:t>
            </a:r>
            <a:endParaRPr lang="en-US" altLang="zh-CN" sz="2400" b="1" kern="1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lvl="0" algn="just" eaLnBrk="0" hangingPunct="0">
              <a:spcAft>
                <a:spcPts val="0"/>
              </a:spcAft>
              <a:defRPr/>
            </a:pPr>
            <a:r>
              <a:rPr kumimoji="0" lang="zh-CN" altLang="en-US" sz="24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　　　　（</a:t>
            </a:r>
            <a:r>
              <a:rPr kumimoji="0" lang="zh-CN" altLang="zh-CN" sz="2400" b="1" i="0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空间平行线的传递性</a:t>
            </a:r>
            <a:r>
              <a:rPr kumimoji="0" lang="zh-CN" altLang="en-US" sz="24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）</a:t>
            </a:r>
            <a:endParaRPr kumimoji="0" lang="zh-CN" altLang="zh-CN" sz="2400" b="1" i="0" u="none" strike="noStrike" kern="1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" name="Text Box 37">
            <a:extLst>
              <a:ext uri="{FF2B5EF4-FFF2-40B4-BE49-F238E27FC236}">
                <a16:creationId xmlns:a16="http://schemas.microsoft.com/office/drawing/2014/main" id="{9CA89E5D-F686-202F-47DE-194114BF120C}"/>
              </a:ext>
            </a:extLst>
          </p:cNvPr>
          <p:cNvSpPr txBox="1"/>
          <p:nvPr/>
        </p:nvSpPr>
        <p:spPr>
          <a:xfrm>
            <a:off x="1691680" y="1469306"/>
            <a:ext cx="6553100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zh-CN" sz="2400" b="1" dirty="0">
                <a:latin typeface="宋体" panose="02010600030101010101" pitchFamily="2" charset="-122"/>
              </a:rPr>
              <a:t>不同在任何一个平面内的两条直线</a:t>
            </a:r>
            <a:r>
              <a:rPr lang="zh-CN" altLang="en-US" sz="2400" b="1" dirty="0">
                <a:latin typeface="宋体" panose="02010600030101010101" pitchFamily="2" charset="-122"/>
              </a:rPr>
              <a:t>是</a:t>
            </a:r>
            <a:r>
              <a:rPr lang="zh-CN" altLang="zh-CN" sz="2400" b="1" dirty="0">
                <a:solidFill>
                  <a:srgbClr val="C00000"/>
                </a:solidFill>
                <a:latin typeface="宋体" panose="02010600030101010101" pitchFamily="2" charset="-122"/>
              </a:rPr>
              <a:t>异面直线</a:t>
            </a:r>
            <a:r>
              <a:rPr lang="en-US" altLang="zh-CN" sz="2400" b="1" dirty="0">
                <a:latin typeface="宋体" panose="02010600030101010101" pitchFamily="2" charset="-122"/>
              </a:rPr>
              <a:t>.</a:t>
            </a:r>
            <a:endParaRPr lang="zh-CN" altLang="en-US" sz="2800" b="1" dirty="0">
              <a:solidFill>
                <a:srgbClr val="0000CC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标题 1"/>
          <p:cNvSpPr txBox="1"/>
          <p:nvPr/>
        </p:nvSpPr>
        <p:spPr>
          <a:xfrm>
            <a:off x="2987675" y="1347788"/>
            <a:ext cx="3330575" cy="1944687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>
              <a:buFontTx/>
            </a:pPr>
            <a:r>
              <a:rPr lang="zh-CN" altLang="en-US" sz="72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再 见</a:t>
            </a:r>
            <a:endParaRPr lang="zh-CN" altLang="en-US" sz="7200" b="1" dirty="0">
              <a:solidFill>
                <a:schemeClr val="bg1"/>
              </a:solidFill>
              <a:latin typeface="黑体" panose="02010609060101010101" pitchFamily="49" charset="-122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问题</a:t>
            </a:r>
            <a:r>
              <a:rPr lang="zh-CN" altLang="en-US" sz="2800" dirty="0"/>
              <a:t>导入</a:t>
            </a:r>
            <a:endParaRPr lang="zh-CN" altLang="en-US" sz="2800" kern="1200" dirty="0">
              <a:latin typeface="黑体" panose="02010609060101010101" pitchFamily="49" charset="-122"/>
              <a:ea typeface="黑体" panose="02010609060101010101" pitchFamily="49" charset="-122"/>
              <a:cs typeface="+mj-cs"/>
            </a:endParaRPr>
          </a:p>
        </p:txBody>
      </p:sp>
      <p:sp>
        <p:nvSpPr>
          <p:cNvPr id="10242" name="Text Box 37"/>
          <p:cNvSpPr txBox="1"/>
          <p:nvPr/>
        </p:nvSpPr>
        <p:spPr>
          <a:xfrm>
            <a:off x="733425" y="844550"/>
            <a:ext cx="206502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28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问题情景</a:t>
            </a:r>
            <a:endParaRPr lang="en-US" altLang="zh-CN" sz="2800" b="1" dirty="0">
              <a:solidFill>
                <a:srgbClr val="0000CC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0243" name="文本框 99"/>
          <p:cNvSpPr txBox="1"/>
          <p:nvPr/>
        </p:nvSpPr>
        <p:spPr>
          <a:xfrm>
            <a:off x="733425" y="1419225"/>
            <a:ext cx="753745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　　</a:t>
            </a:r>
            <a:r>
              <a:rPr lang="zh-CN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观察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如图</a:t>
            </a:r>
            <a:r>
              <a:rPr lang="zh-CN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所示的长方体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ABCD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-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en-US" altLang="zh-CN" sz="2400" b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en-US" altLang="zh-CN" sz="2400" b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en-US" altLang="zh-CN" sz="2400" b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  <a:r>
              <a:rPr lang="en-US" altLang="zh-CN" sz="2400" b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中的直线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AB</a:t>
            </a:r>
            <a:r>
              <a:rPr lang="zh-CN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与直线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CC</a:t>
            </a:r>
            <a:r>
              <a:rPr lang="en-US" altLang="zh-CN" sz="2400" b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直线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AB</a:t>
            </a:r>
            <a:r>
              <a:rPr lang="zh-CN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与直线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en-US" altLang="zh-CN" sz="2400" b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en-US" altLang="zh-CN" sz="2400" b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，它们是否相交？是否平行？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Text Box 3"/>
          <p:cNvSpPr txBox="1"/>
          <p:nvPr/>
        </p:nvSpPr>
        <p:spPr>
          <a:xfrm>
            <a:off x="755650" y="4443413"/>
            <a:ext cx="7272338" cy="57624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lnSpc>
                <a:spcPct val="150000"/>
              </a:lnSpc>
              <a:buFontTx/>
            </a:pPr>
            <a:r>
              <a:rPr lang="en-US" altLang="zh-CN" sz="2400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</a:t>
            </a:r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既不相交也不平行．它们不同在任何一个平面内</a:t>
            </a:r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r>
              <a:rPr lang="zh-CN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3"/>
          <a:srcRect b="24112"/>
          <a:stretch/>
        </p:blipFill>
        <p:spPr>
          <a:xfrm>
            <a:off x="2829560" y="2738322"/>
            <a:ext cx="3484880" cy="15846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新知探究</a:t>
            </a:r>
          </a:p>
        </p:txBody>
      </p:sp>
      <p:sp>
        <p:nvSpPr>
          <p:cNvPr id="11266" name="Text Box 37"/>
          <p:cNvSpPr txBox="1"/>
          <p:nvPr/>
        </p:nvSpPr>
        <p:spPr>
          <a:xfrm>
            <a:off x="733425" y="844550"/>
            <a:ext cx="3159125" cy="5238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28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异面直线的定义</a:t>
            </a:r>
          </a:p>
        </p:txBody>
      </p:sp>
      <p:sp>
        <p:nvSpPr>
          <p:cNvPr id="11267" name="Text Box 37"/>
          <p:cNvSpPr txBox="1"/>
          <p:nvPr/>
        </p:nvSpPr>
        <p:spPr>
          <a:xfrm>
            <a:off x="611188" y="1563688"/>
            <a:ext cx="7345362" cy="126206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sz="2400" b="1" dirty="0">
                <a:latin typeface="宋体" panose="02010600030101010101" pitchFamily="2" charset="-122"/>
              </a:rPr>
              <a:t>    </a:t>
            </a:r>
            <a:r>
              <a:rPr lang="zh-CN" altLang="zh-CN" sz="2400" b="1" dirty="0">
                <a:latin typeface="宋体" panose="02010600030101010101" pitchFamily="2" charset="-122"/>
              </a:rPr>
              <a:t>我们把不同在任何一个平面内的两条直线称为</a:t>
            </a:r>
            <a:r>
              <a:rPr lang="zh-CN" altLang="zh-CN" sz="2400" b="1" dirty="0">
                <a:solidFill>
                  <a:srgbClr val="C00000"/>
                </a:solidFill>
                <a:latin typeface="宋体" panose="02010600030101010101" pitchFamily="2" charset="-122"/>
              </a:rPr>
              <a:t>异面直线</a:t>
            </a:r>
            <a:r>
              <a:rPr lang="en-US" altLang="zh-CN" sz="2400" b="1" dirty="0">
                <a:latin typeface="宋体" panose="02010600030101010101" pitchFamily="2" charset="-122"/>
              </a:rPr>
              <a:t>.</a:t>
            </a:r>
            <a:endParaRPr lang="zh-CN" altLang="zh-CN" sz="2400" b="1" dirty="0">
              <a:latin typeface="宋体" panose="02010600030101010101" pitchFamily="2" charset="-122"/>
            </a:endParaRPr>
          </a:p>
          <a:p>
            <a:pPr>
              <a:buFont typeface="Arial" panose="020B0604020202020204" pitchFamily="34" charset="0"/>
            </a:pPr>
            <a:endParaRPr lang="zh-CN" altLang="en-US" sz="2800" b="1" dirty="0">
              <a:solidFill>
                <a:srgbClr val="0000CC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  <p:bldP spid="1126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新知探究</a:t>
            </a:r>
          </a:p>
        </p:txBody>
      </p:sp>
      <p:sp>
        <p:nvSpPr>
          <p:cNvPr id="12290" name="Text Box 37"/>
          <p:cNvSpPr txBox="1"/>
          <p:nvPr/>
        </p:nvSpPr>
        <p:spPr>
          <a:xfrm>
            <a:off x="733425" y="844550"/>
            <a:ext cx="4955203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28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空间中两条直线的位置关系</a:t>
            </a:r>
          </a:p>
        </p:txBody>
      </p:sp>
      <p:sp>
        <p:nvSpPr>
          <p:cNvPr id="2" name="矩形 1"/>
          <p:cNvSpPr/>
          <p:nvPr/>
        </p:nvSpPr>
        <p:spPr>
          <a:xfrm>
            <a:off x="900113" y="1606550"/>
            <a:ext cx="7056438" cy="461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2667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</a:rPr>
              <a:t>空间中两条直线的位置关系有三种，如下表所示</a:t>
            </a:r>
            <a:r>
              <a:rPr kumimoji="0" lang="en-US" altLang="zh-CN" sz="2400" b="0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</a:rPr>
              <a:t>.</a:t>
            </a:r>
            <a:endParaRPr kumimoji="0" lang="zh-CN" altLang="zh-CN" sz="2400" b="0" i="0" u="none" strike="noStrike" kern="1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88012750"/>
              </p:ext>
            </p:extLst>
          </p:nvPr>
        </p:nvGraphicFramePr>
        <p:xfrm>
          <a:off x="1331913" y="2355850"/>
          <a:ext cx="5904656" cy="17205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669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90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86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01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</a:rPr>
                        <a:t>位置关系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</a:rPr>
                        <a:t>共面情况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</a:rPr>
                        <a:t>公共点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1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</a:rPr>
                        <a:t>相交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effectLst/>
                        </a:rPr>
                        <a:t>在同一平面内</a:t>
                      </a:r>
                      <a:endParaRPr lang="zh-CN" sz="18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buClrTx/>
                        <a:buSzTx/>
                        <a:buFontTx/>
                      </a:pPr>
                      <a:r>
                        <a:rPr lang="zh-CN" sz="1800" b="1" kern="100" dirty="0">
                          <a:effectLst/>
                        </a:rPr>
                        <a:t>有且只有一个</a:t>
                      </a:r>
                    </a:p>
                  </a:txBody>
                  <a:tcPr marL="68580" marR="68580" marT="0" marB="0" anchor="ctr" anchorCtr="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1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</a:rPr>
                        <a:t>平行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buClrTx/>
                        <a:buSzTx/>
                        <a:buFontTx/>
                      </a:pPr>
                      <a:r>
                        <a:rPr lang="zh-CN" sz="1800" b="1" kern="100" dirty="0">
                          <a:effectLst/>
                        </a:rPr>
                        <a:t>在同一平面内</a:t>
                      </a: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buClrTx/>
                        <a:buSzTx/>
                        <a:buFontTx/>
                      </a:pPr>
                      <a:r>
                        <a:rPr lang="zh-CN" sz="1800" b="1" kern="100" dirty="0">
                          <a:effectLst/>
                        </a:rPr>
                        <a:t>没有</a:t>
                      </a:r>
                    </a:p>
                  </a:txBody>
                  <a:tcPr marL="68580" marR="68580" marT="0" marB="0" anchor="ctr" anchorCtr="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01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</a:rPr>
                        <a:t>异面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buClrTx/>
                        <a:buSzTx/>
                        <a:buFontTx/>
                      </a:pPr>
                      <a:r>
                        <a:rPr lang="zh-CN" sz="1800" b="1" kern="100" dirty="0">
                          <a:effectLst/>
                        </a:rPr>
                        <a:t>不在任何一个平面</a:t>
                      </a:r>
                      <a:r>
                        <a:rPr lang="zh-CN" altLang="en-US" sz="1800" b="1" kern="100" dirty="0">
                          <a:effectLst/>
                        </a:rPr>
                        <a:t>内</a:t>
                      </a:r>
                      <a:endParaRPr lang="zh-CN" sz="1800" b="1" kern="100" dirty="0">
                        <a:effectLst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buClrTx/>
                        <a:buSzTx/>
                        <a:buFontTx/>
                      </a:pPr>
                      <a:r>
                        <a:rPr lang="zh-CN" sz="1800" b="1" kern="100" dirty="0">
                          <a:effectLst/>
                        </a:rPr>
                        <a:t>没有</a:t>
                      </a:r>
                    </a:p>
                  </a:txBody>
                  <a:tcPr marL="68580" marR="68580" marT="0" marB="0" anchor="ctr" anchorCtr="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新知探究</a:t>
            </a:r>
          </a:p>
        </p:txBody>
      </p:sp>
      <p:sp>
        <p:nvSpPr>
          <p:cNvPr id="15362" name="Text Box 37"/>
          <p:cNvSpPr txBox="1"/>
          <p:nvPr/>
        </p:nvSpPr>
        <p:spPr>
          <a:xfrm>
            <a:off x="733425" y="844550"/>
            <a:ext cx="2082621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28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实物观察</a:t>
            </a:r>
          </a:p>
        </p:txBody>
      </p:sp>
      <p:pic>
        <p:nvPicPr>
          <p:cNvPr id="15363" name="图片 4" descr="C:\Users\CHJY\AppData\Local\Temp\1688392046(1)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420110" y="2210435"/>
            <a:ext cx="1406525" cy="20681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827088" y="1563688"/>
            <a:ext cx="7489825" cy="83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2667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altLang="zh-CN" sz="24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</a:rPr>
              <a:t>观察三棱柱的三条侧棱，三条侧棱所在</a:t>
            </a:r>
            <a:r>
              <a:rPr kumimoji="0" lang="zh-CN" altLang="en-US" sz="24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</a:rPr>
              <a:t>的</a:t>
            </a:r>
            <a:r>
              <a:rPr kumimoji="0" lang="zh-CN" altLang="zh-CN" sz="24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</a:rPr>
              <a:t>直线</a:t>
            </a:r>
            <a:r>
              <a:rPr kumimoji="0" lang="zh-CN" altLang="en-US" sz="24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</a:rPr>
              <a:t>两两</a:t>
            </a:r>
            <a:r>
              <a:rPr kumimoji="0" lang="zh-CN" altLang="zh-CN" sz="24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</a:rPr>
              <a:t>之间是什么关系？</a:t>
            </a:r>
          </a:p>
        </p:txBody>
      </p:sp>
      <p:sp>
        <p:nvSpPr>
          <p:cNvPr id="7" name="Text Box 99"/>
          <p:cNvSpPr txBox="1"/>
          <p:nvPr/>
        </p:nvSpPr>
        <p:spPr>
          <a:xfrm>
            <a:off x="5580112" y="3011963"/>
            <a:ext cx="936848" cy="46513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10000"/>
              </a:lnSpc>
              <a:buFontTx/>
            </a:pPr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平行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新知探究</a:t>
            </a:r>
          </a:p>
        </p:txBody>
      </p:sp>
      <p:sp>
        <p:nvSpPr>
          <p:cNvPr id="16386" name="Text Box 37"/>
          <p:cNvSpPr txBox="1"/>
          <p:nvPr/>
        </p:nvSpPr>
        <p:spPr>
          <a:xfrm>
            <a:off x="733425" y="844550"/>
            <a:ext cx="3878263" cy="5238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28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空间平行线的传递性</a:t>
            </a:r>
          </a:p>
        </p:txBody>
      </p:sp>
      <p:sp>
        <p:nvSpPr>
          <p:cNvPr id="2" name="矩形 1"/>
          <p:cNvSpPr/>
          <p:nvPr/>
        </p:nvSpPr>
        <p:spPr>
          <a:xfrm>
            <a:off x="611188" y="1635125"/>
            <a:ext cx="7056438" cy="831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7970" algn="just" eaLnBrk="0" hangingPunct="0">
              <a:spcAft>
                <a:spcPts val="0"/>
              </a:spcAft>
              <a:defRPr/>
            </a:pPr>
            <a:r>
              <a:rPr kumimoji="0" lang="en-US" altLang="zh-CN" sz="24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</a:t>
            </a:r>
            <a:r>
              <a:rPr kumimoji="0" lang="zh-CN" altLang="zh-CN" sz="24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公理</a:t>
            </a:r>
            <a:r>
              <a:rPr kumimoji="0" lang="en-US" altLang="zh-CN" sz="24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4  </a:t>
            </a:r>
            <a:r>
              <a:rPr kumimoji="0" lang="zh-CN" altLang="zh-CN" sz="24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平行于同一条直线的两条直线</a:t>
            </a:r>
            <a:r>
              <a:rPr lang="zh-CN" altLang="zh-CN" sz="2400" b="1" kern="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互相平行</a:t>
            </a:r>
            <a:r>
              <a:rPr lang="en-US" altLang="zh-CN" sz="2400" b="1" kern="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r>
              <a:rPr lang="zh-CN" altLang="en-US" sz="2400" b="1" kern="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　　</a:t>
            </a:r>
            <a:endParaRPr lang="en-US" altLang="zh-CN" sz="2400" b="1" kern="1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lvl="0" indent="267970" algn="just" eaLnBrk="0" hangingPunct="0">
              <a:spcAft>
                <a:spcPts val="0"/>
              </a:spcAft>
              <a:defRPr/>
            </a:pPr>
            <a:r>
              <a:rPr kumimoji="0" lang="zh-CN" altLang="en-US" sz="24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　　　　（</a:t>
            </a:r>
            <a:r>
              <a:rPr kumimoji="0" lang="zh-CN" altLang="zh-CN" sz="2400" b="1" i="0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空间平行线的传递性</a:t>
            </a:r>
            <a:r>
              <a:rPr kumimoji="0" lang="zh-CN" altLang="en-US" sz="24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）</a:t>
            </a:r>
            <a:endParaRPr kumimoji="0" lang="zh-CN" altLang="zh-CN" sz="2400" b="1" i="0" u="none" strike="noStrike" kern="1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900113" y="2675414"/>
            <a:ext cx="6938963" cy="737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indent="2667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</a:rPr>
              <a:t>用符号表示为：若</a:t>
            </a:r>
            <a:r>
              <a:rPr kumimoji="0" sz="2400" b="1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</a:rPr>
              <a:t>//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4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sz="24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</a:rPr>
              <a:t>//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4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</a:rPr>
              <a:t>则</a:t>
            </a:r>
            <a:r>
              <a:rPr kumimoji="0" sz="2400" b="1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</a:rPr>
              <a:t>//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4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</a:rPr>
              <a:t>如图所示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9" name="图片 9" descr="168895706255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275965" y="3147695"/>
            <a:ext cx="1156970" cy="16141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animBg="1"/>
      <p:bldP spid="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新知探究</a:t>
            </a:r>
          </a:p>
        </p:txBody>
      </p:sp>
      <p:sp>
        <p:nvSpPr>
          <p:cNvPr id="16386" name="Text Box 37"/>
          <p:cNvSpPr txBox="1"/>
          <p:nvPr/>
        </p:nvSpPr>
        <p:spPr>
          <a:xfrm>
            <a:off x="733425" y="844550"/>
            <a:ext cx="3878263" cy="5238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28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空间平行线的传递性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899795" y="1563370"/>
            <a:ext cx="763264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1800" dirty="0">
                <a:ea typeface="宋体" panose="02010600030101010101" pitchFamily="2" charset="-122"/>
              </a:rPr>
              <a:t>     </a:t>
            </a:r>
            <a:r>
              <a:rPr lang="en-US" altLang="zh-CN" sz="2400" dirty="0">
                <a:ea typeface="宋体" panose="02010600030101010101" pitchFamily="2" charset="-122"/>
              </a:rPr>
              <a:t> </a:t>
            </a:r>
            <a:r>
              <a:rPr lang="zh-CN" sz="2400" b="1" dirty="0">
                <a:ea typeface="宋体" panose="02010600030101010101" pitchFamily="2" charset="-122"/>
              </a:rPr>
              <a:t>如图</a:t>
            </a:r>
            <a:r>
              <a:rPr lang="zh-CN" sz="2400" b="1" dirty="0">
                <a:ea typeface="宋体" panose="02010600030101010101" pitchFamily="2" charset="-122"/>
                <a:cs typeface="Times New Roman" panose="02020603050405020304" pitchFamily="18" charset="0"/>
              </a:rPr>
              <a:t>所示</a:t>
            </a:r>
            <a:r>
              <a:rPr lang="zh-CN" altLang="en-US" sz="2400" b="1" dirty="0"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zh-CN" sz="2400" b="1" dirty="0">
                <a:ea typeface="宋体" panose="02010600030101010101" pitchFamily="2" charset="-122"/>
                <a:cs typeface="Times New Roman" panose="02020603050405020304" pitchFamily="18" charset="0"/>
              </a:rPr>
              <a:t>在三棱柱</a:t>
            </a:r>
            <a:r>
              <a:rPr lang="en-US" sz="24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ABC</a:t>
            </a:r>
            <a:r>
              <a:rPr 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sz="24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en-US" sz="2400" b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en-US" sz="24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en-US" sz="2400" b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en-US" sz="24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en-US" sz="2400" b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sz="2400" b="1" dirty="0">
                <a:ea typeface="宋体" panose="02010600030101010101" pitchFamily="2" charset="-122"/>
                <a:cs typeface="Times New Roman" panose="02020603050405020304" pitchFamily="18" charset="0"/>
              </a:rPr>
              <a:t>中，由 </a:t>
            </a:r>
            <a:r>
              <a:rPr lang="en-US" sz="24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AA</a:t>
            </a:r>
            <a:r>
              <a:rPr lang="en-US" sz="2400" b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∥</a:t>
            </a:r>
            <a:r>
              <a:rPr lang="en-US" sz="24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BB</a:t>
            </a:r>
            <a:r>
              <a:rPr lang="en-US" sz="2400" b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en-US" sz="2400" b="1" baseline="-25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sz="2400" b="1" dirty="0">
                <a:cs typeface="Times New Roman" panose="02020603050405020304" pitchFamily="18" charset="0"/>
                <a:sym typeface="+mn-ea"/>
              </a:rPr>
              <a:t>，</a:t>
            </a:r>
            <a:r>
              <a:rPr lang="en-US" sz="24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AA</a:t>
            </a:r>
            <a:r>
              <a:rPr lang="en-US" sz="2400" b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sz="2400" b="1" dirty="0">
                <a:latin typeface="宋体" panose="02010600030101010101" pitchFamily="2" charset="-122"/>
                <a:cs typeface="Times New Roman" panose="02020603050405020304" pitchFamily="18" charset="0"/>
              </a:rPr>
              <a:t>∥</a:t>
            </a:r>
            <a:r>
              <a:rPr lang="en-US" sz="24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CC</a:t>
            </a:r>
            <a:r>
              <a:rPr lang="en-US" sz="2400" b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sz="2400" b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r>
              <a:rPr lang="zh-CN" sz="2400" b="1" dirty="0">
                <a:ea typeface="宋体" panose="02010600030101010101" pitchFamily="2" charset="-122"/>
                <a:cs typeface="Times New Roman" panose="02020603050405020304" pitchFamily="18" charset="0"/>
              </a:rPr>
              <a:t>可知</a:t>
            </a:r>
            <a:r>
              <a:rPr lang="en-US" altLang="zh-CN" sz="2400" b="1" dirty="0"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BB</a:t>
            </a:r>
            <a:r>
              <a:rPr lang="en-US" sz="2400" b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sz="2400" b="1" dirty="0">
                <a:latin typeface="宋体" panose="02010600030101010101" pitchFamily="2" charset="-122"/>
                <a:cs typeface="Times New Roman" panose="02020603050405020304" pitchFamily="18" charset="0"/>
              </a:rPr>
              <a:t>∥</a:t>
            </a:r>
            <a:r>
              <a:rPr lang="en-US" sz="24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CC</a:t>
            </a:r>
            <a:r>
              <a:rPr lang="en-US" sz="2400" b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altLang="en-US" sz="2400" b="1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b="25738"/>
          <a:stretch/>
        </p:blipFill>
        <p:spPr>
          <a:xfrm>
            <a:off x="1960880" y="2580005"/>
            <a:ext cx="4344035" cy="17919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新知探究</a:t>
            </a:r>
          </a:p>
        </p:txBody>
      </p:sp>
      <p:sp>
        <p:nvSpPr>
          <p:cNvPr id="17412" name="矩形 2"/>
          <p:cNvSpPr/>
          <p:nvPr/>
        </p:nvSpPr>
        <p:spPr>
          <a:xfrm>
            <a:off x="532765" y="2571750"/>
            <a:ext cx="7706995" cy="83099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解题分析：</a:t>
            </a:r>
            <a:r>
              <a:rPr lang="zh-CN" altLang="zh-CN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因为点</a:t>
            </a:r>
            <a:r>
              <a:rPr lang="en-US" altLang="zh-CN" sz="2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</a:t>
            </a:r>
            <a:r>
              <a:rPr lang="zh-CN" altLang="zh-CN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CN" sz="2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</a:t>
            </a:r>
            <a:r>
              <a:rPr lang="zh-CN" altLang="zh-CN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分别是棱</a:t>
            </a:r>
            <a:r>
              <a:rPr lang="en-US" altLang="zh-CN" sz="2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AB</a:t>
            </a:r>
            <a:r>
              <a:rPr lang="zh-CN" altLang="zh-CN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CN" sz="2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BC</a:t>
            </a:r>
            <a:r>
              <a:rPr lang="zh-CN" altLang="zh-CN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的中点，连接</a:t>
            </a:r>
            <a:r>
              <a:rPr lang="en-US" altLang="zh-CN" sz="2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EF</a:t>
            </a:r>
            <a:r>
              <a:rPr lang="zh-CN" alt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CN" sz="2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AC</a:t>
            </a:r>
            <a:r>
              <a:rPr lang="zh-CN" alt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zh-CN" altLang="zh-CN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则</a:t>
            </a:r>
            <a:r>
              <a:rPr lang="en-US" altLang="zh-CN" sz="2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EF</a:t>
            </a:r>
            <a:r>
              <a:rPr lang="zh-CN" altLang="zh-CN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是△</a:t>
            </a:r>
            <a:r>
              <a:rPr lang="en-US" altLang="zh-CN" sz="2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ABC</a:t>
            </a:r>
            <a:r>
              <a:rPr lang="zh-CN" altLang="zh-CN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的中位线</a:t>
            </a:r>
            <a:r>
              <a:rPr lang="zh-CN" alt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endParaRPr lang="zh-CN" altLang="zh-CN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532765" y="915566"/>
            <a:ext cx="553783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sz="2400" b="1" dirty="0">
                <a:solidFill>
                  <a:srgbClr val="0000CC"/>
                </a:solidFill>
                <a:latin typeface="+mn-ea"/>
                <a:ea typeface="+mn-ea"/>
                <a:cs typeface="+mn-ea"/>
              </a:rPr>
              <a:t>例</a:t>
            </a:r>
            <a:r>
              <a:rPr lang="en-US" sz="2400" b="1" dirty="0">
                <a:solidFill>
                  <a:srgbClr val="0000CC"/>
                </a:solidFill>
                <a:latin typeface="宋体" panose="02010600030101010101" pitchFamily="2" charset="-122"/>
                <a:cs typeface="+mn-ea"/>
              </a:rPr>
              <a:t>1</a:t>
            </a:r>
            <a:r>
              <a:rPr lang="zh-CN" altLang="en-US" sz="2400" b="1" dirty="0">
                <a:solidFill>
                  <a:srgbClr val="0000CC"/>
                </a:solidFill>
                <a:latin typeface="+mn-ea"/>
                <a:ea typeface="+mn-ea"/>
                <a:cs typeface="+mn-ea"/>
              </a:rPr>
              <a:t>　</a:t>
            </a:r>
            <a:r>
              <a:rPr lang="zh-CN" sz="2400" b="1" dirty="0">
                <a:latin typeface="+mn-ea"/>
                <a:ea typeface="+mn-ea"/>
                <a:cs typeface="+mn-ea"/>
              </a:rPr>
              <a:t>如图所示，在长方体</a:t>
            </a:r>
            <a:r>
              <a:rPr lang="en-US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ABCD</a:t>
            </a:r>
            <a:r>
              <a:rPr 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lang="en-US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en-US" sz="2400" b="1" baseline="-25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en-US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lang="en-US" sz="2400" b="1" baseline="-25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en-US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lang="en-US" sz="2400" b="1" baseline="-25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en-US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  <a:r>
              <a:rPr lang="en-US" sz="2400" b="1" baseline="-25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zh-CN" sz="2400" b="1" dirty="0">
                <a:latin typeface="+mn-ea"/>
                <a:ea typeface="+mn-ea"/>
                <a:cs typeface="+mn-ea"/>
              </a:rPr>
              <a:t>中，点</a:t>
            </a:r>
            <a:r>
              <a:rPr lang="en-US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</a:t>
            </a:r>
            <a:r>
              <a:rPr lang="zh-CN" sz="2400" b="1" dirty="0">
                <a:latin typeface="+mn-ea"/>
                <a:ea typeface="+mn-ea"/>
                <a:cs typeface="+mn-ea"/>
              </a:rPr>
              <a:t>，</a:t>
            </a:r>
            <a:r>
              <a:rPr lang="en-US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</a:t>
            </a:r>
            <a:r>
              <a:rPr lang="zh-CN" sz="2400" b="1" dirty="0">
                <a:latin typeface="+mn-ea"/>
                <a:ea typeface="+mn-ea"/>
                <a:cs typeface="+mn-ea"/>
              </a:rPr>
              <a:t>分别是棱</a:t>
            </a:r>
            <a:r>
              <a:rPr lang="en-US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AB</a:t>
            </a:r>
            <a:r>
              <a:rPr lang="zh-CN" sz="2400" b="1" dirty="0">
                <a:latin typeface="+mn-ea"/>
                <a:ea typeface="+mn-ea"/>
                <a:cs typeface="+mn-ea"/>
              </a:rPr>
              <a:t>，</a:t>
            </a:r>
            <a:endParaRPr lang="en-US" altLang="zh-CN" sz="2400" b="1" dirty="0">
              <a:latin typeface="+mn-ea"/>
              <a:ea typeface="+mn-ea"/>
              <a:cs typeface="+mn-ea"/>
            </a:endParaRPr>
          </a:p>
          <a:p>
            <a:r>
              <a:rPr lang="en-US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BC</a:t>
            </a:r>
            <a:r>
              <a:rPr lang="zh-CN" sz="2400" b="1" dirty="0">
                <a:latin typeface="+mn-ea"/>
                <a:ea typeface="+mn-ea"/>
                <a:cs typeface="+mn-ea"/>
              </a:rPr>
              <a:t>的中点，求证：</a:t>
            </a:r>
            <a:r>
              <a:rPr lang="en-US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EF</a:t>
            </a:r>
            <a:r>
              <a:rPr lang="zh-CN" altLang="en-US" sz="2400" b="1" dirty="0">
                <a:latin typeface="宋体" panose="02010600030101010101" pitchFamily="2" charset="-122"/>
                <a:cs typeface="Times New Roman" panose="02020603050405020304" pitchFamily="18" charset="0"/>
              </a:rPr>
              <a:t>∥</a:t>
            </a:r>
            <a:r>
              <a:rPr lang="en-US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A</a:t>
            </a:r>
            <a:r>
              <a:rPr lang="en-US" sz="2400" b="1" baseline="-25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1</a:t>
            </a:r>
            <a:r>
              <a:rPr lang="en-US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C</a:t>
            </a:r>
            <a:r>
              <a:rPr lang="en-US" sz="2400" b="1" baseline="-25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1</a:t>
            </a:r>
            <a:r>
              <a:rPr lang="en-US" sz="2400" b="1" dirty="0">
                <a:latin typeface="+mn-ea"/>
                <a:ea typeface="+mn-ea"/>
                <a:cs typeface="+mn-ea"/>
              </a:rPr>
              <a:t>.</a:t>
            </a:r>
            <a:endParaRPr lang="en-US" altLang="en-US" sz="2400" b="1" dirty="0">
              <a:latin typeface="+mn-ea"/>
              <a:ea typeface="+mn-ea"/>
              <a:cs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b="19409"/>
          <a:stretch/>
        </p:blipFill>
        <p:spPr>
          <a:xfrm>
            <a:off x="5652120" y="866922"/>
            <a:ext cx="3090696" cy="15846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1"/>
      <p:bldP spid="17412" grpId="2"/>
      <p:bldP spid="10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新知探究</a:t>
            </a:r>
          </a:p>
        </p:txBody>
      </p:sp>
      <p:sp>
        <p:nvSpPr>
          <p:cNvPr id="17412" name="矩形 2"/>
          <p:cNvSpPr/>
          <p:nvPr/>
        </p:nvSpPr>
        <p:spPr>
          <a:xfrm>
            <a:off x="532765" y="2610065"/>
            <a:ext cx="7561263" cy="2265941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zh-CN" altLang="zh-CN" sz="24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证明：</a:t>
            </a:r>
            <a:r>
              <a:rPr lang="en-US" altLang="zh-CN" b="1" dirty="0">
                <a:latin typeface="Calibri" panose="020F0502020204030204" pitchFamily="34" charset="0"/>
                <a:ea typeface="宋体" panose="02010600030101010101" pitchFamily="2" charset="-122"/>
              </a:rPr>
              <a:t>  </a:t>
            </a:r>
            <a:r>
              <a:rPr lang="zh-CN" altLang="zh-CN" sz="2400" dirty="0">
                <a:latin typeface="宋体" panose="02010600030101010101" pitchFamily="2" charset="-122"/>
              </a:rPr>
              <a:t>连接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AC</a:t>
            </a:r>
            <a:r>
              <a:rPr lang="zh-CN" altLang="en-US" sz="2400" dirty="0">
                <a:latin typeface="宋体" panose="02010600030101010101" pitchFamily="2" charset="-122"/>
              </a:rPr>
              <a:t>．</a:t>
            </a:r>
            <a:r>
              <a:rPr lang="zh-CN" altLang="zh-CN" sz="2400" dirty="0">
                <a:latin typeface="宋体" panose="02010600030101010101" pitchFamily="2" charset="-122"/>
              </a:rPr>
              <a:t>在</a:t>
            </a:r>
            <a:r>
              <a:rPr lang="zh-CN" altLang="zh-CN" sz="2400" dirty="0">
                <a:latin typeface="宋体" panose="02010600030101010101" pitchFamily="2" charset="-122"/>
                <a:ea typeface="PingFang SC"/>
              </a:rPr>
              <a:t>△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ABC</a:t>
            </a:r>
            <a:r>
              <a:rPr lang="zh-CN" altLang="zh-CN" sz="2400" dirty="0">
                <a:latin typeface="宋体" panose="02010600030101010101" pitchFamily="2" charset="-122"/>
              </a:rPr>
              <a:t>中，</a:t>
            </a:r>
            <a:r>
              <a:rPr lang="en-US" sz="2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</a:t>
            </a:r>
            <a:r>
              <a:rPr lang="zh-CN" altLang="zh-CN" sz="2400" dirty="0">
                <a:latin typeface="宋体" panose="02010600030101010101" pitchFamily="2" charset="-122"/>
              </a:rPr>
              <a:t>，</a:t>
            </a:r>
            <a:r>
              <a:rPr lang="en-US" sz="2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</a:t>
            </a:r>
            <a:r>
              <a:rPr lang="zh-CN" altLang="zh-CN" sz="2400" dirty="0">
                <a:latin typeface="宋体" panose="02010600030101010101" pitchFamily="2" charset="-122"/>
              </a:rPr>
              <a:t>分别是</a:t>
            </a:r>
            <a:r>
              <a:rPr lang="en-US" sz="2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AB</a:t>
            </a:r>
            <a:r>
              <a:rPr lang="zh-CN" altLang="zh-CN" sz="2400" dirty="0">
                <a:latin typeface="宋体" panose="02010600030101010101" pitchFamily="2" charset="-122"/>
              </a:rPr>
              <a:t>，</a:t>
            </a:r>
            <a:r>
              <a:rPr lang="en-US" sz="2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BC</a:t>
            </a:r>
            <a:r>
              <a:rPr lang="zh-CN" altLang="zh-CN" sz="2400" dirty="0">
                <a:latin typeface="宋体" panose="02010600030101010101" pitchFamily="2" charset="-122"/>
              </a:rPr>
              <a:t>的中点，所以</a:t>
            </a:r>
            <a:r>
              <a:rPr lang="en-US" sz="2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EF </a:t>
            </a:r>
            <a:r>
              <a:rPr sz="2400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  <a:sym typeface="+mn-ea"/>
              </a:rPr>
              <a:t>//</a:t>
            </a:r>
            <a:r>
              <a:rPr lang="en-US" sz="2400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AC</a:t>
            </a:r>
            <a:r>
              <a:rPr lang="en-US" altLang="zh-CN" sz="2400" dirty="0">
                <a:latin typeface="宋体" panose="02010600030101010101" pitchFamily="2" charset="-122"/>
              </a:rPr>
              <a:t>.</a:t>
            </a:r>
            <a:endParaRPr lang="zh-CN" altLang="zh-CN" sz="2400" dirty="0">
              <a:latin typeface="宋体" panose="02010600030101010101" pitchFamily="2" charset="-122"/>
            </a:endParaRPr>
          </a:p>
          <a:p>
            <a:pPr eaLnBrk="0" hangingPunct="0">
              <a:lnSpc>
                <a:spcPct val="120000"/>
              </a:lnSpc>
            </a:pPr>
            <a:r>
              <a:rPr lang="zh-CN" altLang="zh-CN" sz="2400" dirty="0">
                <a:latin typeface="宋体" panose="02010600030101010101" pitchFamily="2" charset="-122"/>
              </a:rPr>
              <a:t>因为</a:t>
            </a:r>
            <a:r>
              <a:rPr lang="en-US" sz="2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</a:t>
            </a:r>
            <a:r>
              <a:rPr lang="en-US" sz="2400" baseline="-25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</a:t>
            </a:r>
            <a:r>
              <a:rPr sz="2400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  <a:sym typeface="+mn-ea"/>
              </a:rPr>
              <a:t>//</a:t>
            </a:r>
            <a:r>
              <a:rPr lang="en-US" sz="2400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CC</a:t>
            </a:r>
            <a:r>
              <a:rPr lang="en-US" sz="2400" baseline="-25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en-US" altLang="zh-CN" sz="2400" dirty="0">
                <a:latin typeface="宋体" panose="02010600030101010101" pitchFamily="2" charset="-122"/>
              </a:rPr>
              <a:t>,</a:t>
            </a:r>
            <a:r>
              <a:rPr lang="zh-CN" altLang="zh-CN" sz="2400" dirty="0">
                <a:latin typeface="宋体" panose="02010600030101010101" pitchFamily="2" charset="-122"/>
              </a:rPr>
              <a:t>且</a:t>
            </a:r>
            <a:r>
              <a:rPr lang="en-US" sz="2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AA</a:t>
            </a:r>
            <a:r>
              <a:rPr lang="en-US" sz="2400" baseline="-25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en-US" altLang="zh-CN" sz="2400" dirty="0">
                <a:latin typeface="宋体" panose="02010600030101010101" pitchFamily="2" charset="-122"/>
              </a:rPr>
              <a:t>=</a:t>
            </a:r>
            <a:r>
              <a:rPr lang="en-US" sz="2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CC</a:t>
            </a:r>
            <a:r>
              <a:rPr lang="en-US" sz="2400" baseline="-25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zh-CN" altLang="zh-CN" sz="2400" dirty="0">
                <a:latin typeface="宋体" panose="02010600030101010101" pitchFamily="2" charset="-122"/>
              </a:rPr>
              <a:t>，所以四边形</a:t>
            </a:r>
            <a:r>
              <a:rPr lang="en-US" sz="2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AC</a:t>
            </a:r>
            <a:r>
              <a:rPr lang="en-US" sz="2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C</a:t>
            </a:r>
            <a:r>
              <a:rPr lang="en-US" sz="2400" baseline="-25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1</a:t>
            </a:r>
            <a:r>
              <a:rPr lang="en-US" sz="2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A</a:t>
            </a:r>
            <a:r>
              <a:rPr lang="en-US" sz="2400" baseline="-25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zh-CN" sz="2400" dirty="0">
                <a:latin typeface="宋体" panose="02010600030101010101" pitchFamily="2" charset="-122"/>
              </a:rPr>
              <a:t>是平行四边形</a:t>
            </a:r>
            <a:r>
              <a:rPr lang="en-US" altLang="zh-CN" sz="2400" dirty="0">
                <a:latin typeface="宋体" panose="02010600030101010101" pitchFamily="2" charset="-122"/>
              </a:rPr>
              <a:t>.</a:t>
            </a:r>
            <a:endParaRPr lang="zh-CN" altLang="zh-CN" sz="2400" dirty="0">
              <a:latin typeface="宋体" panose="02010600030101010101" pitchFamily="2" charset="-122"/>
            </a:endParaRPr>
          </a:p>
          <a:p>
            <a:pPr eaLnBrk="0" hangingPunct="0">
              <a:lnSpc>
                <a:spcPct val="120000"/>
              </a:lnSpc>
            </a:pPr>
            <a:r>
              <a:rPr lang="zh-CN" altLang="zh-CN" sz="2400" dirty="0">
                <a:latin typeface="宋体" panose="02010600030101010101" pitchFamily="2" charset="-122"/>
              </a:rPr>
              <a:t>因此</a:t>
            </a:r>
            <a:r>
              <a:rPr lang="en-US" sz="2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AC </a:t>
            </a:r>
            <a:r>
              <a:rPr sz="2400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  <a:sym typeface="+mn-ea"/>
              </a:rPr>
              <a:t>//</a:t>
            </a:r>
            <a:r>
              <a:rPr lang="en-US" sz="2400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A</a:t>
            </a:r>
            <a:r>
              <a:rPr lang="en-US" sz="2400" baseline="-25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1</a:t>
            </a:r>
            <a:r>
              <a:rPr lang="en-US" sz="2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C</a:t>
            </a:r>
            <a:r>
              <a:rPr lang="en-US" sz="2400" baseline="-25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zh-CN" sz="2400" dirty="0">
                <a:latin typeface="宋体" panose="02010600030101010101" pitchFamily="2" charset="-122"/>
              </a:rPr>
              <a:t>，从而</a:t>
            </a:r>
            <a:r>
              <a:rPr lang="en-US" sz="2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EF </a:t>
            </a:r>
            <a:r>
              <a:rPr sz="2400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  <a:sym typeface="+mn-ea"/>
              </a:rPr>
              <a:t>//</a:t>
            </a:r>
            <a:r>
              <a:rPr lang="en-US" sz="2400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A</a:t>
            </a:r>
            <a:r>
              <a:rPr lang="en-US" sz="2400" baseline="-25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1</a:t>
            </a:r>
            <a:r>
              <a:rPr lang="en-US" sz="2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C</a:t>
            </a:r>
            <a:r>
              <a:rPr lang="en-US" sz="2400" baseline="-25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1</a:t>
            </a:r>
            <a:r>
              <a:rPr lang="en-US" altLang="zh-CN" sz="2400" dirty="0">
                <a:latin typeface="宋体" panose="02010600030101010101" pitchFamily="2" charset="-122"/>
              </a:rPr>
              <a:t>.</a:t>
            </a:r>
            <a:endParaRPr lang="zh-CN" altLang="zh-CN" sz="2400" dirty="0">
              <a:latin typeface="宋体" panose="02010600030101010101" pitchFamily="2" charset="-122"/>
              <a:ea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E191CE68-5643-E6E7-5CB0-D7DD57D8D998}"/>
              </a:ext>
            </a:extLst>
          </p:cNvPr>
          <p:cNvSpPr txBox="1"/>
          <p:nvPr/>
        </p:nvSpPr>
        <p:spPr>
          <a:xfrm>
            <a:off x="532765" y="915566"/>
            <a:ext cx="553783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sz="2400" b="1" dirty="0">
                <a:solidFill>
                  <a:srgbClr val="0000CC"/>
                </a:solidFill>
                <a:latin typeface="+mn-ea"/>
                <a:ea typeface="+mn-ea"/>
                <a:cs typeface="+mn-ea"/>
              </a:rPr>
              <a:t>例</a:t>
            </a:r>
            <a:r>
              <a:rPr lang="en-US" sz="2400" b="1" dirty="0">
                <a:solidFill>
                  <a:srgbClr val="0000CC"/>
                </a:solidFill>
                <a:latin typeface="宋体" panose="02010600030101010101" pitchFamily="2" charset="-122"/>
                <a:cs typeface="+mn-ea"/>
              </a:rPr>
              <a:t>1</a:t>
            </a:r>
            <a:r>
              <a:rPr lang="zh-CN" altLang="en-US" sz="2400" b="1" dirty="0">
                <a:solidFill>
                  <a:srgbClr val="0000CC"/>
                </a:solidFill>
                <a:latin typeface="+mn-ea"/>
                <a:ea typeface="+mn-ea"/>
                <a:cs typeface="+mn-ea"/>
              </a:rPr>
              <a:t>　</a:t>
            </a:r>
            <a:r>
              <a:rPr lang="zh-CN" sz="2400" b="1" dirty="0">
                <a:latin typeface="+mn-ea"/>
                <a:ea typeface="+mn-ea"/>
                <a:cs typeface="+mn-ea"/>
              </a:rPr>
              <a:t>如图所示，在长方体</a:t>
            </a:r>
            <a:r>
              <a:rPr lang="en-US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ABCD</a:t>
            </a:r>
            <a:r>
              <a:rPr 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lang="en-US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en-US" sz="2400" b="1" baseline="-25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en-US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lang="en-US" sz="2400" b="1" baseline="-25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en-US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lang="en-US" sz="2400" b="1" baseline="-25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en-US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  <a:r>
              <a:rPr lang="en-US" sz="2400" b="1" baseline="-25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zh-CN" sz="2400" b="1" dirty="0">
                <a:latin typeface="+mn-ea"/>
                <a:ea typeface="+mn-ea"/>
                <a:cs typeface="+mn-ea"/>
              </a:rPr>
              <a:t>中，点</a:t>
            </a:r>
            <a:r>
              <a:rPr lang="en-US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</a:t>
            </a:r>
            <a:r>
              <a:rPr lang="zh-CN" sz="2400" b="1" dirty="0">
                <a:latin typeface="+mn-ea"/>
                <a:ea typeface="+mn-ea"/>
                <a:cs typeface="+mn-ea"/>
              </a:rPr>
              <a:t>，</a:t>
            </a:r>
            <a:r>
              <a:rPr lang="en-US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</a:t>
            </a:r>
            <a:r>
              <a:rPr lang="zh-CN" sz="2400" b="1" dirty="0">
                <a:latin typeface="+mn-ea"/>
                <a:ea typeface="+mn-ea"/>
                <a:cs typeface="+mn-ea"/>
              </a:rPr>
              <a:t>分别是棱</a:t>
            </a:r>
            <a:r>
              <a:rPr lang="en-US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AB</a:t>
            </a:r>
            <a:r>
              <a:rPr lang="zh-CN" sz="2400" b="1" dirty="0">
                <a:latin typeface="+mn-ea"/>
                <a:ea typeface="+mn-ea"/>
                <a:cs typeface="+mn-ea"/>
              </a:rPr>
              <a:t>，</a:t>
            </a:r>
            <a:endParaRPr lang="en-US" altLang="zh-CN" sz="2400" b="1" dirty="0">
              <a:latin typeface="+mn-ea"/>
              <a:ea typeface="+mn-ea"/>
              <a:cs typeface="+mn-ea"/>
            </a:endParaRPr>
          </a:p>
          <a:p>
            <a:r>
              <a:rPr lang="en-US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BC</a:t>
            </a:r>
            <a:r>
              <a:rPr lang="zh-CN" sz="2400" b="1" dirty="0">
                <a:latin typeface="+mn-ea"/>
                <a:ea typeface="+mn-ea"/>
                <a:cs typeface="+mn-ea"/>
              </a:rPr>
              <a:t>的中点，求证：</a:t>
            </a:r>
            <a:r>
              <a:rPr lang="en-US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EF</a:t>
            </a:r>
            <a:r>
              <a:rPr lang="zh-CN" altLang="en-US" sz="2400" b="1" dirty="0">
                <a:latin typeface="宋体" panose="02010600030101010101" pitchFamily="2" charset="-122"/>
                <a:cs typeface="Times New Roman" panose="02020603050405020304" pitchFamily="18" charset="0"/>
              </a:rPr>
              <a:t>∥</a:t>
            </a:r>
            <a:r>
              <a:rPr lang="en-US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A</a:t>
            </a:r>
            <a:r>
              <a:rPr lang="en-US" sz="2400" b="1" baseline="-25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1</a:t>
            </a:r>
            <a:r>
              <a:rPr lang="en-US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C</a:t>
            </a:r>
            <a:r>
              <a:rPr lang="en-US" sz="2400" b="1" baseline="-25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1</a:t>
            </a:r>
            <a:r>
              <a:rPr lang="en-US" sz="2400" b="1" dirty="0">
                <a:latin typeface="+mn-ea"/>
                <a:ea typeface="+mn-ea"/>
                <a:cs typeface="+mn-ea"/>
              </a:rPr>
              <a:t>.</a:t>
            </a:r>
            <a:endParaRPr lang="en-US" altLang="en-US" sz="2400" b="1" dirty="0">
              <a:latin typeface="+mn-ea"/>
              <a:ea typeface="+mn-ea"/>
              <a:cs typeface="+mn-ea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ECB3738-D372-5F5B-54C0-3F11A9A084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9409"/>
          <a:stretch/>
        </p:blipFill>
        <p:spPr>
          <a:xfrm>
            <a:off x="5652120" y="866922"/>
            <a:ext cx="3090696" cy="15846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1"/>
      <p:bldP spid="17412" grpId="2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df0386c7-4bb5-4a70-bc4a-75646b7b4a6c"/>
  <p:tag name="COMMONDATA" val="eyJoZGlkIjoiMDY0YTlhNTQyNWIyMmY5NzkxYmMwNTE0MjUwYTMwMG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30d65840-cf93-4f52-8617-ecff05600305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2572.5007874015746,&quot;width&quot;:1750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2542,&quot;width&quot;:1822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3702,&quot;width&quot;:7895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747</Words>
  <Application>Microsoft Office PowerPoint</Application>
  <PresentationFormat>全屏显示(16:9)</PresentationFormat>
  <Paragraphs>69</Paragraphs>
  <Slides>17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27" baseType="lpstr">
      <vt:lpstr>黑体</vt:lpstr>
      <vt:lpstr>华文楷体</vt:lpstr>
      <vt:lpstr>宋体</vt:lpstr>
      <vt:lpstr>Arial</vt:lpstr>
      <vt:lpstr>Calibri</vt:lpstr>
      <vt:lpstr>Cambria Math</vt:lpstr>
      <vt:lpstr>Times New Roman</vt:lpstr>
      <vt:lpstr>Wingdings</vt:lpstr>
      <vt:lpstr>Office 主题</vt:lpstr>
      <vt:lpstr>1_Office 主题</vt:lpstr>
      <vt:lpstr>5.2.1  平行直线</vt:lpstr>
      <vt:lpstr>问题导入</vt:lpstr>
      <vt:lpstr>新知探究</vt:lpstr>
      <vt:lpstr>新知探究</vt:lpstr>
      <vt:lpstr>新知探究</vt:lpstr>
      <vt:lpstr>新知探究</vt:lpstr>
      <vt:lpstr>新知探究</vt:lpstr>
      <vt:lpstr>新知探究</vt:lpstr>
      <vt:lpstr>新知探究</vt:lpstr>
      <vt:lpstr>新知探究</vt:lpstr>
      <vt:lpstr>新知探究</vt:lpstr>
      <vt:lpstr>新知探究</vt:lpstr>
      <vt:lpstr>新知探究</vt:lpstr>
      <vt:lpstr>新知探究</vt:lpstr>
      <vt:lpstr>新知探究</vt:lpstr>
      <vt:lpstr>温故知新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user</dc:creator>
  <cp:lastModifiedBy>姜 航</cp:lastModifiedBy>
  <cp:revision>419</cp:revision>
  <dcterms:created xsi:type="dcterms:W3CDTF">2013-12-23T07:18:00Z</dcterms:created>
  <dcterms:modified xsi:type="dcterms:W3CDTF">2023-09-08T01:19:50Z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88BA6C70063C4F908E0FD45FF4E20046_12</vt:lpwstr>
  </property>
  <property fmtid="{D5CDD505-2E9C-101B-9397-08002B2CF9AE}" pid="3" name="KSOProductBuildVer">
    <vt:lpwstr>2052-11.1.0.14309</vt:lpwstr>
  </property>
</Properties>
</file>