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ink/ink1.xml" ContentType="application/inkml+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ink/ink2.xml" ContentType="application/inkml+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Lst>
  <p:notesMasterIdLst>
    <p:notesMasterId r:id="rId21"/>
  </p:notesMasterIdLst>
  <p:handoutMasterIdLst>
    <p:handoutMasterId r:id="rId22"/>
  </p:handoutMasterIdLst>
  <p:sldIdLst>
    <p:sldId id="366" r:id="rId3"/>
    <p:sldId id="362" r:id="rId4"/>
    <p:sldId id="328" r:id="rId5"/>
    <p:sldId id="363" r:id="rId6"/>
    <p:sldId id="401" r:id="rId7"/>
    <p:sldId id="364" r:id="rId8"/>
    <p:sldId id="426" r:id="rId9"/>
    <p:sldId id="365" r:id="rId10"/>
    <p:sldId id="331" r:id="rId11"/>
    <p:sldId id="415" r:id="rId12"/>
    <p:sldId id="427" r:id="rId13"/>
    <p:sldId id="408" r:id="rId14"/>
    <p:sldId id="407" r:id="rId15"/>
    <p:sldId id="406" r:id="rId16"/>
    <p:sldId id="409" r:id="rId17"/>
    <p:sldId id="342" r:id="rId18"/>
    <p:sldId id="348" r:id="rId19"/>
    <p:sldId id="303" r:id="rId20"/>
  </p:sldIdLst>
  <p:sldSz cx="9144000" cy="5143500" type="screen16x9"/>
  <p:notesSz cx="6858000" cy="9144000"/>
  <p:custDataLst>
    <p:tags r:id="rId23"/>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46" userDrawn="1">
          <p15:clr>
            <a:srgbClr val="A4A3A4"/>
          </p15:clr>
        </p15:guide>
        <p15:guide id="2" pos="28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3B3BFF"/>
    <a:srgbClr val="4545C5"/>
    <a:srgbClr val="ACA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82"/>
  </p:normalViewPr>
  <p:slideViewPr>
    <p:cSldViewPr showGuides="1">
      <p:cViewPr varScale="1">
        <p:scale>
          <a:sx n="142" d="100"/>
          <a:sy n="142" d="100"/>
        </p:scale>
        <p:origin x="714" y="120"/>
      </p:cViewPr>
      <p:guideLst>
        <p:guide orient="horz" pos="1646"/>
        <p:guide pos="287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8A147B62-1F51-4054-9817-7B6EF9211A3D}"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2023/9/8</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lstStyle>
            <a:lvl1pPr algn="r">
              <a:defRPr sz="1200"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2EE96CF8-F2F6-4E0C-9CE8-54A0E5DDBEA2}"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 max="2" units="cm"/>
          <inkml:channel name="Y" type="integer" min="-2" max="2"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7T10:52:57"/>
    </inkml:context>
    <inkml:brush xml:id="br0">
      <inkml:brushProperty name="width" value="0.05" units="cm"/>
      <inkml:brushProperty name="height" value="0.05" units="cm"/>
    </inkml:brush>
  </inkml:definitions>
  <inkml:trace contextRef="#ctx0" brushRef="#br0">0 4 560 0 0,'0'0'1103'0'0,"0"0"-282"0"0,0 0-476 0 0,0 0-226 0 0,0 0-67 0 0,0 0 112 0 0,0 0 84 0 0,0 0-32 0 0,0 0-82 0 0,0 0-65 0 0,0 0-41 0 0,0 0 9 0 0,0 0-24 0 0,0 0-18 0 0,0 0-60 0 0,0 0-70 0 0,0 0-88 0 0,0 0-296 0 0,0 0-296 0 0,0-2-1307 0 0,0 0 2097 0 0</inkml:trace>
</inkml:ink>
</file>

<file path=ppt/ink/ink2.xml><?xml version="1.0" encoding="utf-8"?>
<inkml:ink xmlns:inkml="http://www.w3.org/2003/InkML">
  <inkml:definitions>
    <inkml:context xml:id="ctx0">
      <inkml:inkSource xml:id="inkSrc0">
        <inkml:traceFormat>
          <inkml:channel name="X" type="integer" min="-2" max="2" units="cm"/>
          <inkml:channel name="Y" type="integer" min="-2" max="2"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7T10:52:57"/>
    </inkml:context>
    <inkml:brush xml:id="br0">
      <inkml:brushProperty name="width" value="0.05" units="cm"/>
      <inkml:brushProperty name="height" value="0.05" units="cm"/>
    </inkml:brush>
  </inkml:definitions>
  <inkml:trace contextRef="#ctx0" brushRef="#br0">0 4 560 0 0,'0'0'1103'0'0,"0"0"-282"0"0,0 0-476 0 0,0 0-226 0 0,0 0-67 0 0,0 0 112 0 0,0 0 84 0 0,0 0-32 0 0,0 0-82 0 0,0 0-65 0 0,0 0-41 0 0,0 0 9 0 0,0 0-24 0 0,0 0-18 0 0,0 0-60 0 0,0 0-70 0 0,0 0-88 0 0,0 0-296 0 0,0 0-296 0 0,0-2-1307 0 0,0 0 2097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19F0F99-DEED-4EBD-BCDE-C020F56C9A08}"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t>2023/9/8</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smtClean="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95EA713-D590-415B-8883-301D89D7537C}"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
        <p:nvSpPr>
          <p:cNvPr id="1638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latin typeface="Calibri" panose="020F0502020204030204" pitchFamily="34" charset="0"/>
                <a:ea typeface="宋体" panose="02010600030101010101" pitchFamily="2" charset="-122"/>
              </a:rPr>
              <a:t>1</a:t>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2.xml"/><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7" name="墨迹 6"/>
              <p14:cNvContentPartPr/>
              <p14:nvPr/>
            </p14:nvContentPartPr>
            <p14:xfrm>
              <a:off x="461951" y="754591"/>
              <a:ext cx="360" cy="1800"/>
            </p14:xfrm>
          </p:contentPart>
        </mc:Choice>
        <mc:Fallback xmlns="">
          <p:pic>
            <p:nvPicPr>
              <p:cNvPr id="7" name="墨迹 6"/>
            </p:nvPicPr>
            <p:blipFill>
              <a:blip r:embed="rId3"/>
            </p:blipFill>
            <p:spPr>
              <a:xfrm>
                <a:off x="461951" y="754591"/>
                <a:ext cx="360" cy="1800"/>
              </a:xfrm>
              <a:prstGeom prst="rect"/>
            </p:spPr>
          </p:pic>
        </mc:Fallback>
      </mc:AlternateContent>
      <p:pic>
        <p:nvPicPr>
          <p:cNvPr id="3075" name="图片 7"/>
          <p:cNvPicPr>
            <a:picLocks noChangeAspect="1"/>
          </p:cNvPicPr>
          <p:nvPr userDrawn="1"/>
        </p:nvPicPr>
        <p:blipFill>
          <a:blip r:embed="rId4"/>
          <a:stretch>
            <a:fillRect/>
          </a:stretch>
        </p:blipFill>
        <p:spPr>
          <a:xfrm>
            <a:off x="0" y="1588"/>
            <a:ext cx="9144000" cy="5140325"/>
          </a:xfrm>
          <a:prstGeom prst="rect">
            <a:avLst/>
          </a:prstGeom>
          <a:noFill/>
          <a:ln w="9525">
            <a:noFill/>
          </a:ln>
        </p:spPr>
      </p:pic>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96625FF3-0DBA-4738-9225-310017D51ECB}"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2023/9/8</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wrap="square" lIns="91440" tIns="45720" rIns="91440" bIns="45720" numCol="1" anchor="ctr"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985BAA6-843E-4F09-ADA7-BE4A15D8B8F3}"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pic>
        <p:nvPicPr>
          <p:cNvPr id="6" name="图片 5">
            <a:extLst>
              <a:ext uri="{FF2B5EF4-FFF2-40B4-BE49-F238E27FC236}">
                <a16:creationId xmlns:a16="http://schemas.microsoft.com/office/drawing/2014/main" id="{43EC75B4-2298-7914-0555-42A731BDDAB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15566"/>
            <a:ext cx="8229600" cy="3960440"/>
          </a:xfrm>
        </p:spPr>
        <p:txBody>
          <a:bodyPr/>
          <a:lstStyle>
            <a:lvl1pPr>
              <a:lnSpc>
                <a:spcPct val="150000"/>
              </a:lnSpc>
              <a:defRPr sz="2800">
                <a:latin typeface="黑体" panose="02010609060101010101" pitchFamily="49" charset="-122"/>
                <a:ea typeface="黑体" panose="02010609060101010101" pitchFamily="49" charset="-122"/>
              </a:defRPr>
            </a:lvl1pPr>
            <a:lvl2pPr>
              <a:lnSpc>
                <a:spcPct val="150000"/>
              </a:lnSpc>
              <a:defRPr sz="2800">
                <a:latin typeface="黑体" panose="02010609060101010101" pitchFamily="49" charset="-122"/>
                <a:ea typeface="黑体" panose="02010609060101010101" pitchFamily="49" charset="-122"/>
              </a:defRPr>
            </a:lvl2pPr>
            <a:lvl3pPr>
              <a:lnSpc>
                <a:spcPct val="150000"/>
              </a:lnSpc>
              <a:defRPr sz="2800">
                <a:latin typeface="黑体" panose="02010609060101010101" pitchFamily="49" charset="-122"/>
                <a:ea typeface="黑体" panose="02010609060101010101" pitchFamily="49" charset="-122"/>
              </a:defRPr>
            </a:lvl3pPr>
            <a:lvl4pPr>
              <a:lnSpc>
                <a:spcPct val="150000"/>
              </a:lnSpc>
              <a:defRPr sz="2800">
                <a:latin typeface="黑体" panose="02010609060101010101" pitchFamily="49" charset="-122"/>
                <a:ea typeface="黑体" panose="02010609060101010101" pitchFamily="49" charset="-122"/>
              </a:defRPr>
            </a:lvl4pPr>
            <a:lvl5pPr>
              <a:lnSpc>
                <a:spcPct val="150000"/>
              </a:lnSpc>
              <a:defRPr sz="2800">
                <a:latin typeface="黑体" panose="02010609060101010101" pitchFamily="49" charset="-122"/>
                <a:ea typeface="黑体" panose="02010609060101010101" pitchFamily="49"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标题占位符 1"/>
          <p:cNvSpPr>
            <a:spLocks noGrp="1"/>
          </p:cNvSpPr>
          <p:nvPr>
            <p:ph type="title"/>
          </p:nvPr>
        </p:nvSpPr>
        <p:spPr bwMode="auto">
          <a:xfrm>
            <a:off x="457200" y="123478"/>
            <a:ext cx="8219256" cy="565175"/>
          </a:xfrm>
          <a:prstGeom prst="rect">
            <a:avLst/>
          </a:prstGeom>
          <a:noFill/>
          <a:ln w="9525">
            <a:noFill/>
            <a:miter lim="800000"/>
          </a:ln>
        </p:spPr>
        <p:txBody>
          <a:bodyPr/>
          <a:lstStyle>
            <a:lvl1pPr algn="ctr">
              <a:defRPr>
                <a:latin typeface="黑体" panose="02010609060101010101" pitchFamily="49" charset="-122"/>
                <a:ea typeface="黑体" panose="02010609060101010101" pitchFamily="49" charset="-122"/>
              </a:defRPr>
            </a:lvl1pPr>
          </a:lstStyle>
          <a:p>
            <a:pPr lvl="0" fontAlgn="base"/>
            <a:r>
              <a:rPr lang="zh-CN" altLang="en-US" strike="noStrike" noProof="1"/>
              <a:t>单击此处编辑母版标题样式</a:t>
            </a:r>
          </a:p>
        </p:txBody>
      </p: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96625FF3-0DBA-4738-9225-310017D51ECB}"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2023/9/8</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a:xfrm>
            <a:off x="6553200" y="4767263"/>
            <a:ext cx="2133600" cy="274638"/>
          </a:xfrm>
          <a:prstGeom prst="rect">
            <a:avLst/>
          </a:prstGeom>
        </p:spPr>
        <p:txBody>
          <a:bodyPr vert="horz" wrap="square" lIns="91440" tIns="45720" rIns="91440" bIns="45720" numCol="1" anchor="ctr"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985BAA6-843E-4F09-ADA7-BE4A15D8B8F3}"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15566"/>
            <a:ext cx="8229600" cy="3960440"/>
          </a:xfrm>
        </p:spPr>
        <p:txBody>
          <a:bodyPr/>
          <a:lstStyle>
            <a:lvl1pPr>
              <a:lnSpc>
                <a:spcPct val="150000"/>
              </a:lnSpc>
              <a:defRPr sz="2800">
                <a:latin typeface="黑体" panose="02010609060101010101" pitchFamily="49" charset="-122"/>
                <a:ea typeface="黑体" panose="02010609060101010101" pitchFamily="49" charset="-122"/>
              </a:defRPr>
            </a:lvl1pPr>
            <a:lvl2pPr>
              <a:lnSpc>
                <a:spcPct val="150000"/>
              </a:lnSpc>
              <a:defRPr sz="2800">
                <a:latin typeface="黑体" panose="02010609060101010101" pitchFamily="49" charset="-122"/>
                <a:ea typeface="黑体" panose="02010609060101010101" pitchFamily="49" charset="-122"/>
              </a:defRPr>
            </a:lvl2pPr>
            <a:lvl3pPr>
              <a:lnSpc>
                <a:spcPct val="150000"/>
              </a:lnSpc>
              <a:defRPr sz="2800">
                <a:latin typeface="黑体" panose="02010609060101010101" pitchFamily="49" charset="-122"/>
                <a:ea typeface="黑体" panose="02010609060101010101" pitchFamily="49" charset="-122"/>
              </a:defRPr>
            </a:lvl3pPr>
            <a:lvl4pPr>
              <a:lnSpc>
                <a:spcPct val="150000"/>
              </a:lnSpc>
              <a:defRPr sz="2800">
                <a:latin typeface="黑体" panose="02010609060101010101" pitchFamily="49" charset="-122"/>
                <a:ea typeface="黑体" panose="02010609060101010101" pitchFamily="49" charset="-122"/>
              </a:defRPr>
            </a:lvl4pPr>
            <a:lvl5pPr>
              <a:lnSpc>
                <a:spcPct val="150000"/>
              </a:lnSpc>
              <a:defRPr sz="2800">
                <a:latin typeface="黑体" panose="02010609060101010101" pitchFamily="49" charset="-122"/>
                <a:ea typeface="黑体" panose="02010609060101010101" pitchFamily="49"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标题占位符 1"/>
          <p:cNvSpPr>
            <a:spLocks noGrp="1"/>
          </p:cNvSpPr>
          <p:nvPr>
            <p:ph type="title"/>
          </p:nvPr>
        </p:nvSpPr>
        <p:spPr bwMode="auto">
          <a:xfrm>
            <a:off x="457200" y="123478"/>
            <a:ext cx="8219256" cy="565175"/>
          </a:xfrm>
          <a:prstGeom prst="rect">
            <a:avLst/>
          </a:prstGeom>
          <a:noFill/>
          <a:ln w="9525">
            <a:noFill/>
            <a:miter lim="800000"/>
          </a:ln>
        </p:spPr>
        <p:txBody>
          <a:bodyPr/>
          <a:lstStyle>
            <a:lvl1pPr algn="l">
              <a:defRPr>
                <a:latin typeface="黑体" panose="02010609060101010101" pitchFamily="49" charset="-122"/>
                <a:ea typeface="黑体" panose="02010609060101010101" pitchFamily="49" charset="-122"/>
              </a:defRPr>
            </a:lvl1pPr>
          </a:lstStyle>
          <a:p>
            <a:pPr lvl="0" fontAlgn="base"/>
            <a:r>
              <a:rPr lang="zh-CN" altLang="en-US" strike="noStrike" noProof="1"/>
              <a:t>单击此处编辑母版标题样式</a:t>
            </a:r>
          </a:p>
        </p:txBody>
      </p: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96625FF3-0DBA-4738-9225-310017D51ECB}"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2023/9/8</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a:xfrm>
            <a:off x="6553200" y="4767263"/>
            <a:ext cx="2133600" cy="274638"/>
          </a:xfrm>
          <a:prstGeom prst="rect">
            <a:avLst/>
          </a:prstGeom>
        </p:spPr>
        <p:txBody>
          <a:bodyPr vert="horz" wrap="square" lIns="91440" tIns="45720" rIns="91440" bIns="45720" numCol="1" anchor="ctr"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985BAA6-843E-4F09-ADA7-BE4A15D8B8F3}"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chemeClr val="bg1"/>
        </a:solidFill>
        <a:effectLst/>
      </p:bgPr>
    </p:bg>
    <p:spTree>
      <p:nvGrpSpPr>
        <p:cNvPr id="1" name=""/>
        <p:cNvGrpSpPr/>
        <p:nvPr/>
      </p:nvGrpSpPr>
      <p:grpSpPr>
        <a:xfrm>
          <a:off x="0" y="0"/>
          <a:ext cx="0" cy="0"/>
          <a:chOff x="0" y="0"/>
          <a:chExt cx="0" cy="0"/>
        </a:xfrm>
      </p:grpSpPr>
      <p:pic>
        <p:nvPicPr>
          <p:cNvPr id="6146" name="图片 6"/>
          <p:cNvPicPr>
            <a:picLocks noChangeAspect="1"/>
          </p:cNvPicPr>
          <p:nvPr userDrawn="1"/>
        </p:nvPicPr>
        <p:blipFill>
          <a:blip r:embed="rId2"/>
          <a:stretch>
            <a:fillRect/>
          </a:stretch>
        </p:blipFill>
        <p:spPr>
          <a:xfrm>
            <a:off x="0" y="1588"/>
            <a:ext cx="9144000" cy="5140325"/>
          </a:xfrm>
          <a:prstGeom prst="rect">
            <a:avLst/>
          </a:prstGeom>
          <a:noFill/>
          <a:ln w="9525">
            <a:noFill/>
          </a:ln>
        </p:spPr>
      </p:pic>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96625FF3-0DBA-4738-9225-310017D51ECB}"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2023/9/8</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wrap="square" lIns="91440" tIns="45720" rIns="91440" bIns="45720" numCol="1" anchor="ctr"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985BAA6-843E-4F09-ADA7-BE4A15D8B8F3}"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pic>
        <p:nvPicPr>
          <p:cNvPr id="6" name="图片 5">
            <a:extLst>
              <a:ext uri="{FF2B5EF4-FFF2-40B4-BE49-F238E27FC236}">
                <a16:creationId xmlns:a16="http://schemas.microsoft.com/office/drawing/2014/main" id="{08CA126A-7E78-6E83-6642-0665FACA04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7" name="墨迹 6"/>
              <p14:cNvContentPartPr/>
              <p14:nvPr/>
            </p14:nvContentPartPr>
            <p14:xfrm>
              <a:off x="461951" y="754591"/>
              <a:ext cx="360" cy="1800"/>
            </p14:xfrm>
          </p:contentPart>
        </mc:Choice>
        <mc:Fallback xmlns="">
          <p:pic>
            <p:nvPicPr>
              <p:cNvPr id="7" name="墨迹 6"/>
            </p:nvPicPr>
            <p:blipFill>
              <a:blip r:embed="rId3"/>
            </p:blipFill>
            <p:spPr>
              <a:xfrm>
                <a:off x="461951" y="754591"/>
                <a:ext cx="360" cy="1800"/>
              </a:xfrm>
              <a:prstGeom prst="rect"/>
            </p:spPr>
          </p:pic>
        </mc:Fallback>
      </mc:AlternateContent>
      <p:pic>
        <p:nvPicPr>
          <p:cNvPr id="7171" name="图片 7"/>
          <p:cNvPicPr>
            <a:picLocks noChangeAspect="1"/>
          </p:cNvPicPr>
          <p:nvPr userDrawn="1"/>
        </p:nvPicPr>
        <p:blipFill>
          <a:blip r:embed="rId4"/>
          <a:stretch>
            <a:fillRect/>
          </a:stretch>
        </p:blipFill>
        <p:spPr>
          <a:xfrm>
            <a:off x="0" y="1588"/>
            <a:ext cx="9144000" cy="5140325"/>
          </a:xfrm>
          <a:prstGeom prst="rect">
            <a:avLst/>
          </a:prstGeom>
          <a:noFill/>
          <a:ln w="9525">
            <a:noFill/>
          </a:ln>
        </p:spPr>
      </p:pic>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96625FF3-0DBA-4738-9225-310017D51ECB}"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2023/9/8</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wrap="square" lIns="91440" tIns="45720" rIns="91440" bIns="45720" numCol="1" anchor="ctr"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985BAA6-843E-4F09-ADA7-BE4A15D8B8F3}"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15566"/>
            <a:ext cx="8229600" cy="3960440"/>
          </a:xfrm>
        </p:spPr>
        <p:txBody>
          <a:bodyPr/>
          <a:lstStyle>
            <a:lvl1pPr>
              <a:lnSpc>
                <a:spcPct val="150000"/>
              </a:lnSpc>
              <a:defRPr sz="2800">
                <a:latin typeface="黑体" panose="02010609060101010101" pitchFamily="49" charset="-122"/>
                <a:ea typeface="黑体" panose="02010609060101010101" pitchFamily="49" charset="-122"/>
              </a:defRPr>
            </a:lvl1pPr>
            <a:lvl2pPr>
              <a:lnSpc>
                <a:spcPct val="150000"/>
              </a:lnSpc>
              <a:defRPr sz="2800">
                <a:latin typeface="黑体" panose="02010609060101010101" pitchFamily="49" charset="-122"/>
                <a:ea typeface="黑体" panose="02010609060101010101" pitchFamily="49" charset="-122"/>
              </a:defRPr>
            </a:lvl2pPr>
            <a:lvl3pPr>
              <a:lnSpc>
                <a:spcPct val="150000"/>
              </a:lnSpc>
              <a:defRPr sz="2800">
                <a:latin typeface="黑体" panose="02010609060101010101" pitchFamily="49" charset="-122"/>
                <a:ea typeface="黑体" panose="02010609060101010101" pitchFamily="49" charset="-122"/>
              </a:defRPr>
            </a:lvl3pPr>
            <a:lvl4pPr>
              <a:lnSpc>
                <a:spcPct val="150000"/>
              </a:lnSpc>
              <a:defRPr sz="2800">
                <a:latin typeface="黑体" panose="02010609060101010101" pitchFamily="49" charset="-122"/>
                <a:ea typeface="黑体" panose="02010609060101010101" pitchFamily="49" charset="-122"/>
              </a:defRPr>
            </a:lvl4pPr>
            <a:lvl5pPr>
              <a:lnSpc>
                <a:spcPct val="150000"/>
              </a:lnSpc>
              <a:defRPr sz="2800">
                <a:latin typeface="黑体" panose="02010609060101010101" pitchFamily="49" charset="-122"/>
                <a:ea typeface="黑体" panose="02010609060101010101" pitchFamily="49"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标题占位符 1"/>
          <p:cNvSpPr>
            <a:spLocks noGrp="1"/>
          </p:cNvSpPr>
          <p:nvPr>
            <p:ph type="title"/>
          </p:nvPr>
        </p:nvSpPr>
        <p:spPr bwMode="auto">
          <a:xfrm>
            <a:off x="457200" y="123478"/>
            <a:ext cx="8219256" cy="565175"/>
          </a:xfrm>
          <a:prstGeom prst="rect">
            <a:avLst/>
          </a:prstGeom>
          <a:noFill/>
          <a:ln w="9525">
            <a:noFill/>
            <a:miter lim="800000"/>
          </a:ln>
        </p:spPr>
        <p:txBody>
          <a:bodyPr/>
          <a:lstStyle>
            <a:lvl1pPr algn="ctr">
              <a:defRPr>
                <a:latin typeface="黑体" panose="02010609060101010101" pitchFamily="49" charset="-122"/>
                <a:ea typeface="黑体" panose="02010609060101010101" pitchFamily="49" charset="-122"/>
              </a:defRPr>
            </a:lvl1pPr>
          </a:lstStyle>
          <a:p>
            <a:pPr lvl="0" fontAlgn="base"/>
            <a:r>
              <a:rPr lang="zh-CN" altLang="en-US" strike="noStrike" noProof="1"/>
              <a:t>单击此处编辑母版标题样式</a:t>
            </a:r>
          </a:p>
        </p:txBody>
      </p: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96625FF3-0DBA-4738-9225-310017D51ECB}"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2023/9/8</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a:xfrm>
            <a:off x="6553200" y="4767263"/>
            <a:ext cx="2133600" cy="274638"/>
          </a:xfrm>
          <a:prstGeom prst="rect">
            <a:avLst/>
          </a:prstGeom>
        </p:spPr>
        <p:txBody>
          <a:bodyPr vert="horz" wrap="square" lIns="91440" tIns="45720" rIns="91440" bIns="45720" numCol="1" anchor="ctr"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985BAA6-843E-4F09-ADA7-BE4A15D8B8F3}"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15566"/>
            <a:ext cx="8229600" cy="3960440"/>
          </a:xfrm>
        </p:spPr>
        <p:txBody>
          <a:bodyPr/>
          <a:lstStyle>
            <a:lvl1pPr>
              <a:lnSpc>
                <a:spcPct val="150000"/>
              </a:lnSpc>
              <a:defRPr sz="2800">
                <a:latin typeface="黑体" panose="02010609060101010101" pitchFamily="49" charset="-122"/>
                <a:ea typeface="黑体" panose="02010609060101010101" pitchFamily="49" charset="-122"/>
              </a:defRPr>
            </a:lvl1pPr>
            <a:lvl2pPr>
              <a:lnSpc>
                <a:spcPct val="150000"/>
              </a:lnSpc>
              <a:defRPr sz="2800">
                <a:latin typeface="黑体" panose="02010609060101010101" pitchFamily="49" charset="-122"/>
                <a:ea typeface="黑体" panose="02010609060101010101" pitchFamily="49" charset="-122"/>
              </a:defRPr>
            </a:lvl2pPr>
            <a:lvl3pPr>
              <a:lnSpc>
                <a:spcPct val="150000"/>
              </a:lnSpc>
              <a:defRPr sz="2800">
                <a:latin typeface="黑体" panose="02010609060101010101" pitchFamily="49" charset="-122"/>
                <a:ea typeface="黑体" panose="02010609060101010101" pitchFamily="49" charset="-122"/>
              </a:defRPr>
            </a:lvl3pPr>
            <a:lvl4pPr>
              <a:lnSpc>
                <a:spcPct val="150000"/>
              </a:lnSpc>
              <a:defRPr sz="2800">
                <a:latin typeface="黑体" panose="02010609060101010101" pitchFamily="49" charset="-122"/>
                <a:ea typeface="黑体" panose="02010609060101010101" pitchFamily="49" charset="-122"/>
              </a:defRPr>
            </a:lvl4pPr>
            <a:lvl5pPr>
              <a:lnSpc>
                <a:spcPct val="150000"/>
              </a:lnSpc>
              <a:defRPr sz="2800">
                <a:latin typeface="黑体" panose="02010609060101010101" pitchFamily="49" charset="-122"/>
                <a:ea typeface="黑体" panose="02010609060101010101" pitchFamily="49"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标题占位符 1"/>
          <p:cNvSpPr>
            <a:spLocks noGrp="1"/>
          </p:cNvSpPr>
          <p:nvPr>
            <p:ph type="title"/>
          </p:nvPr>
        </p:nvSpPr>
        <p:spPr bwMode="auto">
          <a:xfrm>
            <a:off x="457200" y="123478"/>
            <a:ext cx="8219256" cy="565175"/>
          </a:xfrm>
          <a:prstGeom prst="rect">
            <a:avLst/>
          </a:prstGeom>
          <a:noFill/>
          <a:ln w="9525">
            <a:noFill/>
            <a:miter lim="800000"/>
          </a:ln>
        </p:spPr>
        <p:txBody>
          <a:bodyPr/>
          <a:lstStyle>
            <a:lvl1pPr algn="l">
              <a:defRPr>
                <a:latin typeface="黑体" panose="02010609060101010101" pitchFamily="49" charset="-122"/>
                <a:ea typeface="黑体" panose="02010609060101010101" pitchFamily="49" charset="-122"/>
              </a:defRPr>
            </a:lvl1pPr>
          </a:lstStyle>
          <a:p>
            <a:pPr lvl="0" fontAlgn="base"/>
            <a:r>
              <a:rPr lang="zh-CN" altLang="en-US" strike="noStrike" noProof="1"/>
              <a:t>单击此处编辑母版标题样式</a:t>
            </a:r>
          </a:p>
        </p:txBody>
      </p: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96625FF3-0DBA-4738-9225-310017D51ECB}"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2023/9/8</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a:xfrm>
            <a:off x="6553200" y="4767263"/>
            <a:ext cx="2133600" cy="274638"/>
          </a:xfrm>
          <a:prstGeom prst="rect">
            <a:avLst/>
          </a:prstGeom>
        </p:spPr>
        <p:txBody>
          <a:bodyPr vert="horz" wrap="square" lIns="91440" tIns="45720" rIns="91440" bIns="45720" numCol="1" anchor="ctr"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985BAA6-843E-4F09-ADA7-BE4A15D8B8F3}"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chemeClr val="bg1"/>
        </a:solidFill>
        <a:effectLst/>
      </p:bgPr>
    </p:bg>
    <p:spTree>
      <p:nvGrpSpPr>
        <p:cNvPr id="1" name=""/>
        <p:cNvGrpSpPr/>
        <p:nvPr/>
      </p:nvGrpSpPr>
      <p:grpSpPr>
        <a:xfrm>
          <a:off x="0" y="0"/>
          <a:ext cx="0" cy="0"/>
          <a:chOff x="0" y="0"/>
          <a:chExt cx="0" cy="0"/>
        </a:xfrm>
      </p:grpSpPr>
      <p:pic>
        <p:nvPicPr>
          <p:cNvPr id="10242" name="图片 6"/>
          <p:cNvPicPr>
            <a:picLocks noChangeAspect="1"/>
          </p:cNvPicPr>
          <p:nvPr userDrawn="1"/>
        </p:nvPicPr>
        <p:blipFill>
          <a:blip r:embed="rId2"/>
          <a:stretch>
            <a:fillRect/>
          </a:stretch>
        </p:blipFill>
        <p:spPr>
          <a:xfrm>
            <a:off x="0" y="1588"/>
            <a:ext cx="9144000" cy="5140325"/>
          </a:xfrm>
          <a:prstGeom prst="rect">
            <a:avLst/>
          </a:prstGeom>
          <a:noFill/>
          <a:ln w="9525">
            <a:noFill/>
          </a:ln>
        </p:spPr>
      </p:pic>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96625FF3-0DBA-4738-9225-310017D51ECB}"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2023/9/8</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wrap="square" lIns="91440" tIns="45720" rIns="91440" bIns="45720" numCol="1" anchor="ctr"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985BAA6-843E-4F09-ADA7-BE4A15D8B8F3}"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1187450" y="277813"/>
            <a:ext cx="7488238" cy="565150"/>
          </a:xfrm>
          <a:prstGeom prst="rect">
            <a:avLst/>
          </a:prstGeom>
          <a:noFill/>
          <a:ln w="9525">
            <a:noFill/>
          </a:ln>
        </p:spPr>
        <p:txBody>
          <a:bodyPr anchor="ctr" anchorCtr="0"/>
          <a:lstStyle/>
          <a:p>
            <a:pPr lvl="0"/>
            <a:r>
              <a:rPr lang="zh-CN" altLang="en-US" dirty="0"/>
              <a:t>单击此处编辑母版标题样式</a:t>
            </a:r>
          </a:p>
        </p:txBody>
      </p:sp>
      <p:sp>
        <p:nvSpPr>
          <p:cNvPr id="1027" name="文本占位符 2"/>
          <p:cNvSpPr>
            <a:spLocks noGrp="1"/>
          </p:cNvSpPr>
          <p:nvPr>
            <p:ph type="body"/>
          </p:nvPr>
        </p:nvSpPr>
        <p:spPr>
          <a:xfrm>
            <a:off x="457200" y="1200150"/>
            <a:ext cx="8229600" cy="3394075"/>
          </a:xfrm>
          <a:prstGeom prst="rect">
            <a:avLst/>
          </a:prstGeom>
          <a:noFill/>
          <a:ln w="9525">
            <a:noFill/>
          </a:ln>
        </p:spPr>
        <p:txBody>
          <a:bodyPr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6625FF3-0DBA-4738-9225-310017D51ECB}"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2023/9/8</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lgn="r" eaLnBrk="1" hangingPunct="1">
              <a:defRPr sz="1200" smtClean="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985BAA6-843E-4F09-ADA7-BE4A15D8B8F3}"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l" rtl="0" eaLnBrk="0" fontAlgn="base" hangingPunct="0">
        <a:spcBef>
          <a:spcPct val="0"/>
        </a:spcBef>
        <a:spcAft>
          <a:spcPct val="0"/>
        </a:spcAft>
        <a:defRPr sz="4000" b="1" kern="1200">
          <a:solidFill>
            <a:schemeClr val="tx1"/>
          </a:solidFill>
          <a:latin typeface="黑体" panose="02010609060101010101" pitchFamily="49" charset="-122"/>
          <a:ea typeface="黑体" panose="02010609060101010101" pitchFamily="49" charset="-122"/>
          <a:cs typeface="+mj-cs"/>
        </a:defRPr>
      </a:lvl1pPr>
      <a:lvl2pPr algn="l" rtl="0" eaLnBrk="0" fontAlgn="base" hangingPunct="0">
        <a:spcBef>
          <a:spcPct val="0"/>
        </a:spcBef>
        <a:spcAft>
          <a:spcPct val="0"/>
        </a:spcAft>
        <a:defRPr sz="4000" b="1">
          <a:solidFill>
            <a:schemeClr val="tx1"/>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4000" b="1">
          <a:solidFill>
            <a:schemeClr val="tx1"/>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4000" b="1">
          <a:solidFill>
            <a:schemeClr val="tx1"/>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4000" b="1">
          <a:solidFill>
            <a:schemeClr val="tx1"/>
          </a:solidFill>
          <a:latin typeface="黑体" panose="02010609060101010101" pitchFamily="49" charset="-122"/>
          <a:ea typeface="黑体" panose="02010609060101010101" pitchFamily="49"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49" charset="-122"/>
          <a:ea typeface="黑体" panose="02010609060101010101" pitchFamily="49"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49" charset="-122"/>
          <a:ea typeface="黑体" panose="02010609060101010101" pitchFamily="49"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49" charset="-122"/>
          <a:ea typeface="黑体" panose="02010609060101010101"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49" charset="-122"/>
          <a:ea typeface="黑体" panose="02010609060101010101" pitchFamily="49"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1187450" y="277813"/>
            <a:ext cx="7488238" cy="565150"/>
          </a:xfrm>
          <a:prstGeom prst="rect">
            <a:avLst/>
          </a:prstGeom>
          <a:noFill/>
          <a:ln w="9525">
            <a:noFill/>
          </a:ln>
        </p:spPr>
        <p:txBody>
          <a:bodyPr anchor="ctr" anchorCtr="0"/>
          <a:lstStyle/>
          <a:p>
            <a:pPr lvl="0"/>
            <a:r>
              <a:rPr lang="zh-CN" altLang="en-US" dirty="0"/>
              <a:t>单击此处编辑母版标题样式</a:t>
            </a:r>
          </a:p>
        </p:txBody>
      </p:sp>
      <p:sp>
        <p:nvSpPr>
          <p:cNvPr id="2051" name="文本占位符 2"/>
          <p:cNvSpPr>
            <a:spLocks noGrp="1"/>
          </p:cNvSpPr>
          <p:nvPr>
            <p:ph type="body"/>
          </p:nvPr>
        </p:nvSpPr>
        <p:spPr>
          <a:xfrm>
            <a:off x="457200" y="1200150"/>
            <a:ext cx="8229600" cy="3394075"/>
          </a:xfrm>
          <a:prstGeom prst="rect">
            <a:avLst/>
          </a:prstGeom>
          <a:noFill/>
          <a:ln w="9525">
            <a:noFill/>
          </a:ln>
        </p:spPr>
        <p:txBody>
          <a:bodyPr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6625FF3-0DBA-4738-9225-310017D51ECB}"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2023/9/8</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lgn="r" eaLnBrk="1" hangingPunct="1">
              <a:defRPr sz="1200" smtClean="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985BAA6-843E-4F09-ADA7-BE4A15D8B8F3}"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hf sldNum="0" hdr="0" ftr="0" dt="0"/>
  <p:txStyles>
    <p:titleStyle>
      <a:lvl1pPr algn="l" rtl="0" eaLnBrk="0" fontAlgn="base" hangingPunct="0">
        <a:spcBef>
          <a:spcPct val="0"/>
        </a:spcBef>
        <a:spcAft>
          <a:spcPct val="0"/>
        </a:spcAft>
        <a:defRPr sz="4000" b="1" kern="1200">
          <a:solidFill>
            <a:schemeClr val="tx1"/>
          </a:solidFill>
          <a:latin typeface="黑体" panose="02010609060101010101" pitchFamily="49" charset="-122"/>
          <a:ea typeface="黑体" panose="02010609060101010101" pitchFamily="49" charset="-122"/>
          <a:cs typeface="+mj-cs"/>
        </a:defRPr>
      </a:lvl1pPr>
      <a:lvl2pPr algn="l" rtl="0" eaLnBrk="0" fontAlgn="base" hangingPunct="0">
        <a:spcBef>
          <a:spcPct val="0"/>
        </a:spcBef>
        <a:spcAft>
          <a:spcPct val="0"/>
        </a:spcAft>
        <a:defRPr sz="4000" b="1">
          <a:solidFill>
            <a:schemeClr val="tx1"/>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4000" b="1">
          <a:solidFill>
            <a:schemeClr val="tx1"/>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4000" b="1">
          <a:solidFill>
            <a:schemeClr val="tx1"/>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4000" b="1">
          <a:solidFill>
            <a:schemeClr val="tx1"/>
          </a:solidFill>
          <a:latin typeface="黑体" panose="02010609060101010101" pitchFamily="49" charset="-122"/>
          <a:ea typeface="黑体" panose="02010609060101010101" pitchFamily="49"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49" charset="-122"/>
          <a:ea typeface="黑体" panose="02010609060101010101" pitchFamily="49"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49" charset="-122"/>
          <a:ea typeface="黑体" panose="02010609060101010101" pitchFamily="49"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49" charset="-122"/>
          <a:ea typeface="黑体" panose="02010609060101010101"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49" charset="-122"/>
          <a:ea typeface="黑体" panose="02010609060101010101" pitchFamily="49"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ctrTitle" idx="4294967295"/>
          </p:nvPr>
        </p:nvSpPr>
        <p:spPr>
          <a:xfrm>
            <a:off x="0" y="1887538"/>
            <a:ext cx="9144000" cy="936625"/>
          </a:xfrm>
        </p:spPr>
        <p:txBody>
          <a:bodyPr vert="horz" wrap="square" lIns="91440" tIns="45720" rIns="91440" bIns="45720" anchor="ctr" anchorCtr="0"/>
          <a:lstStyle>
            <a:lvl1pPr lvl="0">
              <a:buClrTx/>
              <a:buSzTx/>
              <a:buFontTx/>
              <a:defRPr/>
            </a:lvl1pPr>
          </a:lstStyle>
          <a:p>
            <a:pPr lvl="0" algn="ctr" eaLnBrk="1" hangingPunct="1">
              <a:buClrTx/>
              <a:buNone/>
            </a:pPr>
            <a:r>
              <a:rPr lang="en-US" altLang="zh-CN" sz="4800" dirty="0">
                <a:solidFill>
                  <a:schemeClr val="bg1"/>
                </a:solidFill>
                <a:latin typeface="Times New Roman" panose="02020603050405020304" pitchFamily="18" charset="0"/>
              </a:rPr>
              <a:t>5.2.2  </a:t>
            </a:r>
            <a:r>
              <a:rPr lang="zh-CN" altLang="en-US" sz="4800" dirty="0">
                <a:solidFill>
                  <a:schemeClr val="bg1"/>
                </a:solidFill>
                <a:latin typeface="Times New Roman" panose="02020603050405020304" pitchFamily="18" charset="0"/>
              </a:rPr>
              <a:t>异面直线</a:t>
            </a:r>
            <a:endParaRPr lang="zh-CN" altLang="en-US" sz="4800"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2"/>
          <p:cNvSpPr>
            <a:spLocks noGrp="1"/>
          </p:cNvSpPr>
          <p:nvPr>
            <p:ph type="title"/>
          </p:nvPr>
        </p:nvSpPr>
        <p:spPr>
          <a:xfrm>
            <a:off x="0" y="123825"/>
            <a:ext cx="9144000" cy="565150"/>
          </a:xfrm>
        </p:spPr>
        <p:txBody>
          <a:bodyPr vert="horz" wrap="square" lIns="91440" tIns="45720" rIns="91440" bIns="45720" anchor="ctr" anchorCtr="0"/>
          <a:lstStyle/>
          <a:p>
            <a:r>
              <a:rPr lang="zh-CN" altLang="en-US" sz="2800" kern="1200" dirty="0">
                <a:latin typeface="黑体" panose="02010609060101010101" pitchFamily="49" charset="-122"/>
                <a:ea typeface="黑体" panose="02010609060101010101" pitchFamily="49" charset="-122"/>
                <a:cs typeface="+mj-cs"/>
              </a:rPr>
              <a:t>新知探究</a:t>
            </a:r>
          </a:p>
        </p:txBody>
      </p:sp>
      <p:sp>
        <p:nvSpPr>
          <p:cNvPr id="2" name="矩形 1"/>
          <p:cNvSpPr/>
          <p:nvPr/>
        </p:nvSpPr>
        <p:spPr>
          <a:xfrm>
            <a:off x="269776" y="843558"/>
            <a:ext cx="8640000" cy="1130246"/>
          </a:xfrm>
          <a:prstGeom prst="rect">
            <a:avLst/>
          </a:prstGeom>
        </p:spPr>
        <p:txBody>
          <a:bodyPr wrap="square">
            <a:spAutoFit/>
          </a:bodyPr>
          <a:lstStyle/>
          <a:p>
            <a:pPr marR="0" lvl="0" indent="0" algn="just" defTabSz="914400" rtl="0" eaLnBrk="0" fontAlgn="base" latinLnBrk="0" hangingPunct="0">
              <a:lnSpc>
                <a:spcPct val="150000"/>
              </a:lnSpc>
              <a:spcBef>
                <a:spcPct val="0"/>
              </a:spcBef>
              <a:spcAft>
                <a:spcPts val="0"/>
              </a:spcAft>
              <a:buClrTx/>
              <a:buSzTx/>
              <a:buFontTx/>
              <a:buNone/>
              <a:defRPr/>
            </a:pPr>
            <a:r>
              <a:rPr kumimoji="0" lang="zh-CN" altLang="zh-CN" sz="2400" b="1" i="0" u="none" strike="noStrike" kern="100" cap="none" spc="0" normalizeH="0" baseline="0" noProof="0" dirty="0">
                <a:ln>
                  <a:noFill/>
                </a:ln>
                <a:solidFill>
                  <a:srgbClr val="0000CC"/>
                </a:solidFill>
                <a:effectLst/>
                <a:uLnTx/>
                <a:uFillTx/>
                <a:latin typeface="+mn-ea"/>
                <a:ea typeface="+mn-ea"/>
                <a:cs typeface="Times New Roman" panose="02020603050405020304" pitchFamily="18" charset="0"/>
              </a:rPr>
              <a:t>解：</a:t>
            </a:r>
            <a:r>
              <a:rPr kumimoji="0" lang="zh-CN" altLang="zh-CN" sz="24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a:t>
            </a:r>
            <a:r>
              <a:rPr kumimoji="0" lang="en-US" altLang="zh-CN" sz="24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1</a:t>
            </a:r>
            <a:r>
              <a:rPr kumimoji="0" lang="zh-CN" altLang="zh-CN" sz="24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）由异面直线的定义可知，棱</a:t>
            </a:r>
            <a:r>
              <a:rPr kumimoji="0" lang="en-US" altLang="zh-CN" sz="2400" i="1" u="none" strike="noStrike" cap="none" spc="0" normalizeH="0" baseline="0" dirty="0">
                <a:solidFill>
                  <a:schemeClr val="tx1"/>
                </a:solidFill>
                <a:latin typeface="Times New Roman" panose="02020603050405020304" pitchFamily="18" charset="0"/>
              </a:rPr>
              <a:t>BC</a:t>
            </a:r>
            <a:r>
              <a:rPr kumimoji="0" lang="zh-CN" altLang="zh-CN" sz="240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a:t>
            </a:r>
            <a:r>
              <a:rPr kumimoji="0" lang="en-US" altLang="zh-CN" sz="2400" i="1" u="none" strike="noStrike" cap="none" spc="0" normalizeH="0" baseline="0" dirty="0">
                <a:solidFill>
                  <a:schemeClr val="tx1"/>
                </a:solidFill>
                <a:latin typeface="Times New Roman" panose="02020603050405020304" pitchFamily="18" charset="0"/>
              </a:rPr>
              <a:t>CD</a:t>
            </a:r>
            <a:r>
              <a:rPr kumimoji="0" lang="zh-CN" altLang="zh-CN" sz="240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a:t>
            </a:r>
            <a:r>
              <a:rPr lang="en-US" altLang="zh-CN" sz="2400" i="1" dirty="0">
                <a:latin typeface="Times New Roman" panose="02020603050405020304" pitchFamily="18" charset="0"/>
                <a:sym typeface="+mn-ea"/>
              </a:rPr>
              <a:t>B</a:t>
            </a:r>
            <a:r>
              <a:rPr lang="en-US" altLang="zh-CN" sz="2400" baseline="-25000" dirty="0">
                <a:latin typeface="Times New Roman" panose="02020603050405020304" pitchFamily="18" charset="0"/>
                <a:sym typeface="+mn-ea"/>
              </a:rPr>
              <a:t>1</a:t>
            </a:r>
            <a:r>
              <a:rPr lang="en-US" altLang="zh-CN" sz="2400" i="1" dirty="0">
                <a:latin typeface="Times New Roman" panose="02020603050405020304" pitchFamily="18" charset="0"/>
                <a:sym typeface="+mn-ea"/>
              </a:rPr>
              <a:t>C</a:t>
            </a:r>
            <a:r>
              <a:rPr lang="en-US" altLang="zh-CN" sz="2400" baseline="-25000" dirty="0">
                <a:latin typeface="Times New Roman" panose="02020603050405020304" pitchFamily="18" charset="0"/>
                <a:sym typeface="+mn-ea"/>
              </a:rPr>
              <a:t>1</a:t>
            </a:r>
            <a:r>
              <a:rPr kumimoji="0" lang="zh-CN" altLang="zh-CN" sz="240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a:t>
            </a:r>
            <a:r>
              <a:rPr lang="en-US" altLang="zh-CN" sz="2400" i="1" dirty="0">
                <a:latin typeface="Times New Roman" panose="02020603050405020304" pitchFamily="18" charset="0"/>
                <a:sym typeface="+mn-ea"/>
              </a:rPr>
              <a:t>C</a:t>
            </a:r>
            <a:r>
              <a:rPr lang="en-US" altLang="zh-CN" sz="2400" baseline="-25000" dirty="0">
                <a:latin typeface="Times New Roman" panose="02020603050405020304" pitchFamily="18" charset="0"/>
                <a:sym typeface="+mn-ea"/>
              </a:rPr>
              <a:t>1</a:t>
            </a:r>
            <a:r>
              <a:rPr lang="en-US" altLang="zh-CN" sz="2400" i="1" dirty="0">
                <a:latin typeface="Times New Roman" panose="02020603050405020304" pitchFamily="18" charset="0"/>
                <a:sym typeface="+mn-ea"/>
              </a:rPr>
              <a:t>D</a:t>
            </a:r>
            <a:r>
              <a:rPr lang="en-US" altLang="zh-CN" sz="2400" baseline="-25000" dirty="0">
                <a:latin typeface="Times New Roman" panose="02020603050405020304" pitchFamily="18" charset="0"/>
                <a:sym typeface="+mn-ea"/>
              </a:rPr>
              <a:t>1</a:t>
            </a:r>
            <a:r>
              <a:rPr kumimoji="0" lang="zh-CN" altLang="zh-CN" sz="24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所在的直线分别与直线</a:t>
            </a:r>
            <a:r>
              <a:rPr kumimoji="0" lang="en-US" altLang="zh-CN" sz="2400" b="1" i="1" u="none" strike="noStrike" cap="none" spc="0" normalizeH="0" baseline="0" dirty="0">
                <a:solidFill>
                  <a:schemeClr val="tx1"/>
                </a:solidFill>
                <a:latin typeface="Times New Roman" panose="02020603050405020304" pitchFamily="18" charset="0"/>
              </a:rPr>
              <a:t>A</a:t>
            </a:r>
            <a:r>
              <a:rPr lang="en-US" altLang="zh-CN" sz="2400" b="1" i="1" dirty="0">
                <a:latin typeface="Times New Roman" panose="02020603050405020304" pitchFamily="18" charset="0"/>
                <a:sym typeface="+mn-ea"/>
              </a:rPr>
              <a:t>A</a:t>
            </a:r>
            <a:r>
              <a:rPr lang="en-US" altLang="zh-CN" sz="2400" b="1" baseline="-25000" dirty="0">
                <a:latin typeface="Times New Roman" panose="02020603050405020304" pitchFamily="18" charset="0"/>
                <a:sym typeface="+mn-ea"/>
              </a:rPr>
              <a:t>1</a:t>
            </a:r>
            <a:r>
              <a:rPr kumimoji="0" lang="zh-CN" altLang="zh-CN" sz="24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是异面直线</a:t>
            </a:r>
            <a:r>
              <a:rPr kumimoji="0" lang="zh-CN" altLang="en-US" sz="24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a:t>
            </a:r>
            <a:endParaRPr kumimoji="0" lang="zh-CN" altLang="zh-CN" sz="24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p:txBody>
      </p:sp>
      <p:sp>
        <p:nvSpPr>
          <p:cNvPr id="3" name="矩形 2">
            <a:extLst>
              <a:ext uri="{FF2B5EF4-FFF2-40B4-BE49-F238E27FC236}">
                <a16:creationId xmlns:a16="http://schemas.microsoft.com/office/drawing/2014/main" id="{6E30E3A3-651B-E1DA-5BC8-2BCE2BF97DEB}"/>
              </a:ext>
            </a:extLst>
          </p:cNvPr>
          <p:cNvSpPr/>
          <p:nvPr/>
        </p:nvSpPr>
        <p:spPr>
          <a:xfrm>
            <a:off x="269776" y="1998306"/>
            <a:ext cx="5742384" cy="2238241"/>
          </a:xfrm>
          <a:prstGeom prst="rect">
            <a:avLst/>
          </a:prstGeom>
        </p:spPr>
        <p:txBody>
          <a:bodyPr wrap="square">
            <a:spAutoFit/>
          </a:bodyPr>
          <a:lstStyle/>
          <a:p>
            <a:pPr lvl="0" algn="just" eaLnBrk="0" hangingPunct="0">
              <a:lnSpc>
                <a:spcPct val="150000"/>
              </a:lnSpc>
              <a:spcAft>
                <a:spcPts val="0"/>
              </a:spcAft>
              <a:defRPr/>
            </a:pPr>
            <a:r>
              <a:rPr kumimoji="0" lang="zh-CN" altLang="zh-CN" sz="24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（2）因为</a:t>
            </a:r>
            <a:r>
              <a:rPr lang="en-US" altLang="zh-CN" sz="2400" i="1" dirty="0">
                <a:latin typeface="Times New Roman" panose="02020603050405020304" pitchFamily="18" charset="0"/>
                <a:sym typeface="+mn-ea"/>
              </a:rPr>
              <a:t>A</a:t>
            </a:r>
            <a:r>
              <a:rPr lang="en-US" altLang="zh-CN" sz="2400" baseline="-25000" dirty="0">
                <a:latin typeface="Times New Roman" panose="02020603050405020304" pitchFamily="18" charset="0"/>
                <a:sym typeface="+mn-ea"/>
              </a:rPr>
              <a:t>1</a:t>
            </a:r>
            <a:r>
              <a:rPr lang="en-US" altLang="zh-CN" sz="2400" i="1" dirty="0">
                <a:latin typeface="Times New Roman" panose="02020603050405020304" pitchFamily="18" charset="0"/>
                <a:sym typeface="+mn-ea"/>
              </a:rPr>
              <a:t>B</a:t>
            </a:r>
            <a:r>
              <a:rPr lang="en-US" altLang="zh-CN" sz="2400" baseline="-25000" dirty="0">
                <a:latin typeface="Times New Roman" panose="02020603050405020304" pitchFamily="18" charset="0"/>
                <a:sym typeface="+mn-ea"/>
              </a:rPr>
              <a:t>1</a:t>
            </a:r>
            <a:r>
              <a:rPr lang="en-US" altLang="zh-CN" sz="2400" dirty="0">
                <a:latin typeface="Times New Roman" panose="02020603050405020304" pitchFamily="18" charset="0"/>
              </a:rPr>
              <a:t>//</a:t>
            </a:r>
            <a:r>
              <a:rPr lang="en-US" altLang="zh-CN" sz="2400" i="1" dirty="0">
                <a:latin typeface="Times New Roman" panose="02020603050405020304" pitchFamily="18" charset="0"/>
                <a:sym typeface="+mn-ea"/>
              </a:rPr>
              <a:t>AB</a:t>
            </a:r>
            <a:r>
              <a:rPr kumimoji="0" lang="zh-CN" altLang="zh-CN" sz="24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，所以异面直线</a:t>
            </a:r>
            <a:r>
              <a:rPr lang="en-US" altLang="zh-CN" sz="2400" i="1" dirty="0">
                <a:latin typeface="Times New Roman" panose="02020603050405020304" pitchFamily="18" charset="0"/>
                <a:sym typeface="+mn-ea"/>
              </a:rPr>
              <a:t>AB</a:t>
            </a:r>
          </a:p>
          <a:p>
            <a:pPr lvl="0" algn="just" eaLnBrk="0" hangingPunct="0">
              <a:lnSpc>
                <a:spcPct val="150000"/>
              </a:lnSpc>
              <a:spcAft>
                <a:spcPts val="0"/>
              </a:spcAft>
              <a:defRPr/>
            </a:pPr>
            <a:r>
              <a:rPr kumimoji="0" lang="zh-CN" altLang="zh-CN" sz="24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与</a:t>
            </a:r>
            <a:r>
              <a:rPr lang="en-US" altLang="zh-CN" sz="2400" i="1" dirty="0">
                <a:latin typeface="Times New Roman" panose="02020603050405020304" pitchFamily="18" charset="0"/>
                <a:sym typeface="+mn-ea"/>
              </a:rPr>
              <a:t>A</a:t>
            </a:r>
            <a:r>
              <a:rPr lang="en-US" altLang="zh-CN" sz="2400" baseline="-25000" dirty="0">
                <a:latin typeface="Times New Roman" panose="02020603050405020304" pitchFamily="18" charset="0"/>
                <a:sym typeface="+mn-ea"/>
              </a:rPr>
              <a:t>1</a:t>
            </a:r>
            <a:r>
              <a:rPr lang="en-US" altLang="zh-CN" sz="2400" i="1" dirty="0">
                <a:latin typeface="Times New Roman" panose="02020603050405020304" pitchFamily="18" charset="0"/>
                <a:sym typeface="+mn-ea"/>
              </a:rPr>
              <a:t>D</a:t>
            </a:r>
            <a:r>
              <a:rPr lang="en-US" altLang="zh-CN" sz="2400" baseline="-25000" dirty="0">
                <a:latin typeface="Times New Roman" panose="02020603050405020304" pitchFamily="18" charset="0"/>
                <a:sym typeface="+mn-ea"/>
              </a:rPr>
              <a:t>1</a:t>
            </a:r>
            <a:r>
              <a:rPr kumimoji="0" lang="zh-CN" altLang="zh-CN" sz="24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所成的角就是</a:t>
            </a:r>
            <a:r>
              <a:rPr lang="en-US" altLang="zh-CN" sz="2400" i="1" dirty="0">
                <a:latin typeface="Times New Roman" panose="02020603050405020304" pitchFamily="18" charset="0"/>
                <a:sym typeface="+mn-ea"/>
              </a:rPr>
              <a:t>A</a:t>
            </a:r>
            <a:r>
              <a:rPr lang="en-US" altLang="zh-CN" sz="2400" baseline="-25000" dirty="0">
                <a:latin typeface="Times New Roman" panose="02020603050405020304" pitchFamily="18" charset="0"/>
                <a:sym typeface="+mn-ea"/>
              </a:rPr>
              <a:t>1</a:t>
            </a:r>
            <a:r>
              <a:rPr lang="en-US" altLang="zh-CN" sz="2400" i="1" dirty="0">
                <a:latin typeface="Times New Roman" panose="02020603050405020304" pitchFamily="18" charset="0"/>
                <a:sym typeface="+mn-ea"/>
              </a:rPr>
              <a:t>B</a:t>
            </a:r>
            <a:r>
              <a:rPr lang="en-US" altLang="zh-CN" sz="2400" baseline="-25000" dirty="0">
                <a:latin typeface="Times New Roman" panose="02020603050405020304" pitchFamily="18" charset="0"/>
                <a:sym typeface="+mn-ea"/>
              </a:rPr>
              <a:t>1</a:t>
            </a:r>
            <a:r>
              <a:rPr kumimoji="0" lang="zh-CN" altLang="zh-CN" sz="24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与</a:t>
            </a:r>
            <a:r>
              <a:rPr lang="en-US" altLang="zh-CN" sz="2400" i="1" dirty="0">
                <a:latin typeface="Times New Roman" panose="02020603050405020304" pitchFamily="18" charset="0"/>
                <a:sym typeface="+mn-ea"/>
              </a:rPr>
              <a:t>A</a:t>
            </a:r>
            <a:r>
              <a:rPr lang="en-US" altLang="zh-CN" sz="2400" baseline="-25000" dirty="0">
                <a:latin typeface="Times New Roman" panose="02020603050405020304" pitchFamily="18" charset="0"/>
                <a:sym typeface="+mn-ea"/>
              </a:rPr>
              <a:t>1</a:t>
            </a:r>
            <a:r>
              <a:rPr lang="en-US" altLang="zh-CN" sz="2400" i="1" dirty="0">
                <a:latin typeface="Times New Roman" panose="02020603050405020304" pitchFamily="18" charset="0"/>
                <a:sym typeface="+mn-ea"/>
              </a:rPr>
              <a:t>D</a:t>
            </a:r>
            <a:r>
              <a:rPr lang="en-US" altLang="zh-CN" sz="2400" baseline="-25000" dirty="0">
                <a:latin typeface="Times New Roman" panose="02020603050405020304" pitchFamily="18" charset="0"/>
                <a:sym typeface="+mn-ea"/>
              </a:rPr>
              <a:t>1</a:t>
            </a:r>
            <a:r>
              <a:rPr kumimoji="0" lang="zh-CN" altLang="zh-CN" sz="24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所成的</a:t>
            </a:r>
            <a:endParaRPr kumimoji="0" lang="en-US" altLang="zh-CN" sz="24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p>
            <a:pPr lvl="0" algn="just" eaLnBrk="0" hangingPunct="0">
              <a:lnSpc>
                <a:spcPct val="150000"/>
              </a:lnSpc>
              <a:spcAft>
                <a:spcPts val="0"/>
              </a:spcAft>
              <a:defRPr/>
            </a:pPr>
            <a:r>
              <a:rPr kumimoji="0" lang="zh-CN" altLang="zh-CN" sz="24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角，即∠</a:t>
            </a:r>
            <a:r>
              <a:rPr lang="en-US" altLang="zh-CN" sz="2400" i="1" dirty="0">
                <a:latin typeface="Times New Roman" panose="02020603050405020304" pitchFamily="18" charset="0"/>
                <a:sym typeface="+mn-ea"/>
              </a:rPr>
              <a:t>B</a:t>
            </a:r>
            <a:r>
              <a:rPr lang="en-US" altLang="zh-CN" sz="2400" baseline="-25000" dirty="0">
                <a:latin typeface="Times New Roman" panose="02020603050405020304" pitchFamily="18" charset="0"/>
                <a:sym typeface="+mn-ea"/>
              </a:rPr>
              <a:t>1</a:t>
            </a:r>
            <a:r>
              <a:rPr lang="en-US" altLang="zh-CN" sz="2400" i="1" dirty="0">
                <a:latin typeface="Times New Roman" panose="02020603050405020304" pitchFamily="18" charset="0"/>
                <a:sym typeface="+mn-ea"/>
              </a:rPr>
              <a:t>A</a:t>
            </a:r>
            <a:r>
              <a:rPr lang="en-US" altLang="zh-CN" sz="2400" baseline="-25000" dirty="0">
                <a:latin typeface="Times New Roman" panose="02020603050405020304" pitchFamily="18" charset="0"/>
                <a:sym typeface="+mn-ea"/>
              </a:rPr>
              <a:t>1</a:t>
            </a:r>
            <a:r>
              <a:rPr lang="en-US" altLang="zh-CN" sz="2400" i="1" dirty="0">
                <a:latin typeface="Times New Roman" panose="02020603050405020304" pitchFamily="18" charset="0"/>
                <a:sym typeface="+mn-ea"/>
              </a:rPr>
              <a:t>D</a:t>
            </a:r>
            <a:r>
              <a:rPr lang="en-US" altLang="zh-CN" sz="2400" baseline="-25000" dirty="0">
                <a:latin typeface="Times New Roman" panose="02020603050405020304" pitchFamily="18" charset="0"/>
                <a:sym typeface="+mn-ea"/>
              </a:rPr>
              <a:t>1</a:t>
            </a:r>
            <a:r>
              <a:rPr kumimoji="0" lang="zh-CN" altLang="zh-CN" sz="24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.因为∠</a:t>
            </a:r>
            <a:r>
              <a:rPr lang="en-US" altLang="zh-CN" sz="2400" i="1" dirty="0">
                <a:latin typeface="Times New Roman" panose="02020603050405020304" pitchFamily="18" charset="0"/>
                <a:sym typeface="+mn-ea"/>
              </a:rPr>
              <a:t>B</a:t>
            </a:r>
            <a:r>
              <a:rPr lang="en-US" altLang="zh-CN" sz="2400" baseline="-25000" dirty="0">
                <a:latin typeface="Times New Roman" panose="02020603050405020304" pitchFamily="18" charset="0"/>
                <a:sym typeface="+mn-ea"/>
              </a:rPr>
              <a:t>1</a:t>
            </a:r>
            <a:r>
              <a:rPr lang="en-US" altLang="zh-CN" sz="2400" i="1" dirty="0">
                <a:latin typeface="Times New Roman" panose="02020603050405020304" pitchFamily="18" charset="0"/>
                <a:sym typeface="+mn-ea"/>
              </a:rPr>
              <a:t>A</a:t>
            </a:r>
            <a:r>
              <a:rPr lang="en-US" altLang="zh-CN" sz="2400" baseline="-25000" dirty="0">
                <a:latin typeface="Times New Roman" panose="02020603050405020304" pitchFamily="18" charset="0"/>
                <a:sym typeface="+mn-ea"/>
              </a:rPr>
              <a:t>1</a:t>
            </a:r>
            <a:r>
              <a:rPr lang="en-US" altLang="zh-CN" sz="2400" i="1" dirty="0">
                <a:latin typeface="Times New Roman" panose="02020603050405020304" pitchFamily="18" charset="0"/>
                <a:sym typeface="+mn-ea"/>
              </a:rPr>
              <a:t>D</a:t>
            </a:r>
            <a:r>
              <a:rPr lang="en-US" altLang="zh-CN" sz="2400" baseline="-25000" dirty="0">
                <a:latin typeface="Times New Roman" panose="02020603050405020304" pitchFamily="18" charset="0"/>
                <a:sym typeface="+mn-ea"/>
              </a:rPr>
              <a:t>1</a:t>
            </a:r>
            <a:r>
              <a:rPr kumimoji="0" lang="zh-CN" altLang="zh-CN" sz="24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a:t>
            </a:r>
            <a:r>
              <a:rPr lang="en-US" altLang="zh-CN" sz="2400" dirty="0">
                <a:latin typeface="Times New Roman" panose="02020603050405020304" pitchFamily="18" charset="0"/>
              </a:rPr>
              <a:t>9</a:t>
            </a:r>
            <a:r>
              <a:rPr lang="zh-CN" altLang="en-US" sz="2400" dirty="0">
                <a:latin typeface="Times New Roman" panose="02020603050405020304" pitchFamily="18" charset="0"/>
              </a:rPr>
              <a:t>0°</a:t>
            </a:r>
            <a:r>
              <a:rPr kumimoji="0" lang="zh-CN" altLang="zh-CN" sz="24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a:t>
            </a:r>
            <a:endParaRPr kumimoji="0" lang="en-US" altLang="zh-CN" sz="24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p>
            <a:pPr lvl="0" algn="just" eaLnBrk="0" hangingPunct="0">
              <a:lnSpc>
                <a:spcPct val="150000"/>
              </a:lnSpc>
              <a:spcAft>
                <a:spcPts val="0"/>
              </a:spcAft>
              <a:defRPr/>
            </a:pPr>
            <a:r>
              <a:rPr kumimoji="0" lang="zh-CN" altLang="zh-CN" sz="24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所以异面直线</a:t>
            </a:r>
            <a:r>
              <a:rPr lang="en-US" altLang="zh-CN" sz="2400" i="1" dirty="0">
                <a:latin typeface="Times New Roman" panose="02020603050405020304" pitchFamily="18" charset="0"/>
                <a:sym typeface="+mn-ea"/>
              </a:rPr>
              <a:t>AB</a:t>
            </a:r>
            <a:r>
              <a:rPr kumimoji="0" lang="zh-CN" altLang="zh-CN" sz="24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与</a:t>
            </a:r>
            <a:r>
              <a:rPr lang="en-US" altLang="zh-CN" sz="2400" i="1" dirty="0">
                <a:latin typeface="Times New Roman" panose="02020603050405020304" pitchFamily="18" charset="0"/>
                <a:sym typeface="+mn-ea"/>
              </a:rPr>
              <a:t>A</a:t>
            </a:r>
            <a:r>
              <a:rPr lang="en-US" altLang="zh-CN" sz="2400" baseline="-25000" dirty="0">
                <a:latin typeface="Times New Roman" panose="02020603050405020304" pitchFamily="18" charset="0"/>
                <a:sym typeface="+mn-ea"/>
              </a:rPr>
              <a:t>1</a:t>
            </a:r>
            <a:r>
              <a:rPr lang="en-US" altLang="zh-CN" sz="2400" i="1" dirty="0">
                <a:latin typeface="Times New Roman" panose="02020603050405020304" pitchFamily="18" charset="0"/>
                <a:sym typeface="+mn-ea"/>
              </a:rPr>
              <a:t>D</a:t>
            </a:r>
            <a:r>
              <a:rPr lang="en-US" altLang="zh-CN" sz="2400" baseline="-25000" dirty="0">
                <a:latin typeface="Times New Roman" panose="02020603050405020304" pitchFamily="18" charset="0"/>
                <a:sym typeface="+mn-ea"/>
              </a:rPr>
              <a:t>1</a:t>
            </a:r>
            <a:r>
              <a:rPr kumimoji="0" lang="zh-CN" altLang="zh-CN" sz="24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所成的角为</a:t>
            </a:r>
            <a:r>
              <a:rPr lang="en-US" altLang="zh-CN" sz="2400" noProof="0" dirty="0">
                <a:latin typeface="Times New Roman" panose="02020603050405020304" pitchFamily="18" charset="0"/>
              </a:rPr>
              <a:t>9</a:t>
            </a:r>
            <a:r>
              <a:rPr lang="zh-CN" altLang="en-US" sz="2400" dirty="0">
                <a:latin typeface="Times New Roman" panose="02020603050405020304" pitchFamily="18" charset="0"/>
              </a:rPr>
              <a:t>0°</a:t>
            </a:r>
            <a:r>
              <a:rPr kumimoji="0" lang="zh-CN" altLang="zh-CN" sz="24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a:t>
            </a:r>
          </a:p>
        </p:txBody>
      </p:sp>
      <p:pic>
        <p:nvPicPr>
          <p:cNvPr id="4" name="图片 4">
            <a:extLst>
              <a:ext uri="{FF2B5EF4-FFF2-40B4-BE49-F238E27FC236}">
                <a16:creationId xmlns:a16="http://schemas.microsoft.com/office/drawing/2014/main" id="{D6197C3C-CD40-5265-F5EC-FB512091FD0B}"/>
              </a:ext>
            </a:extLst>
          </p:cNvPr>
          <p:cNvPicPr>
            <a:picLocks noChangeAspect="1"/>
          </p:cNvPicPr>
          <p:nvPr/>
        </p:nvPicPr>
        <p:blipFill rotWithShape="1">
          <a:blip r:embed="rId2"/>
          <a:srcRect b="11650"/>
          <a:stretch/>
        </p:blipFill>
        <p:spPr>
          <a:xfrm>
            <a:off x="6012160" y="1563637"/>
            <a:ext cx="2862064" cy="2832061"/>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2"/>
          <p:cNvSpPr>
            <a:spLocks noGrp="1"/>
          </p:cNvSpPr>
          <p:nvPr>
            <p:ph type="title"/>
          </p:nvPr>
        </p:nvSpPr>
        <p:spPr>
          <a:xfrm>
            <a:off x="0" y="123825"/>
            <a:ext cx="9144000" cy="565150"/>
          </a:xfrm>
        </p:spPr>
        <p:txBody>
          <a:bodyPr vert="horz" wrap="square" lIns="91440" tIns="45720" rIns="91440" bIns="45720" anchor="ctr" anchorCtr="0"/>
          <a:lstStyle/>
          <a:p>
            <a:r>
              <a:rPr lang="zh-CN" altLang="en-US" sz="2800" kern="1200" dirty="0">
                <a:latin typeface="黑体" panose="02010609060101010101" pitchFamily="49" charset="-122"/>
                <a:ea typeface="黑体" panose="02010609060101010101" pitchFamily="49" charset="-122"/>
                <a:cs typeface="+mj-cs"/>
              </a:rPr>
              <a:t>新知探究</a:t>
            </a:r>
          </a:p>
        </p:txBody>
      </p:sp>
      <p:pic>
        <p:nvPicPr>
          <p:cNvPr id="4" name="图片 4">
            <a:extLst>
              <a:ext uri="{FF2B5EF4-FFF2-40B4-BE49-F238E27FC236}">
                <a16:creationId xmlns:a16="http://schemas.microsoft.com/office/drawing/2014/main" id="{D6197C3C-CD40-5265-F5EC-FB512091FD0B}"/>
              </a:ext>
            </a:extLst>
          </p:cNvPr>
          <p:cNvPicPr>
            <a:picLocks noChangeAspect="1"/>
          </p:cNvPicPr>
          <p:nvPr/>
        </p:nvPicPr>
        <p:blipFill rotWithShape="1">
          <a:blip r:embed="rId2"/>
          <a:srcRect b="11650"/>
          <a:stretch/>
        </p:blipFill>
        <p:spPr>
          <a:xfrm>
            <a:off x="5940152" y="843558"/>
            <a:ext cx="2862064" cy="2832061"/>
          </a:xfrm>
          <a:prstGeom prst="rect">
            <a:avLst/>
          </a:prstGeom>
          <a:noFill/>
          <a:ln w="9525">
            <a:noFill/>
          </a:ln>
        </p:spPr>
      </p:pic>
      <p:sp>
        <p:nvSpPr>
          <p:cNvPr id="5" name="矩形 4">
            <a:extLst>
              <a:ext uri="{FF2B5EF4-FFF2-40B4-BE49-F238E27FC236}">
                <a16:creationId xmlns:a16="http://schemas.microsoft.com/office/drawing/2014/main" id="{A243CBF2-7FAD-887B-AC04-8A223C65278A}"/>
              </a:ext>
            </a:extLst>
          </p:cNvPr>
          <p:cNvSpPr/>
          <p:nvPr/>
        </p:nvSpPr>
        <p:spPr>
          <a:xfrm>
            <a:off x="107504" y="843558"/>
            <a:ext cx="5904655" cy="2353658"/>
          </a:xfrm>
          <a:prstGeom prst="rect">
            <a:avLst/>
          </a:prstGeom>
        </p:spPr>
        <p:txBody>
          <a:bodyPr wrap="square">
            <a:spAutoFit/>
          </a:bodyPr>
          <a:lstStyle/>
          <a:p>
            <a:pPr lvl="0" algn="just" eaLnBrk="0" hangingPunct="0">
              <a:lnSpc>
                <a:spcPct val="125000"/>
              </a:lnSpc>
              <a:spcAft>
                <a:spcPts val="0"/>
              </a:spcAft>
              <a:defRPr/>
            </a:pPr>
            <a:r>
              <a:rPr kumimoji="0" lang="zh-CN" altLang="zh-CN" sz="240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a:t>
            </a:r>
            <a:r>
              <a:rPr kumimoji="0" lang="en-US" altLang="zh-CN" sz="240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3</a:t>
            </a:r>
            <a:r>
              <a:rPr kumimoji="0" lang="zh-CN" altLang="en-US" sz="240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a:t>
            </a:r>
            <a:r>
              <a:rPr kumimoji="0" lang="zh-CN" altLang="zh-CN" sz="240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连接</a:t>
            </a:r>
            <a:r>
              <a:rPr kumimoji="0" lang="zh-CN" altLang="zh-CN" sz="2400" i="1" u="none" strike="noStrike" kern="1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B</a:t>
            </a:r>
            <a:r>
              <a:rPr lang="en-US" altLang="zh-CN" sz="2400" i="1" dirty="0">
                <a:latin typeface="Times New Roman" panose="02020603050405020304" pitchFamily="18" charset="0"/>
                <a:sym typeface="+mn-ea"/>
              </a:rPr>
              <a:t>C</a:t>
            </a:r>
            <a:r>
              <a:rPr lang="en-US" altLang="zh-CN" sz="2400" baseline="-25000" dirty="0">
                <a:latin typeface="Times New Roman" panose="02020603050405020304" pitchFamily="18" charset="0"/>
                <a:sym typeface="+mn-ea"/>
              </a:rPr>
              <a:t>1</a:t>
            </a:r>
            <a:r>
              <a:rPr kumimoji="0" lang="zh-CN" altLang="zh-CN" sz="240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a:t>
            </a:r>
            <a:r>
              <a:rPr lang="en-US" altLang="zh-CN" sz="2400" i="1" dirty="0">
                <a:latin typeface="Times New Roman" panose="02020603050405020304" pitchFamily="18" charset="0"/>
                <a:sym typeface="+mn-ea"/>
              </a:rPr>
              <a:t>A</a:t>
            </a:r>
            <a:r>
              <a:rPr lang="en-US" altLang="zh-CN" sz="2400" baseline="-25000" dirty="0">
                <a:latin typeface="Times New Roman" panose="02020603050405020304" pitchFamily="18" charset="0"/>
                <a:sym typeface="+mn-ea"/>
              </a:rPr>
              <a:t>1</a:t>
            </a:r>
            <a:r>
              <a:rPr lang="en-US" altLang="zh-CN" sz="2400" i="1" dirty="0">
                <a:latin typeface="Times New Roman" panose="02020603050405020304" pitchFamily="18" charset="0"/>
                <a:sym typeface="+mn-ea"/>
              </a:rPr>
              <a:t>C</a:t>
            </a:r>
            <a:r>
              <a:rPr lang="en-US" altLang="zh-CN" sz="2400" baseline="-25000" dirty="0">
                <a:latin typeface="Times New Roman" panose="02020603050405020304" pitchFamily="18" charset="0"/>
                <a:sym typeface="+mn-ea"/>
              </a:rPr>
              <a:t>1</a:t>
            </a:r>
            <a:r>
              <a:rPr kumimoji="0" lang="zh-CN" altLang="zh-CN" sz="240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.因为</a:t>
            </a:r>
            <a:r>
              <a:rPr lang="en-US" altLang="zh-CN" sz="2400" i="1" dirty="0">
                <a:latin typeface="Times New Roman" panose="02020603050405020304" pitchFamily="18" charset="0"/>
                <a:sym typeface="+mn-ea"/>
              </a:rPr>
              <a:t>AA</a:t>
            </a:r>
            <a:r>
              <a:rPr lang="en-US" altLang="zh-CN" sz="2400" baseline="-25000" dirty="0">
                <a:latin typeface="Times New Roman" panose="02020603050405020304" pitchFamily="18" charset="0"/>
                <a:sym typeface="+mn-ea"/>
              </a:rPr>
              <a:t>1</a:t>
            </a:r>
            <a:r>
              <a:rPr lang="en-US" altLang="zh-CN" sz="2400" dirty="0">
                <a:latin typeface="Times New Roman" panose="02020603050405020304" pitchFamily="18" charset="0"/>
              </a:rPr>
              <a:t>//</a:t>
            </a:r>
            <a:r>
              <a:rPr lang="zh-CN" altLang="zh-CN" sz="2400" i="1" kern="100" noProof="0" dirty="0">
                <a:ln>
                  <a:noFill/>
                </a:ln>
                <a:effectLst/>
                <a:uLnTx/>
                <a:uFillTx/>
                <a:latin typeface="Times New Roman" panose="02020603050405020304" pitchFamily="18" charset="0"/>
                <a:ea typeface="+mn-ea"/>
                <a:cs typeface="Times New Roman" panose="02020603050405020304" pitchFamily="18" charset="0"/>
                <a:sym typeface="+mn-ea"/>
              </a:rPr>
              <a:t>C</a:t>
            </a:r>
            <a:r>
              <a:rPr lang="en-US" altLang="zh-CN" sz="2400" i="1" dirty="0">
                <a:latin typeface="Times New Roman" panose="02020603050405020304" pitchFamily="18" charset="0"/>
                <a:sym typeface="+mn-ea"/>
              </a:rPr>
              <a:t>C</a:t>
            </a:r>
            <a:r>
              <a:rPr lang="en-US" altLang="zh-CN" sz="2400" baseline="-25000" dirty="0">
                <a:latin typeface="Times New Roman" panose="02020603050405020304" pitchFamily="18" charset="0"/>
                <a:sym typeface="+mn-ea"/>
              </a:rPr>
              <a:t>1</a:t>
            </a:r>
            <a:r>
              <a:rPr kumimoji="0" lang="zh-CN" altLang="zh-CN" sz="240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a:t>
            </a:r>
            <a:endParaRPr kumimoji="0" lang="en-US" altLang="zh-CN" sz="240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p>
            <a:pPr lvl="0" algn="just" eaLnBrk="0" hangingPunct="0">
              <a:lnSpc>
                <a:spcPct val="125000"/>
              </a:lnSpc>
              <a:spcAft>
                <a:spcPts val="0"/>
              </a:spcAft>
              <a:defRPr/>
            </a:pPr>
            <a:r>
              <a:rPr lang="en-US" altLang="zh-CN" sz="2400" i="1" dirty="0">
                <a:latin typeface="Times New Roman" panose="02020603050405020304" pitchFamily="18" charset="0"/>
                <a:sym typeface="+mn-ea"/>
              </a:rPr>
              <a:t>AA</a:t>
            </a:r>
            <a:r>
              <a:rPr lang="en-US" altLang="zh-CN" sz="2400" baseline="-25000" dirty="0">
                <a:latin typeface="Times New Roman" panose="02020603050405020304" pitchFamily="18" charset="0"/>
                <a:sym typeface="+mn-ea"/>
              </a:rPr>
              <a:t>1</a:t>
            </a:r>
            <a:r>
              <a:rPr kumimoji="0" lang="zh-CN" altLang="zh-CN" sz="240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a:t>
            </a:r>
            <a:r>
              <a:rPr kumimoji="0" lang="zh-CN" altLang="zh-CN" sz="2400" i="1" u="none" strike="noStrike" kern="1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C</a:t>
            </a:r>
            <a:r>
              <a:rPr lang="en-US" altLang="zh-CN" sz="2400" i="1" dirty="0">
                <a:latin typeface="Times New Roman" panose="02020603050405020304" pitchFamily="18" charset="0"/>
                <a:sym typeface="+mn-ea"/>
              </a:rPr>
              <a:t>C</a:t>
            </a:r>
            <a:r>
              <a:rPr lang="en-US" altLang="zh-CN" sz="2400" baseline="-25000" dirty="0">
                <a:latin typeface="Times New Roman" panose="02020603050405020304" pitchFamily="18" charset="0"/>
                <a:sym typeface="+mn-ea"/>
              </a:rPr>
              <a:t>1</a:t>
            </a:r>
            <a:r>
              <a:rPr kumimoji="0" lang="zh-CN" altLang="zh-CN" sz="240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，所以四边形</a:t>
            </a:r>
            <a:r>
              <a:rPr lang="en-US" altLang="zh-CN" sz="2400" i="1" dirty="0">
                <a:latin typeface="Times New Roman" panose="02020603050405020304" pitchFamily="18" charset="0"/>
                <a:sym typeface="+mn-ea"/>
              </a:rPr>
              <a:t>AA</a:t>
            </a:r>
            <a:r>
              <a:rPr lang="en-US" altLang="zh-CN" sz="2400" baseline="-25000" dirty="0">
                <a:latin typeface="Times New Roman" panose="02020603050405020304" pitchFamily="18" charset="0"/>
                <a:sym typeface="+mn-ea"/>
              </a:rPr>
              <a:t>1</a:t>
            </a:r>
            <a:r>
              <a:rPr lang="en-US" altLang="zh-CN" sz="2400" i="1" dirty="0">
                <a:latin typeface="Times New Roman" panose="02020603050405020304" pitchFamily="18" charset="0"/>
                <a:sym typeface="+mn-ea"/>
              </a:rPr>
              <a:t>C</a:t>
            </a:r>
            <a:r>
              <a:rPr lang="en-US" altLang="zh-CN" sz="2400" baseline="-25000" dirty="0">
                <a:latin typeface="Times New Roman" panose="02020603050405020304" pitchFamily="18" charset="0"/>
                <a:sym typeface="+mn-ea"/>
              </a:rPr>
              <a:t>1</a:t>
            </a:r>
            <a:r>
              <a:rPr lang="zh-CN" altLang="zh-CN" sz="2400" i="1" kern="100" noProof="0" dirty="0">
                <a:ln>
                  <a:noFill/>
                </a:ln>
                <a:effectLst/>
                <a:uLnTx/>
                <a:uFillTx/>
                <a:latin typeface="Times New Roman" panose="02020603050405020304" pitchFamily="18" charset="0"/>
                <a:ea typeface="+mn-ea"/>
                <a:cs typeface="Times New Roman" panose="02020603050405020304" pitchFamily="18" charset="0"/>
                <a:sym typeface="+mn-ea"/>
              </a:rPr>
              <a:t>C</a:t>
            </a:r>
            <a:r>
              <a:rPr kumimoji="0" lang="zh-CN" altLang="zh-CN" sz="240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是</a:t>
            </a:r>
            <a:endParaRPr kumimoji="0" lang="en-US" altLang="zh-CN" sz="240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p>
            <a:pPr lvl="0" algn="just" eaLnBrk="0" hangingPunct="0">
              <a:lnSpc>
                <a:spcPct val="125000"/>
              </a:lnSpc>
              <a:spcAft>
                <a:spcPts val="0"/>
              </a:spcAft>
              <a:defRPr/>
            </a:pPr>
            <a:r>
              <a:rPr kumimoji="0" lang="zh-CN" altLang="zh-CN" sz="240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平行四边形，故</a:t>
            </a:r>
            <a:r>
              <a:rPr kumimoji="0" lang="zh-CN" altLang="zh-CN" sz="2400" i="1" u="none" strike="noStrike" kern="1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AC</a:t>
            </a:r>
            <a:r>
              <a:rPr kumimoji="0" lang="zh-CN" altLang="zh-CN" sz="240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 </a:t>
            </a:r>
            <a:r>
              <a:rPr lang="en-US" altLang="zh-CN" sz="2400" dirty="0">
                <a:latin typeface="Times New Roman" panose="02020603050405020304" pitchFamily="18" charset="0"/>
              </a:rPr>
              <a:t>//</a:t>
            </a:r>
            <a:r>
              <a:rPr kumimoji="0" lang="zh-CN" altLang="zh-CN" sz="240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 </a:t>
            </a:r>
            <a:r>
              <a:rPr lang="en-US" altLang="zh-CN" sz="2400" i="1" dirty="0">
                <a:latin typeface="Times New Roman" panose="02020603050405020304" pitchFamily="18" charset="0"/>
                <a:sym typeface="+mn-ea"/>
              </a:rPr>
              <a:t>A</a:t>
            </a:r>
            <a:r>
              <a:rPr lang="en-US" altLang="zh-CN" sz="2400" baseline="-25000" dirty="0">
                <a:latin typeface="Times New Roman" panose="02020603050405020304" pitchFamily="18" charset="0"/>
                <a:sym typeface="+mn-ea"/>
              </a:rPr>
              <a:t>1</a:t>
            </a:r>
            <a:r>
              <a:rPr lang="en-US" altLang="zh-CN" sz="2400" i="1" dirty="0">
                <a:latin typeface="Times New Roman" panose="02020603050405020304" pitchFamily="18" charset="0"/>
                <a:sym typeface="+mn-ea"/>
              </a:rPr>
              <a:t>C</a:t>
            </a:r>
            <a:r>
              <a:rPr lang="en-US" altLang="zh-CN" sz="2400" baseline="-25000" dirty="0">
                <a:latin typeface="Times New Roman" panose="02020603050405020304" pitchFamily="18" charset="0"/>
                <a:sym typeface="+mn-ea"/>
              </a:rPr>
              <a:t>1</a:t>
            </a:r>
            <a:r>
              <a:rPr kumimoji="0" lang="zh-CN" altLang="zh-CN" sz="240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a:t>
            </a:r>
            <a:endParaRPr kumimoji="0" lang="en-US" altLang="zh-CN" sz="240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p>
            <a:pPr lvl="0" algn="just" eaLnBrk="0" hangingPunct="0">
              <a:lnSpc>
                <a:spcPct val="125000"/>
              </a:lnSpc>
              <a:spcAft>
                <a:spcPts val="0"/>
              </a:spcAft>
              <a:defRPr/>
            </a:pPr>
            <a:r>
              <a:rPr kumimoji="0" lang="zh-CN" altLang="zh-CN" sz="240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因此，异面直线</a:t>
            </a:r>
            <a:r>
              <a:rPr lang="en-US" altLang="zh-CN" sz="2400" i="1" dirty="0">
                <a:latin typeface="Times New Roman" panose="02020603050405020304" pitchFamily="18" charset="0"/>
                <a:sym typeface="+mn-ea"/>
              </a:rPr>
              <a:t>A</a:t>
            </a:r>
            <a:r>
              <a:rPr lang="en-US" altLang="zh-CN" sz="2400" baseline="-25000" dirty="0">
                <a:latin typeface="Times New Roman" panose="02020603050405020304" pitchFamily="18" charset="0"/>
                <a:sym typeface="+mn-ea"/>
              </a:rPr>
              <a:t>1</a:t>
            </a:r>
            <a:r>
              <a:rPr lang="en-US" altLang="zh-CN" sz="2400" i="1" dirty="0">
                <a:latin typeface="Times New Roman" panose="02020603050405020304" pitchFamily="18" charset="0"/>
                <a:sym typeface="+mn-ea"/>
              </a:rPr>
              <a:t>B</a:t>
            </a:r>
            <a:r>
              <a:rPr kumimoji="0" lang="zh-CN" altLang="zh-CN" sz="240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与</a:t>
            </a:r>
            <a:r>
              <a:rPr lang="zh-CN" altLang="zh-CN" sz="2400" i="1" kern="100" noProof="0" dirty="0">
                <a:ln>
                  <a:noFill/>
                </a:ln>
                <a:effectLst/>
                <a:uLnTx/>
                <a:uFillTx/>
                <a:latin typeface="Times New Roman" panose="02020603050405020304" pitchFamily="18" charset="0"/>
                <a:ea typeface="+mn-ea"/>
                <a:cs typeface="Times New Roman" panose="02020603050405020304" pitchFamily="18" charset="0"/>
                <a:sym typeface="+mn-ea"/>
              </a:rPr>
              <a:t>AC</a:t>
            </a:r>
            <a:r>
              <a:rPr kumimoji="0" lang="zh-CN" altLang="zh-CN" sz="240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所成的角就</a:t>
            </a:r>
            <a:endParaRPr kumimoji="0" lang="en-US" altLang="zh-CN" sz="240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p>
            <a:pPr lvl="0" algn="just" eaLnBrk="0" hangingPunct="0">
              <a:lnSpc>
                <a:spcPct val="125000"/>
              </a:lnSpc>
              <a:spcAft>
                <a:spcPts val="0"/>
              </a:spcAft>
              <a:defRPr/>
            </a:pPr>
            <a:r>
              <a:rPr kumimoji="0" lang="zh-CN" altLang="zh-CN" sz="240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是</a:t>
            </a:r>
            <a:r>
              <a:rPr lang="en-US" altLang="zh-CN" sz="2400" i="1" dirty="0">
                <a:latin typeface="Times New Roman" panose="02020603050405020304" pitchFamily="18" charset="0"/>
                <a:sym typeface="+mn-ea"/>
              </a:rPr>
              <a:t>A</a:t>
            </a:r>
            <a:r>
              <a:rPr lang="en-US" altLang="zh-CN" sz="2400" baseline="-25000" dirty="0">
                <a:latin typeface="Times New Roman" panose="02020603050405020304" pitchFamily="18" charset="0"/>
                <a:sym typeface="+mn-ea"/>
              </a:rPr>
              <a:t>1</a:t>
            </a:r>
            <a:r>
              <a:rPr lang="en-US" altLang="zh-CN" sz="2400" i="1" dirty="0">
                <a:latin typeface="Times New Roman" panose="02020603050405020304" pitchFamily="18" charset="0"/>
                <a:sym typeface="+mn-ea"/>
              </a:rPr>
              <a:t>B</a:t>
            </a:r>
            <a:r>
              <a:rPr kumimoji="0" lang="zh-CN" altLang="zh-CN" sz="240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与</a:t>
            </a:r>
            <a:r>
              <a:rPr lang="en-US" altLang="zh-CN" sz="2400" i="1" dirty="0">
                <a:latin typeface="Times New Roman" panose="02020603050405020304" pitchFamily="18" charset="0"/>
                <a:sym typeface="+mn-ea"/>
              </a:rPr>
              <a:t>A</a:t>
            </a:r>
            <a:r>
              <a:rPr lang="en-US" altLang="zh-CN" sz="2400" baseline="-25000" dirty="0">
                <a:latin typeface="Times New Roman" panose="02020603050405020304" pitchFamily="18" charset="0"/>
                <a:sym typeface="+mn-ea"/>
              </a:rPr>
              <a:t>1</a:t>
            </a:r>
            <a:r>
              <a:rPr lang="en-US" altLang="zh-CN" sz="2400" i="1" dirty="0">
                <a:latin typeface="Times New Roman" panose="02020603050405020304" pitchFamily="18" charset="0"/>
                <a:sym typeface="+mn-ea"/>
              </a:rPr>
              <a:t>C</a:t>
            </a:r>
            <a:r>
              <a:rPr lang="en-US" altLang="zh-CN" sz="2400" baseline="-25000" dirty="0">
                <a:latin typeface="Times New Roman" panose="02020603050405020304" pitchFamily="18" charset="0"/>
                <a:sym typeface="+mn-ea"/>
              </a:rPr>
              <a:t>1</a:t>
            </a:r>
            <a:r>
              <a:rPr kumimoji="0" lang="zh-CN" altLang="zh-CN" sz="240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所成的角，即∠</a:t>
            </a:r>
            <a:r>
              <a:rPr lang="en-US" altLang="zh-CN" sz="2400" i="1" dirty="0">
                <a:latin typeface="Times New Roman" panose="02020603050405020304" pitchFamily="18" charset="0"/>
                <a:sym typeface="+mn-ea"/>
              </a:rPr>
              <a:t>C</a:t>
            </a:r>
            <a:r>
              <a:rPr lang="en-US" altLang="zh-CN" sz="2400" baseline="-25000" dirty="0">
                <a:latin typeface="Times New Roman" panose="02020603050405020304" pitchFamily="18" charset="0"/>
                <a:sym typeface="+mn-ea"/>
              </a:rPr>
              <a:t>1</a:t>
            </a:r>
            <a:r>
              <a:rPr lang="en-US" altLang="zh-CN" sz="2400" i="1" dirty="0">
                <a:latin typeface="Times New Roman" panose="02020603050405020304" pitchFamily="18" charset="0"/>
                <a:sym typeface="+mn-ea"/>
              </a:rPr>
              <a:t>A</a:t>
            </a:r>
            <a:r>
              <a:rPr lang="en-US" altLang="zh-CN" sz="2400" baseline="-25000" dirty="0">
                <a:latin typeface="Times New Roman" panose="02020603050405020304" pitchFamily="18" charset="0"/>
                <a:sym typeface="+mn-ea"/>
              </a:rPr>
              <a:t>1</a:t>
            </a:r>
            <a:r>
              <a:rPr lang="en-US" altLang="zh-CN" sz="2400" i="1" dirty="0">
                <a:latin typeface="Times New Roman" panose="02020603050405020304" pitchFamily="18" charset="0"/>
                <a:sym typeface="+mn-ea"/>
              </a:rPr>
              <a:t>B</a:t>
            </a:r>
            <a:r>
              <a:rPr kumimoji="0" lang="zh-CN" altLang="zh-CN" sz="2400"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rPr>
              <a:t>.</a:t>
            </a:r>
          </a:p>
        </p:txBody>
      </p:sp>
      <p:sp>
        <p:nvSpPr>
          <p:cNvPr id="6" name="矩形 5">
            <a:extLst>
              <a:ext uri="{FF2B5EF4-FFF2-40B4-BE49-F238E27FC236}">
                <a16:creationId xmlns:a16="http://schemas.microsoft.com/office/drawing/2014/main" id="{3768666D-5CC2-F7FB-A6EE-614EFA2CE2FB}"/>
              </a:ext>
            </a:extLst>
          </p:cNvPr>
          <p:cNvSpPr/>
          <p:nvPr/>
        </p:nvSpPr>
        <p:spPr>
          <a:xfrm>
            <a:off x="107504" y="3147814"/>
            <a:ext cx="8694711" cy="1430328"/>
          </a:xfrm>
          <a:prstGeom prst="rect">
            <a:avLst/>
          </a:prstGeom>
        </p:spPr>
        <p:txBody>
          <a:bodyPr wrap="square">
            <a:spAutoFit/>
          </a:bodyPr>
          <a:lstStyle/>
          <a:p>
            <a:pPr marR="0" lvl="0" indent="0" algn="just" defTabSz="914400" rtl="0" eaLnBrk="0" fontAlgn="base" latinLnBrk="0" hangingPunct="0">
              <a:lnSpc>
                <a:spcPct val="125000"/>
              </a:lnSpc>
              <a:spcBef>
                <a:spcPct val="0"/>
              </a:spcBef>
              <a:spcAft>
                <a:spcPts val="0"/>
              </a:spcAft>
              <a:buClrTx/>
              <a:buSzTx/>
              <a:buFontTx/>
              <a:buNone/>
              <a:defRPr/>
            </a:pPr>
            <a:r>
              <a:rPr kumimoji="0" lang="zh-CN" altLang="zh-CN" sz="2400" i="0" u="none" strike="noStrike" kern="1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因为</a:t>
            </a:r>
            <a:r>
              <a:rPr lang="en-US" altLang="zh-CN" sz="2400" i="1" dirty="0">
                <a:latin typeface="Times New Roman" panose="02020603050405020304" pitchFamily="18" charset="0"/>
                <a:ea typeface="+mn-ea"/>
                <a:cs typeface="Times New Roman" panose="02020603050405020304" pitchFamily="18" charset="0"/>
                <a:sym typeface="+mn-ea"/>
              </a:rPr>
              <a:t>A</a:t>
            </a:r>
            <a:r>
              <a:rPr lang="en-US" altLang="zh-CN" sz="2400" baseline="-25000" dirty="0">
                <a:latin typeface="Times New Roman" panose="02020603050405020304" pitchFamily="18" charset="0"/>
                <a:ea typeface="+mn-ea"/>
                <a:cs typeface="Times New Roman" panose="02020603050405020304" pitchFamily="18" charset="0"/>
                <a:sym typeface="+mn-ea"/>
              </a:rPr>
              <a:t>1</a:t>
            </a:r>
            <a:r>
              <a:rPr lang="en-US" altLang="zh-CN" sz="2400" i="1" dirty="0">
                <a:latin typeface="Times New Roman" panose="02020603050405020304" pitchFamily="18" charset="0"/>
                <a:ea typeface="+mn-ea"/>
                <a:cs typeface="Times New Roman" panose="02020603050405020304" pitchFamily="18" charset="0"/>
                <a:sym typeface="+mn-ea"/>
              </a:rPr>
              <a:t>B</a:t>
            </a:r>
            <a:r>
              <a:rPr kumimoji="0" lang="zh-CN" altLang="zh-CN" sz="2400" i="0" u="none" strike="noStrike" kern="1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r>
              <a:rPr lang="en-US" altLang="zh-CN" sz="2400" i="1" dirty="0">
                <a:latin typeface="Times New Roman" panose="02020603050405020304" pitchFamily="18" charset="0"/>
                <a:ea typeface="+mn-ea"/>
                <a:cs typeface="Times New Roman" panose="02020603050405020304" pitchFamily="18" charset="0"/>
                <a:sym typeface="+mn-ea"/>
              </a:rPr>
              <a:t>BC</a:t>
            </a:r>
            <a:r>
              <a:rPr lang="en-US" altLang="zh-CN" sz="2400" baseline="-25000" dirty="0">
                <a:latin typeface="Times New Roman" panose="02020603050405020304" pitchFamily="18" charset="0"/>
                <a:ea typeface="+mn-ea"/>
                <a:cs typeface="Times New Roman" panose="02020603050405020304" pitchFamily="18" charset="0"/>
                <a:sym typeface="+mn-ea"/>
              </a:rPr>
              <a:t>1</a:t>
            </a:r>
            <a:r>
              <a:rPr kumimoji="0" lang="zh-CN" altLang="zh-CN" sz="2400" i="0" u="none" strike="noStrike" kern="1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r>
              <a:rPr lang="en-US" altLang="zh-CN" sz="2400" i="1" dirty="0">
                <a:latin typeface="Times New Roman" panose="02020603050405020304" pitchFamily="18" charset="0"/>
                <a:ea typeface="+mn-ea"/>
                <a:cs typeface="Times New Roman" panose="02020603050405020304" pitchFamily="18" charset="0"/>
                <a:sym typeface="+mn-ea"/>
              </a:rPr>
              <a:t>A</a:t>
            </a:r>
            <a:r>
              <a:rPr lang="en-US" altLang="zh-CN" sz="2400" baseline="-25000" dirty="0">
                <a:latin typeface="Times New Roman" panose="02020603050405020304" pitchFamily="18" charset="0"/>
                <a:ea typeface="+mn-ea"/>
                <a:cs typeface="Times New Roman" panose="02020603050405020304" pitchFamily="18" charset="0"/>
                <a:sym typeface="+mn-ea"/>
              </a:rPr>
              <a:t>1</a:t>
            </a:r>
            <a:r>
              <a:rPr lang="en-US" altLang="zh-CN" sz="2400" i="1" dirty="0">
                <a:latin typeface="Times New Roman" panose="02020603050405020304" pitchFamily="18" charset="0"/>
                <a:ea typeface="+mn-ea"/>
                <a:cs typeface="Times New Roman" panose="02020603050405020304" pitchFamily="18" charset="0"/>
                <a:sym typeface="+mn-ea"/>
              </a:rPr>
              <a:t>C</a:t>
            </a:r>
            <a:r>
              <a:rPr lang="en-US" altLang="zh-CN" sz="2400" baseline="-25000" dirty="0">
                <a:latin typeface="Times New Roman" panose="02020603050405020304" pitchFamily="18" charset="0"/>
                <a:ea typeface="+mn-ea"/>
                <a:cs typeface="Times New Roman" panose="02020603050405020304" pitchFamily="18" charset="0"/>
                <a:sym typeface="+mn-ea"/>
              </a:rPr>
              <a:t>1</a:t>
            </a:r>
            <a:r>
              <a:rPr kumimoji="0" lang="zh-CN" altLang="zh-CN" sz="2400" i="0" u="none" strike="noStrike" kern="1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都是正方体的面对</a:t>
            </a:r>
            <a:endParaRPr kumimoji="0" lang="en-US" altLang="zh-CN" sz="2400" i="0" u="none" strike="noStrike" kern="1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R="0" lvl="0" indent="0" algn="just" defTabSz="914400" rtl="0" eaLnBrk="0" fontAlgn="base" latinLnBrk="0" hangingPunct="0">
              <a:lnSpc>
                <a:spcPct val="125000"/>
              </a:lnSpc>
              <a:spcBef>
                <a:spcPct val="0"/>
              </a:spcBef>
              <a:spcAft>
                <a:spcPts val="0"/>
              </a:spcAft>
              <a:buClrTx/>
              <a:buSzTx/>
              <a:buFontTx/>
              <a:buNone/>
              <a:defRPr/>
            </a:pPr>
            <a:r>
              <a:rPr kumimoji="0" lang="zh-CN" altLang="zh-CN" sz="2400" i="0" u="none" strike="noStrike" kern="1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角线，所以</a:t>
            </a:r>
            <a:r>
              <a:rPr lang="en-US" altLang="zh-CN" sz="2400" i="1" dirty="0">
                <a:latin typeface="Times New Roman" panose="02020603050405020304" pitchFamily="18" charset="0"/>
                <a:ea typeface="+mn-ea"/>
                <a:cs typeface="Times New Roman" panose="02020603050405020304" pitchFamily="18" charset="0"/>
                <a:sym typeface="+mn-ea"/>
              </a:rPr>
              <a:t>A</a:t>
            </a:r>
            <a:r>
              <a:rPr lang="en-US" altLang="zh-CN" sz="2400" baseline="-25000" dirty="0">
                <a:latin typeface="Times New Roman" panose="02020603050405020304" pitchFamily="18" charset="0"/>
                <a:ea typeface="+mn-ea"/>
                <a:cs typeface="Times New Roman" panose="02020603050405020304" pitchFamily="18" charset="0"/>
                <a:sym typeface="+mn-ea"/>
              </a:rPr>
              <a:t>1</a:t>
            </a:r>
            <a:r>
              <a:rPr lang="en-US" altLang="zh-CN" sz="2400" i="1" dirty="0">
                <a:latin typeface="Times New Roman" panose="02020603050405020304" pitchFamily="18" charset="0"/>
                <a:ea typeface="+mn-ea"/>
                <a:cs typeface="Times New Roman" panose="02020603050405020304" pitchFamily="18" charset="0"/>
                <a:sym typeface="+mn-ea"/>
              </a:rPr>
              <a:t>B</a:t>
            </a:r>
            <a:r>
              <a:rPr kumimoji="0" lang="zh-CN" altLang="zh-CN" sz="2400" i="0" u="none" strike="noStrike" kern="1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r>
              <a:rPr lang="en-US" altLang="zh-CN" sz="2400" i="1" dirty="0">
                <a:latin typeface="Times New Roman" panose="02020603050405020304" pitchFamily="18" charset="0"/>
                <a:ea typeface="+mn-ea"/>
                <a:cs typeface="Times New Roman" panose="02020603050405020304" pitchFamily="18" charset="0"/>
                <a:sym typeface="+mn-ea"/>
              </a:rPr>
              <a:t>BC</a:t>
            </a:r>
            <a:r>
              <a:rPr lang="en-US" altLang="zh-CN" sz="2400" baseline="-25000" dirty="0">
                <a:latin typeface="Times New Roman" panose="02020603050405020304" pitchFamily="18" charset="0"/>
                <a:ea typeface="+mn-ea"/>
                <a:cs typeface="Times New Roman" panose="02020603050405020304" pitchFamily="18" charset="0"/>
                <a:sym typeface="+mn-ea"/>
              </a:rPr>
              <a:t>1</a:t>
            </a:r>
            <a:r>
              <a:rPr kumimoji="0" lang="zh-CN" altLang="zh-CN" sz="2400" i="0" u="none" strike="noStrike" kern="1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r>
              <a:rPr lang="en-US" altLang="zh-CN" sz="2400" i="1" dirty="0">
                <a:latin typeface="Times New Roman" panose="02020603050405020304" pitchFamily="18" charset="0"/>
                <a:ea typeface="+mn-ea"/>
                <a:cs typeface="Times New Roman" panose="02020603050405020304" pitchFamily="18" charset="0"/>
                <a:sym typeface="+mn-ea"/>
              </a:rPr>
              <a:t>A</a:t>
            </a:r>
            <a:r>
              <a:rPr lang="en-US" altLang="zh-CN" sz="2400" baseline="-25000" dirty="0">
                <a:latin typeface="Times New Roman" panose="02020603050405020304" pitchFamily="18" charset="0"/>
                <a:ea typeface="+mn-ea"/>
                <a:cs typeface="Times New Roman" panose="02020603050405020304" pitchFamily="18" charset="0"/>
                <a:sym typeface="+mn-ea"/>
              </a:rPr>
              <a:t>1</a:t>
            </a:r>
            <a:r>
              <a:rPr lang="en-US" altLang="zh-CN" sz="2400" i="1" dirty="0">
                <a:latin typeface="Times New Roman" panose="02020603050405020304" pitchFamily="18" charset="0"/>
                <a:ea typeface="+mn-ea"/>
                <a:cs typeface="Times New Roman" panose="02020603050405020304" pitchFamily="18" charset="0"/>
                <a:sym typeface="+mn-ea"/>
              </a:rPr>
              <a:t>C</a:t>
            </a:r>
            <a:r>
              <a:rPr lang="en-US" altLang="zh-CN" sz="2400" baseline="-25000" dirty="0">
                <a:latin typeface="Times New Roman" panose="02020603050405020304" pitchFamily="18" charset="0"/>
                <a:ea typeface="+mn-ea"/>
                <a:cs typeface="Times New Roman" panose="02020603050405020304" pitchFamily="18" charset="0"/>
                <a:sym typeface="+mn-ea"/>
              </a:rPr>
              <a:t>1</a:t>
            </a:r>
            <a:r>
              <a:rPr kumimoji="0" lang="zh-CN" altLang="zh-CN" sz="2400" i="0" u="none" strike="noStrike" kern="1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，从而△</a:t>
            </a:r>
            <a:r>
              <a:rPr lang="en-US" altLang="zh-CN" sz="2400" i="1" dirty="0">
                <a:latin typeface="Times New Roman" panose="02020603050405020304" pitchFamily="18" charset="0"/>
                <a:ea typeface="+mn-ea"/>
                <a:cs typeface="Times New Roman" panose="02020603050405020304" pitchFamily="18" charset="0"/>
                <a:sym typeface="+mn-ea"/>
              </a:rPr>
              <a:t>A</a:t>
            </a:r>
            <a:r>
              <a:rPr lang="en-US" altLang="zh-CN" sz="2400" baseline="-25000" dirty="0">
                <a:latin typeface="Times New Roman" panose="02020603050405020304" pitchFamily="18" charset="0"/>
                <a:ea typeface="+mn-ea"/>
                <a:cs typeface="Times New Roman" panose="02020603050405020304" pitchFamily="18" charset="0"/>
                <a:sym typeface="+mn-ea"/>
              </a:rPr>
              <a:t>1</a:t>
            </a:r>
            <a:r>
              <a:rPr lang="en-US" altLang="zh-CN" sz="2400" i="1" dirty="0">
                <a:latin typeface="Times New Roman" panose="02020603050405020304" pitchFamily="18" charset="0"/>
                <a:ea typeface="+mn-ea"/>
                <a:cs typeface="Times New Roman" panose="02020603050405020304" pitchFamily="18" charset="0"/>
                <a:sym typeface="+mn-ea"/>
              </a:rPr>
              <a:t>BC</a:t>
            </a:r>
            <a:r>
              <a:rPr lang="en-US" altLang="zh-CN" sz="2400" baseline="-25000" dirty="0">
                <a:latin typeface="Times New Roman" panose="02020603050405020304" pitchFamily="18" charset="0"/>
                <a:ea typeface="+mn-ea"/>
                <a:cs typeface="Times New Roman" panose="02020603050405020304" pitchFamily="18" charset="0"/>
                <a:sym typeface="+mn-ea"/>
              </a:rPr>
              <a:t>1</a:t>
            </a:r>
            <a:r>
              <a:rPr kumimoji="0" lang="zh-CN" altLang="zh-CN" sz="2400" i="0" u="none" strike="noStrike" kern="1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是等边三角形.</a:t>
            </a:r>
            <a:endParaRPr kumimoji="0" lang="en-US" altLang="zh-CN" sz="2400" i="0" u="none" strike="noStrike" kern="1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R="0" lvl="0" indent="0" algn="just" defTabSz="914400" rtl="0" eaLnBrk="0" fontAlgn="base" latinLnBrk="0" hangingPunct="0">
              <a:lnSpc>
                <a:spcPct val="125000"/>
              </a:lnSpc>
              <a:spcBef>
                <a:spcPct val="0"/>
              </a:spcBef>
              <a:spcAft>
                <a:spcPts val="0"/>
              </a:spcAft>
              <a:buClrTx/>
              <a:buSzTx/>
              <a:buFontTx/>
              <a:buNone/>
              <a:defRPr/>
            </a:pPr>
            <a:r>
              <a:rPr kumimoji="0" lang="zh-CN" altLang="zh-CN" sz="2400" i="0" u="none" strike="noStrike" kern="1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因此∠</a:t>
            </a:r>
            <a:r>
              <a:rPr lang="en-US" altLang="zh-CN" sz="2400" i="1" dirty="0">
                <a:latin typeface="Times New Roman" panose="02020603050405020304" pitchFamily="18" charset="0"/>
                <a:ea typeface="+mn-ea"/>
                <a:cs typeface="Times New Roman" panose="02020603050405020304" pitchFamily="18" charset="0"/>
                <a:sym typeface="+mn-ea"/>
              </a:rPr>
              <a:t>C</a:t>
            </a:r>
            <a:r>
              <a:rPr lang="en-US" altLang="zh-CN" sz="2400" baseline="-25000" dirty="0">
                <a:latin typeface="Times New Roman" panose="02020603050405020304" pitchFamily="18" charset="0"/>
                <a:ea typeface="+mn-ea"/>
                <a:cs typeface="Times New Roman" panose="02020603050405020304" pitchFamily="18" charset="0"/>
                <a:sym typeface="+mn-ea"/>
              </a:rPr>
              <a:t>1</a:t>
            </a:r>
            <a:r>
              <a:rPr lang="en-US" altLang="zh-CN" sz="2400" i="1" dirty="0">
                <a:latin typeface="Times New Roman" panose="02020603050405020304" pitchFamily="18" charset="0"/>
                <a:ea typeface="+mn-ea"/>
                <a:cs typeface="Times New Roman" panose="02020603050405020304" pitchFamily="18" charset="0"/>
                <a:sym typeface="+mn-ea"/>
              </a:rPr>
              <a:t>A</a:t>
            </a:r>
            <a:r>
              <a:rPr lang="en-US" altLang="zh-CN" sz="2400" baseline="-25000" dirty="0">
                <a:latin typeface="Times New Roman" panose="02020603050405020304" pitchFamily="18" charset="0"/>
                <a:ea typeface="+mn-ea"/>
                <a:cs typeface="Times New Roman" panose="02020603050405020304" pitchFamily="18" charset="0"/>
                <a:sym typeface="+mn-ea"/>
              </a:rPr>
              <a:t>1</a:t>
            </a:r>
            <a:r>
              <a:rPr lang="en-US" altLang="zh-CN" sz="2400" i="1" dirty="0">
                <a:latin typeface="Times New Roman" panose="02020603050405020304" pitchFamily="18" charset="0"/>
                <a:ea typeface="+mn-ea"/>
                <a:cs typeface="Times New Roman" panose="02020603050405020304" pitchFamily="18" charset="0"/>
                <a:sym typeface="+mn-ea"/>
              </a:rPr>
              <a:t>B</a:t>
            </a:r>
            <a:r>
              <a:rPr kumimoji="0" lang="zh-CN" altLang="zh-CN" sz="2400" i="0" u="none" strike="noStrike" kern="1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r>
              <a:rPr lang="zh-CN" altLang="en-US" sz="2400" dirty="0">
                <a:solidFill>
                  <a:srgbClr val="0000FF"/>
                </a:solidFill>
                <a:latin typeface="Times New Roman" panose="02020603050405020304" pitchFamily="18" charset="0"/>
                <a:ea typeface="+mn-ea"/>
                <a:cs typeface="Times New Roman" panose="02020603050405020304" pitchFamily="18" charset="0"/>
              </a:rPr>
              <a:t> </a:t>
            </a:r>
            <a:r>
              <a:rPr lang="en-US" altLang="zh-CN" sz="2400" dirty="0">
                <a:latin typeface="Times New Roman" panose="02020603050405020304" pitchFamily="18" charset="0"/>
                <a:ea typeface="+mn-ea"/>
                <a:cs typeface="Times New Roman" panose="02020603050405020304" pitchFamily="18" charset="0"/>
              </a:rPr>
              <a:t>6</a:t>
            </a:r>
            <a:r>
              <a:rPr lang="zh-CN" altLang="en-US" sz="2400" dirty="0">
                <a:latin typeface="Times New Roman" panose="02020603050405020304" pitchFamily="18" charset="0"/>
                <a:ea typeface="+mn-ea"/>
                <a:cs typeface="Times New Roman" panose="02020603050405020304" pitchFamily="18" charset="0"/>
              </a:rPr>
              <a:t>0°</a:t>
            </a:r>
            <a:r>
              <a:rPr kumimoji="0" lang="zh-CN" altLang="zh-CN" sz="2400" i="0" u="none" strike="noStrike" kern="1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，即异面直线</a:t>
            </a:r>
            <a:r>
              <a:rPr lang="en-US" altLang="zh-CN" sz="2400" i="1" dirty="0">
                <a:latin typeface="Times New Roman" panose="02020603050405020304" pitchFamily="18" charset="0"/>
                <a:ea typeface="+mn-ea"/>
                <a:cs typeface="Times New Roman" panose="02020603050405020304" pitchFamily="18" charset="0"/>
                <a:sym typeface="+mn-ea"/>
              </a:rPr>
              <a:t>A</a:t>
            </a:r>
            <a:r>
              <a:rPr lang="en-US" altLang="zh-CN" sz="2400" baseline="-25000" dirty="0">
                <a:latin typeface="Times New Roman" panose="02020603050405020304" pitchFamily="18" charset="0"/>
                <a:ea typeface="+mn-ea"/>
                <a:cs typeface="Times New Roman" panose="02020603050405020304" pitchFamily="18" charset="0"/>
                <a:sym typeface="+mn-ea"/>
              </a:rPr>
              <a:t>1</a:t>
            </a:r>
            <a:r>
              <a:rPr lang="en-US" altLang="zh-CN" sz="2400" i="1" dirty="0">
                <a:latin typeface="Times New Roman" panose="02020603050405020304" pitchFamily="18" charset="0"/>
                <a:ea typeface="+mn-ea"/>
                <a:cs typeface="Times New Roman" panose="02020603050405020304" pitchFamily="18" charset="0"/>
                <a:sym typeface="+mn-ea"/>
              </a:rPr>
              <a:t>B</a:t>
            </a:r>
            <a:r>
              <a:rPr kumimoji="0" lang="zh-CN" altLang="zh-CN" sz="2400" i="0" u="none" strike="noStrike" kern="1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与</a:t>
            </a:r>
            <a:r>
              <a:rPr kumimoji="0" lang="zh-CN" altLang="zh-CN" sz="2400" i="1" u="none" strike="noStrike" kern="1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AC</a:t>
            </a:r>
            <a:r>
              <a:rPr kumimoji="0" lang="zh-CN" altLang="zh-CN" sz="2400" i="0" u="none" strike="noStrike" kern="1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所成的角为</a:t>
            </a:r>
            <a:r>
              <a:rPr lang="en-US" altLang="zh-CN" sz="2400" dirty="0">
                <a:latin typeface="Times New Roman" panose="02020603050405020304" pitchFamily="18" charset="0"/>
                <a:ea typeface="+mn-ea"/>
                <a:cs typeface="Times New Roman" panose="02020603050405020304" pitchFamily="18" charset="0"/>
              </a:rPr>
              <a:t>6</a:t>
            </a:r>
            <a:r>
              <a:rPr lang="zh-CN" altLang="en-US" sz="2400" dirty="0">
                <a:latin typeface="Times New Roman" panose="02020603050405020304" pitchFamily="18" charset="0"/>
                <a:ea typeface="+mn-ea"/>
                <a:cs typeface="Times New Roman" panose="02020603050405020304" pitchFamily="18" charset="0"/>
              </a:rPr>
              <a:t>0°</a:t>
            </a:r>
            <a:r>
              <a:rPr kumimoji="0" lang="zh-CN" altLang="zh-CN" sz="2400" i="0" u="none" strike="noStrike" kern="1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31358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77"/>
          <p:cNvSpPr txBox="1"/>
          <p:nvPr/>
        </p:nvSpPr>
        <p:spPr>
          <a:xfrm>
            <a:off x="611188" y="915988"/>
            <a:ext cx="8008937" cy="1563687"/>
          </a:xfrm>
          <a:prstGeom prst="rect">
            <a:avLst/>
          </a:prstGeom>
          <a:noFill/>
          <a:ln w="9525">
            <a:noFill/>
          </a:ln>
        </p:spPr>
        <p:txBody>
          <a:bodyPr anchor="t" anchorCtr="0"/>
          <a:lstStyle/>
          <a:p>
            <a:pPr>
              <a:lnSpc>
                <a:spcPct val="200000"/>
              </a:lnSpc>
              <a:buFontTx/>
            </a:pPr>
            <a:r>
              <a:rPr lang="zh-CN" altLang="en-US" sz="2400" b="1" dirty="0">
                <a:solidFill>
                  <a:srgbClr val="0000CC"/>
                </a:solidFill>
                <a:latin typeface="宋体" panose="02010600030101010101" pitchFamily="2" charset="-122"/>
                <a:cs typeface="宋体" panose="02010600030101010101" pitchFamily="2" charset="-122"/>
              </a:rPr>
              <a:t>练习</a:t>
            </a:r>
            <a:r>
              <a:rPr lang="en-US" altLang="zh-CN" sz="2400" b="1" dirty="0">
                <a:solidFill>
                  <a:srgbClr val="0000CC"/>
                </a:solidFill>
                <a:latin typeface="Times New Roman" panose="02020603050405020304" pitchFamily="18" charset="0"/>
                <a:cs typeface="Times New Roman" panose="02020603050405020304" pitchFamily="18" charset="0"/>
              </a:rPr>
              <a:t>1</a:t>
            </a:r>
            <a:r>
              <a:rPr lang="en-US" altLang="zh-CN" sz="2400" b="1" dirty="0">
                <a:solidFill>
                  <a:srgbClr val="0000CC"/>
                </a:solidFill>
                <a:latin typeface="宋体" panose="02010600030101010101" pitchFamily="2" charset="-122"/>
                <a:cs typeface="宋体" panose="02010600030101010101" pitchFamily="2" charset="-122"/>
              </a:rPr>
              <a:t>  </a:t>
            </a:r>
            <a:r>
              <a:rPr lang="en-US" altLang="zh-CN" sz="2400" dirty="0">
                <a:latin typeface="宋体" panose="02010600030101010101" pitchFamily="2" charset="-122"/>
                <a:cs typeface="宋体" panose="02010600030101010101" pitchFamily="2" charset="-122"/>
              </a:rPr>
              <a:t>如果两条直线没有公共点，则这两条直线的位置关系是（    ）</a:t>
            </a:r>
            <a:r>
              <a:rPr lang="zh-CN" altLang="en-US" sz="2400" dirty="0">
                <a:latin typeface="宋体" panose="02010600030101010101" pitchFamily="2" charset="-122"/>
                <a:cs typeface="宋体" panose="02010600030101010101" pitchFamily="2" charset="-122"/>
              </a:rPr>
              <a:t>．</a:t>
            </a:r>
            <a:endParaRPr lang="en-US" altLang="zh-CN" sz="2400" dirty="0">
              <a:latin typeface="宋体" panose="02010600030101010101" pitchFamily="2" charset="-122"/>
              <a:cs typeface="宋体" panose="02010600030101010101" pitchFamily="2" charset="-122"/>
            </a:endParaRPr>
          </a:p>
          <a:p>
            <a:pPr>
              <a:lnSpc>
                <a:spcPct val="200000"/>
              </a:lnSpc>
              <a:buFontTx/>
            </a:pPr>
            <a:r>
              <a:rPr lang="en-US" altLang="zh-CN" sz="2400" b="1" dirty="0">
                <a:latin typeface="Times New Roman" panose="02020603050405020304" pitchFamily="18" charset="0"/>
                <a:ea typeface="宋体" panose="02010600030101010101" pitchFamily="2" charset="-122"/>
              </a:rPr>
              <a:t>      </a:t>
            </a:r>
            <a:r>
              <a:rPr lang="en-US" altLang="zh-CN" sz="2400" dirty="0">
                <a:latin typeface="Times New Roman" panose="02020603050405020304" pitchFamily="18" charset="0"/>
                <a:cs typeface="Times New Roman" panose="02020603050405020304" pitchFamily="18" charset="0"/>
              </a:rPr>
              <a:t>A</a:t>
            </a:r>
            <a:r>
              <a:rPr lang="zh-CN" altLang="en-US" sz="2400" dirty="0">
                <a:latin typeface="Times New Roman" panose="02020603050405020304" pitchFamily="18" charset="0"/>
                <a:cs typeface="Times New Roman" panose="02020603050405020304" pitchFamily="18" charset="0"/>
              </a:rPr>
              <a:t>．</a:t>
            </a:r>
            <a:r>
              <a:rPr lang="en-US" altLang="zh-CN" sz="2400" dirty="0" err="1">
                <a:latin typeface="Times New Roman" panose="02020603050405020304" pitchFamily="18" charset="0"/>
                <a:cs typeface="Times New Roman" panose="02020603050405020304" pitchFamily="18" charset="0"/>
              </a:rPr>
              <a:t>平行</a:t>
            </a:r>
            <a:r>
              <a:rPr lang="en-US" altLang="zh-CN" sz="2400" dirty="0">
                <a:latin typeface="Times New Roman" panose="02020603050405020304" pitchFamily="18" charset="0"/>
                <a:cs typeface="Times New Roman" panose="02020603050405020304" pitchFamily="18" charset="0"/>
              </a:rPr>
              <a:t>         B</a:t>
            </a:r>
            <a:r>
              <a:rPr lang="zh-CN" altLang="en-US" sz="2400" dirty="0">
                <a:latin typeface="Times New Roman" panose="02020603050405020304" pitchFamily="18" charset="0"/>
                <a:cs typeface="Times New Roman" panose="02020603050405020304" pitchFamily="18" charset="0"/>
              </a:rPr>
              <a:t>．</a:t>
            </a:r>
            <a:r>
              <a:rPr lang="en-US" altLang="zh-CN" sz="2400" dirty="0" err="1">
                <a:latin typeface="Times New Roman" panose="02020603050405020304" pitchFamily="18" charset="0"/>
                <a:cs typeface="Times New Roman" panose="02020603050405020304" pitchFamily="18" charset="0"/>
              </a:rPr>
              <a:t>异面</a:t>
            </a:r>
            <a:r>
              <a:rPr lang="en-US" altLang="zh-CN" sz="2400" dirty="0">
                <a:latin typeface="Times New Roman" panose="02020603050405020304" pitchFamily="18" charset="0"/>
                <a:cs typeface="Times New Roman" panose="02020603050405020304" pitchFamily="18" charset="0"/>
              </a:rPr>
              <a:t>        C</a:t>
            </a:r>
            <a:r>
              <a:rPr lang="zh-CN" altLang="en-US" sz="2400" dirty="0">
                <a:latin typeface="Times New Roman" panose="02020603050405020304" pitchFamily="18" charset="0"/>
                <a:cs typeface="Times New Roman" panose="02020603050405020304" pitchFamily="18" charset="0"/>
              </a:rPr>
              <a:t>．</a:t>
            </a:r>
            <a:r>
              <a:rPr lang="en-US" altLang="zh-CN" sz="2400" dirty="0" err="1">
                <a:latin typeface="Times New Roman" panose="02020603050405020304" pitchFamily="18" charset="0"/>
                <a:cs typeface="Times New Roman" panose="02020603050405020304" pitchFamily="18" charset="0"/>
              </a:rPr>
              <a:t>共面</a:t>
            </a:r>
            <a:r>
              <a:rPr lang="en-US" altLang="zh-CN" sz="2400" dirty="0">
                <a:latin typeface="Times New Roman" panose="02020603050405020304" pitchFamily="18" charset="0"/>
                <a:cs typeface="Times New Roman" panose="02020603050405020304" pitchFamily="18" charset="0"/>
              </a:rPr>
              <a:t>        D</a:t>
            </a:r>
            <a:r>
              <a:rPr lang="zh-CN" altLang="en-US" sz="2400" dirty="0">
                <a:latin typeface="Times New Roman" panose="02020603050405020304" pitchFamily="18" charset="0"/>
                <a:cs typeface="Times New Roman" panose="02020603050405020304" pitchFamily="18" charset="0"/>
              </a:rPr>
              <a:t>．</a:t>
            </a:r>
            <a:r>
              <a:rPr lang="en-US" altLang="zh-CN" sz="2400" dirty="0" err="1">
                <a:latin typeface="Times New Roman" panose="02020603050405020304" pitchFamily="18" charset="0"/>
                <a:cs typeface="Times New Roman" panose="02020603050405020304" pitchFamily="18" charset="0"/>
              </a:rPr>
              <a:t>平行或异面</a:t>
            </a:r>
            <a:r>
              <a:rPr lang="zh-CN" altLang="en-US" sz="2400" dirty="0">
                <a:solidFill>
                  <a:srgbClr val="0000FF"/>
                </a:solidFill>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sp>
        <p:nvSpPr>
          <p:cNvPr id="27650" name="标题 2"/>
          <p:cNvSpPr>
            <a:spLocks noGrp="1"/>
          </p:cNvSpPr>
          <p:nvPr>
            <p:ph type="title"/>
          </p:nvPr>
        </p:nvSpPr>
        <p:spPr>
          <a:xfrm>
            <a:off x="0" y="123825"/>
            <a:ext cx="9144000" cy="565150"/>
          </a:xfrm>
        </p:spPr>
        <p:txBody>
          <a:bodyPr vert="horz" wrap="square" lIns="91440" tIns="45720" rIns="91440" bIns="45720" anchor="ctr" anchorCtr="0"/>
          <a:lstStyle/>
          <a:p>
            <a:r>
              <a:rPr lang="zh-CN" altLang="en-US" sz="2800" kern="1200" dirty="0">
                <a:latin typeface="黑体" panose="02010609060101010101" pitchFamily="49" charset="-122"/>
                <a:ea typeface="黑体" panose="02010609060101010101" pitchFamily="49" charset="-122"/>
                <a:cs typeface="+mj-cs"/>
              </a:rPr>
              <a:t>新知探究</a:t>
            </a:r>
          </a:p>
        </p:txBody>
      </p:sp>
      <p:sp>
        <p:nvSpPr>
          <p:cNvPr id="27651" name="文本框 1"/>
          <p:cNvSpPr txBox="1"/>
          <p:nvPr/>
        </p:nvSpPr>
        <p:spPr>
          <a:xfrm>
            <a:off x="611504" y="3291840"/>
            <a:ext cx="8136959" cy="1104900"/>
          </a:xfrm>
          <a:prstGeom prst="rect">
            <a:avLst/>
          </a:prstGeom>
          <a:noFill/>
          <a:ln w="9525">
            <a:noFill/>
          </a:ln>
        </p:spPr>
        <p:txBody>
          <a:bodyPr wrap="square" anchor="t" anchorCtr="0"/>
          <a:lstStyle/>
          <a:p>
            <a:r>
              <a:rPr lang="zh-CN" altLang="en-US" sz="2400" b="1" dirty="0">
                <a:solidFill>
                  <a:srgbClr val="0000CC"/>
                </a:solidFill>
                <a:latin typeface="宋体" panose="02010600030101010101" pitchFamily="2" charset="-122"/>
                <a:cs typeface="宋体" panose="02010600030101010101" pitchFamily="2" charset="-122"/>
              </a:rPr>
              <a:t>练习</a:t>
            </a:r>
            <a:r>
              <a:rPr lang="en-US" altLang="zh-CN" sz="2400" b="1" dirty="0">
                <a:solidFill>
                  <a:srgbClr val="0000CC"/>
                </a:solidFill>
                <a:latin typeface="Times New Roman" panose="02020603050405020304" pitchFamily="18" charset="0"/>
                <a:cs typeface="Times New Roman" panose="02020603050405020304" pitchFamily="18" charset="0"/>
              </a:rPr>
              <a:t>2</a:t>
            </a:r>
            <a:r>
              <a:rPr lang="en-US" altLang="zh-CN" sz="2400" b="1" dirty="0">
                <a:solidFill>
                  <a:srgbClr val="0000CC"/>
                </a:solidFill>
                <a:latin typeface="宋体" panose="02010600030101010101" pitchFamily="2" charset="-122"/>
                <a:cs typeface="宋体" panose="02010600030101010101" pitchFamily="2" charset="-122"/>
              </a:rPr>
              <a:t>  </a:t>
            </a:r>
            <a:r>
              <a:rPr lang="en-US" altLang="zh-CN" sz="2400" dirty="0">
                <a:latin typeface="宋体" panose="02010600030101010101" pitchFamily="2" charset="-122"/>
                <a:cs typeface="宋体" panose="02010600030101010101" pitchFamily="2" charset="-122"/>
              </a:rPr>
              <a:t>在两个相交平面内各画一条直线，使它们成为：</a:t>
            </a:r>
          </a:p>
          <a:p>
            <a:r>
              <a:rPr lang="en-US" altLang="zh-CN" sz="2400" b="1" dirty="0">
                <a:latin typeface="宋体" panose="02010600030101010101" pitchFamily="2" charset="-122"/>
                <a:cs typeface="宋体" panose="02010600030101010101" pitchFamily="2" charset="-122"/>
              </a:rPr>
              <a:t> </a:t>
            </a:r>
          </a:p>
          <a:p>
            <a:r>
              <a:rPr lang="en-US" altLang="zh-CN" sz="2400" b="1" dirty="0">
                <a:latin typeface="宋体" panose="02010600030101010101" pitchFamily="2" charset="-122"/>
                <a:cs typeface="宋体" panose="02010600030101010101" pitchFamily="2" charset="-122"/>
              </a:rPr>
              <a:t>   </a:t>
            </a:r>
            <a:r>
              <a:rPr lang="en-US" altLang="zh-CN" sz="2400" dirty="0">
                <a:latin typeface="宋体" panose="02010600030101010101" pitchFamily="2" charset="-122"/>
                <a:cs typeface="宋体" panose="02010600030101010101" pitchFamily="2" charset="-122"/>
              </a:rPr>
              <a:t>（</a:t>
            </a:r>
            <a:r>
              <a:rPr lang="en-US" altLang="zh-CN" sz="2400" dirty="0">
                <a:latin typeface="Times New Roman" panose="02020603050405020304" pitchFamily="18" charset="0"/>
                <a:cs typeface="Times New Roman" panose="02020603050405020304" pitchFamily="18" charset="0"/>
              </a:rPr>
              <a:t>1</a:t>
            </a:r>
            <a:r>
              <a:rPr lang="en-US" altLang="zh-CN" sz="2400" dirty="0">
                <a:latin typeface="宋体" panose="02010600030101010101" pitchFamily="2" charset="-122"/>
                <a:cs typeface="宋体" panose="02010600030101010101" pitchFamily="2" charset="-122"/>
              </a:rPr>
              <a:t>）平行直线；  （</a:t>
            </a:r>
            <a:r>
              <a:rPr lang="en-US" altLang="zh-CN" sz="2400" dirty="0">
                <a:latin typeface="Times New Roman" panose="02020603050405020304" pitchFamily="18" charset="0"/>
                <a:cs typeface="Times New Roman" panose="02020603050405020304" pitchFamily="18" charset="0"/>
              </a:rPr>
              <a:t>2</a:t>
            </a:r>
            <a:r>
              <a:rPr lang="en-US" altLang="zh-CN" sz="2400" dirty="0">
                <a:latin typeface="宋体" panose="02010600030101010101" pitchFamily="2" charset="-122"/>
                <a:cs typeface="宋体" panose="02010600030101010101" pitchFamily="2" charset="-122"/>
              </a:rPr>
              <a:t>）相交直线； （</a:t>
            </a:r>
            <a:r>
              <a:rPr lang="en-US" altLang="zh-CN" sz="2400" dirty="0">
                <a:latin typeface="Times New Roman" panose="02020603050405020304" pitchFamily="18" charset="0"/>
                <a:cs typeface="Times New Roman" panose="02020603050405020304" pitchFamily="18" charset="0"/>
              </a:rPr>
              <a:t>3</a:t>
            </a:r>
            <a:r>
              <a:rPr lang="en-US" altLang="zh-CN" sz="2400" dirty="0">
                <a:latin typeface="宋体" panose="02010600030101010101" pitchFamily="2" charset="-122"/>
                <a:cs typeface="宋体" panose="02010600030101010101" pitchFamily="2" charset="-122"/>
              </a:rPr>
              <a:t>）异面直线</a:t>
            </a:r>
            <a:r>
              <a:rPr lang="zh-CN" altLang="en-US" sz="2400" dirty="0">
                <a:latin typeface="宋体" panose="02010600030101010101" pitchFamily="2" charset="-122"/>
                <a:cs typeface="宋体" panose="02010600030101010101" pitchFamily="2" charset="-122"/>
              </a:rPr>
              <a:t>．</a:t>
            </a:r>
            <a:endParaRPr lang="en-US" altLang="zh-CN" sz="2400" dirty="0">
              <a:latin typeface="宋体" panose="02010600030101010101" pitchFamily="2" charset="-122"/>
              <a:cs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77"/>
          <p:cNvSpPr txBox="1"/>
          <p:nvPr/>
        </p:nvSpPr>
        <p:spPr>
          <a:xfrm>
            <a:off x="611188" y="733425"/>
            <a:ext cx="8425308" cy="3346237"/>
          </a:xfrm>
          <a:prstGeom prst="rect">
            <a:avLst/>
          </a:prstGeom>
          <a:noFill/>
          <a:ln w="9525">
            <a:noFill/>
          </a:ln>
        </p:spPr>
        <p:txBody>
          <a:bodyPr wrap="square" anchor="t" anchorCtr="0">
            <a:spAutoFit/>
          </a:bodyPr>
          <a:lstStyle/>
          <a:p>
            <a:pPr>
              <a:lnSpc>
                <a:spcPct val="150000"/>
              </a:lnSpc>
              <a:buFontTx/>
            </a:pPr>
            <a:r>
              <a:rPr lang="zh-CN" altLang="en-US" sz="2400" b="1" dirty="0">
                <a:solidFill>
                  <a:srgbClr val="0000CC"/>
                </a:solidFill>
                <a:latin typeface="Times New Roman" panose="02020603050405020304" pitchFamily="18" charset="0"/>
                <a:ea typeface="+mn-ea"/>
                <a:cs typeface="Times New Roman" panose="02020603050405020304" pitchFamily="18" charset="0"/>
              </a:rPr>
              <a:t>练习</a:t>
            </a:r>
            <a:r>
              <a:rPr lang="en-US" altLang="zh-CN" sz="2400" b="1" dirty="0">
                <a:solidFill>
                  <a:srgbClr val="0000CC"/>
                </a:solidFill>
                <a:latin typeface="Times New Roman" panose="02020603050405020304" pitchFamily="18" charset="0"/>
                <a:ea typeface="+mn-ea"/>
                <a:cs typeface="Times New Roman" panose="02020603050405020304" pitchFamily="18" charset="0"/>
              </a:rPr>
              <a:t>3  </a:t>
            </a:r>
            <a:r>
              <a:rPr lang="en-US" altLang="zh-CN" sz="2400" b="1" dirty="0">
                <a:latin typeface="Times New Roman" panose="02020603050405020304" pitchFamily="18" charset="0"/>
                <a:ea typeface="+mn-ea"/>
                <a:cs typeface="Times New Roman" panose="02020603050405020304" pitchFamily="18" charset="0"/>
              </a:rPr>
              <a:t>判断下列命题的真假：</a:t>
            </a:r>
          </a:p>
          <a:p>
            <a:pPr>
              <a:lnSpc>
                <a:spcPct val="150000"/>
              </a:lnSpc>
              <a:buFontTx/>
            </a:pPr>
            <a:r>
              <a:rPr lang="en-US" altLang="zh-CN" sz="2400" dirty="0">
                <a:latin typeface="Times New Roman" panose="02020603050405020304" pitchFamily="18" charset="0"/>
                <a:ea typeface="+mn-ea"/>
                <a:cs typeface="Times New Roman" panose="02020603050405020304" pitchFamily="18" charset="0"/>
              </a:rPr>
              <a:t>（1）如果两条直线分别在两个平面内，那么它们是异面直线；</a:t>
            </a:r>
          </a:p>
          <a:p>
            <a:pPr>
              <a:lnSpc>
                <a:spcPct val="150000"/>
              </a:lnSpc>
              <a:buFontTx/>
            </a:pPr>
            <a:r>
              <a:rPr lang="en-US" altLang="zh-CN" sz="2400" dirty="0">
                <a:latin typeface="Times New Roman" panose="02020603050405020304" pitchFamily="18" charset="0"/>
                <a:ea typeface="+mn-ea"/>
                <a:cs typeface="Times New Roman" panose="02020603050405020304" pitchFamily="18" charset="0"/>
              </a:rPr>
              <a:t>（2）如果两条直线垂直，那么它们一定相交；</a:t>
            </a:r>
          </a:p>
          <a:p>
            <a:pPr>
              <a:lnSpc>
                <a:spcPct val="150000"/>
              </a:lnSpc>
              <a:buFontTx/>
            </a:pPr>
            <a:r>
              <a:rPr lang="en-US" altLang="zh-CN" sz="2400" dirty="0">
                <a:latin typeface="Times New Roman" panose="02020603050405020304" pitchFamily="18" charset="0"/>
                <a:ea typeface="+mn-ea"/>
                <a:cs typeface="Times New Roman" panose="02020603050405020304" pitchFamily="18" charset="0"/>
              </a:rPr>
              <a:t>（3）过直线外一点有且只有一条直线与已知直线平行；</a:t>
            </a:r>
          </a:p>
          <a:p>
            <a:pPr>
              <a:lnSpc>
                <a:spcPct val="150000"/>
              </a:lnSpc>
              <a:buFontTx/>
            </a:pPr>
            <a:r>
              <a:rPr lang="en-US" altLang="zh-CN" sz="2400" dirty="0">
                <a:latin typeface="Times New Roman" panose="02020603050405020304" pitchFamily="18" charset="0"/>
                <a:ea typeface="+mn-ea"/>
                <a:cs typeface="Times New Roman" panose="02020603050405020304" pitchFamily="18" charset="0"/>
              </a:rPr>
              <a:t>（4）过直线外一点有且只有一条直线与已知直线垂直；</a:t>
            </a:r>
          </a:p>
          <a:p>
            <a:pPr>
              <a:lnSpc>
                <a:spcPct val="150000"/>
              </a:lnSpc>
              <a:buFontTx/>
            </a:pPr>
            <a:r>
              <a:rPr lang="en-US" altLang="zh-CN" sz="2400" dirty="0">
                <a:latin typeface="Times New Roman" panose="02020603050405020304" pitchFamily="18" charset="0"/>
                <a:ea typeface="+mn-ea"/>
                <a:cs typeface="Times New Roman" panose="02020603050405020304" pitchFamily="18" charset="0"/>
              </a:rPr>
              <a:t>（5）过直线外一点有无数条直线与已知直线异面</a:t>
            </a:r>
            <a:r>
              <a:rPr lang="zh-CN" altLang="en-US" sz="2400" dirty="0">
                <a:latin typeface="Times New Roman" panose="02020603050405020304" pitchFamily="18" charset="0"/>
                <a:ea typeface="+mn-ea"/>
                <a:cs typeface="Times New Roman" panose="02020603050405020304" pitchFamily="18" charset="0"/>
              </a:rPr>
              <a:t>． </a:t>
            </a:r>
          </a:p>
        </p:txBody>
      </p:sp>
      <p:sp>
        <p:nvSpPr>
          <p:cNvPr id="28674" name="标题 2"/>
          <p:cNvSpPr>
            <a:spLocks noGrp="1"/>
          </p:cNvSpPr>
          <p:nvPr>
            <p:ph type="title"/>
          </p:nvPr>
        </p:nvSpPr>
        <p:spPr>
          <a:xfrm>
            <a:off x="0" y="123825"/>
            <a:ext cx="9144000" cy="565150"/>
          </a:xfrm>
        </p:spPr>
        <p:txBody>
          <a:bodyPr vert="horz" wrap="square" lIns="91440" tIns="45720" rIns="91440" bIns="45720" anchor="ctr" anchorCtr="0"/>
          <a:lstStyle/>
          <a:p>
            <a:r>
              <a:rPr lang="zh-CN" altLang="en-US" sz="2800" kern="1200" dirty="0">
                <a:latin typeface="黑体" panose="02010609060101010101" pitchFamily="49" charset="-122"/>
                <a:ea typeface="黑体" panose="02010609060101010101" pitchFamily="49" charset="-122"/>
                <a:cs typeface="+mj-cs"/>
              </a:rPr>
              <a:t>新知探究</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77"/>
          <p:cNvSpPr txBox="1"/>
          <p:nvPr/>
        </p:nvSpPr>
        <p:spPr>
          <a:xfrm>
            <a:off x="611188" y="733425"/>
            <a:ext cx="8008937" cy="2914259"/>
          </a:xfrm>
          <a:prstGeom prst="rect">
            <a:avLst/>
          </a:prstGeom>
          <a:noFill/>
          <a:ln w="9525">
            <a:noFill/>
          </a:ln>
        </p:spPr>
        <p:txBody>
          <a:bodyPr anchor="t" anchorCtr="0">
            <a:spAutoFit/>
          </a:bodyPr>
          <a:lstStyle/>
          <a:p>
            <a:pPr>
              <a:lnSpc>
                <a:spcPct val="200000"/>
              </a:lnSpc>
              <a:buFontTx/>
            </a:pPr>
            <a:r>
              <a:rPr lang="zh-CN" altLang="en-US" sz="2400" b="1" dirty="0">
                <a:solidFill>
                  <a:srgbClr val="0000CC"/>
                </a:solidFill>
                <a:latin typeface="Times New Roman" panose="02020603050405020304" pitchFamily="18" charset="0"/>
                <a:ea typeface="+mn-ea"/>
                <a:cs typeface="Times New Roman" panose="02020603050405020304" pitchFamily="18" charset="0"/>
              </a:rPr>
              <a:t>练习</a:t>
            </a:r>
            <a:r>
              <a:rPr lang="en-US" altLang="zh-CN" sz="2400" b="1" dirty="0">
                <a:solidFill>
                  <a:srgbClr val="0000CC"/>
                </a:solidFill>
                <a:latin typeface="Times New Roman" panose="02020603050405020304" pitchFamily="18" charset="0"/>
                <a:ea typeface="+mn-ea"/>
                <a:cs typeface="Times New Roman" panose="02020603050405020304" pitchFamily="18" charset="0"/>
              </a:rPr>
              <a:t>4  </a:t>
            </a:r>
            <a:r>
              <a:rPr lang="zh-CN" altLang="zh-CN" sz="2400" dirty="0">
                <a:latin typeface="Times New Roman" panose="02020603050405020304" pitchFamily="18" charset="0"/>
                <a:ea typeface="+mn-ea"/>
                <a:cs typeface="Times New Roman" panose="02020603050405020304" pitchFamily="18" charset="0"/>
              </a:rPr>
              <a:t>已知</a:t>
            </a:r>
            <a:r>
              <a:rPr lang="zh-CN" altLang="zh-CN" sz="2400" i="1" dirty="0">
                <a:latin typeface="Times New Roman" panose="02020603050405020304" pitchFamily="18" charset="0"/>
                <a:ea typeface="+mn-ea"/>
                <a:cs typeface="Times New Roman" panose="02020603050405020304" pitchFamily="18" charset="0"/>
              </a:rPr>
              <a:t>a</a:t>
            </a:r>
            <a:r>
              <a:rPr lang="zh-CN" altLang="zh-CN" sz="2400" dirty="0">
                <a:latin typeface="Times New Roman" panose="02020603050405020304" pitchFamily="18" charset="0"/>
                <a:ea typeface="+mn-ea"/>
                <a:cs typeface="Times New Roman" panose="02020603050405020304" pitchFamily="18" charset="0"/>
              </a:rPr>
              <a:t>，</a:t>
            </a:r>
            <a:r>
              <a:rPr lang="zh-CN" altLang="zh-CN" sz="2400" i="1" dirty="0">
                <a:latin typeface="Times New Roman" panose="02020603050405020304" pitchFamily="18" charset="0"/>
                <a:ea typeface="+mn-ea"/>
                <a:cs typeface="Times New Roman" panose="02020603050405020304" pitchFamily="18" charset="0"/>
              </a:rPr>
              <a:t>b</a:t>
            </a:r>
            <a:r>
              <a:rPr lang="zh-CN" altLang="zh-CN" sz="2400" dirty="0">
                <a:latin typeface="Times New Roman" panose="02020603050405020304" pitchFamily="18" charset="0"/>
                <a:ea typeface="+mn-ea"/>
                <a:cs typeface="Times New Roman" panose="02020603050405020304" pitchFamily="18" charset="0"/>
              </a:rPr>
              <a:t>，</a:t>
            </a:r>
            <a:r>
              <a:rPr lang="zh-CN" altLang="zh-CN" sz="2400" i="1" dirty="0">
                <a:latin typeface="Times New Roman" panose="02020603050405020304" pitchFamily="18" charset="0"/>
                <a:ea typeface="+mn-ea"/>
                <a:cs typeface="Times New Roman" panose="02020603050405020304" pitchFamily="18" charset="0"/>
              </a:rPr>
              <a:t>c</a:t>
            </a:r>
            <a:r>
              <a:rPr lang="zh-CN" altLang="zh-CN" sz="2400" dirty="0">
                <a:latin typeface="Times New Roman" panose="02020603050405020304" pitchFamily="18" charset="0"/>
                <a:ea typeface="+mn-ea"/>
                <a:cs typeface="Times New Roman" panose="02020603050405020304" pitchFamily="18" charset="0"/>
              </a:rPr>
              <a:t>表示直线，指</a:t>
            </a:r>
            <a:r>
              <a:rPr lang="zh-CN" altLang="en-US" sz="2400" dirty="0">
                <a:latin typeface="Times New Roman" panose="02020603050405020304" pitchFamily="18" charset="0"/>
                <a:ea typeface="+mn-ea"/>
                <a:cs typeface="Times New Roman" panose="02020603050405020304" pitchFamily="18" charset="0"/>
              </a:rPr>
              <a:t>出</a:t>
            </a:r>
            <a:r>
              <a:rPr lang="zh-CN" altLang="zh-CN" sz="2400" dirty="0">
                <a:latin typeface="Times New Roman" panose="02020603050405020304" pitchFamily="18" charset="0"/>
                <a:ea typeface="+mn-ea"/>
                <a:cs typeface="Times New Roman" panose="02020603050405020304" pitchFamily="18" charset="0"/>
              </a:rPr>
              <a:t>下列命题是否正确，并说明理由：</a:t>
            </a:r>
          </a:p>
          <a:p>
            <a:pPr>
              <a:lnSpc>
                <a:spcPct val="200000"/>
              </a:lnSpc>
              <a:buFontTx/>
            </a:pPr>
            <a:r>
              <a:rPr lang="zh-CN" altLang="zh-CN" sz="2400" dirty="0">
                <a:latin typeface="Times New Roman" panose="02020603050405020304" pitchFamily="18" charset="0"/>
                <a:ea typeface="+mn-ea"/>
                <a:cs typeface="Times New Roman" panose="02020603050405020304" pitchFamily="18" charset="0"/>
              </a:rPr>
              <a:t>（1）若</a:t>
            </a:r>
            <a:r>
              <a:rPr lang="zh-CN" altLang="zh-CN" sz="2400" i="1" dirty="0">
                <a:latin typeface="Times New Roman" panose="02020603050405020304" pitchFamily="18" charset="0"/>
                <a:ea typeface="+mn-ea"/>
                <a:cs typeface="Times New Roman" panose="02020603050405020304" pitchFamily="18" charset="0"/>
              </a:rPr>
              <a:t>a</a:t>
            </a:r>
            <a:r>
              <a:rPr lang="zh-CN" altLang="zh-CN" sz="2400" dirty="0">
                <a:latin typeface="Times New Roman" panose="02020603050405020304" pitchFamily="18" charset="0"/>
                <a:ea typeface="+mn-ea"/>
                <a:cs typeface="Times New Roman" panose="02020603050405020304" pitchFamily="18" charset="0"/>
              </a:rPr>
              <a:t> // </a:t>
            </a:r>
            <a:r>
              <a:rPr lang="zh-CN" altLang="zh-CN" sz="2400" i="1" dirty="0">
                <a:latin typeface="Times New Roman" panose="02020603050405020304" pitchFamily="18" charset="0"/>
                <a:ea typeface="+mn-ea"/>
                <a:cs typeface="Times New Roman" panose="02020603050405020304" pitchFamily="18" charset="0"/>
              </a:rPr>
              <a:t>b</a:t>
            </a:r>
            <a:r>
              <a:rPr lang="zh-CN" altLang="zh-CN" sz="2400" dirty="0">
                <a:latin typeface="Times New Roman" panose="02020603050405020304" pitchFamily="18" charset="0"/>
                <a:ea typeface="+mn-ea"/>
                <a:cs typeface="Times New Roman" panose="02020603050405020304" pitchFamily="18" charset="0"/>
              </a:rPr>
              <a:t>，</a:t>
            </a:r>
            <a:r>
              <a:rPr lang="zh-CN" altLang="zh-CN" sz="2400" i="1" dirty="0">
                <a:latin typeface="Times New Roman" panose="02020603050405020304" pitchFamily="18" charset="0"/>
                <a:ea typeface="+mn-ea"/>
                <a:cs typeface="Times New Roman" panose="02020603050405020304" pitchFamily="18" charset="0"/>
              </a:rPr>
              <a:t>c </a:t>
            </a:r>
            <a:r>
              <a:rPr lang="zh-CN" altLang="zh-CN" sz="2400" dirty="0">
                <a:latin typeface="Times New Roman" panose="02020603050405020304" pitchFamily="18" charset="0"/>
                <a:ea typeface="+mn-ea"/>
                <a:cs typeface="Times New Roman" panose="02020603050405020304" pitchFamily="18" charset="0"/>
              </a:rPr>
              <a:t>⊥ </a:t>
            </a:r>
            <a:r>
              <a:rPr lang="zh-CN" altLang="zh-CN" sz="2400" i="1" dirty="0">
                <a:latin typeface="Times New Roman" panose="02020603050405020304" pitchFamily="18" charset="0"/>
                <a:ea typeface="+mn-ea"/>
                <a:cs typeface="Times New Roman" panose="02020603050405020304" pitchFamily="18" charset="0"/>
              </a:rPr>
              <a:t>a</a:t>
            </a:r>
            <a:r>
              <a:rPr lang="zh-CN" altLang="zh-CN" sz="2400" dirty="0">
                <a:latin typeface="Times New Roman" panose="02020603050405020304" pitchFamily="18" charset="0"/>
                <a:ea typeface="+mn-ea"/>
                <a:cs typeface="Times New Roman" panose="02020603050405020304" pitchFamily="18" charset="0"/>
              </a:rPr>
              <a:t>，则</a:t>
            </a:r>
            <a:r>
              <a:rPr lang="zh-CN" altLang="zh-CN" sz="2400" i="1" dirty="0">
                <a:latin typeface="Times New Roman" panose="02020603050405020304" pitchFamily="18" charset="0"/>
                <a:ea typeface="+mn-ea"/>
                <a:cs typeface="Times New Roman" panose="02020603050405020304" pitchFamily="18" charset="0"/>
              </a:rPr>
              <a:t>c </a:t>
            </a:r>
            <a:r>
              <a:rPr lang="zh-CN" altLang="zh-CN" sz="2400" dirty="0">
                <a:latin typeface="Times New Roman" panose="02020603050405020304" pitchFamily="18" charset="0"/>
                <a:ea typeface="+mn-ea"/>
                <a:cs typeface="Times New Roman" panose="02020603050405020304" pitchFamily="18" charset="0"/>
              </a:rPr>
              <a:t>⊥ </a:t>
            </a:r>
            <a:r>
              <a:rPr lang="zh-CN" altLang="zh-CN" sz="2400" i="1" dirty="0">
                <a:latin typeface="Times New Roman" panose="02020603050405020304" pitchFamily="18" charset="0"/>
                <a:ea typeface="+mn-ea"/>
                <a:cs typeface="Times New Roman" panose="02020603050405020304" pitchFamily="18" charset="0"/>
              </a:rPr>
              <a:t>b</a:t>
            </a:r>
            <a:r>
              <a:rPr lang="zh-CN" altLang="en-US" sz="2400" dirty="0">
                <a:latin typeface="Times New Roman" panose="02020603050405020304" pitchFamily="18" charset="0"/>
                <a:ea typeface="+mn-ea"/>
                <a:cs typeface="Times New Roman" panose="02020603050405020304" pitchFamily="18" charset="0"/>
              </a:rPr>
              <a:t>；</a:t>
            </a:r>
            <a:endParaRPr lang="zh-CN" altLang="zh-CN" sz="2400" dirty="0">
              <a:latin typeface="Times New Roman" panose="02020603050405020304" pitchFamily="18" charset="0"/>
              <a:ea typeface="+mn-ea"/>
              <a:cs typeface="Times New Roman" panose="02020603050405020304" pitchFamily="18" charset="0"/>
            </a:endParaRPr>
          </a:p>
          <a:p>
            <a:pPr>
              <a:lnSpc>
                <a:spcPct val="200000"/>
              </a:lnSpc>
              <a:buFontTx/>
            </a:pPr>
            <a:r>
              <a:rPr lang="zh-CN" altLang="zh-CN" sz="2400" dirty="0">
                <a:latin typeface="Times New Roman" panose="02020603050405020304" pitchFamily="18" charset="0"/>
                <a:ea typeface="+mn-ea"/>
                <a:cs typeface="Times New Roman" panose="02020603050405020304" pitchFamily="18" charset="0"/>
              </a:rPr>
              <a:t>（2）若</a:t>
            </a:r>
            <a:r>
              <a:rPr lang="zh-CN" altLang="zh-CN" sz="2400" i="1" dirty="0">
                <a:latin typeface="Times New Roman" panose="02020603050405020304" pitchFamily="18" charset="0"/>
                <a:ea typeface="+mn-ea"/>
                <a:cs typeface="Times New Roman" panose="02020603050405020304" pitchFamily="18" charset="0"/>
              </a:rPr>
              <a:t>a</a:t>
            </a:r>
            <a:r>
              <a:rPr lang="zh-CN" altLang="zh-CN" sz="2400" dirty="0">
                <a:latin typeface="Times New Roman" panose="02020603050405020304" pitchFamily="18" charset="0"/>
                <a:ea typeface="+mn-ea"/>
                <a:cs typeface="Times New Roman" panose="02020603050405020304" pitchFamily="18" charset="0"/>
              </a:rPr>
              <a:t> ⊥ </a:t>
            </a:r>
            <a:r>
              <a:rPr lang="zh-CN" altLang="zh-CN" sz="2400" i="1" dirty="0">
                <a:latin typeface="Times New Roman" panose="02020603050405020304" pitchFamily="18" charset="0"/>
                <a:ea typeface="+mn-ea"/>
                <a:cs typeface="Times New Roman" panose="02020603050405020304" pitchFamily="18" charset="0"/>
              </a:rPr>
              <a:t>c</a:t>
            </a:r>
            <a:r>
              <a:rPr lang="zh-CN" altLang="zh-CN" sz="2400" dirty="0">
                <a:latin typeface="Times New Roman" panose="02020603050405020304" pitchFamily="18" charset="0"/>
                <a:ea typeface="+mn-ea"/>
                <a:cs typeface="Times New Roman" panose="02020603050405020304" pitchFamily="18" charset="0"/>
              </a:rPr>
              <a:t>，</a:t>
            </a:r>
            <a:r>
              <a:rPr lang="zh-CN" altLang="zh-CN" sz="2400" i="1" dirty="0">
                <a:latin typeface="Times New Roman" panose="02020603050405020304" pitchFamily="18" charset="0"/>
                <a:ea typeface="+mn-ea"/>
                <a:cs typeface="Times New Roman" panose="02020603050405020304" pitchFamily="18" charset="0"/>
              </a:rPr>
              <a:t>b </a:t>
            </a:r>
            <a:r>
              <a:rPr lang="zh-CN" altLang="zh-CN" sz="2400" dirty="0">
                <a:latin typeface="Times New Roman" panose="02020603050405020304" pitchFamily="18" charset="0"/>
                <a:ea typeface="+mn-ea"/>
                <a:cs typeface="Times New Roman" panose="02020603050405020304" pitchFamily="18" charset="0"/>
              </a:rPr>
              <a:t>⊥ </a:t>
            </a:r>
            <a:r>
              <a:rPr lang="zh-CN" altLang="zh-CN" sz="2400" i="1" dirty="0">
                <a:latin typeface="Times New Roman" panose="02020603050405020304" pitchFamily="18" charset="0"/>
                <a:ea typeface="+mn-ea"/>
                <a:cs typeface="Times New Roman" panose="02020603050405020304" pitchFamily="18" charset="0"/>
              </a:rPr>
              <a:t>c</a:t>
            </a:r>
            <a:r>
              <a:rPr lang="zh-CN" altLang="zh-CN" sz="2400" dirty="0">
                <a:latin typeface="Times New Roman" panose="02020603050405020304" pitchFamily="18" charset="0"/>
                <a:ea typeface="+mn-ea"/>
                <a:cs typeface="Times New Roman" panose="02020603050405020304" pitchFamily="18" charset="0"/>
              </a:rPr>
              <a:t>，则</a:t>
            </a:r>
            <a:r>
              <a:rPr lang="zh-CN" altLang="zh-CN" sz="2400" i="1" dirty="0">
                <a:latin typeface="Times New Roman" panose="02020603050405020304" pitchFamily="18" charset="0"/>
                <a:ea typeface="+mn-ea"/>
                <a:cs typeface="Times New Roman" panose="02020603050405020304" pitchFamily="18" charset="0"/>
              </a:rPr>
              <a:t>a</a:t>
            </a:r>
            <a:r>
              <a:rPr lang="zh-CN" altLang="zh-CN" sz="2400" dirty="0">
                <a:latin typeface="Times New Roman" panose="02020603050405020304" pitchFamily="18" charset="0"/>
                <a:ea typeface="+mn-ea"/>
                <a:cs typeface="Times New Roman" panose="02020603050405020304" pitchFamily="18" charset="0"/>
              </a:rPr>
              <a:t> // </a:t>
            </a:r>
            <a:r>
              <a:rPr lang="zh-CN" altLang="zh-CN" sz="2400" i="1" dirty="0">
                <a:latin typeface="Times New Roman" panose="02020603050405020304" pitchFamily="18" charset="0"/>
                <a:ea typeface="+mn-ea"/>
                <a:cs typeface="Times New Roman" panose="02020603050405020304" pitchFamily="18" charset="0"/>
              </a:rPr>
              <a:t>b</a:t>
            </a:r>
            <a:r>
              <a:rPr lang="zh-CN" altLang="zh-CN" sz="2400" dirty="0">
                <a:latin typeface="Times New Roman" panose="02020603050405020304" pitchFamily="18" charset="0"/>
                <a:ea typeface="+mn-ea"/>
                <a:cs typeface="Times New Roman" panose="02020603050405020304" pitchFamily="18" charset="0"/>
              </a:rPr>
              <a:t>.</a:t>
            </a:r>
            <a:r>
              <a:rPr lang="zh-CN" altLang="en-US" sz="2400" dirty="0">
                <a:latin typeface="Times New Roman" panose="02020603050405020304" pitchFamily="18" charset="0"/>
                <a:ea typeface="+mn-ea"/>
                <a:cs typeface="Times New Roman" panose="02020603050405020304" pitchFamily="18" charset="0"/>
              </a:rPr>
              <a:t> </a:t>
            </a:r>
          </a:p>
        </p:txBody>
      </p:sp>
      <p:sp>
        <p:nvSpPr>
          <p:cNvPr id="29698" name="标题 2"/>
          <p:cNvSpPr>
            <a:spLocks noGrp="1"/>
          </p:cNvSpPr>
          <p:nvPr>
            <p:ph type="title"/>
          </p:nvPr>
        </p:nvSpPr>
        <p:spPr>
          <a:xfrm>
            <a:off x="0" y="123825"/>
            <a:ext cx="9144000" cy="565150"/>
          </a:xfrm>
        </p:spPr>
        <p:txBody>
          <a:bodyPr vert="horz" wrap="square" lIns="91440" tIns="45720" rIns="91440" bIns="45720" anchor="ctr" anchorCtr="0"/>
          <a:lstStyle/>
          <a:p>
            <a:r>
              <a:rPr lang="zh-CN" altLang="en-US" sz="2800" kern="1200" dirty="0">
                <a:latin typeface="黑体" panose="02010609060101010101" pitchFamily="49" charset="-122"/>
                <a:ea typeface="黑体" panose="02010609060101010101" pitchFamily="49" charset="-122"/>
                <a:cs typeface="+mj-cs"/>
              </a:rPr>
              <a:t>新知探究</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721" name="Text Box 77"/>
              <p:cNvSpPr txBox="1"/>
              <p:nvPr/>
            </p:nvSpPr>
            <p:spPr>
              <a:xfrm>
                <a:off x="611188" y="733425"/>
                <a:ext cx="8008937" cy="3063875"/>
              </a:xfrm>
              <a:prstGeom prst="rect">
                <a:avLst/>
              </a:prstGeom>
              <a:noFill/>
              <a:ln w="9525">
                <a:noFill/>
              </a:ln>
            </p:spPr>
            <p:txBody>
              <a:bodyPr anchor="t" anchorCtr="0">
                <a:spAutoFit/>
              </a:bodyPr>
              <a:lstStyle/>
              <a:p>
                <a:pPr>
                  <a:lnSpc>
                    <a:spcPct val="200000"/>
                  </a:lnSpc>
                  <a:buFontTx/>
                </a:pPr>
                <a:r>
                  <a:rPr lang="zh-CN" altLang="en-US" sz="2400" b="1" dirty="0">
                    <a:solidFill>
                      <a:srgbClr val="0000CC"/>
                    </a:solidFill>
                    <a:latin typeface="Times New Roman" panose="02020603050405020304" pitchFamily="18" charset="0"/>
                    <a:ea typeface="+mn-ea"/>
                    <a:cs typeface="Times New Roman" panose="02020603050405020304" pitchFamily="18" charset="0"/>
                  </a:rPr>
                  <a:t>练习</a:t>
                </a:r>
                <a:r>
                  <a:rPr lang="en-US" altLang="zh-CN" sz="2400" b="1" dirty="0">
                    <a:solidFill>
                      <a:srgbClr val="0000CC"/>
                    </a:solidFill>
                    <a:latin typeface="Times New Roman" panose="02020603050405020304" pitchFamily="18" charset="0"/>
                    <a:ea typeface="+mn-ea"/>
                    <a:cs typeface="Times New Roman" panose="02020603050405020304" pitchFamily="18" charset="0"/>
                  </a:rPr>
                  <a:t>5  </a:t>
                </a:r>
                <a:r>
                  <a:rPr lang="zh-CN" altLang="zh-CN" sz="2400" dirty="0">
                    <a:solidFill>
                      <a:schemeClr val="tx1"/>
                    </a:solidFill>
                    <a:latin typeface="Times New Roman" panose="02020603050405020304" pitchFamily="18" charset="0"/>
                    <a:ea typeface="+mn-ea"/>
                    <a:cs typeface="Times New Roman" panose="02020603050405020304" pitchFamily="18" charset="0"/>
                  </a:rPr>
                  <a:t>如图所示，在长方体</a:t>
                </a:r>
                <a:r>
                  <a:rPr lang="en-US" altLang="zh-CN" sz="2400" i="1" dirty="0">
                    <a:solidFill>
                      <a:schemeClr val="tx1"/>
                    </a:solidFill>
                    <a:latin typeface="Times New Roman" panose="02020603050405020304" pitchFamily="18" charset="0"/>
                    <a:ea typeface="+mn-ea"/>
                    <a:cs typeface="Times New Roman" panose="02020603050405020304" pitchFamily="18" charset="0"/>
                    <a:sym typeface="+mn-ea"/>
                  </a:rPr>
                  <a:t>ABCD</a:t>
                </a:r>
                <a:r>
                  <a:rPr lang="en-US" altLang="zh-CN" sz="2400" dirty="0">
                    <a:solidFill>
                      <a:schemeClr val="tx1"/>
                    </a:solidFill>
                    <a:latin typeface="Times New Roman" panose="02020603050405020304" pitchFamily="18" charset="0"/>
                    <a:ea typeface="+mn-ea"/>
                    <a:cs typeface="Times New Roman" panose="02020603050405020304" pitchFamily="18" charset="0"/>
                    <a:sym typeface="+mn-ea"/>
                  </a:rPr>
                  <a:t>-</a:t>
                </a:r>
                <a:r>
                  <a:rPr lang="en-US" altLang="zh-CN" sz="2400" i="1" dirty="0">
                    <a:solidFill>
                      <a:schemeClr val="tx1"/>
                    </a:solidFill>
                    <a:latin typeface="Times New Roman" panose="02020603050405020304" pitchFamily="18" charset="0"/>
                    <a:ea typeface="+mn-ea"/>
                    <a:cs typeface="Times New Roman" panose="02020603050405020304" pitchFamily="18" charset="0"/>
                    <a:sym typeface="+mn-ea"/>
                  </a:rPr>
                  <a:t>A</a:t>
                </a:r>
                <a:r>
                  <a:rPr lang="en-US" altLang="zh-CN" sz="2400" baseline="-25000" dirty="0">
                    <a:solidFill>
                      <a:schemeClr val="tx1"/>
                    </a:solidFill>
                    <a:latin typeface="Times New Roman" panose="02020603050405020304" pitchFamily="18" charset="0"/>
                    <a:ea typeface="+mn-ea"/>
                    <a:cs typeface="Times New Roman" panose="02020603050405020304" pitchFamily="18" charset="0"/>
                    <a:sym typeface="+mn-ea"/>
                  </a:rPr>
                  <a:t>1</a:t>
                </a:r>
                <a:r>
                  <a:rPr lang="en-US" altLang="zh-CN" sz="2400" i="1" dirty="0">
                    <a:solidFill>
                      <a:schemeClr val="tx1"/>
                    </a:solidFill>
                    <a:latin typeface="Times New Roman" panose="02020603050405020304" pitchFamily="18" charset="0"/>
                    <a:ea typeface="+mn-ea"/>
                    <a:cs typeface="Times New Roman" panose="02020603050405020304" pitchFamily="18" charset="0"/>
                    <a:sym typeface="+mn-ea"/>
                  </a:rPr>
                  <a:t>B</a:t>
                </a:r>
                <a:r>
                  <a:rPr lang="en-US" altLang="zh-CN" sz="2400" baseline="-25000" dirty="0">
                    <a:solidFill>
                      <a:schemeClr val="tx1"/>
                    </a:solidFill>
                    <a:latin typeface="Times New Roman" panose="02020603050405020304" pitchFamily="18" charset="0"/>
                    <a:ea typeface="+mn-ea"/>
                    <a:cs typeface="Times New Roman" panose="02020603050405020304" pitchFamily="18" charset="0"/>
                    <a:sym typeface="+mn-ea"/>
                  </a:rPr>
                  <a:t>1</a:t>
                </a:r>
                <a:r>
                  <a:rPr lang="en-US" altLang="zh-CN" sz="2400" i="1" dirty="0">
                    <a:solidFill>
                      <a:schemeClr val="tx1"/>
                    </a:solidFill>
                    <a:latin typeface="Times New Roman" panose="02020603050405020304" pitchFamily="18" charset="0"/>
                    <a:ea typeface="+mn-ea"/>
                    <a:cs typeface="Times New Roman" panose="02020603050405020304" pitchFamily="18" charset="0"/>
                    <a:sym typeface="+mn-ea"/>
                  </a:rPr>
                  <a:t>C</a:t>
                </a:r>
                <a:r>
                  <a:rPr lang="en-US" altLang="zh-CN" sz="2400" baseline="-25000" dirty="0">
                    <a:solidFill>
                      <a:schemeClr val="tx1"/>
                    </a:solidFill>
                    <a:latin typeface="Times New Roman" panose="02020603050405020304" pitchFamily="18" charset="0"/>
                    <a:ea typeface="+mn-ea"/>
                    <a:cs typeface="Times New Roman" panose="02020603050405020304" pitchFamily="18" charset="0"/>
                    <a:sym typeface="+mn-ea"/>
                  </a:rPr>
                  <a:t>1</a:t>
                </a:r>
                <a:r>
                  <a:rPr lang="en-US" altLang="zh-CN" sz="2400" i="1" dirty="0">
                    <a:solidFill>
                      <a:schemeClr val="tx1"/>
                    </a:solidFill>
                    <a:latin typeface="Times New Roman" panose="02020603050405020304" pitchFamily="18" charset="0"/>
                    <a:ea typeface="+mn-ea"/>
                    <a:cs typeface="Times New Roman" panose="02020603050405020304" pitchFamily="18" charset="0"/>
                    <a:sym typeface="+mn-ea"/>
                  </a:rPr>
                  <a:t>D</a:t>
                </a:r>
                <a:r>
                  <a:rPr lang="en-US" altLang="zh-CN" sz="2400" baseline="-25000" dirty="0">
                    <a:solidFill>
                      <a:schemeClr val="tx1"/>
                    </a:solidFill>
                    <a:latin typeface="Times New Roman" panose="02020603050405020304" pitchFamily="18" charset="0"/>
                    <a:ea typeface="+mn-ea"/>
                    <a:cs typeface="Times New Roman" panose="02020603050405020304" pitchFamily="18" charset="0"/>
                    <a:sym typeface="+mn-ea"/>
                  </a:rPr>
                  <a:t>1</a:t>
                </a:r>
                <a:r>
                  <a:rPr lang="zh-CN" altLang="zh-CN" sz="2400" dirty="0">
                    <a:solidFill>
                      <a:schemeClr val="tx1"/>
                    </a:solidFill>
                    <a:latin typeface="Times New Roman" panose="02020603050405020304" pitchFamily="18" charset="0"/>
                    <a:ea typeface="+mn-ea"/>
                    <a:cs typeface="Times New Roman" panose="02020603050405020304" pitchFamily="18" charset="0"/>
                  </a:rPr>
                  <a:t>中，已知</a:t>
                </a:r>
                <a:r>
                  <a:rPr lang="zh-CN" altLang="zh-CN" sz="2400" i="1" dirty="0">
                    <a:solidFill>
                      <a:schemeClr val="tx1"/>
                    </a:solidFill>
                    <a:latin typeface="Times New Roman" panose="02020603050405020304" pitchFamily="18" charset="0"/>
                    <a:ea typeface="+mn-ea"/>
                    <a:cs typeface="Times New Roman" panose="02020603050405020304" pitchFamily="18" charset="0"/>
                  </a:rPr>
                  <a:t>AB</a:t>
                </a:r>
                <a:r>
                  <a:rPr lang="zh-CN" altLang="zh-CN" sz="2400" dirty="0">
                    <a:solidFill>
                      <a:schemeClr val="tx1"/>
                    </a:solidFill>
                    <a:latin typeface="Times New Roman" panose="02020603050405020304" pitchFamily="18" charset="0"/>
                    <a:ea typeface="+mn-ea"/>
                    <a:cs typeface="Times New Roman" panose="02020603050405020304" pitchFamily="18" charset="0"/>
                  </a:rPr>
                  <a:t>=</a:t>
                </a:r>
                <a14:m>
                  <m:oMath xmlns:m="http://schemas.openxmlformats.org/officeDocument/2006/math">
                    <m:rad>
                      <m:radPr>
                        <m:degHide m:val="on"/>
                        <m:ctrlPr>
                          <a:rPr lang="en-US" altLang="zh-CN" sz="2400" i="1" dirty="0">
                            <a:solidFill>
                              <a:schemeClr val="tx1"/>
                            </a:solidFill>
                            <a:latin typeface="Cambria Math" panose="02040503050406030204" pitchFamily="18" charset="0"/>
                            <a:ea typeface="+mn-ea"/>
                            <a:cs typeface="Cambria Math" panose="02040503050406030204" charset="0"/>
                          </a:rPr>
                        </m:ctrlPr>
                      </m:radPr>
                      <m:deg/>
                      <m:e>
                        <m:r>
                          <a:rPr lang="en-US" altLang="zh-CN" sz="2400" b="0" i="1" dirty="0">
                            <a:solidFill>
                              <a:schemeClr val="tx1"/>
                            </a:solidFill>
                            <a:latin typeface="Cambria Math" panose="02040503050406030204" pitchFamily="18" charset="0"/>
                            <a:ea typeface="+mn-ea"/>
                            <a:cs typeface="Cambria Math" panose="02040503050406030204" charset="0"/>
                          </a:rPr>
                          <m:t>3</m:t>
                        </m:r>
                      </m:e>
                    </m:rad>
                  </m:oMath>
                </a14:m>
                <a:r>
                  <a:rPr lang="zh-CN" altLang="zh-CN" sz="2400" dirty="0">
                    <a:solidFill>
                      <a:schemeClr val="tx1"/>
                    </a:solidFill>
                    <a:latin typeface="Times New Roman" panose="02020603050405020304" pitchFamily="18" charset="0"/>
                    <a:ea typeface="+mn-ea"/>
                    <a:cs typeface="Times New Roman" panose="02020603050405020304" pitchFamily="18" charset="0"/>
                  </a:rPr>
                  <a:t>，</a:t>
                </a:r>
                <a:r>
                  <a:rPr lang="zh-CN" altLang="zh-CN" sz="2400" i="1" dirty="0">
                    <a:solidFill>
                      <a:schemeClr val="tx1"/>
                    </a:solidFill>
                    <a:latin typeface="Times New Roman" panose="02020603050405020304" pitchFamily="18" charset="0"/>
                    <a:ea typeface="+mn-ea"/>
                    <a:cs typeface="Times New Roman" panose="02020603050405020304" pitchFamily="18" charset="0"/>
                  </a:rPr>
                  <a:t>AD</a:t>
                </a:r>
                <a:r>
                  <a:rPr lang="zh-CN" altLang="zh-CN" sz="2400" dirty="0">
                    <a:solidFill>
                      <a:schemeClr val="tx1"/>
                    </a:solidFill>
                    <a:latin typeface="Times New Roman" panose="02020603050405020304" pitchFamily="18" charset="0"/>
                    <a:ea typeface="+mn-ea"/>
                    <a:cs typeface="Times New Roman" panose="02020603050405020304" pitchFamily="18" charset="0"/>
                  </a:rPr>
                  <a:t>=</a:t>
                </a:r>
                <a14:m>
                  <m:oMath xmlns:m="http://schemas.openxmlformats.org/officeDocument/2006/math">
                    <m:rad>
                      <m:radPr>
                        <m:degHide m:val="on"/>
                        <m:ctrlPr>
                          <a:rPr lang="en-US" altLang="zh-CN" sz="2400" i="1" dirty="0">
                            <a:solidFill>
                              <a:schemeClr val="tx1"/>
                            </a:solidFill>
                            <a:latin typeface="Cambria Math" panose="02040503050406030204" pitchFamily="18" charset="0"/>
                            <a:ea typeface="+mn-ea"/>
                            <a:cs typeface="Cambria Math" panose="02040503050406030204" charset="0"/>
                          </a:rPr>
                        </m:ctrlPr>
                      </m:radPr>
                      <m:deg/>
                      <m:e>
                        <m:r>
                          <a:rPr lang="en-US" altLang="zh-CN" sz="2400" b="0" i="1" dirty="0">
                            <a:solidFill>
                              <a:schemeClr val="tx1"/>
                            </a:solidFill>
                            <a:latin typeface="Cambria Math" panose="02040503050406030204" pitchFamily="18" charset="0"/>
                            <a:ea typeface="+mn-ea"/>
                            <a:cs typeface="Cambria Math" panose="02040503050406030204" charset="0"/>
                          </a:rPr>
                          <m:t>3</m:t>
                        </m:r>
                      </m:e>
                    </m:rad>
                  </m:oMath>
                </a14:m>
                <a:r>
                  <a:rPr lang="zh-CN" altLang="zh-CN" sz="2400" dirty="0">
                    <a:solidFill>
                      <a:schemeClr val="tx1"/>
                    </a:solidFill>
                    <a:latin typeface="Times New Roman" panose="02020603050405020304" pitchFamily="18" charset="0"/>
                    <a:ea typeface="+mn-ea"/>
                    <a:cs typeface="Times New Roman" panose="02020603050405020304" pitchFamily="18" charset="0"/>
                  </a:rPr>
                  <a:t>，</a:t>
                </a:r>
                <a:r>
                  <a:rPr lang="zh-CN" altLang="zh-CN" sz="2400" i="1" dirty="0">
                    <a:solidFill>
                      <a:schemeClr val="tx1"/>
                    </a:solidFill>
                    <a:latin typeface="Times New Roman" panose="02020603050405020304" pitchFamily="18" charset="0"/>
                    <a:ea typeface="+mn-ea"/>
                    <a:cs typeface="Times New Roman" panose="02020603050405020304" pitchFamily="18" charset="0"/>
                  </a:rPr>
                  <a:t>A</a:t>
                </a:r>
                <a:r>
                  <a:rPr lang="en-US" altLang="zh-CN" sz="2400" i="1" dirty="0">
                    <a:solidFill>
                      <a:schemeClr val="tx1"/>
                    </a:solidFill>
                    <a:latin typeface="Times New Roman" panose="02020603050405020304" pitchFamily="18" charset="0"/>
                    <a:ea typeface="+mn-ea"/>
                    <a:cs typeface="Times New Roman" panose="02020603050405020304" pitchFamily="18" charset="0"/>
                    <a:sym typeface="+mn-ea"/>
                  </a:rPr>
                  <a:t>A</a:t>
                </a:r>
                <a:r>
                  <a:rPr lang="en-US" altLang="zh-CN" sz="2400" baseline="-25000" dirty="0">
                    <a:solidFill>
                      <a:schemeClr val="tx1"/>
                    </a:solidFill>
                    <a:latin typeface="Times New Roman" panose="02020603050405020304" pitchFamily="18" charset="0"/>
                    <a:ea typeface="+mn-ea"/>
                    <a:cs typeface="Times New Roman" panose="02020603050405020304" pitchFamily="18" charset="0"/>
                    <a:sym typeface="+mn-ea"/>
                  </a:rPr>
                  <a:t>1</a:t>
                </a:r>
                <a:r>
                  <a:rPr lang="zh-CN" altLang="zh-CN" sz="2400" dirty="0">
                    <a:solidFill>
                      <a:schemeClr val="tx1"/>
                    </a:solidFill>
                    <a:latin typeface="Times New Roman" panose="02020603050405020304" pitchFamily="18" charset="0"/>
                    <a:ea typeface="+mn-ea"/>
                    <a:cs typeface="Times New Roman" panose="02020603050405020304" pitchFamily="18" charset="0"/>
                  </a:rPr>
                  <a:t>=1.求：</a:t>
                </a:r>
              </a:p>
              <a:p>
                <a:pPr>
                  <a:lnSpc>
                    <a:spcPct val="200000"/>
                  </a:lnSpc>
                  <a:buFontTx/>
                </a:pPr>
                <a:r>
                  <a:rPr lang="zh-CN" altLang="zh-CN" sz="2400" dirty="0">
                    <a:solidFill>
                      <a:schemeClr val="tx1"/>
                    </a:solidFill>
                    <a:latin typeface="Times New Roman" panose="02020603050405020304" pitchFamily="18" charset="0"/>
                    <a:ea typeface="+mn-ea"/>
                    <a:cs typeface="Times New Roman" panose="02020603050405020304" pitchFamily="18" charset="0"/>
                  </a:rPr>
                  <a:t>（1）直线</a:t>
                </a:r>
                <a:r>
                  <a:rPr lang="zh-CN" altLang="zh-CN" sz="2400" i="1" dirty="0">
                    <a:solidFill>
                      <a:schemeClr val="tx1"/>
                    </a:solidFill>
                    <a:latin typeface="Times New Roman" panose="02020603050405020304" pitchFamily="18" charset="0"/>
                    <a:ea typeface="+mn-ea"/>
                    <a:cs typeface="Times New Roman" panose="02020603050405020304" pitchFamily="18" charset="0"/>
                  </a:rPr>
                  <a:t>BC</a:t>
                </a:r>
                <a:r>
                  <a:rPr lang="zh-CN" altLang="zh-CN" sz="2400" dirty="0">
                    <a:solidFill>
                      <a:schemeClr val="tx1"/>
                    </a:solidFill>
                    <a:latin typeface="Times New Roman" panose="02020603050405020304" pitchFamily="18" charset="0"/>
                    <a:ea typeface="+mn-ea"/>
                    <a:cs typeface="Times New Roman" panose="02020603050405020304" pitchFamily="18" charset="0"/>
                  </a:rPr>
                  <a:t>和</a:t>
                </a:r>
                <a:r>
                  <a:rPr lang="en-US" altLang="zh-CN" sz="2400" i="1" dirty="0">
                    <a:solidFill>
                      <a:schemeClr val="tx1"/>
                    </a:solidFill>
                    <a:latin typeface="Times New Roman" panose="02020603050405020304" pitchFamily="18" charset="0"/>
                    <a:ea typeface="+mn-ea"/>
                    <a:cs typeface="Times New Roman" panose="02020603050405020304" pitchFamily="18" charset="0"/>
                    <a:sym typeface="+mn-ea"/>
                  </a:rPr>
                  <a:t>A</a:t>
                </a:r>
                <a:r>
                  <a:rPr lang="en-US" altLang="zh-CN" sz="2400" baseline="-25000" dirty="0">
                    <a:solidFill>
                      <a:schemeClr val="tx1"/>
                    </a:solidFill>
                    <a:latin typeface="Times New Roman" panose="02020603050405020304" pitchFamily="18" charset="0"/>
                    <a:ea typeface="+mn-ea"/>
                    <a:cs typeface="Times New Roman" panose="02020603050405020304" pitchFamily="18" charset="0"/>
                    <a:sym typeface="+mn-ea"/>
                  </a:rPr>
                  <a:t>1</a:t>
                </a:r>
                <a:r>
                  <a:rPr lang="en-US" altLang="zh-CN" sz="2400" i="1" dirty="0">
                    <a:solidFill>
                      <a:schemeClr val="tx1"/>
                    </a:solidFill>
                    <a:latin typeface="Times New Roman" panose="02020603050405020304" pitchFamily="18" charset="0"/>
                    <a:ea typeface="+mn-ea"/>
                    <a:cs typeface="Times New Roman" panose="02020603050405020304" pitchFamily="18" charset="0"/>
                    <a:sym typeface="+mn-ea"/>
                  </a:rPr>
                  <a:t>C</a:t>
                </a:r>
                <a:r>
                  <a:rPr lang="en-US" altLang="zh-CN" sz="2400" baseline="-25000" dirty="0">
                    <a:solidFill>
                      <a:schemeClr val="tx1"/>
                    </a:solidFill>
                    <a:latin typeface="Times New Roman" panose="02020603050405020304" pitchFamily="18" charset="0"/>
                    <a:ea typeface="+mn-ea"/>
                    <a:cs typeface="Times New Roman" panose="02020603050405020304" pitchFamily="18" charset="0"/>
                    <a:sym typeface="+mn-ea"/>
                  </a:rPr>
                  <a:t>1</a:t>
                </a:r>
                <a:r>
                  <a:rPr lang="zh-CN" altLang="zh-CN" sz="2400" dirty="0">
                    <a:solidFill>
                      <a:schemeClr val="tx1"/>
                    </a:solidFill>
                    <a:latin typeface="Times New Roman" panose="02020603050405020304" pitchFamily="18" charset="0"/>
                    <a:ea typeface="+mn-ea"/>
                    <a:cs typeface="Times New Roman" panose="02020603050405020304" pitchFamily="18" charset="0"/>
                  </a:rPr>
                  <a:t>所成的角；</a:t>
                </a:r>
              </a:p>
              <a:p>
                <a:pPr>
                  <a:lnSpc>
                    <a:spcPct val="200000"/>
                  </a:lnSpc>
                  <a:buFontTx/>
                </a:pPr>
                <a:r>
                  <a:rPr lang="zh-CN" altLang="zh-CN" sz="2400" dirty="0">
                    <a:solidFill>
                      <a:schemeClr val="tx1"/>
                    </a:solidFill>
                    <a:latin typeface="Times New Roman" panose="02020603050405020304" pitchFamily="18" charset="0"/>
                    <a:ea typeface="+mn-ea"/>
                    <a:cs typeface="Times New Roman" panose="02020603050405020304" pitchFamily="18" charset="0"/>
                  </a:rPr>
                  <a:t>（2）直线</a:t>
                </a:r>
                <a:r>
                  <a:rPr lang="zh-CN" altLang="zh-CN" sz="2400" i="1" dirty="0">
                    <a:solidFill>
                      <a:schemeClr val="tx1"/>
                    </a:solidFill>
                    <a:latin typeface="Times New Roman" panose="02020603050405020304" pitchFamily="18" charset="0"/>
                    <a:ea typeface="+mn-ea"/>
                    <a:cs typeface="Times New Roman" panose="02020603050405020304" pitchFamily="18" charset="0"/>
                  </a:rPr>
                  <a:t>A</a:t>
                </a:r>
                <a:r>
                  <a:rPr lang="en-US" altLang="zh-CN" sz="2400" i="1" dirty="0">
                    <a:solidFill>
                      <a:schemeClr val="tx1"/>
                    </a:solidFill>
                    <a:latin typeface="Times New Roman" panose="02020603050405020304" pitchFamily="18" charset="0"/>
                    <a:ea typeface="+mn-ea"/>
                    <a:cs typeface="Times New Roman" panose="02020603050405020304" pitchFamily="18" charset="0"/>
                    <a:sym typeface="+mn-ea"/>
                  </a:rPr>
                  <a:t>A</a:t>
                </a:r>
                <a:r>
                  <a:rPr lang="en-US" altLang="zh-CN" sz="2400" baseline="-25000" dirty="0">
                    <a:solidFill>
                      <a:schemeClr val="tx1"/>
                    </a:solidFill>
                    <a:latin typeface="Times New Roman" panose="02020603050405020304" pitchFamily="18" charset="0"/>
                    <a:ea typeface="+mn-ea"/>
                    <a:cs typeface="Times New Roman" panose="02020603050405020304" pitchFamily="18" charset="0"/>
                    <a:sym typeface="+mn-ea"/>
                  </a:rPr>
                  <a:t>1</a:t>
                </a:r>
                <a:r>
                  <a:rPr lang="zh-CN" altLang="zh-CN" sz="2400" dirty="0">
                    <a:solidFill>
                      <a:schemeClr val="tx1"/>
                    </a:solidFill>
                    <a:latin typeface="Times New Roman" panose="02020603050405020304" pitchFamily="18" charset="0"/>
                    <a:ea typeface="+mn-ea"/>
                    <a:cs typeface="Times New Roman" panose="02020603050405020304" pitchFamily="18" charset="0"/>
                  </a:rPr>
                  <a:t>和</a:t>
                </a:r>
                <a:r>
                  <a:rPr lang="zh-CN" altLang="zh-CN" sz="2400" i="1" dirty="0">
                    <a:solidFill>
                      <a:schemeClr val="tx1"/>
                    </a:solidFill>
                    <a:latin typeface="Times New Roman" panose="02020603050405020304" pitchFamily="18" charset="0"/>
                    <a:ea typeface="+mn-ea"/>
                    <a:cs typeface="Times New Roman" panose="02020603050405020304" pitchFamily="18" charset="0"/>
                  </a:rPr>
                  <a:t>B</a:t>
                </a:r>
                <a:r>
                  <a:rPr lang="en-US" altLang="zh-CN" sz="2400" i="1" dirty="0">
                    <a:solidFill>
                      <a:schemeClr val="tx1"/>
                    </a:solidFill>
                    <a:latin typeface="Times New Roman" panose="02020603050405020304" pitchFamily="18" charset="0"/>
                    <a:ea typeface="+mn-ea"/>
                    <a:cs typeface="Times New Roman" panose="02020603050405020304" pitchFamily="18" charset="0"/>
                    <a:sym typeface="+mn-ea"/>
                  </a:rPr>
                  <a:t>C</a:t>
                </a:r>
                <a:r>
                  <a:rPr lang="en-US" altLang="zh-CN" sz="2400" baseline="-25000" dirty="0">
                    <a:solidFill>
                      <a:schemeClr val="tx1"/>
                    </a:solidFill>
                    <a:latin typeface="Times New Roman" panose="02020603050405020304" pitchFamily="18" charset="0"/>
                    <a:ea typeface="+mn-ea"/>
                    <a:cs typeface="Times New Roman" panose="02020603050405020304" pitchFamily="18" charset="0"/>
                    <a:sym typeface="+mn-ea"/>
                  </a:rPr>
                  <a:t>1</a:t>
                </a:r>
                <a:r>
                  <a:rPr lang="zh-CN" altLang="zh-CN" sz="2400" dirty="0">
                    <a:solidFill>
                      <a:schemeClr val="tx1"/>
                    </a:solidFill>
                    <a:latin typeface="Times New Roman" panose="02020603050405020304" pitchFamily="18" charset="0"/>
                    <a:ea typeface="+mn-ea"/>
                    <a:cs typeface="Times New Roman" panose="02020603050405020304" pitchFamily="18" charset="0"/>
                  </a:rPr>
                  <a:t>所成的角.</a:t>
                </a:r>
              </a:p>
            </p:txBody>
          </p:sp>
        </mc:Choice>
        <mc:Fallback xmlns="">
          <p:sp>
            <p:nvSpPr>
              <p:cNvPr id="30721" name="Text Box 77"/>
              <p:cNvSpPr txBox="1">
                <a:spLocks noRot="1" noChangeAspect="1" noMove="1" noResize="1" noEditPoints="1" noAdjustHandles="1" noChangeArrowheads="1" noChangeShapeType="1" noTextEdit="1"/>
              </p:cNvSpPr>
              <p:nvPr/>
            </p:nvSpPr>
            <p:spPr>
              <a:xfrm>
                <a:off x="611188" y="733425"/>
                <a:ext cx="8008937" cy="3063875"/>
              </a:xfrm>
              <a:prstGeom prst="rect">
                <a:avLst/>
              </a:prstGeom>
              <a:blipFill>
                <a:blip r:embed="rId3"/>
                <a:stretch>
                  <a:fillRect l="-1142" b="-1590"/>
                </a:stretch>
              </a:blipFill>
              <a:ln w="9525">
                <a:noFill/>
              </a:ln>
            </p:spPr>
            <p:txBody>
              <a:bodyPr/>
              <a:lstStyle/>
              <a:p>
                <a:r>
                  <a:rPr lang="zh-CN" altLang="en-US">
                    <a:noFill/>
                  </a:rPr>
                  <a:t> </a:t>
                </a:r>
              </a:p>
            </p:txBody>
          </p:sp>
        </mc:Fallback>
      </mc:AlternateContent>
      <p:sp>
        <p:nvSpPr>
          <p:cNvPr id="30722" name="标题 2"/>
          <p:cNvSpPr>
            <a:spLocks noGrp="1"/>
          </p:cNvSpPr>
          <p:nvPr>
            <p:ph type="title"/>
          </p:nvPr>
        </p:nvSpPr>
        <p:spPr>
          <a:xfrm>
            <a:off x="0" y="123825"/>
            <a:ext cx="9144000" cy="565150"/>
          </a:xfrm>
        </p:spPr>
        <p:txBody>
          <a:bodyPr vert="horz" wrap="square" lIns="91440" tIns="45720" rIns="91440" bIns="45720" anchor="ctr" anchorCtr="0"/>
          <a:lstStyle/>
          <a:p>
            <a:r>
              <a:rPr lang="zh-CN" altLang="en-US" sz="2800" kern="1200" dirty="0">
                <a:latin typeface="黑体" panose="02010609060101010101" pitchFamily="49" charset="-122"/>
                <a:ea typeface="黑体" panose="02010609060101010101" pitchFamily="49" charset="-122"/>
                <a:cs typeface="+mj-cs"/>
              </a:rPr>
              <a:t>新知探究</a:t>
            </a:r>
          </a:p>
        </p:txBody>
      </p:sp>
      <p:pic>
        <p:nvPicPr>
          <p:cNvPr id="30723" name="图片 1"/>
          <p:cNvPicPr>
            <a:picLocks noChangeAspect="1"/>
          </p:cNvPicPr>
          <p:nvPr>
            <p:custDataLst>
              <p:tags r:id="rId1"/>
            </p:custDataLst>
          </p:nvPr>
        </p:nvPicPr>
        <p:blipFill>
          <a:blip r:embed="rId4"/>
          <a:stretch>
            <a:fillRect/>
          </a:stretch>
        </p:blipFill>
        <p:spPr>
          <a:xfrm>
            <a:off x="5219700" y="1924050"/>
            <a:ext cx="3384550" cy="235902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2"/>
          <p:cNvSpPr>
            <a:spLocks noGrp="1"/>
          </p:cNvSpPr>
          <p:nvPr>
            <p:ph type="title"/>
          </p:nvPr>
        </p:nvSpPr>
        <p:spPr>
          <a:xfrm>
            <a:off x="0" y="112713"/>
            <a:ext cx="9144000" cy="565150"/>
          </a:xfrm>
        </p:spPr>
        <p:txBody>
          <a:bodyPr vert="horz" wrap="square" lIns="91440" tIns="45720" rIns="91440" bIns="45720" anchor="ctr" anchorCtr="0"/>
          <a:lstStyle/>
          <a:p>
            <a:r>
              <a:rPr lang="zh-CN" altLang="en-US" sz="2800" kern="1200" dirty="0">
                <a:latin typeface="黑体" panose="02010609060101010101" pitchFamily="49" charset="-122"/>
                <a:ea typeface="黑体" panose="02010609060101010101" pitchFamily="49" charset="-122"/>
                <a:cs typeface="+mj-cs"/>
              </a:rPr>
              <a:t>温故知新</a:t>
            </a:r>
          </a:p>
        </p:txBody>
      </p:sp>
      <p:sp>
        <p:nvSpPr>
          <p:cNvPr id="31746" name="Text Box 4"/>
          <p:cNvSpPr txBox="1"/>
          <p:nvPr/>
        </p:nvSpPr>
        <p:spPr>
          <a:xfrm>
            <a:off x="2843808" y="1347614"/>
            <a:ext cx="5132388" cy="460375"/>
          </a:xfrm>
          <a:prstGeom prst="rect">
            <a:avLst/>
          </a:prstGeom>
          <a:noFill/>
          <a:ln w="9525">
            <a:noFill/>
          </a:ln>
        </p:spPr>
        <p:txBody>
          <a:bodyPr anchor="t" anchorCtr="0">
            <a:spAutoFit/>
          </a:bodyPr>
          <a:lstStyle/>
          <a:p>
            <a:pPr>
              <a:buFontTx/>
            </a:pPr>
            <a:r>
              <a:rPr lang="en-US" altLang="zh-CN" sz="2400" b="1" dirty="0">
                <a:latin typeface="Times New Roman" panose="02020603050405020304" pitchFamily="18" charset="0"/>
                <a:ea typeface="+mn-ea"/>
                <a:cs typeface="Times New Roman" panose="02020603050405020304" pitchFamily="18" charset="0"/>
              </a:rPr>
              <a:t>1. </a:t>
            </a:r>
            <a:r>
              <a:rPr lang="zh-CN" altLang="en-US" sz="2400" b="1" dirty="0">
                <a:latin typeface="Times New Roman" panose="02020603050405020304" pitchFamily="18" charset="0"/>
                <a:ea typeface="+mn-ea"/>
                <a:cs typeface="Times New Roman" panose="02020603050405020304" pitchFamily="18" charset="0"/>
              </a:rPr>
              <a:t>异面直线的判断方法</a:t>
            </a:r>
            <a:r>
              <a:rPr lang="en-US" altLang="zh-CN" sz="2400" b="1" dirty="0">
                <a:latin typeface="Times New Roman" panose="02020603050405020304" pitchFamily="18" charset="0"/>
                <a:ea typeface="+mn-ea"/>
                <a:cs typeface="Times New Roman" panose="02020603050405020304" pitchFamily="18" charset="0"/>
              </a:rPr>
              <a:t>.</a:t>
            </a:r>
          </a:p>
        </p:txBody>
      </p:sp>
      <p:sp>
        <p:nvSpPr>
          <p:cNvPr id="31747" name="Text Box 66"/>
          <p:cNvSpPr txBox="1"/>
          <p:nvPr/>
        </p:nvSpPr>
        <p:spPr>
          <a:xfrm>
            <a:off x="2843808" y="1995314"/>
            <a:ext cx="5132387" cy="460375"/>
          </a:xfrm>
          <a:prstGeom prst="rect">
            <a:avLst/>
          </a:prstGeom>
          <a:noFill/>
          <a:ln w="9525">
            <a:noFill/>
          </a:ln>
        </p:spPr>
        <p:txBody>
          <a:bodyPr anchor="t" anchorCtr="0">
            <a:spAutoFit/>
          </a:bodyPr>
          <a:lstStyle/>
          <a:p>
            <a:pPr>
              <a:buFontTx/>
            </a:pPr>
            <a:r>
              <a:rPr lang="en-US" altLang="zh-CN" sz="2400" b="1" dirty="0">
                <a:latin typeface="Times New Roman" panose="02020603050405020304" pitchFamily="18" charset="0"/>
                <a:ea typeface="+mn-ea"/>
                <a:cs typeface="Times New Roman" panose="02020603050405020304" pitchFamily="18" charset="0"/>
              </a:rPr>
              <a:t>2. </a:t>
            </a:r>
            <a:r>
              <a:rPr lang="zh-CN" altLang="en-US" sz="2400" b="1" dirty="0">
                <a:latin typeface="Times New Roman" panose="02020603050405020304" pitchFamily="18" charset="0"/>
                <a:ea typeface="+mn-ea"/>
                <a:cs typeface="Times New Roman" panose="02020603050405020304" pitchFamily="18" charset="0"/>
              </a:rPr>
              <a:t>异面直线所成的角</a:t>
            </a:r>
            <a:r>
              <a:rPr lang="en-US" altLang="zh-CN" sz="2400" b="1" dirty="0">
                <a:latin typeface="Times New Roman" panose="02020603050405020304" pitchFamily="18" charset="0"/>
                <a:ea typeface="+mn-ea"/>
                <a:cs typeface="Times New Roman" panose="02020603050405020304" pitchFamily="18" charset="0"/>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2"/>
          <p:cNvSpPr>
            <a:spLocks noGrp="1"/>
          </p:cNvSpPr>
          <p:nvPr>
            <p:ph type="title"/>
          </p:nvPr>
        </p:nvSpPr>
        <p:spPr>
          <a:xfrm>
            <a:off x="0" y="123825"/>
            <a:ext cx="9144000" cy="565150"/>
          </a:xfrm>
        </p:spPr>
        <p:txBody>
          <a:bodyPr vert="horz" wrap="square" lIns="91440" tIns="45720" rIns="91440" bIns="45720" anchor="ctr" anchorCtr="0"/>
          <a:lstStyle/>
          <a:p>
            <a:r>
              <a:rPr lang="zh-CN" altLang="en-US" sz="2800" kern="1200" dirty="0">
                <a:latin typeface="黑体" panose="02010609060101010101" pitchFamily="49" charset="-122"/>
                <a:ea typeface="黑体" panose="02010609060101010101" pitchFamily="49" charset="-122"/>
                <a:cs typeface="+mj-cs"/>
              </a:rPr>
              <a:t>作业布置</a:t>
            </a:r>
          </a:p>
        </p:txBody>
      </p:sp>
      <p:sp>
        <p:nvSpPr>
          <p:cNvPr id="32770" name="Text Box 5"/>
          <p:cNvSpPr txBox="1"/>
          <p:nvPr/>
        </p:nvSpPr>
        <p:spPr>
          <a:xfrm>
            <a:off x="1042988" y="1347788"/>
            <a:ext cx="7058025" cy="1453411"/>
          </a:xfrm>
          <a:prstGeom prst="rect">
            <a:avLst/>
          </a:prstGeom>
          <a:noFill/>
          <a:ln w="9525">
            <a:noFill/>
          </a:ln>
        </p:spPr>
        <p:txBody>
          <a:bodyPr anchor="t" anchorCtr="0">
            <a:spAutoFit/>
          </a:bodyPr>
          <a:lstStyle/>
          <a:p>
            <a:pPr>
              <a:lnSpc>
                <a:spcPct val="200000"/>
              </a:lnSpc>
              <a:buFontTx/>
            </a:pPr>
            <a:r>
              <a:rPr lang="zh-CN" altLang="en-US" sz="2400" b="1" dirty="0">
                <a:solidFill>
                  <a:srgbClr val="0000CC"/>
                </a:solidFill>
                <a:latin typeface="宋体" panose="02010600030101010101" pitchFamily="2" charset="-122"/>
                <a:ea typeface="宋体" panose="02010600030101010101" pitchFamily="2" charset="-122"/>
              </a:rPr>
              <a:t>必做题  </a:t>
            </a:r>
            <a:r>
              <a:rPr lang="zh-CN" altLang="en-US" sz="2400" b="1" dirty="0">
                <a:latin typeface="宋体" panose="02010600030101010101" pitchFamily="2" charset="-122"/>
                <a:ea typeface="宋体" panose="02010600030101010101" pitchFamily="2" charset="-122"/>
              </a:rPr>
              <a:t>教材</a:t>
            </a:r>
            <a:r>
              <a:rPr lang="zh-CN" altLang="en-US" sz="2400" b="1" dirty="0">
                <a:latin typeface="Times New Roman" panose="02020603050405020304" pitchFamily="18" charset="0"/>
                <a:ea typeface="宋体" panose="02010600030101010101" pitchFamily="2" charset="-122"/>
              </a:rPr>
              <a:t>第</a:t>
            </a:r>
            <a:r>
              <a:rPr lang="en-US" altLang="zh-CN" sz="2400" b="1" dirty="0">
                <a:latin typeface="Times New Roman" panose="02020603050405020304" pitchFamily="18" charset="0"/>
                <a:ea typeface="宋体" panose="02010600030101010101" pitchFamily="2" charset="-122"/>
              </a:rPr>
              <a:t>147</a:t>
            </a:r>
            <a:r>
              <a:rPr lang="zh-CN" altLang="en-US" sz="2400" b="1" dirty="0">
                <a:latin typeface="Times New Roman" panose="02020603050405020304" pitchFamily="18" charset="0"/>
                <a:ea typeface="宋体" panose="02010600030101010101" pitchFamily="2" charset="-122"/>
              </a:rPr>
              <a:t>页，习题</a:t>
            </a:r>
            <a:r>
              <a:rPr lang="zh-CN" altLang="en-US" sz="2400" b="1" dirty="0">
                <a:latin typeface="宋体" panose="02010600030101010101" pitchFamily="2" charset="-122"/>
                <a:ea typeface="宋体" panose="02010600030101010101" pitchFamily="2" charset="-122"/>
              </a:rPr>
              <a:t>第</a:t>
            </a:r>
            <a:r>
              <a:rPr lang="zh-CN" altLang="en-US" sz="2400" b="1" dirty="0">
                <a:latin typeface="Times New Roman" panose="02020603050405020304" pitchFamily="18" charset="0"/>
                <a:ea typeface="宋体" panose="02010600030101010101" pitchFamily="2" charset="-122"/>
              </a:rPr>
              <a:t> </a:t>
            </a:r>
            <a:r>
              <a:rPr lang="en-US" altLang="zh-CN" sz="2400" b="1" dirty="0">
                <a:latin typeface="Times New Roman" panose="02020603050405020304" pitchFamily="18" charset="0"/>
                <a:ea typeface="宋体" panose="02010600030101010101" pitchFamily="2" charset="-122"/>
              </a:rPr>
              <a:t>1</a:t>
            </a:r>
            <a:r>
              <a:rPr lang="zh-CN" altLang="en-US" sz="2400" b="1" dirty="0">
                <a:latin typeface="Times New Roman" panose="02020603050405020304" pitchFamily="18" charset="0"/>
                <a:ea typeface="宋体" panose="02010600030101010101" pitchFamily="2" charset="-122"/>
              </a:rPr>
              <a:t>，</a:t>
            </a:r>
            <a:r>
              <a:rPr lang="en-US" altLang="zh-CN" sz="2400" b="1" dirty="0">
                <a:latin typeface="Times New Roman" panose="02020603050405020304" pitchFamily="18" charset="0"/>
                <a:ea typeface="宋体" panose="02010600030101010101" pitchFamily="2" charset="-122"/>
              </a:rPr>
              <a:t>2</a:t>
            </a:r>
            <a:r>
              <a:rPr lang="zh-CN" altLang="en-US" sz="2400" b="1" dirty="0">
                <a:latin typeface="Times New Roman" panose="02020603050405020304" pitchFamily="18" charset="0"/>
                <a:ea typeface="宋体" panose="02010600030101010101" pitchFamily="2" charset="-122"/>
              </a:rPr>
              <a:t>，</a:t>
            </a:r>
            <a:r>
              <a:rPr lang="en-US" altLang="zh-CN" sz="2400" b="1" dirty="0">
                <a:latin typeface="Times New Roman" panose="02020603050405020304" pitchFamily="18" charset="0"/>
                <a:ea typeface="宋体" panose="02010600030101010101" pitchFamily="2" charset="-122"/>
              </a:rPr>
              <a:t>3 </a:t>
            </a:r>
            <a:r>
              <a:rPr lang="zh-CN" altLang="en-US" sz="2400" b="1" dirty="0">
                <a:latin typeface="宋体" panose="02010600030101010101" pitchFamily="2" charset="-122"/>
                <a:ea typeface="宋体" panose="02010600030101010101" pitchFamily="2" charset="-122"/>
              </a:rPr>
              <a:t>题；</a:t>
            </a:r>
          </a:p>
          <a:p>
            <a:pPr>
              <a:lnSpc>
                <a:spcPct val="200000"/>
              </a:lnSpc>
              <a:buFont typeface="Arial" panose="020B0604020202020204" pitchFamily="34" charset="0"/>
            </a:pPr>
            <a:r>
              <a:rPr lang="zh-CN" altLang="en-US" sz="2400" b="1" dirty="0">
                <a:solidFill>
                  <a:srgbClr val="0000CC"/>
                </a:solidFill>
                <a:latin typeface="宋体" panose="02010600030101010101" pitchFamily="2" charset="-122"/>
                <a:ea typeface="宋体" panose="02010600030101010101" pitchFamily="2" charset="-122"/>
              </a:rPr>
              <a:t>选做题  </a:t>
            </a:r>
            <a:r>
              <a:rPr lang="zh-CN" altLang="en-US" sz="2400" b="1" dirty="0">
                <a:solidFill>
                  <a:srgbClr val="000000"/>
                </a:solidFill>
                <a:latin typeface="宋体" panose="02010600030101010101" pitchFamily="2" charset="-122"/>
                <a:ea typeface="宋体" panose="02010600030101010101" pitchFamily="2" charset="-122"/>
              </a:rPr>
              <a:t>教材</a:t>
            </a:r>
            <a:r>
              <a:rPr lang="zh-CN" altLang="en-US" sz="2400" b="1" dirty="0">
                <a:solidFill>
                  <a:srgbClr val="000000"/>
                </a:solidFill>
                <a:latin typeface="Times New Roman" panose="02020603050405020304" pitchFamily="18" charset="0"/>
                <a:ea typeface="宋体" panose="02010600030101010101" pitchFamily="2" charset="-122"/>
              </a:rPr>
              <a:t>第</a:t>
            </a:r>
            <a:r>
              <a:rPr lang="en-US" altLang="zh-CN" sz="2400" b="1" dirty="0">
                <a:solidFill>
                  <a:srgbClr val="000000"/>
                </a:solidFill>
                <a:latin typeface="Times New Roman" panose="02020603050405020304" pitchFamily="18" charset="0"/>
                <a:ea typeface="宋体" panose="02010600030101010101" pitchFamily="2" charset="-122"/>
              </a:rPr>
              <a:t>147</a:t>
            </a:r>
            <a:r>
              <a:rPr lang="zh-CN" altLang="en-US" sz="2400" b="1" dirty="0">
                <a:solidFill>
                  <a:srgbClr val="000000"/>
                </a:solidFill>
                <a:latin typeface="Times New Roman" panose="02020603050405020304" pitchFamily="18" charset="0"/>
                <a:ea typeface="宋体" panose="02010600030101010101" pitchFamily="2" charset="-122"/>
              </a:rPr>
              <a:t>页，</a:t>
            </a:r>
            <a:r>
              <a:rPr lang="zh-CN" altLang="en-US" sz="2400" b="1" dirty="0">
                <a:latin typeface="Times New Roman" panose="02020603050405020304" pitchFamily="18" charset="0"/>
                <a:ea typeface="宋体" panose="02010600030101010101" pitchFamily="2" charset="-122"/>
              </a:rPr>
              <a:t>习题</a:t>
            </a:r>
            <a:r>
              <a:rPr lang="zh-CN" altLang="en-US" sz="2400" b="1" dirty="0">
                <a:latin typeface="宋体" panose="02010600030101010101" pitchFamily="2" charset="-122"/>
                <a:ea typeface="宋体" panose="02010600030101010101" pitchFamily="2" charset="-122"/>
              </a:rPr>
              <a:t>第</a:t>
            </a:r>
            <a:r>
              <a:rPr lang="en-US" altLang="zh-CN" sz="2400" b="1" dirty="0">
                <a:latin typeface="Times New Roman" panose="02020603050405020304" pitchFamily="18" charset="0"/>
              </a:rPr>
              <a:t>4</a:t>
            </a:r>
            <a:r>
              <a:rPr lang="zh-CN" altLang="en-US" sz="2400" b="1" dirty="0">
                <a:latin typeface="宋体" panose="02010600030101010101" pitchFamily="2" charset="-122"/>
                <a:ea typeface="宋体" panose="02010600030101010101" pitchFamily="2" charset="-122"/>
              </a:rPr>
              <a:t>题． </a:t>
            </a:r>
            <a:endParaRPr lang="en-US" altLang="zh-CN" dirty="0">
              <a:latin typeface="Arial" panose="020B0604020202020204" pitchFamily="34" charset="0"/>
              <a:ea typeface="黑体" panose="02010609060101010101"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1"/>
          <p:cNvSpPr txBox="1"/>
          <p:nvPr/>
        </p:nvSpPr>
        <p:spPr>
          <a:xfrm>
            <a:off x="2987675" y="1347788"/>
            <a:ext cx="3330575" cy="1944687"/>
          </a:xfrm>
          <a:prstGeom prst="rect">
            <a:avLst/>
          </a:prstGeom>
          <a:noFill/>
          <a:ln w="9525">
            <a:noFill/>
          </a:ln>
        </p:spPr>
        <p:txBody>
          <a:bodyPr anchor="ctr" anchorCtr="0"/>
          <a:lstStyle/>
          <a:p>
            <a:pPr algn="ctr">
              <a:buFontTx/>
            </a:pPr>
            <a:r>
              <a:rPr lang="zh-CN" altLang="en-US" sz="7200" b="1" dirty="0">
                <a:solidFill>
                  <a:schemeClr val="bg1"/>
                </a:solidFill>
                <a:latin typeface="黑体" panose="02010609060101010101" pitchFamily="49" charset="-122"/>
                <a:ea typeface="黑体" panose="02010609060101010101" pitchFamily="49" charset="-122"/>
              </a:rPr>
              <a:t>再 见</a:t>
            </a:r>
            <a:endParaRPr lang="zh-CN" altLang="en-US" sz="7200" b="1" dirty="0">
              <a:solidFill>
                <a:schemeClr val="bg1"/>
              </a:solidFill>
              <a:latin typeface="黑体" panose="02010609060101010101" pitchFamily="49" charset="-122"/>
              <a:ea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2"/>
          <p:cNvSpPr>
            <a:spLocks noGrp="1"/>
          </p:cNvSpPr>
          <p:nvPr>
            <p:ph type="title"/>
          </p:nvPr>
        </p:nvSpPr>
        <p:spPr>
          <a:xfrm>
            <a:off x="0" y="123825"/>
            <a:ext cx="9144000" cy="565150"/>
          </a:xfrm>
        </p:spPr>
        <p:txBody>
          <a:bodyPr vert="horz" wrap="square" lIns="91440" tIns="45720" rIns="91440" bIns="45720" anchor="ctr" anchorCtr="0"/>
          <a:lstStyle/>
          <a:p>
            <a:pPr>
              <a:buNone/>
            </a:pPr>
            <a:r>
              <a:rPr lang="zh-CN" altLang="en-US" sz="2800" kern="1200" dirty="0">
                <a:latin typeface="黑体" panose="02010609060101010101" pitchFamily="49" charset="-122"/>
                <a:ea typeface="黑体" panose="02010609060101010101" pitchFamily="49" charset="-122"/>
                <a:cs typeface="+mj-cs"/>
              </a:rPr>
              <a:t>问题导入</a:t>
            </a:r>
          </a:p>
        </p:txBody>
      </p:sp>
      <p:sp>
        <p:nvSpPr>
          <p:cNvPr id="6" name="Text Box 99"/>
          <p:cNvSpPr txBox="1"/>
          <p:nvPr/>
        </p:nvSpPr>
        <p:spPr>
          <a:xfrm>
            <a:off x="1187624" y="4044950"/>
            <a:ext cx="7272808" cy="465448"/>
          </a:xfrm>
          <a:prstGeom prst="rect">
            <a:avLst/>
          </a:prstGeom>
          <a:noFill/>
          <a:ln w="9525">
            <a:noFill/>
          </a:ln>
        </p:spPr>
        <p:txBody>
          <a:bodyPr wrap="square" anchor="t" anchorCtr="0">
            <a:spAutoFit/>
          </a:bodyPr>
          <a:lstStyle/>
          <a:p>
            <a:pPr>
              <a:lnSpc>
                <a:spcPct val="110000"/>
              </a:lnSpc>
              <a:buFontTx/>
            </a:pPr>
            <a:r>
              <a:rPr lang="zh-CN" altLang="en-US" sz="2400" b="1" dirty="0">
                <a:solidFill>
                  <a:srgbClr val="C00000"/>
                </a:solidFill>
                <a:latin typeface="Times New Roman" panose="02020603050405020304" pitchFamily="18" charset="0"/>
                <a:ea typeface="宋体" panose="02010600030101010101" pitchFamily="2" charset="-122"/>
              </a:rPr>
              <a:t>它们是异面直线．</a:t>
            </a:r>
            <a:r>
              <a:rPr lang="zh-CN" altLang="zh-CN" sz="2400" dirty="0"/>
              <a:t>可以说说你得出这个结论的理由吗？</a:t>
            </a:r>
            <a:endParaRPr lang="zh-CN" altLang="en-US" sz="2400" b="1" dirty="0">
              <a:solidFill>
                <a:srgbClr val="FF0000"/>
              </a:solidFill>
              <a:latin typeface="Times New Roman" panose="02020603050405020304" pitchFamily="18" charset="0"/>
            </a:endParaRPr>
          </a:p>
        </p:txBody>
      </p:sp>
      <p:sp>
        <p:nvSpPr>
          <p:cNvPr id="17412" name="文本框 99"/>
          <p:cNvSpPr txBox="1"/>
          <p:nvPr/>
        </p:nvSpPr>
        <p:spPr>
          <a:xfrm>
            <a:off x="781843" y="1243807"/>
            <a:ext cx="7580313" cy="830263"/>
          </a:xfrm>
          <a:prstGeom prst="rect">
            <a:avLst/>
          </a:prstGeom>
          <a:noFill/>
          <a:ln w="9525">
            <a:noFill/>
          </a:ln>
        </p:spPr>
        <p:txBody>
          <a:bodyPr wrap="square" anchor="t" anchorCtr="0">
            <a:spAutoFit/>
          </a:bodyPr>
          <a:lstStyle/>
          <a:p>
            <a:pPr indent="266700"/>
            <a:r>
              <a:rPr lang="en-US" altLang="zh-CN" sz="2400" dirty="0">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r>
              <a:rPr lang="zh-CN" altLang="zh-CN" sz="2400" dirty="0">
                <a:latin typeface="宋体" panose="02010600030101010101" pitchFamily="2" charset="-122"/>
                <a:ea typeface="宋体" panose="02010600030101010101" pitchFamily="2" charset="-122"/>
              </a:rPr>
              <a:t>如图所示，在长方体</a:t>
            </a:r>
            <a:r>
              <a:rPr lang="en-US" altLang="zh-CN" sz="2400" i="1" dirty="0">
                <a:latin typeface="Times New Roman" panose="02020603050405020304" pitchFamily="18" charset="0"/>
                <a:ea typeface="宋体" panose="02010600030101010101" pitchFamily="2" charset="-122"/>
              </a:rPr>
              <a:t>ABCD</a:t>
            </a:r>
            <a:r>
              <a:rPr lang="en-US" altLang="zh-CN" sz="2400" dirty="0">
                <a:latin typeface="Times New Roman" panose="02020603050405020304" pitchFamily="18" charset="0"/>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rPr>
              <a:t>A</a:t>
            </a:r>
            <a:r>
              <a:rPr lang="en-US" altLang="zh-CN" sz="2400" baseline="-25000" dirty="0">
                <a:latin typeface="Times New Roman" panose="02020603050405020304" pitchFamily="18" charset="0"/>
                <a:ea typeface="宋体" panose="02010600030101010101" pitchFamily="2" charset="-122"/>
              </a:rPr>
              <a:t>1</a:t>
            </a:r>
            <a:r>
              <a:rPr lang="en-US" altLang="zh-CN" sz="2400" i="1" dirty="0">
                <a:latin typeface="Times New Roman" panose="02020603050405020304" pitchFamily="18" charset="0"/>
                <a:ea typeface="宋体" panose="02010600030101010101" pitchFamily="2" charset="-122"/>
              </a:rPr>
              <a:t>B</a:t>
            </a:r>
            <a:r>
              <a:rPr lang="en-US" altLang="zh-CN" sz="2400" baseline="-25000" dirty="0">
                <a:latin typeface="Times New Roman" panose="02020603050405020304" pitchFamily="18" charset="0"/>
                <a:ea typeface="宋体" panose="02010600030101010101" pitchFamily="2" charset="-122"/>
              </a:rPr>
              <a:t>1</a:t>
            </a:r>
            <a:r>
              <a:rPr lang="en-US" altLang="zh-CN" sz="2400" i="1" dirty="0">
                <a:latin typeface="Times New Roman" panose="02020603050405020304" pitchFamily="18" charset="0"/>
                <a:ea typeface="宋体" panose="02010600030101010101" pitchFamily="2" charset="-122"/>
              </a:rPr>
              <a:t>C</a:t>
            </a:r>
            <a:r>
              <a:rPr lang="en-US" altLang="zh-CN" sz="2400" baseline="-25000" dirty="0">
                <a:latin typeface="Times New Roman" panose="02020603050405020304" pitchFamily="18" charset="0"/>
                <a:ea typeface="宋体" panose="02010600030101010101" pitchFamily="2" charset="-122"/>
              </a:rPr>
              <a:t>1</a:t>
            </a:r>
            <a:r>
              <a:rPr lang="en-US" altLang="zh-CN" sz="2400" i="1" dirty="0">
                <a:latin typeface="Times New Roman" panose="02020603050405020304" pitchFamily="18" charset="0"/>
                <a:ea typeface="宋体" panose="02010600030101010101" pitchFamily="2" charset="-122"/>
              </a:rPr>
              <a:t>D</a:t>
            </a:r>
            <a:r>
              <a:rPr lang="en-US" altLang="zh-CN" sz="2400" baseline="-25000" dirty="0">
                <a:latin typeface="Times New Roman" panose="02020603050405020304" pitchFamily="18" charset="0"/>
                <a:ea typeface="宋体" panose="02010600030101010101" pitchFamily="2" charset="-122"/>
              </a:rPr>
              <a:t>1</a:t>
            </a:r>
            <a:r>
              <a:rPr lang="zh-CN" altLang="zh-CN" sz="2400" dirty="0">
                <a:latin typeface="宋体" panose="02010600030101010101" pitchFamily="2" charset="-122"/>
                <a:ea typeface="宋体" panose="02010600030101010101" pitchFamily="2" charset="-122"/>
              </a:rPr>
              <a:t>中，直线</a:t>
            </a:r>
            <a:r>
              <a:rPr lang="zh-CN" altLang="zh-CN" sz="2400" i="1" dirty="0">
                <a:latin typeface="Times New Roman" panose="02020603050405020304" pitchFamily="18" charset="0"/>
                <a:ea typeface="宋体" panose="02010600030101010101" pitchFamily="2" charset="-122"/>
              </a:rPr>
              <a:t>AB</a:t>
            </a:r>
            <a:r>
              <a:rPr lang="zh-CN" altLang="zh-CN" sz="2400" dirty="0">
                <a:latin typeface="宋体" panose="02010600030101010101" pitchFamily="2" charset="-122"/>
                <a:ea typeface="宋体" panose="02010600030101010101" pitchFamily="2" charset="-122"/>
              </a:rPr>
              <a:t>与直线</a:t>
            </a:r>
            <a:r>
              <a:rPr lang="en-US" altLang="zh-CN" sz="2400" i="1" dirty="0">
                <a:latin typeface="Times New Roman" panose="02020603050405020304" pitchFamily="18" charset="0"/>
                <a:ea typeface="宋体" panose="02010600030101010101" pitchFamily="2" charset="-122"/>
                <a:sym typeface="宋体" panose="02010600030101010101" pitchFamily="2" charset="-122"/>
              </a:rPr>
              <a:t>A</a:t>
            </a:r>
            <a:r>
              <a:rPr lang="en-US" altLang="zh-CN" sz="2400" baseline="-25000" dirty="0">
                <a:latin typeface="Times New Roman" panose="02020603050405020304" pitchFamily="18" charset="0"/>
                <a:ea typeface="宋体" panose="02010600030101010101" pitchFamily="2" charset="-122"/>
                <a:sym typeface="宋体" panose="02010600030101010101" pitchFamily="2" charset="-122"/>
              </a:rPr>
              <a:t>1</a:t>
            </a:r>
            <a:r>
              <a:rPr lang="zh-CN" altLang="zh-CN" sz="2400" i="1" dirty="0">
                <a:latin typeface="Times New Roman" panose="02020603050405020304" pitchFamily="18" charset="0"/>
                <a:ea typeface="宋体" panose="02010600030101010101" pitchFamily="2" charset="-122"/>
              </a:rPr>
              <a:t>C</a:t>
            </a:r>
            <a:r>
              <a:rPr lang="zh-CN" altLang="zh-CN" sz="2400" dirty="0">
                <a:latin typeface="宋体" panose="02010600030101010101" pitchFamily="2" charset="-122"/>
                <a:ea typeface="宋体" panose="02010600030101010101" pitchFamily="2" charset="-122"/>
              </a:rPr>
              <a:t>具有怎样的位置关系？</a:t>
            </a:r>
          </a:p>
        </p:txBody>
      </p:sp>
      <p:grpSp>
        <p:nvGrpSpPr>
          <p:cNvPr id="4" name="组合 3">
            <a:extLst>
              <a:ext uri="{FF2B5EF4-FFF2-40B4-BE49-F238E27FC236}">
                <a16:creationId xmlns:a16="http://schemas.microsoft.com/office/drawing/2014/main" id="{0DB45545-3274-E463-E2D0-1B818AE2774D}"/>
              </a:ext>
            </a:extLst>
          </p:cNvPr>
          <p:cNvGrpSpPr/>
          <p:nvPr/>
        </p:nvGrpSpPr>
        <p:grpSpPr>
          <a:xfrm>
            <a:off x="2987824" y="2216013"/>
            <a:ext cx="3328988" cy="1617662"/>
            <a:chOff x="2987824" y="2216013"/>
            <a:chExt cx="3328988" cy="1617662"/>
          </a:xfrm>
        </p:grpSpPr>
        <p:pic>
          <p:nvPicPr>
            <p:cNvPr id="17413" name="图片 8" descr="1688956625583"/>
            <p:cNvPicPr>
              <a:picLocks noChangeAspect="1"/>
            </p:cNvPicPr>
            <p:nvPr/>
          </p:nvPicPr>
          <p:blipFill>
            <a:blip r:embed="rId2"/>
            <a:stretch>
              <a:fillRect/>
            </a:stretch>
          </p:blipFill>
          <p:spPr>
            <a:xfrm>
              <a:off x="2987824" y="2216013"/>
              <a:ext cx="3328988" cy="1617662"/>
            </a:xfrm>
            <a:prstGeom prst="rect">
              <a:avLst/>
            </a:prstGeom>
            <a:noFill/>
            <a:ln w="9525">
              <a:noFill/>
            </a:ln>
          </p:spPr>
        </p:pic>
        <p:cxnSp>
          <p:nvCxnSpPr>
            <p:cNvPr id="3" name="直接连接符 2">
              <a:extLst>
                <a:ext uri="{FF2B5EF4-FFF2-40B4-BE49-F238E27FC236}">
                  <a16:creationId xmlns:a16="http://schemas.microsoft.com/office/drawing/2014/main" id="{69C3734B-392C-A898-3760-CFA95DE5DC68}"/>
                </a:ext>
              </a:extLst>
            </p:cNvPr>
            <p:cNvCxnSpPr/>
            <p:nvPr/>
          </p:nvCxnSpPr>
          <p:spPr>
            <a:xfrm>
              <a:off x="3347864" y="2787774"/>
              <a:ext cx="2736304" cy="504056"/>
            </a:xfrm>
            <a:prstGeom prst="line">
              <a:avLst/>
            </a:prstGeom>
            <a:ln w="190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74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2"/>
          <p:cNvSpPr>
            <a:spLocks noGrp="1"/>
          </p:cNvSpPr>
          <p:nvPr>
            <p:ph type="title"/>
          </p:nvPr>
        </p:nvSpPr>
        <p:spPr>
          <a:xfrm>
            <a:off x="0" y="123825"/>
            <a:ext cx="9144000" cy="565150"/>
          </a:xfrm>
        </p:spPr>
        <p:txBody>
          <a:bodyPr vert="horz" wrap="square" lIns="91440" tIns="45720" rIns="91440" bIns="45720" anchor="ctr" anchorCtr="0"/>
          <a:lstStyle/>
          <a:p>
            <a:r>
              <a:rPr lang="zh-CN" altLang="en-US" sz="2800" kern="1200" dirty="0">
                <a:latin typeface="黑体" panose="02010609060101010101" pitchFamily="49" charset="-122"/>
                <a:ea typeface="黑体" panose="02010609060101010101" pitchFamily="49" charset="-122"/>
                <a:cs typeface="+mj-cs"/>
              </a:rPr>
              <a:t>新知探究</a:t>
            </a:r>
          </a:p>
        </p:txBody>
      </p:sp>
      <p:sp>
        <p:nvSpPr>
          <p:cNvPr id="2" name="Text Box 3"/>
          <p:cNvSpPr txBox="1"/>
          <p:nvPr/>
        </p:nvSpPr>
        <p:spPr>
          <a:xfrm>
            <a:off x="636805" y="4201670"/>
            <a:ext cx="8208913" cy="576248"/>
          </a:xfrm>
          <a:prstGeom prst="rect">
            <a:avLst/>
          </a:prstGeom>
          <a:noFill/>
          <a:ln w="9525">
            <a:noFill/>
          </a:ln>
        </p:spPr>
        <p:txBody>
          <a:bodyPr wrap="square" anchor="t" anchorCtr="0">
            <a:spAutoFit/>
          </a:bodyPr>
          <a:lstStyle/>
          <a:p>
            <a:pPr>
              <a:lnSpc>
                <a:spcPct val="150000"/>
              </a:lnSpc>
              <a:buFontTx/>
            </a:pPr>
            <a:r>
              <a:rPr lang="zh-CN" altLang="en-US" sz="2400" b="1" dirty="0">
                <a:latin typeface="Times New Roman" panose="02020603050405020304" pitchFamily="18" charset="0"/>
                <a:ea typeface="宋体" panose="02010600030101010101" pitchFamily="2" charset="-122"/>
              </a:rPr>
              <a:t>上述证明方法称为</a:t>
            </a:r>
            <a:r>
              <a:rPr lang="zh-CN" altLang="en-US" sz="2400" b="1" dirty="0">
                <a:solidFill>
                  <a:srgbClr val="0000CC"/>
                </a:solidFill>
                <a:latin typeface="Times New Roman" panose="02020603050405020304" pitchFamily="18" charset="0"/>
                <a:ea typeface="宋体" panose="02010600030101010101" pitchFamily="2" charset="-122"/>
              </a:rPr>
              <a:t>反证法</a:t>
            </a:r>
            <a:r>
              <a:rPr lang="zh-CN" altLang="en-US" sz="2400" b="1" dirty="0">
                <a:latin typeface="Times New Roman" panose="02020603050405020304" pitchFamily="18" charset="0"/>
                <a:ea typeface="宋体" panose="02010600030101010101" pitchFamily="2" charset="-122"/>
              </a:rPr>
              <a:t>，反证法是间接论证的方法之一</a:t>
            </a:r>
            <a:r>
              <a:rPr lang="zh-CN" altLang="en-US" sz="2400" b="1" dirty="0">
                <a:latin typeface="Times New Roman" panose="02020603050405020304" pitchFamily="18" charset="0"/>
                <a:sym typeface="+mn-ea"/>
              </a:rPr>
              <a:t>．</a:t>
            </a:r>
            <a:r>
              <a:rPr lang="en-US" altLang="zh-CN" sz="2400" b="1" dirty="0">
                <a:latin typeface="Times New Roman" panose="02020603050405020304" pitchFamily="18" charset="0"/>
                <a:ea typeface="宋体" panose="02010600030101010101" pitchFamily="2" charset="-122"/>
              </a:rPr>
              <a:t>     </a:t>
            </a:r>
            <a:endParaRPr lang="zh-CN" altLang="en-US" sz="2400" b="1" dirty="0">
              <a:latin typeface="Times New Roman" panose="02020603050405020304" pitchFamily="18" charset="0"/>
              <a:ea typeface="宋体" panose="02010600030101010101" pitchFamily="2" charset="-122"/>
            </a:endParaRPr>
          </a:p>
        </p:txBody>
      </p:sp>
      <p:sp>
        <p:nvSpPr>
          <p:cNvPr id="4" name="矩形 3"/>
          <p:cNvSpPr/>
          <p:nvPr/>
        </p:nvSpPr>
        <p:spPr>
          <a:xfrm>
            <a:off x="655479" y="915566"/>
            <a:ext cx="7472680" cy="1568450"/>
          </a:xfrm>
          <a:prstGeom prst="rect">
            <a:avLst/>
          </a:prstGeom>
        </p:spPr>
        <p:txBody>
          <a:bodyPr wrap="square">
            <a:spAutoFit/>
          </a:bodyPr>
          <a:lstStyle/>
          <a:p>
            <a:pPr lvl="0" indent="273050" algn="just" eaLnBrk="0" hangingPunct="0">
              <a:spcAft>
                <a:spcPts val="0"/>
              </a:spcAft>
              <a:defRPr/>
            </a:pPr>
            <a:r>
              <a:rPr kumimoji="0" lang="en-US" altLang="zh-CN" sz="2400" i="0" u="none" strike="noStrike" kern="1200" cap="none" spc="0" normalizeH="0" baseline="0" noProof="0" dirty="0">
                <a:ln>
                  <a:noFill/>
                </a:ln>
                <a:solidFill>
                  <a:srgbClr val="0000FF"/>
                </a:solidFill>
                <a:effectLst/>
                <a:uLnTx/>
                <a:uFillTx/>
                <a:latin typeface="+mn-ea"/>
                <a:ea typeface="+mn-ea"/>
              </a:rPr>
              <a:t>  </a:t>
            </a:r>
            <a:r>
              <a:rPr kumimoji="0" altLang="zh-CN" sz="2400" i="0" u="none" strike="noStrike" kern="1200" cap="none" spc="0" normalizeH="0" baseline="0" noProof="0" dirty="0">
                <a:ln>
                  <a:noFill/>
                </a:ln>
                <a:solidFill>
                  <a:schemeClr val="tx1"/>
                </a:solidFill>
                <a:effectLst/>
                <a:uLnTx/>
                <a:uFillTx/>
                <a:latin typeface="+mn-ea"/>
                <a:ea typeface="+mn-ea"/>
              </a:rPr>
              <a:t>假设直线</a:t>
            </a:r>
            <a:r>
              <a:rPr kumimoji="0" lang="en-US" altLang="zh-CN" sz="2400" i="1" u="none" strike="noStrike" kern="1200" cap="none" spc="0" normalizeH="0" baseline="0" noProof="1">
                <a:solidFill>
                  <a:schemeClr val="tx1"/>
                </a:solidFill>
                <a:latin typeface="Times New Roman" panose="02020603050405020304" pitchFamily="18" charset="0"/>
              </a:rPr>
              <a:t>AB</a:t>
            </a:r>
            <a:r>
              <a:rPr kumimoji="0" altLang="zh-CN" sz="2400" i="0" u="none" strike="noStrike" kern="1200" cap="none" spc="0" normalizeH="0" baseline="0" noProof="0" dirty="0">
                <a:ln>
                  <a:noFill/>
                </a:ln>
                <a:solidFill>
                  <a:schemeClr val="tx1"/>
                </a:solidFill>
                <a:effectLst/>
                <a:uLnTx/>
                <a:uFillTx/>
                <a:latin typeface="+mn-ea"/>
                <a:ea typeface="+mn-ea"/>
              </a:rPr>
              <a:t>与</a:t>
            </a:r>
            <a:r>
              <a:rPr lang="en-US" altLang="zh-CN" sz="2400" i="1" strike="noStrike" noProof="1">
                <a:solidFill>
                  <a:schemeClr val="tx1"/>
                </a:solidFill>
                <a:latin typeface="Times New Roman" panose="02020603050405020304" pitchFamily="18" charset="0"/>
                <a:sym typeface="+mn-ea"/>
              </a:rPr>
              <a:t>A</a:t>
            </a:r>
            <a:r>
              <a:rPr lang="en-US" altLang="zh-CN" sz="2400" strike="noStrike" baseline="-25000" noProof="1">
                <a:solidFill>
                  <a:schemeClr val="tx1"/>
                </a:solidFill>
                <a:latin typeface="Times New Roman" panose="02020603050405020304" pitchFamily="18" charset="0"/>
                <a:sym typeface="+mn-ea"/>
              </a:rPr>
              <a:t>1</a:t>
            </a:r>
            <a:r>
              <a:rPr kumimoji="0" lang="en-US" altLang="zh-CN" sz="2400" i="1" u="none" strike="noStrike" kern="1200" cap="none" spc="0" normalizeH="0" baseline="0" noProof="1">
                <a:solidFill>
                  <a:schemeClr val="tx1"/>
                </a:solidFill>
                <a:latin typeface="Times New Roman" panose="02020603050405020304" pitchFamily="18" charset="0"/>
              </a:rPr>
              <a:t>C</a:t>
            </a:r>
            <a:r>
              <a:rPr kumimoji="0" altLang="zh-CN" sz="2400" i="0" u="none" strike="noStrike" kern="1200" cap="none" spc="0" normalizeH="0" baseline="0" noProof="0" dirty="0">
                <a:ln>
                  <a:noFill/>
                </a:ln>
                <a:solidFill>
                  <a:schemeClr val="tx1"/>
                </a:solidFill>
                <a:effectLst/>
                <a:uLnTx/>
                <a:uFillTx/>
                <a:latin typeface="+mn-ea"/>
                <a:ea typeface="+mn-ea"/>
              </a:rPr>
              <a:t>共面，由于经过点</a:t>
            </a:r>
            <a:r>
              <a:rPr kumimoji="0" lang="en-US" altLang="zh-CN" sz="2400" i="1" u="none" strike="noStrike" kern="1200" cap="none" spc="0" normalizeH="0" baseline="0" noProof="1">
                <a:solidFill>
                  <a:schemeClr val="tx1"/>
                </a:solidFill>
                <a:latin typeface="Times New Roman" panose="02020603050405020304" pitchFamily="18" charset="0"/>
              </a:rPr>
              <a:t>C</a:t>
            </a:r>
            <a:r>
              <a:rPr kumimoji="0" altLang="zh-CN" sz="2400" i="0" u="none" strike="noStrike" kern="1200" cap="none" spc="0" normalizeH="0" baseline="0" noProof="0" dirty="0">
                <a:ln>
                  <a:noFill/>
                </a:ln>
                <a:solidFill>
                  <a:schemeClr val="tx1"/>
                </a:solidFill>
                <a:effectLst/>
                <a:uLnTx/>
                <a:uFillTx/>
                <a:latin typeface="+mn-ea"/>
                <a:ea typeface="+mn-ea"/>
              </a:rPr>
              <a:t>和直线</a:t>
            </a:r>
            <a:r>
              <a:rPr kumimoji="0" altLang="zh-CN" sz="2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AB</a:t>
            </a:r>
            <a:r>
              <a:rPr kumimoji="0" altLang="zh-CN" sz="2400" i="0" u="none" strike="noStrike" kern="1200" cap="none" spc="0" normalizeH="0" baseline="0" noProof="0" dirty="0">
                <a:ln>
                  <a:noFill/>
                </a:ln>
                <a:solidFill>
                  <a:schemeClr val="tx1"/>
                </a:solidFill>
                <a:effectLst/>
                <a:uLnTx/>
                <a:uFillTx/>
                <a:latin typeface="+mn-ea"/>
                <a:ea typeface="+mn-ea"/>
              </a:rPr>
              <a:t>的平面只能有一个，所以直线</a:t>
            </a:r>
            <a:r>
              <a:rPr lang="en-US" altLang="zh-CN" sz="2400" i="1" strike="noStrike" noProof="1">
                <a:latin typeface="Times New Roman" panose="02020603050405020304" pitchFamily="18" charset="0"/>
                <a:sym typeface="+mn-ea"/>
              </a:rPr>
              <a:t>A</a:t>
            </a:r>
            <a:r>
              <a:rPr lang="en-US" altLang="zh-CN" sz="2400" strike="noStrike" baseline="-25000" noProof="1">
                <a:latin typeface="Times New Roman" panose="02020603050405020304" pitchFamily="18" charset="0"/>
                <a:sym typeface="+mn-ea"/>
              </a:rPr>
              <a:t>1</a:t>
            </a:r>
            <a:r>
              <a:rPr kumimoji="0" lang="en-US" altLang="zh-CN" sz="2400" i="1" u="none" strike="noStrike" kern="1200" cap="none" spc="0" normalizeH="0" baseline="0" noProof="1">
                <a:solidFill>
                  <a:schemeClr val="tx1"/>
                </a:solidFill>
                <a:latin typeface="Times New Roman" panose="02020603050405020304" pitchFamily="18" charset="0"/>
              </a:rPr>
              <a:t>C</a:t>
            </a:r>
            <a:r>
              <a:rPr kumimoji="0" altLang="zh-CN" sz="2400" i="0" u="none" strike="noStrike" kern="1200" cap="none" spc="0" normalizeH="0" baseline="0" noProof="0" dirty="0">
                <a:ln>
                  <a:noFill/>
                </a:ln>
                <a:solidFill>
                  <a:schemeClr val="tx1"/>
                </a:solidFill>
                <a:effectLst/>
                <a:uLnTx/>
                <a:uFillTx/>
                <a:latin typeface="+mn-ea"/>
                <a:ea typeface="+mn-ea"/>
              </a:rPr>
              <a:t>和</a:t>
            </a:r>
            <a:r>
              <a:rPr kumimoji="0" lang="en-US" altLang="zh-CN" sz="2400" i="1" u="none" strike="noStrike" kern="1200" cap="none" spc="0" normalizeH="0" baseline="0" noProof="1">
                <a:solidFill>
                  <a:schemeClr val="tx1"/>
                </a:solidFill>
                <a:latin typeface="Times New Roman" panose="02020603050405020304" pitchFamily="18" charset="0"/>
              </a:rPr>
              <a:t>AB</a:t>
            </a:r>
            <a:r>
              <a:rPr kumimoji="0" altLang="zh-CN" sz="2400" i="0" u="none" strike="noStrike" kern="1200" cap="none" spc="0" normalizeH="0" baseline="0" noProof="0" dirty="0">
                <a:ln>
                  <a:noFill/>
                </a:ln>
                <a:solidFill>
                  <a:schemeClr val="tx1"/>
                </a:solidFill>
                <a:effectLst/>
                <a:uLnTx/>
                <a:uFillTx/>
                <a:latin typeface="+mn-ea"/>
                <a:ea typeface="+mn-ea"/>
              </a:rPr>
              <a:t>都应在平面</a:t>
            </a:r>
            <a:r>
              <a:rPr kumimoji="0" lang="en-US" altLang="zh-CN" sz="2400" i="1" u="none" strike="noStrike" kern="1200" cap="none" spc="0" normalizeH="0" baseline="0" noProof="1">
                <a:solidFill>
                  <a:schemeClr val="tx1"/>
                </a:solidFill>
                <a:latin typeface="Times New Roman" panose="02020603050405020304" pitchFamily="18" charset="0"/>
              </a:rPr>
              <a:t>ABCD</a:t>
            </a:r>
            <a:r>
              <a:rPr kumimoji="0" altLang="zh-CN" sz="2400" i="0" u="none" strike="noStrike" kern="1200" cap="none" spc="0" normalizeH="0" baseline="0" noProof="0" dirty="0">
                <a:ln>
                  <a:noFill/>
                </a:ln>
                <a:solidFill>
                  <a:schemeClr val="tx1"/>
                </a:solidFill>
                <a:effectLst/>
                <a:uLnTx/>
                <a:uFillTx/>
                <a:latin typeface="+mn-ea"/>
                <a:ea typeface="+mn-ea"/>
              </a:rPr>
              <a:t>内，于是点</a:t>
            </a:r>
            <a:r>
              <a:rPr lang="en-US" altLang="zh-CN" sz="2400" i="1" strike="noStrike" noProof="1">
                <a:latin typeface="Times New Roman" panose="02020603050405020304" pitchFamily="18" charset="0"/>
                <a:sym typeface="+mn-ea"/>
              </a:rPr>
              <a:t>A</a:t>
            </a:r>
            <a:r>
              <a:rPr lang="en-US" altLang="zh-CN" sz="2400" strike="noStrike" baseline="-25000" noProof="1">
                <a:latin typeface="Times New Roman" panose="02020603050405020304" pitchFamily="18" charset="0"/>
                <a:sym typeface="+mn-ea"/>
              </a:rPr>
              <a:t>1</a:t>
            </a:r>
            <a:r>
              <a:rPr kumimoji="0" altLang="zh-CN" sz="2400" i="0" u="none" strike="noStrike" kern="1200" cap="none" spc="0" normalizeH="0" baseline="0" noProof="0" dirty="0" err="1">
                <a:ln>
                  <a:noFill/>
                </a:ln>
                <a:solidFill>
                  <a:schemeClr val="tx1"/>
                </a:solidFill>
                <a:effectLst/>
                <a:uLnTx/>
                <a:uFillTx/>
                <a:latin typeface="+mn-ea"/>
                <a:ea typeface="+mn-ea"/>
              </a:rPr>
              <a:t>在平面</a:t>
            </a:r>
            <a:r>
              <a:rPr kumimoji="0" lang="en-US" altLang="zh-CN" sz="2400" i="1" u="none" strike="noStrike" kern="1200" cap="none" spc="0" normalizeH="0" baseline="0" noProof="1">
                <a:solidFill>
                  <a:schemeClr val="tx1"/>
                </a:solidFill>
                <a:latin typeface="Times New Roman" panose="02020603050405020304" pitchFamily="18" charset="0"/>
              </a:rPr>
              <a:t>ABCD</a:t>
            </a:r>
            <a:r>
              <a:rPr kumimoji="0" lang="zh-CN" altLang="en-US" sz="2400" u="none" strike="noStrike" kern="1200" cap="none" spc="0" normalizeH="0" baseline="0" noProof="1">
                <a:solidFill>
                  <a:schemeClr val="tx1"/>
                </a:solidFill>
                <a:latin typeface="Times New Roman" panose="02020603050405020304" pitchFamily="18" charset="0"/>
              </a:rPr>
              <a:t>内，这与</a:t>
            </a:r>
            <a:r>
              <a:rPr lang="zh-CN" altLang="en-US" sz="2400" dirty="0">
                <a:latin typeface="+mn-ea"/>
              </a:rPr>
              <a:t>点</a:t>
            </a:r>
            <a:r>
              <a:rPr lang="en-US" altLang="zh-CN" sz="2400" i="1" noProof="1">
                <a:latin typeface="Times New Roman" panose="02020603050405020304" pitchFamily="18" charset="0"/>
                <a:sym typeface="+mn-ea"/>
              </a:rPr>
              <a:t>A</a:t>
            </a:r>
            <a:r>
              <a:rPr lang="en-US" altLang="zh-CN" sz="2400" baseline="-25000" noProof="1">
                <a:latin typeface="Times New Roman" panose="02020603050405020304" pitchFamily="18" charset="0"/>
                <a:sym typeface="+mn-ea"/>
              </a:rPr>
              <a:t>1</a:t>
            </a:r>
            <a:r>
              <a:rPr lang="zh-CN" altLang="en-US" sz="2400" dirty="0">
                <a:latin typeface="+mn-ea"/>
              </a:rPr>
              <a:t>在平面</a:t>
            </a:r>
            <a:r>
              <a:rPr lang="en-US" altLang="zh-CN" sz="2400" i="1" noProof="1">
                <a:latin typeface="Times New Roman" panose="02020603050405020304" pitchFamily="18" charset="0"/>
              </a:rPr>
              <a:t>ABCD</a:t>
            </a:r>
            <a:r>
              <a:rPr kumimoji="0" altLang="zh-CN" sz="2400" i="0" u="none" strike="noStrike" kern="1200" cap="none" spc="0" normalizeH="0" baseline="0" noProof="0" dirty="0" err="1">
                <a:ln>
                  <a:noFill/>
                </a:ln>
                <a:solidFill>
                  <a:schemeClr val="tx1"/>
                </a:solidFill>
                <a:effectLst/>
                <a:uLnTx/>
                <a:uFillTx/>
                <a:latin typeface="+mn-ea"/>
                <a:ea typeface="+mn-ea"/>
              </a:rPr>
              <a:t>外矛盾，因此直线</a:t>
            </a:r>
            <a:r>
              <a:rPr kumimoji="0" lang="en-US" altLang="zh-CN" sz="2400" i="1" u="none" strike="noStrike" kern="1200" cap="none" spc="0" normalizeH="0" baseline="0" noProof="1">
                <a:solidFill>
                  <a:schemeClr val="tx1"/>
                </a:solidFill>
                <a:latin typeface="Times New Roman" panose="02020603050405020304" pitchFamily="18" charset="0"/>
              </a:rPr>
              <a:t>AB</a:t>
            </a:r>
            <a:r>
              <a:rPr kumimoji="0" altLang="zh-CN" sz="2400" i="0" u="none" strike="noStrike" kern="1200" cap="none" spc="0" normalizeH="0" baseline="0" noProof="0" dirty="0">
                <a:ln>
                  <a:noFill/>
                </a:ln>
                <a:solidFill>
                  <a:schemeClr val="tx1"/>
                </a:solidFill>
                <a:effectLst/>
                <a:uLnTx/>
                <a:uFillTx/>
                <a:latin typeface="+mn-ea"/>
                <a:ea typeface="+mn-ea"/>
              </a:rPr>
              <a:t>与</a:t>
            </a:r>
            <a:r>
              <a:rPr lang="en-US" altLang="zh-CN" sz="2400" i="1" strike="noStrike" noProof="1">
                <a:latin typeface="Times New Roman" panose="02020603050405020304" pitchFamily="18" charset="0"/>
                <a:sym typeface="+mn-ea"/>
              </a:rPr>
              <a:t>A</a:t>
            </a:r>
            <a:r>
              <a:rPr lang="en-US" altLang="zh-CN" sz="2400" strike="noStrike" baseline="-25000" noProof="1">
                <a:latin typeface="Times New Roman" panose="02020603050405020304" pitchFamily="18" charset="0"/>
                <a:sym typeface="+mn-ea"/>
              </a:rPr>
              <a:t>1</a:t>
            </a:r>
            <a:r>
              <a:rPr kumimoji="0" lang="en-US" altLang="zh-CN" sz="2400" i="1" u="none" strike="noStrike" kern="1200" cap="none" spc="0" normalizeH="0" baseline="0" noProof="1">
                <a:solidFill>
                  <a:schemeClr val="tx1"/>
                </a:solidFill>
                <a:latin typeface="Times New Roman" panose="02020603050405020304" pitchFamily="18" charset="0"/>
              </a:rPr>
              <a:t>C</a:t>
            </a:r>
            <a:r>
              <a:rPr kumimoji="0" altLang="zh-CN" sz="2400" i="0" u="none" strike="noStrike" kern="1200" cap="none" spc="0" normalizeH="0" baseline="0" noProof="0" dirty="0">
                <a:ln>
                  <a:noFill/>
                </a:ln>
                <a:solidFill>
                  <a:schemeClr val="tx1"/>
                </a:solidFill>
                <a:effectLst/>
                <a:uLnTx/>
                <a:uFillTx/>
                <a:latin typeface="+mn-ea"/>
                <a:ea typeface="+mn-ea"/>
              </a:rPr>
              <a:t>不在同一平面内.</a:t>
            </a:r>
            <a:endParaRPr kumimoji="0" lang="zh-CN" sz="2400" i="0" u="none" strike="noStrike" kern="1200" cap="none" spc="0" normalizeH="0" baseline="0" noProof="0" dirty="0">
              <a:ln>
                <a:noFill/>
              </a:ln>
              <a:solidFill>
                <a:schemeClr val="tx1"/>
              </a:solidFill>
              <a:effectLst/>
              <a:uLnTx/>
              <a:uFillTx/>
              <a:latin typeface="+mn-ea"/>
              <a:ea typeface="+mn-ea"/>
            </a:endParaRPr>
          </a:p>
        </p:txBody>
      </p:sp>
      <p:grpSp>
        <p:nvGrpSpPr>
          <p:cNvPr id="5" name="组合 4">
            <a:extLst>
              <a:ext uri="{FF2B5EF4-FFF2-40B4-BE49-F238E27FC236}">
                <a16:creationId xmlns:a16="http://schemas.microsoft.com/office/drawing/2014/main" id="{10179020-B46D-63FF-A50F-3124699EB8EF}"/>
              </a:ext>
            </a:extLst>
          </p:cNvPr>
          <p:cNvGrpSpPr/>
          <p:nvPr/>
        </p:nvGrpSpPr>
        <p:grpSpPr>
          <a:xfrm>
            <a:off x="2987824" y="2610272"/>
            <a:ext cx="3328988" cy="1617662"/>
            <a:chOff x="2987824" y="2216013"/>
            <a:chExt cx="3328988" cy="1617662"/>
          </a:xfrm>
        </p:grpSpPr>
        <p:pic>
          <p:nvPicPr>
            <p:cNvPr id="6" name="图片 8" descr="1688956625583">
              <a:extLst>
                <a:ext uri="{FF2B5EF4-FFF2-40B4-BE49-F238E27FC236}">
                  <a16:creationId xmlns:a16="http://schemas.microsoft.com/office/drawing/2014/main" id="{818C4B87-493A-D927-B8A1-95B0FBA84114}"/>
                </a:ext>
              </a:extLst>
            </p:cNvPr>
            <p:cNvPicPr>
              <a:picLocks noChangeAspect="1"/>
            </p:cNvPicPr>
            <p:nvPr/>
          </p:nvPicPr>
          <p:blipFill>
            <a:blip r:embed="rId2"/>
            <a:stretch>
              <a:fillRect/>
            </a:stretch>
          </p:blipFill>
          <p:spPr>
            <a:xfrm>
              <a:off x="2987824" y="2216013"/>
              <a:ext cx="3328988" cy="1617662"/>
            </a:xfrm>
            <a:prstGeom prst="rect">
              <a:avLst/>
            </a:prstGeom>
            <a:noFill/>
            <a:ln w="9525">
              <a:noFill/>
            </a:ln>
          </p:spPr>
        </p:pic>
        <p:cxnSp>
          <p:nvCxnSpPr>
            <p:cNvPr id="7" name="直接连接符 6">
              <a:extLst>
                <a:ext uri="{FF2B5EF4-FFF2-40B4-BE49-F238E27FC236}">
                  <a16:creationId xmlns:a16="http://schemas.microsoft.com/office/drawing/2014/main" id="{8398051B-5BF2-90CC-9A82-C6EB7B9EC458}"/>
                </a:ext>
              </a:extLst>
            </p:cNvPr>
            <p:cNvCxnSpPr/>
            <p:nvPr/>
          </p:nvCxnSpPr>
          <p:spPr>
            <a:xfrm>
              <a:off x="3347864" y="2787774"/>
              <a:ext cx="2736304" cy="504056"/>
            </a:xfrm>
            <a:prstGeom prst="line">
              <a:avLst/>
            </a:prstGeom>
            <a:ln w="190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2"/>
          <p:cNvSpPr>
            <a:spLocks noGrp="1"/>
          </p:cNvSpPr>
          <p:nvPr>
            <p:ph type="title"/>
          </p:nvPr>
        </p:nvSpPr>
        <p:spPr>
          <a:xfrm>
            <a:off x="0" y="123825"/>
            <a:ext cx="9144000" cy="565150"/>
          </a:xfrm>
        </p:spPr>
        <p:txBody>
          <a:bodyPr vert="horz" wrap="square" lIns="91440" tIns="45720" rIns="91440" bIns="45720" anchor="ctr" anchorCtr="0"/>
          <a:lstStyle/>
          <a:p>
            <a:r>
              <a:rPr lang="zh-CN" altLang="en-US" sz="2800" kern="1200" dirty="0">
                <a:latin typeface="黑体" panose="02010609060101010101" pitchFamily="49" charset="-122"/>
                <a:ea typeface="黑体" panose="02010609060101010101" pitchFamily="49" charset="-122"/>
                <a:cs typeface="+mj-cs"/>
              </a:rPr>
              <a:t>新知探究</a:t>
            </a:r>
          </a:p>
        </p:txBody>
      </p:sp>
      <p:sp>
        <p:nvSpPr>
          <p:cNvPr id="2" name="Rectangle 19"/>
          <p:cNvSpPr txBox="1"/>
          <p:nvPr/>
        </p:nvSpPr>
        <p:spPr>
          <a:xfrm>
            <a:off x="296863" y="1292225"/>
            <a:ext cx="8423275" cy="1158875"/>
          </a:xfrm>
          <a:prstGeom prst="rect">
            <a:avLst/>
          </a:prstGeom>
          <a:noFill/>
          <a:ln w="76200">
            <a:noFill/>
          </a:ln>
        </p:spPr>
        <p:txBody>
          <a:bodyPr anchor="t" anchorCtr="0"/>
          <a:lstStyle/>
          <a:p>
            <a:pPr>
              <a:lnSpc>
                <a:spcPct val="150000"/>
              </a:lnSpc>
              <a:buFont typeface="Wingdings" panose="05000000000000000000" pitchFamily="2" charset="2"/>
            </a:pPr>
            <a:r>
              <a:rPr lang="en-US" altLang="zh-CN" sz="2400" b="1" dirty="0">
                <a:solidFill>
                  <a:srgbClr val="000000"/>
                </a:solidFill>
                <a:latin typeface="宋体" panose="02010600030101010101" pitchFamily="2" charset="-122"/>
              </a:rPr>
              <a:t>    </a:t>
            </a:r>
            <a:r>
              <a:rPr lang="zh-CN" altLang="zh-CN" sz="2400" b="1" dirty="0">
                <a:solidFill>
                  <a:srgbClr val="000000"/>
                </a:solidFill>
                <a:latin typeface="宋体" panose="02010600030101010101" pitchFamily="2" charset="-122"/>
              </a:rPr>
              <a:t>与一个平面相交于一点的直线和这个平面内不经过交点的直线是异面直线</a:t>
            </a:r>
            <a:r>
              <a:rPr lang="zh-CN" altLang="en-US" sz="2400" b="1" dirty="0">
                <a:solidFill>
                  <a:srgbClr val="000000"/>
                </a:solidFill>
                <a:latin typeface="宋体" panose="02010600030101010101" pitchFamily="2" charset="-122"/>
              </a:rPr>
              <a:t>．</a:t>
            </a:r>
            <a:endParaRPr lang="en-US" altLang="zh-CN" sz="2400" b="1" dirty="0">
              <a:solidFill>
                <a:srgbClr val="000000"/>
              </a:solidFill>
              <a:latin typeface="宋体" panose="02010600030101010101" pitchFamily="2" charset="-122"/>
            </a:endParaRPr>
          </a:p>
        </p:txBody>
      </p:sp>
      <p:sp>
        <p:nvSpPr>
          <p:cNvPr id="19459" name="Rectangle 124"/>
          <p:cNvSpPr/>
          <p:nvPr/>
        </p:nvSpPr>
        <p:spPr>
          <a:xfrm>
            <a:off x="250825" y="790575"/>
            <a:ext cx="3878263" cy="523875"/>
          </a:xfrm>
          <a:prstGeom prst="rect">
            <a:avLst/>
          </a:prstGeom>
          <a:noFill/>
          <a:ln w="9525">
            <a:noFill/>
          </a:ln>
        </p:spPr>
        <p:txBody>
          <a:bodyPr wrap="none" anchor="t" anchorCtr="0">
            <a:spAutoFit/>
          </a:bodyPr>
          <a:lstStyle/>
          <a:p>
            <a:pPr marL="457200" indent="-457200">
              <a:buFont typeface="Wingdings" panose="05000000000000000000" pitchFamily="2" charset="2"/>
              <a:buChar char="Ø"/>
            </a:pPr>
            <a:r>
              <a:rPr lang="zh-CN" altLang="en-US" sz="2800" b="1" dirty="0">
                <a:solidFill>
                  <a:srgbClr val="0000CC"/>
                </a:solidFill>
                <a:latin typeface="华文楷体" panose="02010600040101010101" pitchFamily="2" charset="-122"/>
                <a:ea typeface="华文楷体" panose="02010600040101010101" pitchFamily="2" charset="-122"/>
              </a:rPr>
              <a:t>异面直线的判断方法</a:t>
            </a:r>
          </a:p>
        </p:txBody>
      </p:sp>
      <p:pic>
        <p:nvPicPr>
          <p:cNvPr id="19460" name="图片 2"/>
          <p:cNvPicPr>
            <a:picLocks noChangeAspect="1"/>
          </p:cNvPicPr>
          <p:nvPr/>
        </p:nvPicPr>
        <p:blipFill rotWithShape="1">
          <a:blip r:embed="rId2"/>
          <a:srcRect b="17701"/>
          <a:stretch/>
        </p:blipFill>
        <p:spPr>
          <a:xfrm>
            <a:off x="3123406" y="2732883"/>
            <a:ext cx="2897188" cy="18526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 grpId="1" build="allAtOnce"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2"/>
          <p:cNvSpPr>
            <a:spLocks noGrp="1"/>
          </p:cNvSpPr>
          <p:nvPr>
            <p:ph type="title"/>
          </p:nvPr>
        </p:nvSpPr>
        <p:spPr>
          <a:xfrm>
            <a:off x="0" y="123825"/>
            <a:ext cx="9144000" cy="565150"/>
          </a:xfrm>
        </p:spPr>
        <p:txBody>
          <a:bodyPr vert="horz" wrap="square" lIns="91440" tIns="45720" rIns="91440" bIns="45720" anchor="ctr" anchorCtr="0"/>
          <a:lstStyle/>
          <a:p>
            <a:pPr>
              <a:buNone/>
            </a:pPr>
            <a:r>
              <a:rPr lang="zh-CN" altLang="en-US" sz="2800" dirty="0"/>
              <a:t>新知探究</a:t>
            </a:r>
            <a:endParaRPr lang="zh-CN" altLang="en-US" sz="2800" kern="1200" dirty="0">
              <a:latin typeface="黑体" panose="02010609060101010101" pitchFamily="49" charset="-122"/>
              <a:ea typeface="黑体" panose="02010609060101010101" pitchFamily="49" charset="-122"/>
              <a:cs typeface="+mj-cs"/>
            </a:endParaRPr>
          </a:p>
        </p:txBody>
      </p:sp>
      <mc:AlternateContent xmlns:mc="http://schemas.openxmlformats.org/markup-compatibility/2006" xmlns:a14="http://schemas.microsoft.com/office/drawing/2010/main">
        <mc:Choice Requires="a14">
          <p:sp>
            <p:nvSpPr>
              <p:cNvPr id="20484" name="文本框 99"/>
              <p:cNvSpPr txBox="1"/>
              <p:nvPr/>
            </p:nvSpPr>
            <p:spPr>
              <a:xfrm>
                <a:off x="395536" y="1156335"/>
                <a:ext cx="7868345" cy="1200329"/>
              </a:xfrm>
              <a:prstGeom prst="rect">
                <a:avLst/>
              </a:prstGeom>
              <a:noFill/>
              <a:ln w="9525">
                <a:noFill/>
              </a:ln>
            </p:spPr>
            <p:txBody>
              <a:bodyPr wrap="square" anchor="t" anchorCtr="0">
                <a:spAutoFit/>
              </a:bodyPr>
              <a:lstStyle/>
              <a:p>
                <a:pPr indent="266700"/>
                <a:r>
                  <a:rPr lang="en-US" altLang="zh-CN" sz="2400" dirty="0">
                    <a:latin typeface="Times New Roman" panose="02020603050405020304" pitchFamily="18" charset="0"/>
                    <a:ea typeface="+mn-ea"/>
                    <a:cs typeface="Times New Roman" panose="02020603050405020304" pitchFamily="18" charset="0"/>
                  </a:rPr>
                  <a:t>   </a:t>
                </a:r>
                <a:r>
                  <a:rPr lang="zh-CN" altLang="en-US" sz="2400" dirty="0">
                    <a:latin typeface="Times New Roman" panose="02020603050405020304" pitchFamily="18" charset="0"/>
                    <a:ea typeface="+mn-ea"/>
                    <a:cs typeface="Times New Roman" panose="02020603050405020304" pitchFamily="18" charset="0"/>
                  </a:rPr>
                  <a:t>我们知道</a:t>
                </a:r>
                <a:r>
                  <a:rPr lang="zh-CN" altLang="zh-CN" sz="2400" dirty="0">
                    <a:latin typeface="Times New Roman" panose="02020603050405020304" pitchFamily="18" charset="0"/>
                    <a:ea typeface="+mn-ea"/>
                    <a:cs typeface="Times New Roman" panose="02020603050405020304" pitchFamily="18" charset="0"/>
                  </a:rPr>
                  <a:t>平面内两直线相交形</a:t>
                </a:r>
                <a:r>
                  <a:rPr lang="zh-CN" altLang="en-US" sz="2400" dirty="0">
                    <a:latin typeface="Times New Roman" panose="02020603050405020304" pitchFamily="18" charset="0"/>
                    <a:ea typeface="+mn-ea"/>
                    <a:cs typeface="Times New Roman" panose="02020603050405020304" pitchFamily="18" charset="0"/>
                  </a:rPr>
                  <a:t>能形</a:t>
                </a:r>
                <a:r>
                  <a:rPr lang="zh-CN" altLang="zh-CN" sz="2400" dirty="0">
                    <a:latin typeface="Times New Roman" panose="02020603050405020304" pitchFamily="18" charset="0"/>
                    <a:ea typeface="+mn-ea"/>
                    <a:cs typeface="Times New Roman" panose="02020603050405020304" pitchFamily="18" charset="0"/>
                  </a:rPr>
                  <a:t>成角，观察长方体</a:t>
                </a:r>
                <a:r>
                  <a:rPr lang="en-US" altLang="zh-CN" sz="2400" i="1" dirty="0">
                    <a:latin typeface="Times New Roman" panose="02020603050405020304" pitchFamily="18" charset="0"/>
                    <a:ea typeface="+mn-ea"/>
                    <a:cs typeface="Times New Roman" panose="02020603050405020304" pitchFamily="18" charset="0"/>
                  </a:rPr>
                  <a:t>ABCD</a:t>
                </a:r>
                <a:r>
                  <a:rPr lang="en-US" altLang="zh-CN" sz="2400" dirty="0">
                    <a:latin typeface="Times New Roman" panose="02020603050405020304" pitchFamily="18" charset="0"/>
                    <a:ea typeface="+mn-ea"/>
                    <a:cs typeface="Times New Roman" panose="02020603050405020304" pitchFamily="18" charset="0"/>
                  </a:rPr>
                  <a:t>-</a:t>
                </a:r>
                <a:r>
                  <a:rPr lang="en-US" altLang="zh-CN" sz="2400" i="1" dirty="0">
                    <a:latin typeface="Times New Roman" panose="02020603050405020304" pitchFamily="18" charset="0"/>
                    <a:ea typeface="+mn-ea"/>
                    <a:cs typeface="Times New Roman" panose="02020603050405020304" pitchFamily="18" charset="0"/>
                  </a:rPr>
                  <a:t>A</a:t>
                </a:r>
                <a:r>
                  <a:rPr lang="en-US" altLang="zh-CN" sz="2400" baseline="-25000" dirty="0">
                    <a:latin typeface="Times New Roman" panose="02020603050405020304" pitchFamily="18" charset="0"/>
                    <a:ea typeface="+mn-ea"/>
                    <a:cs typeface="Times New Roman" panose="02020603050405020304" pitchFamily="18" charset="0"/>
                  </a:rPr>
                  <a:t>1</a:t>
                </a:r>
                <a:r>
                  <a:rPr lang="en-US" altLang="zh-CN" sz="2400" i="1" dirty="0">
                    <a:latin typeface="Times New Roman" panose="02020603050405020304" pitchFamily="18" charset="0"/>
                    <a:ea typeface="+mn-ea"/>
                    <a:cs typeface="Times New Roman" panose="02020603050405020304" pitchFamily="18" charset="0"/>
                  </a:rPr>
                  <a:t>B</a:t>
                </a:r>
                <a:r>
                  <a:rPr lang="en-US" altLang="zh-CN" sz="2400" baseline="-25000" dirty="0">
                    <a:latin typeface="Times New Roman" panose="02020603050405020304" pitchFamily="18" charset="0"/>
                    <a:ea typeface="+mn-ea"/>
                    <a:cs typeface="Times New Roman" panose="02020603050405020304" pitchFamily="18" charset="0"/>
                  </a:rPr>
                  <a:t>1</a:t>
                </a:r>
                <a:r>
                  <a:rPr lang="en-US" altLang="zh-CN" sz="2400" i="1" dirty="0">
                    <a:latin typeface="Times New Roman" panose="02020603050405020304" pitchFamily="18" charset="0"/>
                    <a:ea typeface="+mn-ea"/>
                    <a:cs typeface="Times New Roman" panose="02020603050405020304" pitchFamily="18" charset="0"/>
                  </a:rPr>
                  <a:t>C</a:t>
                </a:r>
                <a:r>
                  <a:rPr lang="en-US" altLang="zh-CN" sz="2400" baseline="-25000" dirty="0">
                    <a:latin typeface="Times New Roman" panose="02020603050405020304" pitchFamily="18" charset="0"/>
                    <a:ea typeface="+mn-ea"/>
                    <a:cs typeface="Times New Roman" panose="02020603050405020304" pitchFamily="18" charset="0"/>
                  </a:rPr>
                  <a:t>1</a:t>
                </a:r>
                <a:r>
                  <a:rPr lang="en-US" altLang="zh-CN" sz="2400" i="1" dirty="0">
                    <a:latin typeface="Times New Roman" panose="02020603050405020304" pitchFamily="18" charset="0"/>
                    <a:ea typeface="+mn-ea"/>
                    <a:cs typeface="Times New Roman" panose="02020603050405020304" pitchFamily="18" charset="0"/>
                  </a:rPr>
                  <a:t>D</a:t>
                </a:r>
                <a:r>
                  <a:rPr lang="en-US" altLang="zh-CN" sz="2400" baseline="-25000" dirty="0">
                    <a:latin typeface="Times New Roman" panose="02020603050405020304" pitchFamily="18" charset="0"/>
                    <a:ea typeface="+mn-ea"/>
                    <a:cs typeface="Times New Roman" panose="02020603050405020304" pitchFamily="18" charset="0"/>
                  </a:rPr>
                  <a:t>1</a:t>
                </a:r>
                <a:r>
                  <a:rPr lang="zh-CN" altLang="zh-CN" sz="2400" dirty="0">
                    <a:latin typeface="Times New Roman" panose="02020603050405020304" pitchFamily="18" charset="0"/>
                    <a:ea typeface="+mn-ea"/>
                    <a:cs typeface="Times New Roman" panose="02020603050405020304" pitchFamily="18" charset="0"/>
                  </a:rPr>
                  <a:t>，直线</a:t>
                </a:r>
                <a:r>
                  <a:rPr lang="en-US" altLang="zh-CN" sz="2400" i="1" dirty="0">
                    <a:latin typeface="Times New Roman" panose="02020603050405020304" pitchFamily="18" charset="0"/>
                    <a:ea typeface="+mn-ea"/>
                    <a:cs typeface="Times New Roman" panose="02020603050405020304" pitchFamily="18" charset="0"/>
                  </a:rPr>
                  <a:t>AB</a:t>
                </a:r>
                <a:r>
                  <a:rPr lang="zh-CN" altLang="zh-CN" sz="2400" dirty="0">
                    <a:latin typeface="Times New Roman" panose="02020603050405020304" pitchFamily="18" charset="0"/>
                    <a:ea typeface="+mn-ea"/>
                    <a:cs typeface="Times New Roman" panose="02020603050405020304" pitchFamily="18" charset="0"/>
                  </a:rPr>
                  <a:t>与直线</a:t>
                </a:r>
                <a14:m>
                  <m:oMath xmlns:m="http://schemas.openxmlformats.org/officeDocument/2006/math">
                    <m:sSub>
                      <m:sSubPr>
                        <m:ctrlPr>
                          <a:rPr lang="zh-CN" altLang="zh-CN" sz="2400" i="1">
                            <a:latin typeface="Cambria Math" panose="02040503050406030204" pitchFamily="18" charset="0"/>
                            <a:ea typeface="+mn-ea"/>
                          </a:rPr>
                        </m:ctrlPr>
                      </m:sSubPr>
                      <m:e>
                        <m:r>
                          <a:rPr lang="en-US" altLang="zh-CN" sz="2400" b="0" i="1">
                            <a:latin typeface="Cambria Math" panose="02040503050406030204" pitchFamily="18" charset="0"/>
                            <a:ea typeface="+mn-ea"/>
                          </a:rPr>
                          <m:t>𝐴</m:t>
                        </m:r>
                      </m:e>
                      <m:sub>
                        <m:r>
                          <a:rPr lang="en-US" altLang="zh-CN" sz="2400" b="0" i="1">
                            <a:latin typeface="Cambria Math" panose="02040503050406030204" pitchFamily="18" charset="0"/>
                            <a:ea typeface="+mn-ea"/>
                          </a:rPr>
                          <m:t>1</m:t>
                        </m:r>
                      </m:sub>
                    </m:sSub>
                  </m:oMath>
                </a14:m>
                <a:r>
                  <a:rPr lang="en-US" altLang="zh-CN" sz="2400" i="1" dirty="0">
                    <a:latin typeface="Times New Roman" panose="02020603050405020304" pitchFamily="18" charset="0"/>
                    <a:ea typeface="+mn-ea"/>
                    <a:cs typeface="Times New Roman" panose="02020603050405020304" pitchFamily="18" charset="0"/>
                  </a:rPr>
                  <a:t>C</a:t>
                </a:r>
                <a:r>
                  <a:rPr lang="zh-CN" altLang="zh-CN" sz="2400" dirty="0">
                    <a:latin typeface="Times New Roman" panose="02020603050405020304" pitchFamily="18" charset="0"/>
                    <a:ea typeface="+mn-ea"/>
                    <a:cs typeface="Times New Roman" panose="02020603050405020304" pitchFamily="18" charset="0"/>
                  </a:rPr>
                  <a:t>两条异面的直线是否也能形成角？这个角如何找出来？</a:t>
                </a:r>
              </a:p>
            </p:txBody>
          </p:sp>
        </mc:Choice>
        <mc:Fallback xmlns="">
          <p:sp>
            <p:nvSpPr>
              <p:cNvPr id="20484" name="文本框 99"/>
              <p:cNvSpPr txBox="1">
                <a:spLocks noRot="1" noChangeAspect="1" noMove="1" noResize="1" noEditPoints="1" noAdjustHandles="1" noChangeArrowheads="1" noChangeShapeType="1" noTextEdit="1"/>
              </p:cNvSpPr>
              <p:nvPr/>
            </p:nvSpPr>
            <p:spPr>
              <a:xfrm>
                <a:off x="395536" y="1156335"/>
                <a:ext cx="7868345" cy="1200329"/>
              </a:xfrm>
              <a:prstGeom prst="rect">
                <a:avLst/>
              </a:prstGeom>
              <a:blipFill>
                <a:blip r:embed="rId3"/>
                <a:stretch>
                  <a:fillRect l="-1239" t="-5584" b="-9137"/>
                </a:stretch>
              </a:blipFill>
              <a:ln w="9525">
                <a:noFill/>
              </a:ln>
            </p:spPr>
            <p:txBody>
              <a:bodyPr/>
              <a:lstStyle/>
              <a:p>
                <a:r>
                  <a:rPr lang="zh-CN" altLang="en-US">
                    <a:noFill/>
                  </a:rPr>
                  <a:t> </a:t>
                </a:r>
              </a:p>
            </p:txBody>
          </p:sp>
        </mc:Fallback>
      </mc:AlternateContent>
      <p:pic>
        <p:nvPicPr>
          <p:cNvPr id="3" name="图片 3"/>
          <p:cNvPicPr>
            <a:picLocks noChangeAspect="1"/>
          </p:cNvPicPr>
          <p:nvPr>
            <p:custDataLst>
              <p:tags r:id="rId1"/>
            </p:custDataLst>
          </p:nvPr>
        </p:nvPicPr>
        <p:blipFill>
          <a:blip r:embed="rId4"/>
          <a:srcRect b="22315"/>
          <a:stretch>
            <a:fillRect/>
          </a:stretch>
        </p:blipFill>
        <p:spPr>
          <a:xfrm>
            <a:off x="2951592" y="2589427"/>
            <a:ext cx="3240816" cy="15836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2"/>
          <p:cNvSpPr>
            <a:spLocks noGrp="1"/>
          </p:cNvSpPr>
          <p:nvPr>
            <p:ph type="title"/>
          </p:nvPr>
        </p:nvSpPr>
        <p:spPr>
          <a:xfrm>
            <a:off x="0" y="123825"/>
            <a:ext cx="9144000" cy="565150"/>
          </a:xfrm>
        </p:spPr>
        <p:txBody>
          <a:bodyPr vert="horz" wrap="square" lIns="91440" tIns="45720" rIns="91440" bIns="45720" anchor="ctr" anchorCtr="0"/>
          <a:lstStyle/>
          <a:p>
            <a:r>
              <a:rPr lang="zh-CN" altLang="en-US" sz="2800" kern="1200" dirty="0">
                <a:latin typeface="黑体" panose="02010609060101010101" pitchFamily="49" charset="-122"/>
                <a:ea typeface="黑体" panose="02010609060101010101" pitchFamily="49" charset="-122"/>
                <a:cs typeface="+mj-cs"/>
              </a:rPr>
              <a:t>新知探究</a:t>
            </a:r>
          </a:p>
        </p:txBody>
      </p:sp>
      <p:sp>
        <p:nvSpPr>
          <p:cNvPr id="2" name="Rectangle 19"/>
          <p:cNvSpPr txBox="1">
            <a:spLocks noChangeArrowheads="1"/>
          </p:cNvSpPr>
          <p:nvPr/>
        </p:nvSpPr>
        <p:spPr bwMode="auto">
          <a:xfrm>
            <a:off x="296863" y="1292225"/>
            <a:ext cx="8596313" cy="1855788"/>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76200">
                <a:solidFill>
                  <a:schemeClr val="accent2"/>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9pPr>
          </a:lstStyle>
          <a:p>
            <a:pPr marL="0" marR="0" lvl="0" indent="0" algn="l"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altLang="zh-CN" sz="2400" b="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如图（1）所示，</a:t>
            </a:r>
            <a:r>
              <a:rPr kumimoji="0" altLang="zh-CN" sz="24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a:t>
            </a:r>
            <a:r>
              <a:rPr kumimoji="0" altLang="zh-CN" sz="2400" b="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r>
              <a:rPr kumimoji="0" altLang="zh-CN" sz="24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b</a:t>
            </a:r>
            <a:r>
              <a:rPr kumimoji="0" altLang="zh-CN" sz="2400" b="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是两条异面直线.经过空间中任意一点</a:t>
            </a:r>
            <a:r>
              <a:rPr kumimoji="0" lang="en-US" sz="24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O</a:t>
            </a:r>
            <a:r>
              <a:rPr kumimoji="0" altLang="zh-CN" sz="2400" b="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，作直线</a:t>
            </a:r>
            <a:r>
              <a:rPr kumimoji="0" lang="en-US" sz="2400" b="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a:t>
            </a:r>
            <a:r>
              <a:rPr lang="en-US" altLang="zh-CN" sz="2400" b="1" strike="noStrike" baseline="-25000" noProof="1">
                <a:latin typeface="Times New Roman" panose="02020603050405020304" pitchFamily="18" charset="0"/>
                <a:ea typeface="+mn-ea"/>
                <a:cs typeface="Times New Roman" panose="02020603050405020304" pitchFamily="18" charset="0"/>
                <a:sym typeface="+mn-ea"/>
              </a:rPr>
              <a:t>1 </a:t>
            </a:r>
            <a:r>
              <a:rPr kumimoji="0" altLang="zh-CN" sz="2400" b="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r>
              <a:rPr kumimoji="0" altLang="zh-CN" sz="24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a:t>
            </a:r>
            <a:r>
              <a:rPr kumimoji="0" altLang="zh-CN" sz="2400" b="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r>
              <a:rPr kumimoji="0" lang="en-US" sz="24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b</a:t>
            </a:r>
            <a:r>
              <a:rPr lang="en-US" altLang="zh-CN" sz="2400" b="1" strike="noStrike" baseline="-25000" noProof="1">
                <a:latin typeface="Times New Roman" panose="02020603050405020304" pitchFamily="18" charset="0"/>
                <a:ea typeface="+mn-ea"/>
                <a:cs typeface="Times New Roman" panose="02020603050405020304" pitchFamily="18" charset="0"/>
                <a:sym typeface="+mn-ea"/>
              </a:rPr>
              <a:t>1</a:t>
            </a:r>
            <a:r>
              <a:rPr kumimoji="0" altLang="zh-CN" sz="2400" b="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a:t>
            </a:r>
            <a:r>
              <a:rPr kumimoji="0" altLang="zh-CN" sz="24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b</a:t>
            </a:r>
            <a:r>
              <a:rPr kumimoji="0" altLang="zh-CN" sz="2400" b="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，我们把相交直线</a:t>
            </a:r>
            <a:r>
              <a:rPr kumimoji="0" lang="en-US" sz="2400" b="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lang="en-US" sz="2400" b="1" i="1" strike="noStrike" noProof="0" dirty="0">
                <a:ln>
                  <a:noFill/>
                </a:ln>
                <a:effectLst/>
                <a:uLnTx/>
                <a:uFillTx/>
                <a:latin typeface="Times New Roman" panose="02020603050405020304" pitchFamily="18" charset="0"/>
                <a:ea typeface="+mn-ea"/>
                <a:cs typeface="Times New Roman" panose="02020603050405020304" pitchFamily="18" charset="0"/>
                <a:sym typeface="+mn-ea"/>
              </a:rPr>
              <a:t>a</a:t>
            </a:r>
            <a:r>
              <a:rPr lang="en-US" altLang="zh-CN" sz="2400" b="1" strike="noStrike" baseline="-25000" noProof="1">
                <a:latin typeface="Times New Roman" panose="02020603050405020304" pitchFamily="18" charset="0"/>
                <a:ea typeface="+mn-ea"/>
                <a:cs typeface="Times New Roman" panose="02020603050405020304" pitchFamily="18" charset="0"/>
                <a:sym typeface="+mn-ea"/>
              </a:rPr>
              <a:t>1</a:t>
            </a:r>
            <a:r>
              <a:rPr kumimoji="0" altLang="zh-CN" sz="24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altLang="zh-CN" sz="2400" b="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和</a:t>
            </a:r>
            <a:r>
              <a:rPr kumimoji="0" lang="en-US" sz="2400" b="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lang="en-US" sz="2400" b="1" i="1" strike="noStrike" noProof="0" dirty="0">
                <a:ln>
                  <a:noFill/>
                </a:ln>
                <a:effectLst/>
                <a:uLnTx/>
                <a:uFillTx/>
                <a:latin typeface="Times New Roman" panose="02020603050405020304" pitchFamily="18" charset="0"/>
                <a:ea typeface="+mn-ea"/>
                <a:cs typeface="Times New Roman" panose="02020603050405020304" pitchFamily="18" charset="0"/>
                <a:sym typeface="+mn-ea"/>
              </a:rPr>
              <a:t>b</a:t>
            </a:r>
            <a:r>
              <a:rPr lang="en-US" altLang="zh-CN" sz="2400" b="1" strike="noStrike" baseline="-25000" noProof="1">
                <a:latin typeface="Times New Roman" panose="02020603050405020304" pitchFamily="18" charset="0"/>
                <a:ea typeface="+mn-ea"/>
                <a:cs typeface="Times New Roman" panose="02020603050405020304" pitchFamily="18" charset="0"/>
                <a:sym typeface="+mn-ea"/>
              </a:rPr>
              <a:t>1</a:t>
            </a:r>
            <a:r>
              <a:rPr kumimoji="0" altLang="zh-CN" sz="2400" b="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所成的角称为</a:t>
            </a:r>
            <a:r>
              <a:rPr kumimoji="0" altLang="zh-CN" sz="2400" b="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异面直线</a:t>
            </a:r>
            <a:r>
              <a:rPr kumimoji="0" altLang="zh-CN" sz="24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a:t>
            </a:r>
            <a:r>
              <a:rPr kumimoji="0" altLang="zh-CN" sz="2400" b="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altLang="zh-CN" sz="24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b</a:t>
            </a:r>
            <a:r>
              <a:rPr kumimoji="0" altLang="zh-CN" sz="2400" b="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所成的角</a:t>
            </a:r>
            <a:r>
              <a:rPr kumimoji="0" altLang="zh-CN" sz="2400" b="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，如图（2）所示.为了简便，点</a:t>
            </a:r>
            <a:r>
              <a:rPr kumimoji="0" lang="en-US" sz="24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O</a:t>
            </a:r>
            <a:r>
              <a:rPr kumimoji="0" altLang="zh-CN" sz="2400" b="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常取在两条</a:t>
            </a:r>
            <a:r>
              <a:rPr kumimoji="0" lang="zh-CN" altLang="en-US" sz="2400" b="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异面</a:t>
            </a:r>
            <a:r>
              <a:rPr kumimoji="0" altLang="zh-CN" sz="2400" b="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直线中的一条上，如图（3）所示.</a:t>
            </a:r>
          </a:p>
        </p:txBody>
      </p:sp>
      <p:sp>
        <p:nvSpPr>
          <p:cNvPr id="21507" name="Rectangle 124"/>
          <p:cNvSpPr/>
          <p:nvPr/>
        </p:nvSpPr>
        <p:spPr>
          <a:xfrm>
            <a:off x="250825" y="790575"/>
            <a:ext cx="3654425" cy="523875"/>
          </a:xfrm>
          <a:prstGeom prst="rect">
            <a:avLst/>
          </a:prstGeom>
          <a:noFill/>
          <a:ln w="9525">
            <a:noFill/>
          </a:ln>
        </p:spPr>
        <p:txBody>
          <a:bodyPr wrap="none" anchor="t" anchorCtr="0">
            <a:spAutoFit/>
          </a:bodyPr>
          <a:lstStyle/>
          <a:p>
            <a:pPr marL="457200" indent="-457200">
              <a:buFont typeface="Wingdings" panose="05000000000000000000" pitchFamily="2" charset="2"/>
              <a:buChar char="Ø"/>
            </a:pPr>
            <a:r>
              <a:rPr lang="zh-CN" altLang="en-US" sz="2800" b="1" dirty="0">
                <a:solidFill>
                  <a:srgbClr val="0000CC"/>
                </a:solidFill>
                <a:latin typeface="华文楷体" panose="02010600040101010101" pitchFamily="2" charset="-122"/>
                <a:ea typeface="华文楷体" panose="02010600040101010101" pitchFamily="2" charset="-122"/>
              </a:rPr>
              <a:t>异面直线所成的角</a:t>
            </a:r>
          </a:p>
        </p:txBody>
      </p:sp>
      <p:pic>
        <p:nvPicPr>
          <p:cNvPr id="21508" name="图片 3"/>
          <p:cNvPicPr>
            <a:picLocks noChangeAspect="1"/>
          </p:cNvPicPr>
          <p:nvPr/>
        </p:nvPicPr>
        <p:blipFill rotWithShape="1">
          <a:blip r:embed="rId2"/>
          <a:srcRect b="15383"/>
          <a:stretch/>
        </p:blipFill>
        <p:spPr>
          <a:xfrm>
            <a:off x="1210684" y="3147814"/>
            <a:ext cx="6722632" cy="1800224"/>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 grpId="1" build="allAtOnce"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2"/>
          <p:cNvSpPr>
            <a:spLocks noGrp="1"/>
          </p:cNvSpPr>
          <p:nvPr>
            <p:ph type="title"/>
          </p:nvPr>
        </p:nvSpPr>
        <p:spPr>
          <a:xfrm>
            <a:off x="0" y="123825"/>
            <a:ext cx="9144000" cy="565150"/>
          </a:xfrm>
        </p:spPr>
        <p:txBody>
          <a:bodyPr vert="horz" wrap="square" lIns="91440" tIns="45720" rIns="91440" bIns="45720" anchor="ctr" anchorCtr="0"/>
          <a:lstStyle/>
          <a:p>
            <a:r>
              <a:rPr lang="zh-CN" altLang="en-US" sz="2800" kern="1200" dirty="0">
                <a:latin typeface="黑体" panose="02010609060101010101" pitchFamily="49" charset="-122"/>
                <a:ea typeface="黑体" panose="02010609060101010101" pitchFamily="49" charset="-122"/>
                <a:cs typeface="+mj-cs"/>
              </a:rPr>
              <a:t>新知探究</a:t>
            </a:r>
          </a:p>
        </p:txBody>
      </p:sp>
      <p:sp>
        <p:nvSpPr>
          <p:cNvPr id="21507" name="Rectangle 124"/>
          <p:cNvSpPr/>
          <p:nvPr/>
        </p:nvSpPr>
        <p:spPr>
          <a:xfrm>
            <a:off x="250825" y="790575"/>
            <a:ext cx="3654425" cy="523875"/>
          </a:xfrm>
          <a:prstGeom prst="rect">
            <a:avLst/>
          </a:prstGeom>
          <a:noFill/>
          <a:ln w="9525">
            <a:noFill/>
          </a:ln>
        </p:spPr>
        <p:txBody>
          <a:bodyPr wrap="none" anchor="t" anchorCtr="0">
            <a:spAutoFit/>
          </a:bodyPr>
          <a:lstStyle/>
          <a:p>
            <a:pPr marL="457200" indent="-457200">
              <a:buFont typeface="Wingdings" panose="05000000000000000000" pitchFamily="2" charset="2"/>
              <a:buChar char="Ø"/>
            </a:pPr>
            <a:r>
              <a:rPr lang="zh-CN" altLang="en-US" sz="2800" b="1" dirty="0">
                <a:solidFill>
                  <a:srgbClr val="0000CC"/>
                </a:solidFill>
                <a:latin typeface="华文楷体" panose="02010600040101010101" pitchFamily="2" charset="-122"/>
                <a:ea typeface="华文楷体" panose="02010600040101010101" pitchFamily="2" charset="-122"/>
              </a:rPr>
              <a:t>异面直线所成的角</a:t>
            </a:r>
          </a:p>
        </p:txBody>
      </p:sp>
      <p:sp>
        <p:nvSpPr>
          <p:cNvPr id="6" name="文本框 5"/>
          <p:cNvSpPr txBox="1"/>
          <p:nvPr/>
        </p:nvSpPr>
        <p:spPr>
          <a:xfrm>
            <a:off x="683568" y="1419622"/>
            <a:ext cx="8208912" cy="1130246"/>
          </a:xfrm>
          <a:prstGeom prst="rect">
            <a:avLst/>
          </a:prstGeom>
          <a:noFill/>
          <a:ln w="9525">
            <a:noFill/>
          </a:ln>
        </p:spPr>
        <p:txBody>
          <a:bodyPr wrap="square">
            <a:spAutoFit/>
          </a:bodyPr>
          <a:lstStyle/>
          <a:p>
            <a:pPr>
              <a:lnSpc>
                <a:spcPct val="150000"/>
              </a:lnSpc>
            </a:pPr>
            <a:r>
              <a:rPr lang="en-US" altLang="zh-CN" sz="2400" dirty="0">
                <a:latin typeface="Times New Roman" panose="02020603050405020304" pitchFamily="18" charset="0"/>
                <a:ea typeface="+mn-ea"/>
                <a:cs typeface="Times New Roman" panose="02020603050405020304" pitchFamily="18" charset="0"/>
              </a:rPr>
              <a:t>        </a:t>
            </a:r>
            <a:r>
              <a:rPr lang="zh-CN" sz="2400" dirty="0">
                <a:latin typeface="Times New Roman" panose="02020603050405020304" pitchFamily="18" charset="0"/>
                <a:ea typeface="+mn-ea"/>
                <a:cs typeface="Times New Roman" panose="02020603050405020304" pitchFamily="18" charset="0"/>
              </a:rPr>
              <a:t>根据定义，</a:t>
            </a:r>
            <a:r>
              <a:rPr lang="zh-CN" altLang="zh-CN" sz="2400" dirty="0">
                <a:latin typeface="Times New Roman" panose="02020603050405020304" pitchFamily="18" charset="0"/>
                <a:ea typeface="+mn-ea"/>
                <a:cs typeface="Times New Roman" panose="02020603050405020304" pitchFamily="18" charset="0"/>
              </a:rPr>
              <a:t>长方体</a:t>
            </a:r>
            <a:r>
              <a:rPr lang="en-US" altLang="zh-CN" sz="2400" i="1" dirty="0">
                <a:latin typeface="Times New Roman" panose="02020603050405020304" pitchFamily="18" charset="0"/>
                <a:ea typeface="+mn-ea"/>
                <a:cs typeface="Times New Roman" panose="02020603050405020304" pitchFamily="18" charset="0"/>
              </a:rPr>
              <a:t>ABCD</a:t>
            </a:r>
            <a:r>
              <a:rPr lang="en-US" altLang="zh-CN" sz="2400" dirty="0">
                <a:latin typeface="Times New Roman" panose="02020603050405020304" pitchFamily="18" charset="0"/>
                <a:ea typeface="+mn-ea"/>
                <a:cs typeface="Times New Roman" panose="02020603050405020304" pitchFamily="18" charset="0"/>
              </a:rPr>
              <a:t>-</a:t>
            </a:r>
            <a:r>
              <a:rPr lang="en-US" altLang="zh-CN" sz="2400" i="1" dirty="0">
                <a:latin typeface="Times New Roman" panose="02020603050405020304" pitchFamily="18" charset="0"/>
                <a:ea typeface="+mn-ea"/>
                <a:cs typeface="Times New Roman" panose="02020603050405020304" pitchFamily="18" charset="0"/>
              </a:rPr>
              <a:t>A</a:t>
            </a:r>
            <a:r>
              <a:rPr lang="en-US" altLang="zh-CN" sz="2400" baseline="-25000" dirty="0">
                <a:latin typeface="Times New Roman" panose="02020603050405020304" pitchFamily="18" charset="0"/>
                <a:ea typeface="+mn-ea"/>
                <a:cs typeface="Times New Roman" panose="02020603050405020304" pitchFamily="18" charset="0"/>
              </a:rPr>
              <a:t>1</a:t>
            </a:r>
            <a:r>
              <a:rPr lang="en-US" altLang="zh-CN" sz="2400" i="1" dirty="0">
                <a:latin typeface="Times New Roman" panose="02020603050405020304" pitchFamily="18" charset="0"/>
                <a:ea typeface="+mn-ea"/>
                <a:cs typeface="Times New Roman" panose="02020603050405020304" pitchFamily="18" charset="0"/>
              </a:rPr>
              <a:t>B</a:t>
            </a:r>
            <a:r>
              <a:rPr lang="en-US" altLang="zh-CN" sz="2400" baseline="-25000" dirty="0">
                <a:latin typeface="Times New Roman" panose="02020603050405020304" pitchFamily="18" charset="0"/>
                <a:ea typeface="+mn-ea"/>
                <a:cs typeface="Times New Roman" panose="02020603050405020304" pitchFamily="18" charset="0"/>
              </a:rPr>
              <a:t>1</a:t>
            </a:r>
            <a:r>
              <a:rPr lang="en-US" altLang="zh-CN" sz="2400" i="1" dirty="0">
                <a:latin typeface="Times New Roman" panose="02020603050405020304" pitchFamily="18" charset="0"/>
                <a:ea typeface="+mn-ea"/>
                <a:cs typeface="Times New Roman" panose="02020603050405020304" pitchFamily="18" charset="0"/>
              </a:rPr>
              <a:t>C</a:t>
            </a:r>
            <a:r>
              <a:rPr lang="en-US" altLang="zh-CN" sz="2400" baseline="-25000" dirty="0">
                <a:latin typeface="Times New Roman" panose="02020603050405020304" pitchFamily="18" charset="0"/>
                <a:ea typeface="+mn-ea"/>
                <a:cs typeface="Times New Roman" panose="02020603050405020304" pitchFamily="18" charset="0"/>
              </a:rPr>
              <a:t>1</a:t>
            </a:r>
            <a:r>
              <a:rPr lang="en-US" altLang="zh-CN" sz="2400" i="1" dirty="0">
                <a:latin typeface="Times New Roman" panose="02020603050405020304" pitchFamily="18" charset="0"/>
                <a:ea typeface="+mn-ea"/>
                <a:cs typeface="Times New Roman" panose="02020603050405020304" pitchFamily="18" charset="0"/>
              </a:rPr>
              <a:t>D</a:t>
            </a:r>
            <a:r>
              <a:rPr lang="en-US" altLang="zh-CN" sz="2400" baseline="-25000" dirty="0">
                <a:latin typeface="Times New Roman" panose="02020603050405020304" pitchFamily="18" charset="0"/>
                <a:ea typeface="+mn-ea"/>
                <a:cs typeface="Times New Roman" panose="02020603050405020304" pitchFamily="18" charset="0"/>
              </a:rPr>
              <a:t>1</a:t>
            </a:r>
            <a:r>
              <a:rPr lang="zh-CN" sz="2400" dirty="0">
                <a:latin typeface="Times New Roman" panose="02020603050405020304" pitchFamily="18" charset="0"/>
                <a:ea typeface="+mn-ea"/>
                <a:cs typeface="Times New Roman" panose="02020603050405020304" pitchFamily="18" charset="0"/>
              </a:rPr>
              <a:t>中</a:t>
            </a:r>
            <a:r>
              <a:rPr lang="zh-CN" altLang="en-US" sz="2400" dirty="0">
                <a:latin typeface="Times New Roman" panose="02020603050405020304" pitchFamily="18" charset="0"/>
                <a:ea typeface="+mn-ea"/>
                <a:cs typeface="Times New Roman" panose="02020603050405020304" pitchFamily="18" charset="0"/>
              </a:rPr>
              <a:t>，</a:t>
            </a:r>
            <a:r>
              <a:rPr lang="zh-CN" sz="2400" dirty="0">
                <a:latin typeface="Times New Roman" panose="02020603050405020304" pitchFamily="18" charset="0"/>
                <a:ea typeface="+mn-ea"/>
                <a:cs typeface="Times New Roman" panose="02020603050405020304" pitchFamily="18" charset="0"/>
              </a:rPr>
              <a:t>直线</a:t>
            </a:r>
            <a:r>
              <a:rPr lang="en-US" altLang="zh-CN" sz="2400" i="1" dirty="0">
                <a:latin typeface="Times New Roman" panose="02020603050405020304" pitchFamily="18" charset="0"/>
                <a:ea typeface="+mn-ea"/>
                <a:cs typeface="Times New Roman" panose="02020603050405020304" pitchFamily="18" charset="0"/>
              </a:rPr>
              <a:t>AB</a:t>
            </a:r>
            <a:r>
              <a:rPr lang="en-US" sz="2400" dirty="0">
                <a:latin typeface="Times New Roman" panose="02020603050405020304" pitchFamily="18" charset="0"/>
                <a:ea typeface="+mn-ea"/>
                <a:cs typeface="Times New Roman" panose="02020603050405020304" pitchFamily="18" charset="0"/>
              </a:rPr>
              <a:t>与直线</a:t>
            </a:r>
            <a:r>
              <a:rPr lang="en-US" altLang="zh-CN" sz="2400" i="1" dirty="0">
                <a:latin typeface="Times New Roman" panose="02020603050405020304" pitchFamily="18" charset="0"/>
                <a:ea typeface="+mn-ea"/>
                <a:cs typeface="Times New Roman" panose="02020603050405020304" pitchFamily="18" charset="0"/>
                <a:sym typeface="宋体" panose="02010600030101010101" pitchFamily="2" charset="-122"/>
              </a:rPr>
              <a:t>A</a:t>
            </a:r>
            <a:r>
              <a:rPr lang="en-US" altLang="zh-CN" sz="2400" baseline="-25000" dirty="0">
                <a:latin typeface="Times New Roman" panose="02020603050405020304" pitchFamily="18" charset="0"/>
                <a:ea typeface="+mn-ea"/>
                <a:cs typeface="Times New Roman" panose="02020603050405020304" pitchFamily="18" charset="0"/>
                <a:sym typeface="宋体" panose="02010600030101010101" pitchFamily="2" charset="-122"/>
              </a:rPr>
              <a:t>1</a:t>
            </a:r>
            <a:r>
              <a:rPr lang="en-US" altLang="zh-CN" sz="2400" i="1" dirty="0">
                <a:latin typeface="Times New Roman" panose="02020603050405020304" pitchFamily="18" charset="0"/>
                <a:ea typeface="+mn-ea"/>
                <a:cs typeface="Times New Roman" panose="02020603050405020304" pitchFamily="18" charset="0"/>
                <a:sym typeface="+mn-ea"/>
              </a:rPr>
              <a:t>C</a:t>
            </a:r>
            <a:r>
              <a:rPr lang="en-US" altLang="zh-CN" sz="2400" dirty="0">
                <a:latin typeface="Times New Roman" panose="02020603050405020304" pitchFamily="18" charset="0"/>
                <a:ea typeface="+mn-ea"/>
                <a:cs typeface="Times New Roman" panose="02020603050405020304" pitchFamily="18" charset="0"/>
                <a:sym typeface="+mn-ea"/>
              </a:rPr>
              <a:t>两条异面的直线所成的角为∠</a:t>
            </a:r>
            <a:r>
              <a:rPr lang="en-US" altLang="zh-CN" sz="2400" i="1" dirty="0">
                <a:latin typeface="Times New Roman" panose="02020603050405020304" pitchFamily="18" charset="0"/>
                <a:ea typeface="+mn-ea"/>
                <a:cs typeface="Times New Roman" panose="02020603050405020304" pitchFamily="18" charset="0"/>
                <a:sym typeface="+mn-ea"/>
              </a:rPr>
              <a:t>DC</a:t>
            </a:r>
            <a:r>
              <a:rPr lang="en-US" altLang="zh-CN" sz="2400" i="1" dirty="0">
                <a:latin typeface="Times New Roman" panose="02020603050405020304" pitchFamily="18" charset="0"/>
                <a:ea typeface="+mn-ea"/>
                <a:cs typeface="Times New Roman" panose="02020603050405020304" pitchFamily="18" charset="0"/>
                <a:sym typeface="宋体" panose="02010600030101010101" pitchFamily="2" charset="-122"/>
              </a:rPr>
              <a:t>A</a:t>
            </a:r>
            <a:r>
              <a:rPr lang="en-US" altLang="zh-CN" sz="2400" baseline="-25000" dirty="0">
                <a:latin typeface="Times New Roman" panose="02020603050405020304" pitchFamily="18" charset="0"/>
                <a:ea typeface="+mn-ea"/>
                <a:cs typeface="Times New Roman" panose="02020603050405020304" pitchFamily="18" charset="0"/>
                <a:sym typeface="宋体" panose="02010600030101010101" pitchFamily="2" charset="-122"/>
              </a:rPr>
              <a:t>1</a:t>
            </a:r>
            <a:r>
              <a:rPr lang="en-US" altLang="zh-CN" sz="2400" dirty="0">
                <a:latin typeface="Times New Roman" panose="02020603050405020304" pitchFamily="18" charset="0"/>
                <a:ea typeface="+mn-ea"/>
                <a:cs typeface="Times New Roman" panose="02020603050405020304" pitchFamily="18" charset="0"/>
                <a:sym typeface="+mn-ea"/>
              </a:rPr>
              <a:t>.</a:t>
            </a:r>
          </a:p>
        </p:txBody>
      </p:sp>
      <p:pic>
        <p:nvPicPr>
          <p:cNvPr id="2" name="图片 3">
            <a:extLst>
              <a:ext uri="{FF2B5EF4-FFF2-40B4-BE49-F238E27FC236}">
                <a16:creationId xmlns:a16="http://schemas.microsoft.com/office/drawing/2014/main" id="{70002E9A-4C49-CBC5-6B8C-0E3688D43626}"/>
              </a:ext>
            </a:extLst>
          </p:cNvPr>
          <p:cNvPicPr>
            <a:picLocks noChangeAspect="1"/>
          </p:cNvPicPr>
          <p:nvPr>
            <p:custDataLst>
              <p:tags r:id="rId1"/>
            </p:custDataLst>
          </p:nvPr>
        </p:nvPicPr>
        <p:blipFill>
          <a:blip r:embed="rId3"/>
          <a:srcRect b="22315"/>
          <a:stretch>
            <a:fillRect/>
          </a:stretch>
        </p:blipFill>
        <p:spPr>
          <a:xfrm>
            <a:off x="2721741" y="2847359"/>
            <a:ext cx="3700517" cy="18083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2"/>
          <p:cNvSpPr>
            <a:spLocks noGrp="1"/>
          </p:cNvSpPr>
          <p:nvPr>
            <p:ph type="title"/>
          </p:nvPr>
        </p:nvSpPr>
        <p:spPr>
          <a:xfrm>
            <a:off x="0" y="123825"/>
            <a:ext cx="9144000" cy="565150"/>
          </a:xfrm>
        </p:spPr>
        <p:txBody>
          <a:bodyPr vert="horz" wrap="square" lIns="91440" tIns="45720" rIns="91440" bIns="45720" anchor="ctr" anchorCtr="0"/>
          <a:lstStyle/>
          <a:p>
            <a:r>
              <a:rPr lang="zh-CN" altLang="en-US" sz="2800" kern="1200" dirty="0">
                <a:latin typeface="黑体" panose="02010609060101010101" pitchFamily="49" charset="-122"/>
                <a:ea typeface="黑体" panose="02010609060101010101" pitchFamily="49" charset="-122"/>
                <a:cs typeface="+mj-cs"/>
              </a:rPr>
              <a:t>新知探究</a:t>
            </a:r>
          </a:p>
        </p:txBody>
      </p:sp>
      <p:sp>
        <p:nvSpPr>
          <p:cNvPr id="22530" name="Rectangle 124"/>
          <p:cNvSpPr/>
          <p:nvPr/>
        </p:nvSpPr>
        <p:spPr>
          <a:xfrm>
            <a:off x="250825" y="790575"/>
            <a:ext cx="2800350" cy="523875"/>
          </a:xfrm>
          <a:prstGeom prst="rect">
            <a:avLst/>
          </a:prstGeom>
          <a:noFill/>
          <a:ln w="9525">
            <a:noFill/>
          </a:ln>
        </p:spPr>
        <p:txBody>
          <a:bodyPr wrap="none" anchor="t" anchorCtr="0">
            <a:spAutoFit/>
          </a:bodyPr>
          <a:lstStyle/>
          <a:p>
            <a:pPr marL="457200" indent="-457200">
              <a:buFont typeface="Wingdings" panose="05000000000000000000" pitchFamily="2" charset="2"/>
              <a:buChar char="Ø"/>
            </a:pPr>
            <a:r>
              <a:rPr lang="zh-CN" altLang="en-US" sz="2800" b="1" dirty="0">
                <a:solidFill>
                  <a:srgbClr val="0000CC"/>
                </a:solidFill>
                <a:latin typeface="华文楷体" panose="02010600040101010101" pitchFamily="2" charset="-122"/>
                <a:ea typeface="华文楷体" panose="02010600040101010101" pitchFamily="2" charset="-122"/>
              </a:rPr>
              <a:t>异面直线垂直</a:t>
            </a:r>
          </a:p>
        </p:txBody>
      </p:sp>
      <p:sp>
        <p:nvSpPr>
          <p:cNvPr id="22531" name="Rectangle 2"/>
          <p:cNvSpPr/>
          <p:nvPr/>
        </p:nvSpPr>
        <p:spPr>
          <a:xfrm>
            <a:off x="539750" y="1535578"/>
            <a:ext cx="7920682" cy="1684244"/>
          </a:xfrm>
          <a:prstGeom prst="rect">
            <a:avLst/>
          </a:prstGeom>
          <a:noFill/>
          <a:ln w="9525">
            <a:noFill/>
          </a:ln>
        </p:spPr>
        <p:txBody>
          <a:bodyPr wrap="square" anchor="ctr" anchorCtr="0">
            <a:spAutoFit/>
          </a:bodyPr>
          <a:lstStyle/>
          <a:p>
            <a:pPr indent="266700" eaLnBrk="0" hangingPunct="0">
              <a:lnSpc>
                <a:spcPct val="150000"/>
              </a:lnSpc>
            </a:pPr>
            <a:r>
              <a:rPr lang="en-US" altLang="zh-CN" sz="2400" dirty="0">
                <a:latin typeface="Times New Roman" panose="02020603050405020304" pitchFamily="18" charset="0"/>
                <a:ea typeface="+mn-ea"/>
                <a:cs typeface="Times New Roman" panose="02020603050405020304" pitchFamily="18" charset="0"/>
              </a:rPr>
              <a:t>    </a:t>
            </a:r>
            <a:r>
              <a:rPr lang="zh-CN" altLang="zh-CN" sz="2400" b="1" dirty="0">
                <a:solidFill>
                  <a:schemeClr val="tx1"/>
                </a:solidFill>
                <a:latin typeface="Times New Roman" panose="02020603050405020304" pitchFamily="18" charset="0"/>
                <a:ea typeface="+mn-ea"/>
                <a:cs typeface="Times New Roman" panose="02020603050405020304" pitchFamily="18" charset="0"/>
              </a:rPr>
              <a:t>如果两条异面直线所成的角是直角，那么我们就称这</a:t>
            </a:r>
            <a:r>
              <a:rPr lang="zh-CN" altLang="zh-CN" sz="2400" b="1" dirty="0">
                <a:solidFill>
                  <a:srgbClr val="C00000"/>
                </a:solidFill>
                <a:latin typeface="Times New Roman" panose="02020603050405020304" pitchFamily="18" charset="0"/>
                <a:ea typeface="+mn-ea"/>
                <a:cs typeface="Times New Roman" panose="02020603050405020304" pitchFamily="18" charset="0"/>
              </a:rPr>
              <a:t>两条异面直线互相垂直</a:t>
            </a:r>
            <a:r>
              <a:rPr lang="zh-CN" altLang="zh-CN" sz="2400" b="1" dirty="0">
                <a:solidFill>
                  <a:schemeClr val="tx1"/>
                </a:solidFill>
                <a:latin typeface="Times New Roman" panose="02020603050405020304" pitchFamily="18" charset="0"/>
                <a:ea typeface="+mn-ea"/>
                <a:cs typeface="Times New Roman" panose="02020603050405020304" pitchFamily="18" charset="0"/>
              </a:rPr>
              <a:t>.两条互相垂直的异面直线</a:t>
            </a:r>
            <a:r>
              <a:rPr lang="zh-CN" altLang="zh-CN" sz="2400" b="1" i="1" dirty="0">
                <a:solidFill>
                  <a:schemeClr val="tx1"/>
                </a:solidFill>
                <a:latin typeface="Times New Roman" panose="02020603050405020304" pitchFamily="18" charset="0"/>
                <a:ea typeface="+mn-ea"/>
                <a:cs typeface="Times New Roman" panose="02020603050405020304" pitchFamily="18" charset="0"/>
              </a:rPr>
              <a:t>a</a:t>
            </a:r>
            <a:r>
              <a:rPr lang="zh-CN" altLang="zh-CN" sz="2400" b="1" dirty="0">
                <a:solidFill>
                  <a:schemeClr val="tx1"/>
                </a:solidFill>
                <a:latin typeface="Times New Roman" panose="02020603050405020304" pitchFamily="18" charset="0"/>
                <a:ea typeface="+mn-ea"/>
                <a:cs typeface="Times New Roman" panose="02020603050405020304" pitchFamily="18" charset="0"/>
              </a:rPr>
              <a:t>，</a:t>
            </a:r>
            <a:r>
              <a:rPr lang="zh-CN" altLang="zh-CN" sz="2400" b="1" i="1" dirty="0">
                <a:solidFill>
                  <a:schemeClr val="tx1"/>
                </a:solidFill>
                <a:latin typeface="Times New Roman" panose="02020603050405020304" pitchFamily="18" charset="0"/>
                <a:ea typeface="+mn-ea"/>
                <a:cs typeface="Times New Roman" panose="02020603050405020304" pitchFamily="18" charset="0"/>
              </a:rPr>
              <a:t>b</a:t>
            </a:r>
            <a:r>
              <a:rPr lang="zh-CN" altLang="zh-CN" sz="2400" b="1" dirty="0">
                <a:solidFill>
                  <a:schemeClr val="tx1"/>
                </a:solidFill>
                <a:latin typeface="Times New Roman" panose="02020603050405020304" pitchFamily="18" charset="0"/>
                <a:ea typeface="+mn-ea"/>
                <a:cs typeface="Times New Roman" panose="02020603050405020304" pitchFamily="18" charset="0"/>
              </a:rPr>
              <a:t>，记作</a:t>
            </a:r>
            <a:r>
              <a:rPr lang="zh-CN" altLang="zh-CN" sz="2400" b="1" i="1" dirty="0">
                <a:solidFill>
                  <a:schemeClr val="tx1"/>
                </a:solidFill>
                <a:latin typeface="Times New Roman" panose="02020603050405020304" pitchFamily="18" charset="0"/>
                <a:ea typeface="+mn-ea"/>
                <a:cs typeface="Times New Roman" panose="02020603050405020304" pitchFamily="18" charset="0"/>
              </a:rPr>
              <a:t>a</a:t>
            </a:r>
            <a:r>
              <a:rPr lang="zh-CN" altLang="zh-CN" sz="2400" b="1" dirty="0">
                <a:solidFill>
                  <a:schemeClr val="tx1"/>
                </a:solidFill>
                <a:latin typeface="Times New Roman" panose="02020603050405020304" pitchFamily="18" charset="0"/>
                <a:ea typeface="+mn-ea"/>
                <a:cs typeface="Times New Roman" panose="02020603050405020304" pitchFamily="18" charset="0"/>
              </a:rPr>
              <a:t> ⊥ </a:t>
            </a:r>
            <a:r>
              <a:rPr lang="zh-CN" altLang="zh-CN" sz="2400" b="1" i="1" dirty="0">
                <a:solidFill>
                  <a:schemeClr val="tx1"/>
                </a:solidFill>
                <a:latin typeface="Times New Roman" panose="02020603050405020304" pitchFamily="18" charset="0"/>
                <a:ea typeface="+mn-ea"/>
                <a:cs typeface="Times New Roman" panose="02020603050405020304" pitchFamily="18" charset="0"/>
              </a:rPr>
              <a:t>b</a:t>
            </a:r>
            <a:r>
              <a:rPr lang="zh-CN" altLang="zh-CN" sz="2400" b="1" dirty="0">
                <a:solidFill>
                  <a:schemeClr val="tx1"/>
                </a:solidFill>
                <a:latin typeface="Times New Roman" panose="02020603050405020304" pitchFamily="18" charset="0"/>
                <a:ea typeface="+mn-ea"/>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2"/>
          <p:cNvSpPr>
            <a:spLocks noGrp="1"/>
          </p:cNvSpPr>
          <p:nvPr>
            <p:ph type="title"/>
          </p:nvPr>
        </p:nvSpPr>
        <p:spPr>
          <a:xfrm>
            <a:off x="0" y="123825"/>
            <a:ext cx="9144000" cy="565150"/>
          </a:xfrm>
        </p:spPr>
        <p:txBody>
          <a:bodyPr vert="horz" wrap="square" lIns="91440" tIns="45720" rIns="91440" bIns="45720" anchor="ctr" anchorCtr="0"/>
          <a:lstStyle/>
          <a:p>
            <a:r>
              <a:rPr lang="zh-CN" altLang="en-US" sz="2800" kern="1200" dirty="0">
                <a:latin typeface="黑体" panose="02010609060101010101" pitchFamily="49" charset="-122"/>
                <a:ea typeface="黑体" panose="02010609060101010101" pitchFamily="49" charset="-122"/>
                <a:cs typeface="+mj-cs"/>
              </a:rPr>
              <a:t>新知探究</a:t>
            </a:r>
          </a:p>
        </p:txBody>
      </p:sp>
      <p:sp>
        <p:nvSpPr>
          <p:cNvPr id="23555" name="文本框 3"/>
          <p:cNvSpPr txBox="1"/>
          <p:nvPr/>
        </p:nvSpPr>
        <p:spPr>
          <a:xfrm>
            <a:off x="179512" y="765681"/>
            <a:ext cx="7485062" cy="2238241"/>
          </a:xfrm>
          <a:prstGeom prst="rect">
            <a:avLst/>
          </a:prstGeom>
          <a:noFill/>
          <a:ln w="9525">
            <a:noFill/>
          </a:ln>
        </p:spPr>
        <p:txBody>
          <a:bodyPr wrap="square" anchor="t" anchorCtr="0">
            <a:spAutoFit/>
          </a:bodyPr>
          <a:lstStyle/>
          <a:p>
            <a:pPr>
              <a:lnSpc>
                <a:spcPct val="150000"/>
              </a:lnSpc>
            </a:pPr>
            <a:r>
              <a:rPr lang="zh-CN" altLang="zh-CN" sz="2400" b="1" dirty="0">
                <a:solidFill>
                  <a:srgbClr val="0000CC"/>
                </a:solidFill>
                <a:latin typeface="宋体" panose="02010600030101010101" pitchFamily="2" charset="-122"/>
                <a:ea typeface="宋体" panose="02010600030101010101" pitchFamily="2" charset="-122"/>
              </a:rPr>
              <a:t>例</a:t>
            </a:r>
            <a:r>
              <a:rPr lang="en-US" altLang="zh-CN" sz="2400" b="1" dirty="0">
                <a:solidFill>
                  <a:srgbClr val="0000CC"/>
                </a:solidFill>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如图所示，已知正方体</a:t>
            </a:r>
            <a:r>
              <a:rPr lang="en-US" altLang="zh-CN" sz="2400" b="1" i="1" dirty="0">
                <a:latin typeface="Times New Roman" panose="02020603050405020304" pitchFamily="18" charset="0"/>
                <a:ea typeface="宋体" panose="02010600030101010101" pitchFamily="2" charset="-122"/>
              </a:rPr>
              <a:t>ABCD</a:t>
            </a:r>
            <a:r>
              <a:rPr lang="en-US" altLang="zh-CN" sz="2400" b="1" dirty="0">
                <a:latin typeface="Times New Roman" panose="02020603050405020304" pitchFamily="18" charset="0"/>
                <a:ea typeface="宋体" panose="02010600030101010101" pitchFamily="2" charset="-122"/>
              </a:rPr>
              <a:t>-</a:t>
            </a:r>
            <a:r>
              <a:rPr lang="en-US" altLang="zh-CN" sz="2400" b="1" i="1" dirty="0">
                <a:latin typeface="Times New Roman" panose="02020603050405020304" pitchFamily="18" charset="0"/>
                <a:ea typeface="宋体" panose="02010600030101010101" pitchFamily="2" charset="-122"/>
              </a:rPr>
              <a:t>A</a:t>
            </a:r>
            <a:r>
              <a:rPr lang="en-US" altLang="zh-CN" sz="2400" b="1" baseline="-25000" dirty="0">
                <a:latin typeface="Times New Roman" panose="02020603050405020304" pitchFamily="18" charset="0"/>
                <a:ea typeface="宋体" panose="02010600030101010101" pitchFamily="2" charset="-122"/>
              </a:rPr>
              <a:t>1</a:t>
            </a:r>
            <a:r>
              <a:rPr lang="en-US" altLang="zh-CN" sz="2400" b="1" i="1" dirty="0">
                <a:latin typeface="Times New Roman" panose="02020603050405020304" pitchFamily="18" charset="0"/>
                <a:ea typeface="宋体" panose="02010600030101010101" pitchFamily="2" charset="-122"/>
              </a:rPr>
              <a:t>B</a:t>
            </a:r>
            <a:r>
              <a:rPr lang="en-US" altLang="zh-CN" sz="2400" b="1" baseline="-25000" dirty="0">
                <a:latin typeface="Times New Roman" panose="02020603050405020304" pitchFamily="18" charset="0"/>
                <a:ea typeface="宋体" panose="02010600030101010101" pitchFamily="2" charset="-122"/>
              </a:rPr>
              <a:t>1</a:t>
            </a:r>
            <a:r>
              <a:rPr lang="en-US" altLang="zh-CN" sz="2400" b="1" i="1" dirty="0">
                <a:latin typeface="Times New Roman" panose="02020603050405020304" pitchFamily="18" charset="0"/>
                <a:ea typeface="宋体" panose="02010600030101010101" pitchFamily="2" charset="-122"/>
              </a:rPr>
              <a:t>C</a:t>
            </a:r>
            <a:r>
              <a:rPr lang="en-US" altLang="zh-CN" sz="2400" b="1" baseline="-25000" dirty="0">
                <a:latin typeface="Times New Roman" panose="02020603050405020304" pitchFamily="18" charset="0"/>
                <a:ea typeface="宋体" panose="02010600030101010101" pitchFamily="2" charset="-122"/>
              </a:rPr>
              <a:t>1</a:t>
            </a:r>
            <a:r>
              <a:rPr lang="en-US" altLang="zh-CN" sz="2400" b="1" i="1" dirty="0">
                <a:latin typeface="Times New Roman" panose="02020603050405020304" pitchFamily="18" charset="0"/>
                <a:ea typeface="宋体" panose="02010600030101010101" pitchFamily="2" charset="-122"/>
              </a:rPr>
              <a:t>D</a:t>
            </a:r>
            <a:r>
              <a:rPr lang="en-US" altLang="zh-CN" sz="2400" b="1" baseline="-25000" dirty="0">
                <a:latin typeface="Times New Roman" panose="02020603050405020304" pitchFamily="18" charset="0"/>
                <a:ea typeface="宋体" panose="02010600030101010101" pitchFamily="2" charset="-122"/>
              </a:rPr>
              <a:t>1</a:t>
            </a:r>
            <a:r>
              <a:rPr lang="en-US" altLang="zh-CN" sz="2400" b="1" dirty="0">
                <a:latin typeface="宋体" panose="02010600030101010101" pitchFamily="2" charset="-122"/>
                <a:ea typeface="宋体" panose="02010600030101010101" pitchFamily="2" charset="-122"/>
              </a:rPr>
              <a:t>.</a:t>
            </a:r>
            <a:r>
              <a:rPr lang="zh-CN" altLang="zh-CN" sz="2400" b="1" dirty="0">
                <a:latin typeface="宋体" panose="02010600030101010101" pitchFamily="2" charset="-122"/>
                <a:ea typeface="宋体" panose="02010600030101010101" pitchFamily="2" charset="-122"/>
              </a:rPr>
              <a:t>则</a:t>
            </a:r>
          </a:p>
          <a:p>
            <a:pPr>
              <a:lnSpc>
                <a:spcPct val="150000"/>
              </a:lnSpc>
            </a:pPr>
            <a:r>
              <a:rPr lang="zh-CN" altLang="en-US" sz="2400" b="1" dirty="0">
                <a:latin typeface="宋体" panose="02010600030101010101" pitchFamily="2" charset="-122"/>
                <a:ea typeface="宋体" panose="02010600030101010101" pitchFamily="2" charset="-122"/>
              </a:rPr>
              <a:t>(1) 正方体中哪些棱所在的直线与直线</a:t>
            </a:r>
            <a:r>
              <a:rPr lang="en-US" altLang="zh-CN" sz="2400" b="1" i="1" dirty="0">
                <a:latin typeface="Times New Roman" panose="02020603050405020304" pitchFamily="18" charset="0"/>
                <a:ea typeface="宋体" panose="02010600030101010101" pitchFamily="2" charset="-122"/>
              </a:rPr>
              <a:t>AA</a:t>
            </a:r>
            <a:r>
              <a:rPr lang="en-US" altLang="zh-CN" sz="2400" b="1" baseline="-25000" dirty="0">
                <a:latin typeface="Times New Roman" panose="02020603050405020304" pitchFamily="18" charset="0"/>
                <a:ea typeface="宋体" panose="02010600030101010101" pitchFamily="2" charset="-122"/>
              </a:rPr>
              <a:t>1</a:t>
            </a:r>
            <a:r>
              <a:rPr lang="zh-CN" altLang="en-US" sz="2400" b="1" dirty="0">
                <a:latin typeface="宋体" panose="02010600030101010101" pitchFamily="2" charset="-122"/>
                <a:ea typeface="宋体" panose="02010600030101010101" pitchFamily="2" charset="-122"/>
              </a:rPr>
              <a:t>是异面直线？</a:t>
            </a:r>
          </a:p>
          <a:p>
            <a:pPr>
              <a:lnSpc>
                <a:spcPct val="150000"/>
              </a:lnSpc>
            </a:pPr>
            <a:r>
              <a:rPr lang="zh-CN" altLang="en-US" sz="2400" b="1" dirty="0">
                <a:latin typeface="宋体" panose="02010600030101010101" pitchFamily="2" charset="-122"/>
                <a:ea typeface="宋体" panose="02010600030101010101" pitchFamily="2" charset="-122"/>
              </a:rPr>
              <a:t>(2) 异面直线</a:t>
            </a:r>
            <a:r>
              <a:rPr lang="en-US" altLang="zh-CN" sz="2400" b="1" i="1" dirty="0">
                <a:latin typeface="Times New Roman" panose="02020603050405020304" pitchFamily="18" charset="0"/>
                <a:ea typeface="宋体" panose="02010600030101010101" pitchFamily="2" charset="-122"/>
              </a:rPr>
              <a:t>AB</a:t>
            </a:r>
            <a:r>
              <a:rPr lang="zh-CN" altLang="en-US" sz="2400" b="1" dirty="0">
                <a:latin typeface="宋体" panose="02010600030101010101" pitchFamily="2" charset="-122"/>
                <a:ea typeface="宋体" panose="02010600030101010101" pitchFamily="2" charset="-122"/>
              </a:rPr>
              <a:t>与</a:t>
            </a:r>
            <a:r>
              <a:rPr lang="en-US" altLang="zh-CN" sz="2400" b="1" i="1" dirty="0">
                <a:latin typeface="Times New Roman" panose="02020603050405020304" pitchFamily="18" charset="0"/>
                <a:ea typeface="宋体" panose="02010600030101010101" pitchFamily="2" charset="-122"/>
              </a:rPr>
              <a:t>A</a:t>
            </a:r>
            <a:r>
              <a:rPr lang="en-US" altLang="zh-CN" sz="2400" b="1" baseline="-25000" dirty="0">
                <a:latin typeface="Times New Roman" panose="02020603050405020304" pitchFamily="18" charset="0"/>
                <a:ea typeface="宋体" panose="02010600030101010101" pitchFamily="2" charset="-122"/>
              </a:rPr>
              <a:t>1</a:t>
            </a:r>
            <a:r>
              <a:rPr lang="en-US" altLang="zh-CN" sz="2400" b="1" i="1" dirty="0">
                <a:latin typeface="Times New Roman" panose="02020603050405020304" pitchFamily="18" charset="0"/>
                <a:ea typeface="宋体" panose="02010600030101010101" pitchFamily="2" charset="-122"/>
              </a:rPr>
              <a:t>D</a:t>
            </a:r>
            <a:r>
              <a:rPr lang="en-US" altLang="zh-CN" sz="2400" b="1" baseline="-25000" dirty="0">
                <a:latin typeface="Times New Roman" panose="02020603050405020304" pitchFamily="18" charset="0"/>
                <a:ea typeface="宋体" panose="02010600030101010101" pitchFamily="2" charset="-122"/>
              </a:rPr>
              <a:t>1</a:t>
            </a:r>
            <a:r>
              <a:rPr lang="zh-CN" altLang="en-US" sz="2400" b="1" dirty="0">
                <a:latin typeface="宋体" panose="02010600030101010101" pitchFamily="2" charset="-122"/>
                <a:ea typeface="宋体" panose="02010600030101010101" pitchFamily="2" charset="-122"/>
              </a:rPr>
              <a:t>所成的角是多少？</a:t>
            </a:r>
          </a:p>
          <a:p>
            <a:pPr>
              <a:lnSpc>
                <a:spcPct val="150000"/>
              </a:lnSpc>
            </a:pPr>
            <a:r>
              <a:rPr lang="zh-CN" altLang="en-US" sz="2400" b="1" dirty="0">
                <a:latin typeface="宋体" panose="02010600030101010101" pitchFamily="2" charset="-122"/>
                <a:ea typeface="宋体" panose="02010600030101010101" pitchFamily="2" charset="-122"/>
              </a:rPr>
              <a:t>(3) 异面直线</a:t>
            </a:r>
            <a:r>
              <a:rPr lang="en-US" altLang="zh-CN" sz="2400" b="1" i="1" dirty="0">
                <a:latin typeface="Times New Roman" panose="02020603050405020304" pitchFamily="18" charset="0"/>
                <a:ea typeface="宋体" panose="02010600030101010101" pitchFamily="2" charset="-122"/>
              </a:rPr>
              <a:t>A</a:t>
            </a:r>
            <a:r>
              <a:rPr lang="en-US" altLang="zh-CN" sz="2400" b="1" baseline="-25000" dirty="0">
                <a:latin typeface="Times New Roman" panose="02020603050405020304" pitchFamily="18" charset="0"/>
                <a:ea typeface="宋体" panose="02010600030101010101" pitchFamily="2" charset="-122"/>
              </a:rPr>
              <a:t>1</a:t>
            </a:r>
            <a:r>
              <a:rPr lang="en-US" altLang="zh-CN" sz="2400" b="1" i="1" dirty="0">
                <a:latin typeface="Times New Roman" panose="02020603050405020304" pitchFamily="18" charset="0"/>
                <a:ea typeface="宋体" panose="02010600030101010101" pitchFamily="2" charset="-122"/>
              </a:rPr>
              <a:t>B</a:t>
            </a:r>
            <a:r>
              <a:rPr lang="zh-CN" altLang="en-US" sz="2400" b="1" dirty="0">
                <a:latin typeface="宋体" panose="02010600030101010101" pitchFamily="2" charset="-122"/>
                <a:ea typeface="宋体" panose="02010600030101010101" pitchFamily="2" charset="-122"/>
              </a:rPr>
              <a:t>与</a:t>
            </a:r>
            <a:r>
              <a:rPr lang="en-US" altLang="zh-CN" sz="2400" b="1" i="1" dirty="0">
                <a:latin typeface="Times New Roman" panose="02020603050405020304" pitchFamily="18" charset="0"/>
                <a:ea typeface="宋体" panose="02010600030101010101" pitchFamily="2" charset="-122"/>
              </a:rPr>
              <a:t>AC</a:t>
            </a:r>
            <a:r>
              <a:rPr lang="zh-CN" altLang="en-US" sz="2400" b="1" dirty="0">
                <a:latin typeface="宋体" panose="02010600030101010101" pitchFamily="2" charset="-122"/>
                <a:ea typeface="宋体" panose="02010600030101010101" pitchFamily="2" charset="-122"/>
              </a:rPr>
              <a:t>所成的角是多少？</a:t>
            </a:r>
            <a:endParaRPr lang="zh-CN" altLang="en-US" sz="2400" b="1" dirty="0">
              <a:solidFill>
                <a:srgbClr val="0000CC"/>
              </a:solidFill>
              <a:latin typeface="宋体" panose="02010600030101010101" pitchFamily="2" charset="-122"/>
              <a:ea typeface="宋体" panose="02010600030101010101" pitchFamily="2" charset="-122"/>
            </a:endParaRPr>
          </a:p>
        </p:txBody>
      </p:sp>
      <p:pic>
        <p:nvPicPr>
          <p:cNvPr id="23556" name="图片 4"/>
          <p:cNvPicPr>
            <a:picLocks noChangeAspect="1"/>
          </p:cNvPicPr>
          <p:nvPr/>
        </p:nvPicPr>
        <p:blipFill rotWithShape="1">
          <a:blip r:embed="rId2"/>
          <a:srcRect b="11650"/>
          <a:stretch/>
        </p:blipFill>
        <p:spPr>
          <a:xfrm>
            <a:off x="6476442" y="2283718"/>
            <a:ext cx="2376264" cy="2351354"/>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6bce0d8b-068c-45f7-8448-1ef3af078fc8"/>
  <p:tag name="COMMONDATA" val="eyJoZGlkIjoiMDY0YTlhNTQyNWIyMmY5NzkxYmMwNTE0MjUwYTMwMGI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TotalTime>
  <Words>829</Words>
  <Application>Microsoft Office PowerPoint</Application>
  <PresentationFormat>全屏显示(16:9)</PresentationFormat>
  <Paragraphs>70</Paragraphs>
  <Slides>18</Slides>
  <Notes>1</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18</vt:i4>
      </vt:variant>
    </vt:vector>
  </HeadingPairs>
  <TitlesOfParts>
    <vt:vector size="28" baseType="lpstr">
      <vt:lpstr>黑体</vt:lpstr>
      <vt:lpstr>华文楷体</vt:lpstr>
      <vt:lpstr>宋体</vt:lpstr>
      <vt:lpstr>Arial</vt:lpstr>
      <vt:lpstr>Calibri</vt:lpstr>
      <vt:lpstr>Cambria Math</vt:lpstr>
      <vt:lpstr>Times New Roman</vt:lpstr>
      <vt:lpstr>Wingdings</vt:lpstr>
      <vt:lpstr>Office 主题</vt:lpstr>
      <vt:lpstr>1_Office 主题</vt:lpstr>
      <vt:lpstr>5.2.2  异面直线</vt:lpstr>
      <vt:lpstr>问题导入</vt:lpstr>
      <vt:lpstr>新知探究</vt:lpstr>
      <vt:lpstr>新知探究</vt:lpstr>
      <vt:lpstr>新知探究</vt:lpstr>
      <vt:lpstr>新知探究</vt:lpstr>
      <vt:lpstr>新知探究</vt:lpstr>
      <vt:lpstr>新知探究</vt:lpstr>
      <vt:lpstr>新知探究</vt:lpstr>
      <vt:lpstr>新知探究</vt:lpstr>
      <vt:lpstr>新知探究</vt:lpstr>
      <vt:lpstr>新知探究</vt:lpstr>
      <vt:lpstr>新知探究</vt:lpstr>
      <vt:lpstr>新知探究</vt:lpstr>
      <vt:lpstr>新知探究</vt:lpstr>
      <vt:lpstr>温故知新</vt:lpstr>
      <vt:lpstr>作业布置</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姜 航</cp:lastModifiedBy>
  <cp:revision>432</cp:revision>
  <dcterms:created xsi:type="dcterms:W3CDTF">2013-12-23T07:18:00Z</dcterms:created>
  <dcterms:modified xsi:type="dcterms:W3CDTF">2023-09-08T01:42:18Z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FC8FE03E92BF4DAC94EA59AF07186421_12</vt:lpwstr>
  </property>
  <property fmtid="{D5CDD505-2E9C-101B-9397-08002B2CF9AE}" pid="3" name="KSOProductBuildVer">
    <vt:lpwstr>2052-11.1.0.14309</vt:lpwstr>
  </property>
</Properties>
</file>