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335" r:id="rId5"/>
    <p:sldId id="305" r:id="rId6"/>
    <p:sldId id="325" r:id="rId7"/>
    <p:sldId id="365" r:id="rId8"/>
    <p:sldId id="326" r:id="rId9"/>
    <p:sldId id="370" r:id="rId10"/>
    <p:sldId id="373" r:id="rId11"/>
    <p:sldId id="375" r:id="rId12"/>
    <p:sldId id="376" r:id="rId13"/>
    <p:sldId id="372" r:id="rId14"/>
    <p:sldId id="344" r:id="rId15"/>
    <p:sldId id="327" r:id="rId16"/>
    <p:sldId id="411" r:id="rId17"/>
    <p:sldId id="345" r:id="rId18"/>
    <p:sldId id="408" r:id="rId19"/>
    <p:sldId id="410" r:id="rId20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9" userDrawn="1">
          <p15:clr>
            <a:srgbClr val="A4A3A4"/>
          </p15:clr>
        </p15:guide>
        <p15:guide id="2" pos="29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539"/>
        <p:guide pos="29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69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png"/><Relationship Id="rId7" Type="http://schemas.openxmlformats.org/officeDocument/2006/relationships/image" Target="../media/image22.wmf"/><Relationship Id="rId6" Type="http://schemas.openxmlformats.org/officeDocument/2006/relationships/oleObject" Target="../embeddings/oleObject7.bin"/><Relationship Id="rId5" Type="http://schemas.openxmlformats.org/officeDocument/2006/relationships/tags" Target="../tags/tag48.xml"/><Relationship Id="rId4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2" Type="http://schemas.openxmlformats.org/officeDocument/2006/relationships/tags" Target="../tags/tag47.xml"/><Relationship Id="rId10" Type="http://schemas.openxmlformats.org/officeDocument/2006/relationships/vmlDrawing" Target="../drawings/vmlDrawing4.vml"/><Relationship Id="rId1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tags" Target="../tags/tag6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oleObject" Target="../embeddings/oleObject11.bin"/><Relationship Id="rId7" Type="http://schemas.openxmlformats.org/officeDocument/2006/relationships/tags" Target="../tags/tag65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tags" Target="../tags/tag64.xml"/><Relationship Id="rId3" Type="http://schemas.openxmlformats.org/officeDocument/2006/relationships/image" Target="../media/image29.wmf"/><Relationship Id="rId2" Type="http://schemas.openxmlformats.org/officeDocument/2006/relationships/oleObject" Target="../embeddings/oleObject9.bin"/><Relationship Id="rId12" Type="http://schemas.openxmlformats.org/officeDocument/2006/relationships/vmlDrawing" Target="../drawings/vmlDrawing6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1" Type="http://schemas.openxmlformats.org/officeDocument/2006/relationships/tags" Target="../tags/tag6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2.wmf"/><Relationship Id="rId6" Type="http://schemas.openxmlformats.org/officeDocument/2006/relationships/oleObject" Target="../embeddings/oleObject12.bin"/><Relationship Id="rId5" Type="http://schemas.openxmlformats.org/officeDocument/2006/relationships/tags" Target="../tags/tag68.xml"/><Relationship Id="rId4" Type="http://schemas.openxmlformats.org/officeDocument/2006/relationships/image" Target="../media/image25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0" Type="http://schemas.openxmlformats.org/officeDocument/2006/relationships/vmlDrawing" Target="../drawings/vmlDrawing1.vml"/><Relationship Id="rId3" Type="http://schemas.openxmlformats.org/officeDocument/2006/relationships/tags" Target="../tags/tag3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2.xml"/><Relationship Id="rId19" Type="http://schemas.openxmlformats.org/officeDocument/2006/relationships/tags" Target="../tags/tag17.xml"/><Relationship Id="rId18" Type="http://schemas.openxmlformats.org/officeDocument/2006/relationships/image" Target="../media/image7.wmf"/><Relationship Id="rId17" Type="http://schemas.openxmlformats.org/officeDocument/2006/relationships/oleObject" Target="../embeddings/oleObject1.bin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9.png"/><Relationship Id="rId3" Type="http://schemas.openxmlformats.org/officeDocument/2006/relationships/tags" Target="../tags/tag28.xml"/><Relationship Id="rId2" Type="http://schemas.openxmlformats.org/officeDocument/2006/relationships/image" Target="../media/image8.png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tags" Target="../tags/tag33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12.png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image" Target="../media/image15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9.wmf"/><Relationship Id="rId2" Type="http://schemas.openxmlformats.org/officeDocument/2006/relationships/oleObject" Target="../embeddings/oleObject5.bin"/><Relationship Id="rId1" Type="http://schemas.openxmlformats.org/officeDocument/2006/relationships/tags" Target="../tags/tag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.1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直线与平面平行</a:t>
            </a:r>
            <a:b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65300" y="3728827"/>
            <a:ext cx="6970742" cy="460375"/>
            <a:chOff x="3458" y="6133"/>
            <a:chExt cx="10425" cy="725"/>
          </a:xfrm>
        </p:grpSpPr>
        <p:sp>
          <p:nvSpPr>
            <p:cNvPr id="18" name="文本框 17"/>
            <p:cNvSpPr txBox="1"/>
            <p:nvPr>
              <p:custDataLst>
                <p:tags r:id="rId1"/>
              </p:custDataLst>
            </p:nvPr>
          </p:nvSpPr>
          <p:spPr>
            <a:xfrm>
              <a:off x="3458" y="6133"/>
              <a:ext cx="1042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假如</a:t>
              </a:r>
              <a:r>
                <a:rPr lang="en-US" altLang="zh-CN" sz="2400"/>
                <a:t>                             </a:t>
              </a:r>
              <a:r>
                <a:rPr lang="zh-CN" altLang="en-US" sz="2400"/>
                <a:t>，则</a:t>
              </a:r>
              <a:r>
                <a:rPr lang="en-US" altLang="zh-CN" sz="2400"/>
                <a:t> </a:t>
              </a:r>
              <a:r>
                <a:rPr lang="en-US" altLang="zh-C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 </a:t>
              </a:r>
              <a:r>
                <a:rPr lang="zh-CN" altLang="en-US" sz="2400"/>
                <a:t>与</a:t>
              </a:r>
              <a:r>
                <a:rPr lang="en-US" altLang="zh-CN" sz="2400"/>
                <a:t> </a:t>
              </a:r>
              <a:r>
                <a:rPr lang="en-US" altLang="zh-C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zh-CN" altLang="en-US" sz="2400"/>
                <a:t>互为异面直线</a:t>
              </a:r>
              <a:r>
                <a:rPr lang="en-US" altLang="zh-CN" sz="2400"/>
                <a:t>.     </a:t>
              </a:r>
              <a:endParaRPr lang="en-US" altLang="zh-CN" sz="2400"/>
            </a:p>
          </p:txBody>
        </p:sp>
        <p:graphicFrame>
          <p:nvGraphicFramePr>
            <p:cNvPr id="4" name="对象 -2147482620"/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4478" y="6194"/>
            <a:ext cx="3651" cy="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3" imgW="2430145" imgH="401955" progId="Equation.KSEE3">
                    <p:embed/>
                  </p:oleObj>
                </mc:Choice>
                <mc:Fallback>
                  <p:oleObj name="" r:id="rId3" imgW="2430145" imgH="401955" progId="Equation.KSEE3">
                    <p:embed/>
                    <p:pic>
                      <p:nvPicPr>
                        <p:cNvPr id="0" name="图片 1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478" y="6194"/>
                          <a:ext cx="3651" cy="6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26565" y="3147816"/>
            <a:ext cx="5509975" cy="461795"/>
            <a:chOff x="2664" y="5679"/>
            <a:chExt cx="9073" cy="865"/>
          </a:xfrm>
        </p:grpSpPr>
        <p:graphicFrame>
          <p:nvGraphicFramePr>
            <p:cNvPr id="3" name="对象 -2147482623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6286" y="5782"/>
            <a:ext cx="5451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" r:id="rId6" imgW="1435100" imgH="177165" progId="Equation.KSEE3">
                    <p:embed/>
                  </p:oleObj>
                </mc:Choice>
                <mc:Fallback>
                  <p:oleObj name="" r:id="rId6" imgW="1435100" imgH="177165" progId="Equation.KSEE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286" y="5782"/>
                          <a:ext cx="5451" cy="6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文本框 13"/>
            <p:cNvSpPr txBox="1"/>
            <p:nvPr/>
          </p:nvSpPr>
          <p:spPr>
            <a:xfrm>
              <a:off x="2664" y="5679"/>
              <a:ext cx="3974" cy="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如图（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400" dirty="0"/>
                <a:t>），若</a:t>
              </a:r>
              <a:endParaRPr lang="zh-CN" altLang="en-US" sz="2400" dirty="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65300" y="4302232"/>
            <a:ext cx="4748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这与</a:t>
            </a:r>
            <a:r>
              <a:rPr lang="en-US" altLang="zh-CN" sz="2400" dirty="0"/>
              <a:t>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</a:t>
            </a:r>
            <a:r>
              <a:rPr lang="en-US" altLang="zh-CN" sz="2400" dirty="0"/>
              <a:t>//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</a:t>
            </a:r>
            <a:r>
              <a:rPr lang="zh-CN" altLang="en-US" sz="2400" dirty="0"/>
              <a:t>是矛盾的，因此</a:t>
            </a:r>
            <a:r>
              <a:rPr lang="en-US" altLang="zh-CN" sz="2400" dirty="0"/>
              <a:t>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</a:t>
            </a:r>
            <a:r>
              <a:rPr lang="en-US" altLang="zh-CN" sz="2400" dirty="0"/>
              <a:t>//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dirty="0">
                <a:cs typeface="Arial" panose="020B0604020202020204" pitchFamily="34" charset="0"/>
              </a:rPr>
              <a:t>.</a:t>
            </a:r>
            <a:endParaRPr lang="en-US" altLang="zh-CN" sz="2400" dirty="0"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/>
          <a:srcRect b="17088"/>
          <a:stretch>
            <a:fillRect/>
          </a:stretch>
        </p:blipFill>
        <p:spPr>
          <a:xfrm>
            <a:off x="1833562" y="967151"/>
            <a:ext cx="5476875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5580" y="688601"/>
            <a:ext cx="8794115" cy="11475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门扇的两边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所在直线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是平行的，把门打开，当门扇绕着一边转动时，另一边与墙面有公共点吗？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5647690" y="1423670"/>
            <a:ext cx="3300730" cy="286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99"/>
          <p:cNvSpPr txBox="1"/>
          <p:nvPr>
            <p:custDataLst>
              <p:tags r:id="rId2"/>
            </p:custDataLst>
          </p:nvPr>
        </p:nvSpPr>
        <p:spPr>
          <a:xfrm>
            <a:off x="1763395" y="2713355"/>
            <a:ext cx="2204085" cy="465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平行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 Box 99"/>
          <p:cNvSpPr txBox="1"/>
          <p:nvPr>
            <p:custDataLst>
              <p:tags r:id="rId3"/>
            </p:custDataLst>
          </p:nvPr>
        </p:nvSpPr>
        <p:spPr>
          <a:xfrm>
            <a:off x="1691640" y="1779905"/>
            <a:ext cx="2204085" cy="465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没有公共点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08521" y="2139950"/>
            <a:ext cx="5701601" cy="5863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此时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直线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与平面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平行吗？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6515735" y="1775460"/>
            <a:ext cx="0" cy="2160270"/>
          </a:xfrm>
          <a:prstGeom prst="line">
            <a:avLst/>
          </a:prstGeom>
          <a:ln w="50800">
            <a:solidFill>
              <a:srgbClr val="151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>
            <a:off x="6948170" y="1775460"/>
            <a:ext cx="0" cy="216027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4"/>
          <p:cNvSpPr txBox="1"/>
          <p:nvPr>
            <p:custDataLst>
              <p:tags r:id="rId6"/>
            </p:custDataLst>
          </p:nvPr>
        </p:nvSpPr>
        <p:spPr>
          <a:xfrm>
            <a:off x="251460" y="3291840"/>
            <a:ext cx="44570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在门扇的旋转过程中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: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29325" y="1422400"/>
            <a:ext cx="973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CC"/>
                </a:solidFill>
              </a:rPr>
              <a:t>直线</a:t>
            </a:r>
            <a:r>
              <a:rPr lang="en-US" altLang="zh-CN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6804025" y="1407160"/>
            <a:ext cx="973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直线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884160" y="2286635"/>
            <a:ext cx="973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平面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altLang="zh-CN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54" name="Text Box 6"/>
          <p:cNvSpPr txBox="1"/>
          <p:nvPr>
            <p:custDataLst>
              <p:tags r:id="rId9"/>
            </p:custDataLst>
          </p:nvPr>
        </p:nvSpPr>
        <p:spPr>
          <a:xfrm>
            <a:off x="251460" y="4149090"/>
            <a:ext cx="5211763" cy="573088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直线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墙面所在的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平面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dirty="0">
                <a:solidFill>
                  <a:srgbClr val="1515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内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 b="1" dirty="0">
              <a:solidFill>
                <a:schemeClr val="hlin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Text Box 5"/>
          <p:cNvSpPr txBox="1"/>
          <p:nvPr>
            <p:custDataLst>
              <p:tags r:id="rId10"/>
            </p:custDataLst>
          </p:nvPr>
        </p:nvSpPr>
        <p:spPr>
          <a:xfrm>
            <a:off x="252095" y="3717608"/>
            <a:ext cx="5283200" cy="57467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直线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墙面所在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平面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lang="zh-CN" altLang="en-US" sz="2400" dirty="0">
                <a:solidFill>
                  <a:srgbClr val="1515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外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58055" name="Text Box 7"/>
          <p:cNvSpPr txBox="1"/>
          <p:nvPr>
            <p:custDataLst>
              <p:tags r:id="rId11"/>
            </p:custDataLst>
          </p:nvPr>
        </p:nvSpPr>
        <p:spPr>
          <a:xfrm>
            <a:off x="252095" y="4588193"/>
            <a:ext cx="5283200" cy="573087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直线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与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始终是</a:t>
            </a:r>
            <a:r>
              <a:rPr lang="zh-CN" altLang="en-US" sz="2400" dirty="0">
                <a:solidFill>
                  <a:srgbClr val="1515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平行的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Text Box 7"/>
          <p:cNvSpPr txBox="1"/>
          <p:nvPr>
            <p:custDataLst>
              <p:tags r:id="rId12"/>
            </p:custDataLst>
          </p:nvPr>
        </p:nvSpPr>
        <p:spPr>
          <a:xfrm>
            <a:off x="4787900" y="4443413"/>
            <a:ext cx="5283200" cy="573087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pPr indent="0" algn="just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推出：直线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与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平行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endParaRPr lang="en-US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7" grpId="0"/>
      <p:bldP spid="258054" grpId="0"/>
      <p:bldP spid="11" grpId="0"/>
      <p:bldP spid="25805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4340" name="Text Box 37"/>
          <p:cNvSpPr txBox="1"/>
          <p:nvPr/>
        </p:nvSpPr>
        <p:spPr>
          <a:xfrm>
            <a:off x="539115" y="843558"/>
            <a:ext cx="495520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直线和平面平行的判定定理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39340" y="1491630"/>
            <a:ext cx="4390390" cy="18510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9115" y="3756816"/>
            <a:ext cx="8892480" cy="5762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ea typeface="宋体" panose="02010600030101010101" pitchFamily="2" charset="-122"/>
              </a:rPr>
              <a:t>一条直线在平面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sz="2400" dirty="0">
                <a:ea typeface="宋体" panose="02010600030101010101" pitchFamily="2" charset="-122"/>
              </a:rPr>
              <a:t>外，一条直线在平面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sz="2400" dirty="0">
                <a:ea typeface="宋体" panose="02010600030101010101" pitchFamily="2" charset="-122"/>
              </a:rPr>
              <a:t>内，且这两条直线平行</a:t>
            </a:r>
            <a:r>
              <a:rPr lang="en-US" sz="2400" dirty="0">
                <a:latin typeface="宋体" panose="02010600030101010101" pitchFamily="2" charset="-122"/>
              </a:rPr>
              <a:t>.</a:t>
            </a:r>
            <a:endParaRPr lang="en-US" altLang="en-US" sz="24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683260" y="1347614"/>
            <a:ext cx="7993196" cy="11475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如果平面外的一条直线与此平面内的一条直线平行，那么这条直线与这个平面平行</a:t>
            </a:r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.</a:t>
            </a:r>
            <a:endParaRPr lang="en-US" altLang="en-US" sz="24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32000" y="4038957"/>
            <a:ext cx="5080000" cy="521970"/>
            <a:chOff x="3004" y="6545"/>
            <a:chExt cx="8000" cy="822"/>
          </a:xfrm>
        </p:grpSpPr>
        <p:sp>
          <p:nvSpPr>
            <p:cNvPr id="8" name="文本框 7"/>
            <p:cNvSpPr txBox="1"/>
            <p:nvPr/>
          </p:nvSpPr>
          <p:spPr>
            <a:xfrm>
              <a:off x="3004" y="6545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sz="28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线线平行</a:t>
              </a:r>
              <a:r>
                <a:rPr lang="en-US" sz="28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              </a:t>
              </a:r>
              <a:r>
                <a:rPr lang="zh-CN" sz="28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线面平行</a:t>
              </a:r>
              <a:endPara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endParaRPr>
            </a:p>
          </p:txBody>
        </p:sp>
        <p:pic>
          <p:nvPicPr>
            <p:cNvPr id="9" name="图片 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5725" y="6699"/>
              <a:ext cx="1408" cy="5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图片 10" descr="1687613462379"/>
          <p:cNvPicPr>
            <a:picLocks noChangeAspect="1"/>
          </p:cNvPicPr>
          <p:nvPr/>
        </p:nvPicPr>
        <p:blipFill rotWithShape="1">
          <a:blip r:embed="rId3"/>
          <a:srcRect b="27728"/>
          <a:stretch>
            <a:fillRect/>
          </a:stretch>
        </p:blipFill>
        <p:spPr>
          <a:xfrm>
            <a:off x="6419215" y="2355850"/>
            <a:ext cx="2724785" cy="1296020"/>
          </a:xfrm>
          <a:prstGeom prst="rect">
            <a:avLst/>
          </a:prstGeom>
        </p:spPr>
      </p:pic>
      <p:sp>
        <p:nvSpPr>
          <p:cNvPr id="4" name="Text Box 37"/>
          <p:cNvSpPr txBox="1"/>
          <p:nvPr/>
        </p:nvSpPr>
        <p:spPr>
          <a:xfrm>
            <a:off x="539115" y="843558"/>
            <a:ext cx="495520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直线和平面平行的判定定理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16025" y="2773665"/>
            <a:ext cx="5203190" cy="975995"/>
            <a:chOff x="543" y="5751"/>
            <a:chExt cx="8194" cy="1537"/>
          </a:xfrm>
        </p:grpSpPr>
        <p:sp>
          <p:nvSpPr>
            <p:cNvPr id="6" name="文本框 5"/>
            <p:cNvSpPr txBox="1"/>
            <p:nvPr/>
          </p:nvSpPr>
          <p:spPr>
            <a:xfrm>
              <a:off x="737" y="5751"/>
              <a:ext cx="800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sz="2400" b="1" dirty="0">
                  <a:ea typeface="宋体" panose="02010600030101010101" pitchFamily="2" charset="-122"/>
                </a:rPr>
                <a:t>符号表示：</a:t>
              </a:r>
              <a:endParaRPr lang="zh-CN" altLang="en-US" sz="2400" b="1" dirty="0">
                <a:ea typeface="宋体" panose="02010600030101010101" pitchFamily="2" charset="-122"/>
              </a:endParaRPr>
            </a:p>
          </p:txBody>
        </p:sp>
        <p:graphicFrame>
          <p:nvGraphicFramePr>
            <p:cNvPr id="7" name="对象 -2147482616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543" y="6618"/>
            <a:ext cx="7950" cy="6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Equation" r:id="rId5" imgW="57302400" imgH="4876800" progId="Equation.DSMT4">
                    <p:embed/>
                  </p:oleObj>
                </mc:Choice>
                <mc:Fallback>
                  <p:oleObj name="Equation" r:id="rId5" imgW="57302400" imgH="4876800" progId="Equation.DSMT4">
                    <p:embed/>
                    <p:pic>
                      <p:nvPicPr>
                        <p:cNvPr id="0" name="对象 -214748261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43" y="6618"/>
                          <a:ext cx="7950" cy="6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 b="12636"/>
          <a:stretch>
            <a:fillRect/>
          </a:stretch>
        </p:blipFill>
        <p:spPr>
          <a:xfrm>
            <a:off x="5940152" y="1877006"/>
            <a:ext cx="2663825" cy="2519734"/>
          </a:xfrm>
          <a:prstGeom prst="rect">
            <a:avLst/>
          </a:prstGeom>
        </p:spPr>
      </p:pic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2000" y="746760"/>
            <a:ext cx="8280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sym typeface="+mn-ea"/>
              </a:rPr>
              <a:t>例</a:t>
            </a:r>
            <a:r>
              <a:rPr lang="en-US" sz="24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1</a:t>
            </a:r>
            <a:r>
              <a:rPr lang="en-US" sz="2400" b="1" dirty="0">
                <a:latin typeface="宋体" panose="02010600030101010101" pitchFamily="2" charset="-122"/>
                <a:sym typeface="+mn-ea"/>
              </a:rPr>
              <a:t> </a:t>
            </a:r>
            <a:r>
              <a:rPr lang="zh-CN" sz="2400" b="1" dirty="0">
                <a:ea typeface="宋体" panose="02010600030101010101" pitchFamily="2" charset="-122"/>
              </a:rPr>
              <a:t>如图所示，在三棱锥</a:t>
            </a:r>
            <a:r>
              <a:rPr 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sz="2400" b="1" dirty="0">
                <a:latin typeface="宋体" panose="02010600030101010101" pitchFamily="2" charset="-122"/>
              </a:rPr>
              <a:t>-</a:t>
            </a:r>
            <a:r>
              <a:rPr lang="en-US" sz="2400" b="1" i="1" dirty="0">
                <a:latin typeface="Times New Roman" panose="02020603050405020304" pitchFamily="18" charset="0"/>
              </a:rPr>
              <a:t>BCD</a:t>
            </a:r>
            <a:r>
              <a:rPr lang="zh-CN" sz="2400" b="1" dirty="0">
                <a:ea typeface="宋体" panose="02010600030101010101" pitchFamily="2" charset="-122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</a:rPr>
              <a:t>E</a:t>
            </a:r>
            <a:r>
              <a:rPr lang="zh-CN" sz="2400" b="1" dirty="0">
                <a:ea typeface="宋体" panose="02010600030101010101" pitchFamily="2" charset="-122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</a:rPr>
              <a:t>F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分别是</a:t>
            </a:r>
            <a:r>
              <a:rPr lang="en-US" sz="2400" b="1" i="1" dirty="0">
                <a:latin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</a:rPr>
              <a:t>AD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的中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点</a:t>
            </a:r>
            <a:r>
              <a:rPr lang="zh-CN" altLang="en-US" sz="2400" b="1" dirty="0">
                <a:latin typeface="Times New Roman" panose="02020603050405020304" pitchFamily="18" charset="0"/>
              </a:rPr>
              <a:t>．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求证：</a:t>
            </a:r>
            <a:r>
              <a:rPr lang="en-US" sz="2400" b="1" i="1" dirty="0">
                <a:latin typeface="Times New Roman" panose="02020603050405020304" pitchFamily="18" charset="0"/>
              </a:rPr>
              <a:t>EF // 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平面</a:t>
            </a:r>
            <a:r>
              <a:rPr lang="en-US" sz="2400" b="1" i="1" dirty="0">
                <a:latin typeface="Times New Roman" panose="02020603050405020304" pitchFamily="18" charset="0"/>
              </a:rPr>
              <a:t>BCD</a:t>
            </a:r>
            <a:r>
              <a:rPr lang="zh-CN" altLang="en-US" sz="2400" b="1" dirty="0">
                <a:latin typeface="Times New Roman" panose="02020603050405020304" pitchFamily="18" charset="0"/>
              </a:rPr>
              <a:t>．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2000" y="2060575"/>
            <a:ext cx="5749925" cy="16842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分析：</a:t>
            </a:r>
            <a:r>
              <a:rPr lang="zh-CN" sz="2400" b="1" dirty="0">
                <a:solidFill>
                  <a:schemeClr val="tx1"/>
                </a:solidFill>
                <a:ea typeface="宋体" panose="02010600030101010101" pitchFamily="2" charset="-122"/>
              </a:rPr>
              <a:t>要证明一条直线和一个平面平行，只需在平面内找到与该直线平行的一条</a:t>
            </a:r>
            <a:endParaRPr lang="en-US" altLang="zh-CN" sz="24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chemeClr val="tx1"/>
                </a:solidFill>
                <a:ea typeface="宋体" panose="02010600030101010101" pitchFamily="2" charset="-122"/>
              </a:rPr>
              <a:t>直线即可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394970" y="1998345"/>
            <a:ext cx="31502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 dirty="0">
                <a:solidFill>
                  <a:srgbClr val="0000CC"/>
                </a:solidFill>
                <a:ea typeface="宋体" panose="02010600030101010101" pitchFamily="2" charset="-122"/>
              </a:rPr>
              <a:t>证明：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37054" y="3037255"/>
            <a:ext cx="5080000" cy="460375"/>
            <a:chOff x="1416" y="5083"/>
            <a:chExt cx="8000" cy="725"/>
          </a:xfrm>
        </p:grpSpPr>
        <p:sp>
          <p:nvSpPr>
            <p:cNvPr id="6" name="文本框 5"/>
            <p:cNvSpPr txBox="1"/>
            <p:nvPr/>
          </p:nvSpPr>
          <p:spPr>
            <a:xfrm>
              <a:off x="1416" y="5083"/>
              <a:ext cx="800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因为</a:t>
              </a: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3" name="对象 -2147482611"/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2592" y="5172"/>
            <a:ext cx="3085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Equation" r:id="rId2" imgW="29870400" imgH="5486400" progId="Equation.DSMT4">
                    <p:embed/>
                  </p:oleObj>
                </mc:Choice>
                <mc:Fallback>
                  <p:oleObj name="Equation" r:id="rId2" imgW="29870400" imgH="54864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92" y="5172"/>
                          <a:ext cx="3085" cy="5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-2147482610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5847" y="5166"/>
            <a:ext cx="3052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5" imgW="29565600" imgH="5486400" progId="Equation.DSMT4">
                    <p:embed/>
                  </p:oleObj>
                </mc:Choice>
                <mc:Fallback>
                  <p:oleObj name="Equation" r:id="rId5" imgW="29565600" imgH="5486400" progId="Equation.DSMT4">
                    <p:embed/>
                    <p:pic>
                      <p:nvPicPr>
                        <p:cNvPr id="0" name="图片 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47" y="5166"/>
                          <a:ext cx="3052" cy="5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文本框 7"/>
          <p:cNvSpPr txBox="1"/>
          <p:nvPr/>
        </p:nvSpPr>
        <p:spPr>
          <a:xfrm>
            <a:off x="1237054" y="355033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所以</a:t>
            </a:r>
            <a:r>
              <a:rPr lang="en-US" altLang="zh-CN" sz="2400" dirty="0">
                <a:ea typeface="宋体" panose="02010600030101010101" pitchFamily="2" charset="-122"/>
              </a:rPr>
              <a:t> </a:t>
            </a:r>
            <a:r>
              <a:rPr lang="en-US" sz="2400" i="1" dirty="0">
                <a:latin typeface="Times New Roman" panose="02020603050405020304" pitchFamily="18" charset="0"/>
              </a:rPr>
              <a:t>EF // 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平面</a:t>
            </a:r>
            <a:r>
              <a:rPr lang="en-US" sz="2400" i="1" dirty="0">
                <a:latin typeface="Times New Roman" panose="02020603050405020304" pitchFamily="18" charset="0"/>
              </a:rPr>
              <a:t>BCD.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37054" y="1864087"/>
            <a:ext cx="5544126" cy="1130300"/>
            <a:chOff x="1315" y="3937"/>
            <a:chExt cx="7759" cy="1780"/>
          </a:xfrm>
        </p:grpSpPr>
        <p:sp>
          <p:nvSpPr>
            <p:cNvPr id="102" name="文本框 101"/>
            <p:cNvSpPr txBox="1"/>
            <p:nvPr/>
          </p:nvSpPr>
          <p:spPr>
            <a:xfrm>
              <a:off x="1315" y="3937"/>
              <a:ext cx="7759" cy="17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sz="2400" dirty="0">
                  <a:latin typeface="Times New Roman" panose="02020603050405020304" pitchFamily="18" charset="0"/>
                  <a:sym typeface="+mn-ea"/>
                </a:rPr>
                <a:t>在</a:t>
              </a:r>
              <a:r>
                <a:rPr lang="zh-CN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△</a:t>
              </a:r>
              <a:r>
                <a:rPr lang="en-US" altLang="zh-CN" sz="2400" dirty="0">
                  <a:latin typeface="Times New Roman" panose="02020603050405020304" pitchFamily="18" charset="0"/>
                  <a:sym typeface="+mn-ea"/>
                </a:rPr>
                <a:t>           </a:t>
              </a:r>
              <a:r>
                <a:rPr 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中，因为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sz="2400" i="1" dirty="0">
                  <a:latin typeface="Times New Roman" panose="02020603050405020304" pitchFamily="18" charset="0"/>
                </a:rPr>
                <a:t>E</a:t>
              </a:r>
              <a:r>
                <a:rPr lang="zh-CN" sz="2400" dirty="0">
                  <a:ea typeface="宋体" panose="02010600030101010101" pitchFamily="2" charset="-122"/>
                </a:rPr>
                <a:t>，</a:t>
              </a:r>
              <a:r>
                <a:rPr lang="en-US" sz="2400" i="1" dirty="0">
                  <a:latin typeface="Times New Roman" panose="02020603050405020304" pitchFamily="18" charset="0"/>
                </a:rPr>
                <a:t>F</a:t>
              </a:r>
              <a:r>
                <a:rPr 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分别是</a:t>
              </a:r>
              <a:r>
                <a:rPr lang="en-US" sz="2400" i="1" dirty="0">
                  <a:latin typeface="Times New Roman" panose="02020603050405020304" pitchFamily="18" charset="0"/>
                </a:rPr>
                <a:t>AB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，</a:t>
              </a:r>
              <a:r>
                <a:rPr lang="en-US" sz="2400" i="1" dirty="0">
                  <a:latin typeface="Times New Roman" panose="02020603050405020304" pitchFamily="18" charset="0"/>
                </a:rPr>
                <a:t>AD</a:t>
              </a:r>
              <a:r>
                <a:rPr 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的中点，所以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sz="2400" i="1" dirty="0">
                  <a:latin typeface="Times New Roman" panose="02020603050405020304" pitchFamily="18" charset="0"/>
                </a:rPr>
                <a:t>EF // BD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．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2271" y="4234"/>
            <a:ext cx="1164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Equation" r:id="rId8" imgW="9753600" imgH="4267200" progId="Equation.DSMT4">
                    <p:embed/>
                  </p:oleObj>
                </mc:Choice>
                <mc:Fallback>
                  <p:oleObj name="Equation" r:id="rId8" imgW="9753600" imgH="4267200" progId="Equation.DSMT4">
                    <p:embed/>
                    <p:pic>
                      <p:nvPicPr>
                        <p:cNvPr id="0" name="图片 1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271" y="4234"/>
                          <a:ext cx="1164" cy="51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/>
          <a:srcRect b="12636"/>
          <a:stretch>
            <a:fillRect/>
          </a:stretch>
        </p:blipFill>
        <p:spPr>
          <a:xfrm>
            <a:off x="6223000" y="1934791"/>
            <a:ext cx="2663825" cy="25197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2000" y="746760"/>
            <a:ext cx="8280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sym typeface="+mn-ea"/>
              </a:rPr>
              <a:t>例</a:t>
            </a:r>
            <a:r>
              <a:rPr lang="en-US" sz="24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1</a:t>
            </a:r>
            <a:r>
              <a:rPr lang="en-US" sz="2400" b="1" dirty="0">
                <a:latin typeface="宋体" panose="02010600030101010101" pitchFamily="2" charset="-122"/>
                <a:sym typeface="+mn-ea"/>
              </a:rPr>
              <a:t> </a:t>
            </a:r>
            <a:r>
              <a:rPr lang="zh-CN" sz="2400" b="1" dirty="0">
                <a:ea typeface="宋体" panose="02010600030101010101" pitchFamily="2" charset="-122"/>
              </a:rPr>
              <a:t>如图所示，在三棱锥</a:t>
            </a:r>
            <a:r>
              <a:rPr 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sz="2400" b="1" dirty="0">
                <a:latin typeface="宋体" panose="02010600030101010101" pitchFamily="2" charset="-122"/>
              </a:rPr>
              <a:t>-</a:t>
            </a:r>
            <a:r>
              <a:rPr lang="en-US" sz="2400" b="1" i="1" dirty="0">
                <a:latin typeface="Times New Roman" panose="02020603050405020304" pitchFamily="18" charset="0"/>
              </a:rPr>
              <a:t>BCD</a:t>
            </a:r>
            <a:r>
              <a:rPr lang="zh-CN" sz="2400" b="1" dirty="0">
                <a:ea typeface="宋体" panose="02010600030101010101" pitchFamily="2" charset="-122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</a:rPr>
              <a:t>E</a:t>
            </a:r>
            <a:r>
              <a:rPr lang="zh-CN" sz="2400" b="1" dirty="0">
                <a:ea typeface="宋体" panose="02010600030101010101" pitchFamily="2" charset="-122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</a:rPr>
              <a:t>F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分别是</a:t>
            </a:r>
            <a:r>
              <a:rPr lang="en-US" sz="2400" b="1" i="1" dirty="0">
                <a:latin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</a:rPr>
              <a:t>AD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的中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点</a:t>
            </a:r>
            <a:r>
              <a:rPr lang="zh-CN" altLang="en-US" sz="2400" b="1" dirty="0">
                <a:latin typeface="Times New Roman" panose="02020603050405020304" pitchFamily="18" charset="0"/>
              </a:rPr>
              <a:t>．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求证：</a:t>
            </a:r>
            <a:r>
              <a:rPr lang="en-US" sz="2400" b="1" i="1" dirty="0">
                <a:latin typeface="Times New Roman" panose="02020603050405020304" pitchFamily="18" charset="0"/>
              </a:rPr>
              <a:t>EF // 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平面</a:t>
            </a:r>
            <a:r>
              <a:rPr lang="en-US" sz="2400" b="1" i="1" dirty="0">
                <a:latin typeface="Times New Roman" panose="02020603050405020304" pitchFamily="18" charset="0"/>
              </a:rPr>
              <a:t>BCD</a:t>
            </a:r>
            <a:r>
              <a:rPr lang="zh-CN" altLang="en-US" sz="2400" b="1" dirty="0">
                <a:latin typeface="Times New Roman" panose="02020603050405020304" pitchFamily="18" charset="0"/>
              </a:rPr>
              <a:t>．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630238" y="843280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．直线与平面的三种位置关系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767" name="Text Box 66"/>
          <p:cNvSpPr txBox="1"/>
          <p:nvPr/>
        </p:nvSpPr>
        <p:spPr>
          <a:xfrm>
            <a:off x="630238" y="2067694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．直线与平面平行的判定定理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16330" y="1419225"/>
            <a:ext cx="7657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直线在平面内，直线与平面相交，直线与平面平行</a:t>
            </a:r>
            <a:r>
              <a:rPr lang="zh-CN" altLang="en-US" sz="2400" dirty="0">
                <a:ea typeface="宋体" panose="02010600030101010101" pitchFamily="2" charset="-122"/>
              </a:rPr>
              <a:t>．</a:t>
            </a:r>
            <a:endParaRPr lang="en-US" altLang="zh-CN" sz="2400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6330" y="2528069"/>
            <a:ext cx="7035800" cy="1113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ea typeface="宋体" panose="02010600030101010101" pitchFamily="2" charset="-122"/>
              </a:rPr>
              <a:t>　　</a:t>
            </a:r>
            <a:r>
              <a:rPr lang="zh-CN" sz="2400" dirty="0">
                <a:ea typeface="宋体" panose="02010600030101010101" pitchFamily="2" charset="-122"/>
              </a:rPr>
              <a:t>如果平面外的一条直线与此平面内的一条直线平行，那么这条直线与这个平面平行</a:t>
            </a:r>
            <a:r>
              <a:rPr lang="en-US" sz="2400" dirty="0">
                <a:latin typeface="宋体" panose="02010600030101010101" pitchFamily="2" charset="-122"/>
              </a:rPr>
              <a:t>.</a:t>
            </a:r>
            <a:endParaRPr lang="en-US" altLang="en-US" sz="2400" dirty="0">
              <a:latin typeface="宋体" panose="02010600030101010101" pitchFamily="2" charset="-122"/>
            </a:endParaRPr>
          </a:p>
        </p:txBody>
      </p:sp>
      <p:pic>
        <p:nvPicPr>
          <p:cNvPr id="23" name="图片 3" descr="1687613462379"/>
          <p:cNvPicPr>
            <a:picLocks noChangeAspect="1"/>
          </p:cNvPicPr>
          <p:nvPr/>
        </p:nvPicPr>
        <p:blipFill rotWithShape="1">
          <a:blip r:embed="rId1"/>
          <a:srcRect b="28860"/>
          <a:stretch>
            <a:fillRect/>
          </a:stretch>
        </p:blipFill>
        <p:spPr>
          <a:xfrm>
            <a:off x="6779669" y="4145004"/>
            <a:ext cx="1925955" cy="90167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68264" y="4498052"/>
            <a:ext cx="5080000" cy="521970"/>
            <a:chOff x="3004" y="6545"/>
            <a:chExt cx="8000" cy="822"/>
          </a:xfrm>
        </p:grpSpPr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3004" y="6545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sz="28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线线平行</a:t>
              </a:r>
              <a:r>
                <a:rPr lang="en-US" sz="28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              </a:t>
              </a:r>
              <a:r>
                <a:rPr lang="zh-CN" sz="28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线面平行</a:t>
              </a:r>
              <a:endPara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endParaRPr>
            </a:p>
          </p:txBody>
        </p:sp>
        <p:pic>
          <p:nvPicPr>
            <p:cNvPr id="9" name="图片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725" y="6699"/>
              <a:ext cx="1408" cy="5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1151347" y="3798046"/>
            <a:ext cx="6183630" cy="459740"/>
            <a:chOff x="737" y="5751"/>
            <a:chExt cx="9738" cy="724"/>
          </a:xfrm>
        </p:grpSpPr>
        <p:sp>
          <p:nvSpPr>
            <p:cNvPr id="10" name="文本框 9"/>
            <p:cNvSpPr txBox="1"/>
            <p:nvPr/>
          </p:nvSpPr>
          <p:spPr>
            <a:xfrm>
              <a:off x="737" y="5751"/>
              <a:ext cx="800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sz="2400" b="1" dirty="0">
                  <a:ea typeface="宋体" panose="02010600030101010101" pitchFamily="2" charset="-122"/>
                </a:rPr>
                <a:t>符号表示：</a:t>
              </a:r>
              <a:endParaRPr lang="zh-CN" altLang="en-US" sz="2400" b="1" dirty="0">
                <a:ea typeface="宋体" panose="02010600030101010101" pitchFamily="2" charset="-122"/>
              </a:endParaRPr>
            </a:p>
          </p:txBody>
        </p:sp>
        <p:graphicFrame>
          <p:nvGraphicFramePr>
            <p:cNvPr id="6" name="对象 -2147482616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3117" y="5805"/>
            <a:ext cx="7358" cy="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6" imgW="2209800" imgH="203200" progId="Equation.KSEE3">
                    <p:embed/>
                  </p:oleObj>
                </mc:Choice>
                <mc:Fallback>
                  <p:oleObj name="" r:id="rId6" imgW="2209800" imgH="203200" progId="Equation.KSEE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17" y="5805"/>
                          <a:ext cx="7358" cy="6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复习回顾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Rectangle 4"/>
          <p:cNvSpPr/>
          <p:nvPr>
            <p:custDataLst>
              <p:tags r:id="rId1"/>
            </p:custDataLst>
          </p:nvPr>
        </p:nvSpPr>
        <p:spPr>
          <a:xfrm>
            <a:off x="261938" y="915566"/>
            <a:ext cx="592982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空间中，两条直线有哪些位置关系？</a:t>
            </a:r>
            <a:endParaRPr lang="zh-CN" altLang="en-US" sz="28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4341" name="Group 5"/>
          <p:cNvGrpSpPr/>
          <p:nvPr/>
        </p:nvGrpSpPr>
        <p:grpSpPr>
          <a:xfrm>
            <a:off x="261938" y="2137093"/>
            <a:ext cx="2438400" cy="1447800"/>
            <a:chOff x="0" y="0"/>
            <a:chExt cx="1536" cy="960"/>
          </a:xfrm>
        </p:grpSpPr>
        <p:cxnSp>
          <p:nvCxnSpPr>
            <p:cNvPr id="15365" name="Line 6"/>
            <p:cNvCxnSpPr/>
            <p:nvPr>
              <p:custDataLst>
                <p:tags r:id="rId2"/>
              </p:custDataLst>
            </p:nvPr>
          </p:nvCxnSpPr>
          <p:spPr>
            <a:xfrm>
              <a:off x="0" y="720"/>
              <a:ext cx="15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6" name="Line 7"/>
            <p:cNvCxnSpPr/>
            <p:nvPr>
              <p:custDataLst>
                <p:tags r:id="rId3"/>
              </p:custDataLst>
            </p:nvPr>
          </p:nvCxnSpPr>
          <p:spPr>
            <a:xfrm flipV="1">
              <a:off x="336" y="144"/>
              <a:ext cx="1008" cy="81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367" name="Rectangle 8"/>
            <p:cNvSpPr/>
            <p:nvPr>
              <p:custDataLst>
                <p:tags r:id="rId4"/>
              </p:custDataLst>
            </p:nvPr>
          </p:nvSpPr>
          <p:spPr>
            <a:xfrm>
              <a:off x="956" y="0"/>
              <a:ext cx="213" cy="3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2400" i="1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5368" name="Rectangle 9"/>
            <p:cNvSpPr/>
            <p:nvPr>
              <p:custDataLst>
                <p:tags r:id="rId5"/>
              </p:custDataLst>
            </p:nvPr>
          </p:nvSpPr>
          <p:spPr>
            <a:xfrm>
              <a:off x="1278" y="384"/>
              <a:ext cx="213" cy="3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400" i="1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5369" name="Rectangle 10"/>
            <p:cNvSpPr/>
            <p:nvPr>
              <p:custDataLst>
                <p:tags r:id="rId6"/>
              </p:custDataLst>
            </p:nvPr>
          </p:nvSpPr>
          <p:spPr>
            <a:xfrm>
              <a:off x="476" y="384"/>
              <a:ext cx="213" cy="3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70" name="Oval 11"/>
            <p:cNvSpPr/>
            <p:nvPr>
              <p:custDataLst>
                <p:tags r:id="rId7"/>
              </p:custDataLst>
            </p:nvPr>
          </p:nvSpPr>
          <p:spPr>
            <a:xfrm>
              <a:off x="576" y="672"/>
              <a:ext cx="96" cy="9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t" anchorCtr="0"/>
            <a:lstStyle/>
            <a:p>
              <a:endParaRPr lang="zh-CN" altLang="en-US" sz="24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4353" name="Group 18"/>
          <p:cNvGrpSpPr/>
          <p:nvPr/>
        </p:nvGrpSpPr>
        <p:grpSpPr>
          <a:xfrm>
            <a:off x="938213" y="3874453"/>
            <a:ext cx="1081087" cy="647700"/>
            <a:chOff x="-136" y="-67"/>
            <a:chExt cx="1702" cy="1020"/>
          </a:xfrm>
        </p:grpSpPr>
        <p:sp>
          <p:nvSpPr>
            <p:cNvPr id="15377" name="AutoShape 19"/>
            <p:cNvSpPr/>
            <p:nvPr>
              <p:custDataLst>
                <p:tags r:id="rId8"/>
              </p:custDataLst>
            </p:nvPr>
          </p:nvSpPr>
          <p:spPr>
            <a:xfrm>
              <a:off x="-136" y="-67"/>
              <a:ext cx="1702" cy="10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 sz="24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55" name="Rectangle 20"/>
            <p:cNvSpPr/>
            <p:nvPr>
              <p:custDataLst>
                <p:tags r:id="rId9"/>
              </p:custDataLst>
            </p:nvPr>
          </p:nvSpPr>
          <p:spPr>
            <a:xfrm>
              <a:off x="112" y="115"/>
              <a:ext cx="1265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fontAlgn="base"/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相交</a:t>
              </a:r>
              <a:endParaRPr lang="zh-CN" altLang="en-US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</p:grpSp>
      <p:grpSp>
        <p:nvGrpSpPr>
          <p:cNvPr id="14348" name="Group 12"/>
          <p:cNvGrpSpPr/>
          <p:nvPr/>
        </p:nvGrpSpPr>
        <p:grpSpPr>
          <a:xfrm>
            <a:off x="3419158" y="2248853"/>
            <a:ext cx="2171700" cy="1025525"/>
            <a:chOff x="0" y="0"/>
            <a:chExt cx="1368" cy="646"/>
          </a:xfrm>
        </p:grpSpPr>
        <p:cxnSp>
          <p:nvCxnSpPr>
            <p:cNvPr id="15372" name="Line 13"/>
            <p:cNvCxnSpPr/>
            <p:nvPr>
              <p:custDataLst>
                <p:tags r:id="rId10"/>
              </p:custDataLst>
            </p:nvPr>
          </p:nvCxnSpPr>
          <p:spPr>
            <a:xfrm>
              <a:off x="0" y="240"/>
              <a:ext cx="113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3" name="Line 14"/>
            <p:cNvCxnSpPr/>
            <p:nvPr>
              <p:custDataLst>
                <p:tags r:id="rId11"/>
              </p:custDataLst>
            </p:nvPr>
          </p:nvCxnSpPr>
          <p:spPr>
            <a:xfrm>
              <a:off x="0" y="576"/>
              <a:ext cx="113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374" name="Rectangle 15"/>
            <p:cNvSpPr/>
            <p:nvPr>
              <p:custDataLst>
                <p:tags r:id="rId12"/>
              </p:custDataLst>
            </p:nvPr>
          </p:nvSpPr>
          <p:spPr>
            <a:xfrm>
              <a:off x="1155" y="0"/>
              <a:ext cx="213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75" name="Rectangle 16"/>
            <p:cNvSpPr/>
            <p:nvPr>
              <p:custDataLst>
                <p:tags r:id="rId13"/>
              </p:custDataLst>
            </p:nvPr>
          </p:nvSpPr>
          <p:spPr>
            <a:xfrm>
              <a:off x="1155" y="355"/>
              <a:ext cx="213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356" name="Group 21"/>
          <p:cNvGrpSpPr/>
          <p:nvPr/>
        </p:nvGrpSpPr>
        <p:grpSpPr>
          <a:xfrm>
            <a:off x="3943033" y="3874453"/>
            <a:ext cx="1081087" cy="647700"/>
            <a:chOff x="0" y="0"/>
            <a:chExt cx="1702" cy="1020"/>
          </a:xfrm>
        </p:grpSpPr>
        <p:sp>
          <p:nvSpPr>
            <p:cNvPr id="15380" name="AutoShape 22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702" cy="10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 sz="24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58" name="Rectangle 23"/>
            <p:cNvSpPr/>
            <p:nvPr>
              <p:custDataLst>
                <p:tags r:id="rId15"/>
              </p:custDataLst>
            </p:nvPr>
          </p:nvSpPr>
          <p:spPr>
            <a:xfrm>
              <a:off x="218" y="193"/>
              <a:ext cx="1265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fontAlgn="base"/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平行</a:t>
              </a:r>
              <a:endParaRPr lang="zh-CN" altLang="en-US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91935" y="2526030"/>
            <a:ext cx="2024380" cy="919480"/>
            <a:chOff x="10070" y="4068"/>
            <a:chExt cx="3188" cy="1448"/>
          </a:xfrm>
        </p:grpSpPr>
        <p:graphicFrame>
          <p:nvGraphicFramePr>
            <p:cNvPr id="22543" name="Object 39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11849" y="4971"/>
            <a:ext cx="490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17" imgW="152400" imgH="139700" progId="Equation.3">
                    <p:embed/>
                  </p:oleObj>
                </mc:Choice>
                <mc:Fallback>
                  <p:oleObj name="" r:id="rId17" imgW="152400" imgH="139700" progId="Equation.3">
                    <p:embed/>
                    <p:pic>
                      <p:nvPicPr>
                        <p:cNvPr id="0" name="图片 3107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1849" y="4971"/>
                          <a:ext cx="490" cy="45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组合 11"/>
            <p:cNvGrpSpPr/>
            <p:nvPr/>
          </p:nvGrpSpPr>
          <p:grpSpPr>
            <a:xfrm>
              <a:off x="10070" y="4068"/>
              <a:ext cx="3188" cy="1448"/>
              <a:chOff x="10070" y="4068"/>
              <a:chExt cx="3188" cy="1448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10070" y="4068"/>
                <a:ext cx="3188" cy="1448"/>
                <a:chOff x="960" y="7080"/>
                <a:chExt cx="5280" cy="1560"/>
              </a:xfrm>
            </p:grpSpPr>
            <p:cxnSp>
              <p:nvCxnSpPr>
                <p:cNvPr id="22538" name="Line 9"/>
                <p:cNvCxnSpPr/>
                <p:nvPr>
                  <p:custDataLst>
                    <p:tags r:id="rId19"/>
                  </p:custDataLst>
                </p:nvPr>
              </p:nvCxnSpPr>
              <p:spPr>
                <a:xfrm>
                  <a:off x="960" y="8640"/>
                  <a:ext cx="3600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539" name="Line 10"/>
                <p:cNvCxnSpPr/>
                <p:nvPr>
                  <p:custDataLst>
                    <p:tags r:id="rId20"/>
                  </p:custDataLst>
                </p:nvPr>
              </p:nvCxnSpPr>
              <p:spPr>
                <a:xfrm flipV="1">
                  <a:off x="960" y="7080"/>
                  <a:ext cx="1680" cy="156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" name="Line 11"/>
                <p:cNvCxnSpPr/>
                <p:nvPr>
                  <p:custDataLst>
                    <p:tags r:id="rId21"/>
                  </p:custDataLst>
                </p:nvPr>
              </p:nvCxnSpPr>
              <p:spPr>
                <a:xfrm flipV="1">
                  <a:off x="4560" y="7080"/>
                  <a:ext cx="1680" cy="156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" name="Line 12"/>
                <p:cNvCxnSpPr/>
                <p:nvPr>
                  <p:custDataLst>
                    <p:tags r:id="rId22"/>
                  </p:custDataLst>
                </p:nvPr>
              </p:nvCxnSpPr>
              <p:spPr>
                <a:xfrm>
                  <a:off x="2640" y="7080"/>
                  <a:ext cx="3600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7" name="Group 37"/>
              <p:cNvGrpSpPr/>
              <p:nvPr/>
            </p:nvGrpSpPr>
            <p:grpSpPr>
              <a:xfrm>
                <a:off x="10488" y="4140"/>
                <a:ext cx="1871" cy="1080"/>
                <a:chOff x="1008" y="2928"/>
                <a:chExt cx="880" cy="432"/>
              </a:xfrm>
            </p:grpSpPr>
            <p:cxnSp>
              <p:nvCxnSpPr>
                <p:cNvPr id="8" name="Line 38"/>
                <p:cNvCxnSpPr/>
                <p:nvPr>
                  <p:custDataLst>
                    <p:tags r:id="rId23"/>
                  </p:custDataLst>
                </p:nvPr>
              </p:nvCxnSpPr>
              <p:spPr>
                <a:xfrm flipH="1">
                  <a:off x="1008" y="3072"/>
                  <a:ext cx="880" cy="288"/>
                </a:xfrm>
                <a:prstGeom prst="line">
                  <a:avLst/>
                </a:prstGeom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9" name="Text Box 39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1248" y="2928"/>
                  <a:ext cx="258" cy="2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endParaRPr lang="en-US" altLang="zh-CN" sz="2400" i="1" dirty="0">
                    <a:latin typeface="Times New Roman" panose="02020603050405020304" pitchFamily="18" charset="0"/>
                    <a:ea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0" name="Group 20"/>
          <p:cNvGrpSpPr/>
          <p:nvPr/>
        </p:nvGrpSpPr>
        <p:grpSpPr>
          <a:xfrm>
            <a:off x="7125335" y="1710690"/>
            <a:ext cx="1483995" cy="601345"/>
            <a:chOff x="1200" y="2251"/>
            <a:chExt cx="907" cy="379"/>
          </a:xfrm>
        </p:grpSpPr>
        <p:cxnSp>
          <p:nvCxnSpPr>
            <p:cNvPr id="11" name="Line 21"/>
            <p:cNvCxnSpPr/>
            <p:nvPr>
              <p:custDataLst>
                <p:tags r:id="rId25"/>
              </p:custDataLst>
            </p:nvPr>
          </p:nvCxnSpPr>
          <p:spPr>
            <a:xfrm>
              <a:off x="1200" y="2630"/>
              <a:ext cx="907" cy="0"/>
            </a:xfrm>
            <a:prstGeom prst="line">
              <a:avLst/>
            </a:prstGeom>
            <a:ln w="38100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Text Box 22"/>
            <p:cNvSpPr/>
            <p:nvPr>
              <p:custDataLst>
                <p:tags r:id="rId26"/>
              </p:custDataLst>
            </p:nvPr>
          </p:nvSpPr>
          <p:spPr>
            <a:xfrm>
              <a:off x="1610" y="2251"/>
              <a:ext cx="24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2400" i="1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4" name="Group 21"/>
          <p:cNvGrpSpPr/>
          <p:nvPr/>
        </p:nvGrpSpPr>
        <p:grpSpPr>
          <a:xfrm>
            <a:off x="6947853" y="3874453"/>
            <a:ext cx="1081087" cy="647700"/>
            <a:chOff x="0" y="0"/>
            <a:chExt cx="1702" cy="1020"/>
          </a:xfrm>
        </p:grpSpPr>
        <p:sp>
          <p:nvSpPr>
            <p:cNvPr id="15" name="AutoShape 22"/>
            <p:cNvSpPr/>
            <p:nvPr>
              <p:custDataLst>
                <p:tags r:id="rId27"/>
              </p:custDataLst>
            </p:nvPr>
          </p:nvSpPr>
          <p:spPr>
            <a:xfrm>
              <a:off x="0" y="0"/>
              <a:ext cx="1702" cy="10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 sz="24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7" name="Rectangle 23"/>
            <p:cNvSpPr/>
            <p:nvPr>
              <p:custDataLst>
                <p:tags r:id="rId28"/>
              </p:custDataLst>
            </p:nvPr>
          </p:nvSpPr>
          <p:spPr>
            <a:xfrm>
              <a:off x="218" y="146"/>
              <a:ext cx="1265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fontAlgn="base"/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异面</a:t>
              </a:r>
              <a:endParaRPr lang="zh-CN" altLang="en-US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复习回顾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4" name="文本框 23"/>
          <p:cNvSpPr txBox="1">
            <a:spLocks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</p:nvPr>
        </p:nvSpPr>
        <p:spPr>
          <a:xfrm>
            <a:off x="395060" y="1059437"/>
            <a:ext cx="5143441" cy="3415030"/>
          </a:xfrm>
          <a:prstGeom prst="rect">
            <a:avLst/>
          </a:prstGeom>
          <a:blipFill rotWithShape="0">
            <a:blip r:embed="rId2"/>
            <a:stretch>
              <a:fillRect l="-2" t="-8" r="1" b="8"/>
            </a:stretch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pPr fontAlgn="base"/>
            <a:r>
              <a:rPr lang="zh-CN" altLang="en-US" strike="noStrike" noProof="1">
                <a:noFill/>
              </a:rPr>
              <a:t> </a:t>
            </a:r>
            <a:endParaRPr lang="zh-CN" altLang="en-US" strike="noStrike" noProof="1">
              <a:noFill/>
            </a:endParaRPr>
          </a:p>
        </p:txBody>
      </p:sp>
      <p:pic>
        <p:nvPicPr>
          <p:cNvPr id="23561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95328" y="1491615"/>
            <a:ext cx="2876550" cy="273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>
            <p:custDataLst>
              <p:tags r:id="rId5"/>
            </p:custDataLst>
          </p:nvPr>
        </p:nvSpPr>
        <p:spPr>
          <a:xfrm>
            <a:off x="4211955" y="2355850"/>
            <a:ext cx="693738" cy="3984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/>
            <a:r>
              <a:rPr lang="zh-CN" altLang="en-US" sz="2000" b="1" strike="noStrike" cap="none" spc="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平行</a:t>
            </a:r>
            <a:endParaRPr lang="zh-CN" altLang="en-US" sz="2000" b="1" strike="noStrike" cap="none" spc="0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矩形 58"/>
          <p:cNvSpPr/>
          <p:nvPr>
            <p:custDataLst>
              <p:tags r:id="rId6"/>
            </p:custDataLst>
          </p:nvPr>
        </p:nvSpPr>
        <p:spPr>
          <a:xfrm>
            <a:off x="4234180" y="2895600"/>
            <a:ext cx="692150" cy="3984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/>
            <a:r>
              <a:rPr lang="zh-CN" altLang="en-US" sz="2000" b="1" strike="noStrike" cap="none" spc="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异面</a:t>
            </a:r>
            <a:endParaRPr lang="zh-CN" altLang="en-US" sz="2000" b="1" strike="noStrike" cap="none" spc="0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矩形 59"/>
          <p:cNvSpPr/>
          <p:nvPr>
            <p:custDataLst>
              <p:tags r:id="rId7"/>
            </p:custDataLst>
          </p:nvPr>
        </p:nvSpPr>
        <p:spPr>
          <a:xfrm>
            <a:off x="4234180" y="3435350"/>
            <a:ext cx="692150" cy="400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/>
            <a:r>
              <a:rPr lang="zh-CN" altLang="en-US" sz="2000" b="1" strike="noStrike" cap="none" spc="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相交</a:t>
            </a:r>
            <a:endParaRPr lang="zh-CN" altLang="en-US" sz="2000" b="1" strike="noStrike" cap="none" spc="0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矩形 60"/>
          <p:cNvSpPr/>
          <p:nvPr>
            <p:custDataLst>
              <p:tags r:id="rId8"/>
            </p:custDataLst>
          </p:nvPr>
        </p:nvSpPr>
        <p:spPr>
          <a:xfrm>
            <a:off x="4211955" y="4011930"/>
            <a:ext cx="693738" cy="3984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/>
            <a:r>
              <a:rPr lang="zh-CN" altLang="en-US" sz="2000" b="1" strike="noStrike" cap="none" spc="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异面</a:t>
            </a:r>
            <a:endParaRPr lang="zh-CN" altLang="en-US" sz="2000" b="1" strike="noStrike" cap="none" spc="0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2000" y="782292"/>
            <a:ext cx="792000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r>
              <a:rPr 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一支笔所在的直线与我们的课桌面所在的平面，可能有几个交点？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rcRect t="36901" r="1506" b="11296"/>
          <a:stretch>
            <a:fillRect/>
          </a:stretch>
        </p:blipFill>
        <p:spPr>
          <a:xfrm>
            <a:off x="1190625" y="2932430"/>
            <a:ext cx="4560570" cy="1964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>
            <p:custDataLst>
              <p:tags r:id="rId2"/>
            </p:custDataLst>
          </p:nvPr>
        </p:nvPicPr>
        <p:blipFill>
          <a:blip r:embed="rId3"/>
          <a:srcRect t="13443" b="22843"/>
          <a:stretch>
            <a:fillRect/>
          </a:stretch>
        </p:blipFill>
        <p:spPr>
          <a:xfrm rot="420000">
            <a:off x="2178685" y="2227359"/>
            <a:ext cx="2638425" cy="5888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892800" y="3204210"/>
            <a:ext cx="33693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可能只有一个交点</a:t>
            </a:r>
            <a:r>
              <a:rPr lang="en-US" altLang="zh-CN" sz="2400" dirty="0">
                <a:ea typeface="宋体" panose="02010600030101010101" pitchFamily="2" charset="-122"/>
              </a:rPr>
              <a:t>.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6295" y="2428240"/>
            <a:ext cx="23488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dirty="0">
                <a:sym typeface="+mn-ea"/>
              </a:rPr>
              <a:t>可能没有交点</a:t>
            </a:r>
            <a:r>
              <a:rPr lang="en-US" altLang="zh-CN" sz="2400" dirty="0">
                <a:sym typeface="+mn-ea"/>
              </a:rPr>
              <a:t>.</a:t>
            </a:r>
            <a:endParaRPr lang="en-US" altLang="zh-CN" sz="2400" dirty="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92165" y="3923665"/>
            <a:ext cx="29387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dirty="0">
                <a:sym typeface="+mn-ea"/>
              </a:rPr>
              <a:t>可能有无数个交点</a:t>
            </a:r>
            <a:r>
              <a:rPr lang="en-US" altLang="zh-CN" sz="2400" dirty="0">
                <a:sym typeface="+mn-ea"/>
              </a:rPr>
              <a:t>.</a:t>
            </a:r>
            <a:endParaRPr lang="en-US" altLang="zh-CN" sz="2400" dirty="0"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071" y="882650"/>
            <a:ext cx="648116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观察长方体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lang="en-US" sz="2400" dirty="0">
                <a:latin typeface="宋体" panose="02010600030101010101" pitchFamily="2" charset="-122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dirty="0">
                <a:ea typeface="宋体" panose="02010600030101010101" pitchFamily="2" charset="-122"/>
              </a:rPr>
              <a:t>，思考以下问题：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36195" y="1707515"/>
            <a:ext cx="6387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（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sz="2400" dirty="0">
                <a:ea typeface="宋体" panose="02010600030101010101" pitchFamily="2" charset="-122"/>
              </a:rPr>
              <a:t>）棱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sz="2400" dirty="0">
                <a:ea typeface="宋体" panose="02010600030101010101" pitchFamily="2" charset="-122"/>
              </a:rPr>
              <a:t>所在的直线与平面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r>
              <a:rPr lang="zh-CN" sz="2400" dirty="0">
                <a:ea typeface="宋体" panose="02010600030101010101" pitchFamily="2" charset="-122"/>
              </a:rPr>
              <a:t>有几个交点？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2" name="Text Box 99"/>
          <p:cNvSpPr txBox="1"/>
          <p:nvPr>
            <p:custDataLst>
              <p:tags r:id="rId1"/>
            </p:custDataLst>
          </p:nvPr>
        </p:nvSpPr>
        <p:spPr>
          <a:xfrm>
            <a:off x="1979295" y="2211705"/>
            <a:ext cx="2204085" cy="497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无数个交点．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690" y="2210435"/>
            <a:ext cx="2998470" cy="214566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0" y="2853055"/>
            <a:ext cx="6527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sz="2400" dirty="0">
                <a:ea typeface="宋体" panose="02010600030101010101" pitchFamily="2" charset="-122"/>
              </a:rPr>
              <a:t>）棱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zh-CN" sz="2400" dirty="0">
                <a:ea typeface="宋体" panose="02010600030101010101" pitchFamily="2" charset="-122"/>
              </a:rPr>
              <a:t>所在的直线与平面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r>
              <a:rPr lang="zh-CN" sz="2400" dirty="0">
                <a:ea typeface="宋体" panose="02010600030101010101" pitchFamily="2" charset="-122"/>
              </a:rPr>
              <a:t>有几个交点？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7" name="Text Box 99"/>
          <p:cNvSpPr txBox="1"/>
          <p:nvPr>
            <p:custDataLst>
              <p:tags r:id="rId4"/>
            </p:custDataLst>
          </p:nvPr>
        </p:nvSpPr>
        <p:spPr>
          <a:xfrm>
            <a:off x="1979295" y="3364230"/>
            <a:ext cx="2204085" cy="497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一个交点．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-36195" y="3939540"/>
            <a:ext cx="65506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sz="2400" dirty="0">
                <a:ea typeface="宋体" panose="02010600030101010101" pitchFamily="2" charset="-122"/>
              </a:rPr>
              <a:t>）棱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zh-CN" sz="2400" dirty="0">
                <a:ea typeface="宋体" panose="02010600030101010101" pitchFamily="2" charset="-122"/>
              </a:rPr>
              <a:t>所在的直线与平面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r>
              <a:rPr lang="zh-CN" sz="2400" dirty="0">
                <a:ea typeface="宋体" panose="02010600030101010101" pitchFamily="2" charset="-122"/>
              </a:rPr>
              <a:t>有几个交点？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10" name="Text Box 99"/>
          <p:cNvSpPr txBox="1"/>
          <p:nvPr>
            <p:custDataLst>
              <p:tags r:id="rId6"/>
            </p:custDataLst>
          </p:nvPr>
        </p:nvSpPr>
        <p:spPr>
          <a:xfrm>
            <a:off x="1979295" y="4516120"/>
            <a:ext cx="2204085" cy="497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没有交点．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-14351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252731" y="915566"/>
            <a:ext cx="5183366" cy="4667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b="1" dirty="0">
                <a:solidFill>
                  <a:srgbClr val="0000CC"/>
                </a:solidFill>
                <a:ea typeface="宋体" panose="02010600030101010101" pitchFamily="2" charset="-122"/>
              </a:rPr>
              <a:t>直线与平面的位置关系如下表所示：</a:t>
            </a:r>
            <a:endParaRPr lang="zh-CN" sz="2400" b="1" dirty="0">
              <a:solidFill>
                <a:srgbClr val="0000CC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" name="Group 68"/>
          <p:cNvGraphicFramePr/>
          <p:nvPr>
            <p:custDataLst>
              <p:tags r:id="rId1"/>
            </p:custDataLst>
          </p:nvPr>
        </p:nvGraphicFramePr>
        <p:xfrm>
          <a:off x="252413" y="1515110"/>
          <a:ext cx="8677275" cy="3185160"/>
        </p:xfrm>
        <a:graphic>
          <a:graphicData uri="http://schemas.openxmlformats.org/drawingml/2006/table">
            <a:tbl>
              <a:tblPr/>
              <a:tblGrid>
                <a:gridCol w="892810"/>
                <a:gridCol w="2338705"/>
                <a:gridCol w="2848610"/>
                <a:gridCol w="2597150"/>
              </a:tblGrid>
              <a:tr h="7099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000" b="1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88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5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72820" y="1636395"/>
            <a:ext cx="2755265" cy="504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b="1" dirty="0">
                <a:ln>
                  <a:noFill/>
                </a:ln>
                <a:effectLst/>
                <a:sym typeface="+mn-ea"/>
              </a:rPr>
              <a:t>直线</a:t>
            </a:r>
            <a:r>
              <a:rPr lang="zh-CN" altLang="en-US" sz="2000" b="1" i="1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000" b="1" dirty="0">
                <a:ln>
                  <a:noFill/>
                </a:ln>
                <a:effectLst/>
                <a:sym typeface="+mn-ea"/>
              </a:rPr>
              <a:t>在平面</a:t>
            </a:r>
            <a:r>
              <a:rPr lang="zh-CN" altLang="en-US" sz="2000" b="1" i="1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000" b="1" dirty="0">
                <a:ln>
                  <a:noFill/>
                </a:ln>
                <a:effectLst/>
                <a:sym typeface="+mn-ea"/>
              </a:rPr>
              <a:t>内</a:t>
            </a:r>
            <a:endParaRPr lang="zh-CN" altLang="en-US" sz="2000" b="1" dirty="0">
              <a:ln>
                <a:noFill/>
              </a:ln>
              <a:effectLst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28085" y="1636395"/>
            <a:ext cx="24841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ln>
                  <a:noFill/>
                </a:ln>
                <a:effectLst/>
                <a:sym typeface="+mn-ea"/>
              </a:rPr>
              <a:t>直线</a:t>
            </a:r>
            <a:r>
              <a:rPr lang="zh-CN" altLang="en-US" sz="2000" b="1" i="1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000" b="1" dirty="0">
                <a:ln>
                  <a:noFill/>
                </a:ln>
                <a:effectLst/>
                <a:sym typeface="+mn-ea"/>
              </a:rPr>
              <a:t>与平面</a:t>
            </a:r>
            <a:r>
              <a:rPr lang="zh-CN" altLang="en-US" sz="2000" b="1" i="1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000" b="1" dirty="0">
                <a:ln>
                  <a:noFill/>
                </a:ln>
                <a:effectLst/>
                <a:sym typeface="+mn-ea"/>
              </a:rPr>
              <a:t>相交</a:t>
            </a:r>
            <a:endParaRPr lang="zh-CN" altLang="en-US" sz="2000" b="1" dirty="0">
              <a:ln>
                <a:noFill/>
              </a:ln>
              <a:effectLst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89065" y="1656715"/>
            <a:ext cx="25704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ln>
                  <a:noFill/>
                </a:ln>
                <a:effectLst/>
                <a:sym typeface="+mn-ea"/>
              </a:rPr>
              <a:t>直线</a:t>
            </a:r>
            <a:r>
              <a:rPr lang="zh-CN" altLang="en-US" sz="2000" b="1" i="1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000" b="1" dirty="0">
                <a:ln>
                  <a:noFill/>
                </a:ln>
                <a:effectLst/>
                <a:sym typeface="+mn-ea"/>
              </a:rPr>
              <a:t>与平面</a:t>
            </a:r>
            <a:r>
              <a:rPr lang="zh-CN" altLang="en-US" sz="2000" b="1" i="1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000" b="1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平行</a:t>
            </a:r>
            <a:endParaRPr lang="zh-CN" altLang="en-US" sz="2000" b="1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4742" y="2322830"/>
            <a:ext cx="2471420" cy="504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b="1" dirty="0">
                <a:ln>
                  <a:noFill/>
                </a:ln>
                <a:effectLst/>
                <a:sym typeface="+mn-ea"/>
              </a:rPr>
              <a:t>有无数个公共点</a:t>
            </a:r>
            <a:endParaRPr lang="zh-CN" altLang="en-US" sz="2000" b="1" dirty="0">
              <a:ln>
                <a:noFill/>
              </a:ln>
              <a:effectLst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63290" y="2322830"/>
            <a:ext cx="2966720" cy="504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b="1" dirty="0">
                <a:ln>
                  <a:noFill/>
                </a:ln>
                <a:effectLst/>
                <a:sym typeface="+mn-ea"/>
              </a:rPr>
              <a:t>有且只有一个公共点</a:t>
            </a:r>
            <a:endParaRPr lang="zh-CN" altLang="en-US" sz="2000" b="1" dirty="0">
              <a:ln>
                <a:noFill/>
              </a:ln>
              <a:effectLst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46508" y="2322830"/>
            <a:ext cx="2471420" cy="504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b="1" dirty="0">
                <a:ln>
                  <a:noFill/>
                </a:ln>
                <a:effectLst/>
                <a:sym typeface="+mn-ea"/>
              </a:rPr>
              <a:t>没有公共点</a:t>
            </a:r>
            <a:endParaRPr lang="zh-CN" altLang="en-US" sz="2000" b="1" dirty="0">
              <a:ln>
                <a:noFill/>
              </a:ln>
              <a:effectLst/>
              <a:sym typeface="+mn-ea"/>
            </a:endParaRP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60727" y="3088005"/>
          <a:ext cx="779450" cy="2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431800" imgH="139700" progId="Equation.KSEE3">
                  <p:embed/>
                </p:oleObj>
              </mc:Choice>
              <mc:Fallback>
                <p:oleObj name="" r:id="rId2" imgW="431800" imgH="139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60727" y="3088005"/>
                        <a:ext cx="779450" cy="25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12329" y="3003550"/>
          <a:ext cx="1123767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4" imgW="660400" imgH="190500" progId="Equation.KSEE3">
                  <p:embed/>
                </p:oleObj>
              </mc:Choice>
              <mc:Fallback>
                <p:oleObj name="" r:id="rId4" imgW="660400" imgH="1905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2329" y="3003550"/>
                        <a:ext cx="1123767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35647" y="3022918"/>
          <a:ext cx="720729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6" imgW="393700" imgH="177165" progId="Equation.KSEE3">
                  <p:embed/>
                </p:oleObj>
              </mc:Choice>
              <mc:Fallback>
                <p:oleObj name="" r:id="rId6" imgW="3937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35647" y="3022918"/>
                        <a:ext cx="720729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51460" y="1518920"/>
            <a:ext cx="9290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zh-CN" sz="2000" b="1">
                <a:ln>
                  <a:noFill/>
                </a:ln>
                <a:effectLst/>
                <a:sym typeface="+mn-ea"/>
              </a:rPr>
              <a:t>位置关系</a:t>
            </a:r>
            <a:endParaRPr lang="zh-CN" altLang="zh-CN" sz="2000" b="1">
              <a:ln>
                <a:noFill/>
              </a:ln>
              <a:effectLst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251460" y="2211705"/>
            <a:ext cx="9207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b="1">
                <a:ln>
                  <a:noFill/>
                </a:ln>
                <a:effectLst/>
                <a:sym typeface="+mn-ea"/>
              </a:rPr>
              <a:t>公共点</a:t>
            </a:r>
            <a:endParaRPr lang="zh-CN" altLang="en-US" sz="2000" b="1">
              <a:ln>
                <a:noFill/>
              </a:ln>
              <a:effectLst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277495" y="2839085"/>
            <a:ext cx="8369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b="1">
                <a:ln>
                  <a:noFill/>
                </a:ln>
                <a:effectLst/>
                <a:sym typeface="+mn-ea"/>
              </a:rPr>
              <a:t>符号表示</a:t>
            </a:r>
            <a:endParaRPr lang="zh-CN" altLang="en-US" sz="2000" b="1">
              <a:ln>
                <a:noFill/>
              </a:ln>
              <a:effectLst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379730" y="3796030"/>
            <a:ext cx="8642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n>
                  <a:noFill/>
                </a:ln>
                <a:effectLst/>
                <a:sym typeface="+mn-ea"/>
              </a:rPr>
              <a:t>图形表示</a:t>
            </a:r>
            <a:endParaRPr lang="zh-CN" altLang="en-US" sz="2000" b="1">
              <a:ln>
                <a:noFill/>
              </a:ln>
              <a:effectLst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3512" y="3750763"/>
            <a:ext cx="1985986" cy="720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4428" y="3627407"/>
            <a:ext cx="1719567" cy="1044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6792" y="3609406"/>
            <a:ext cx="1683574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-14351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5372" y="3003550"/>
            <a:ext cx="8612207" cy="1751330"/>
            <a:chOff x="645" y="3246"/>
            <a:chExt cx="13902" cy="2758"/>
          </a:xfrm>
        </p:grpSpPr>
        <p:sp>
          <p:nvSpPr>
            <p:cNvPr id="14" name="文本框 13"/>
            <p:cNvSpPr txBox="1"/>
            <p:nvPr/>
          </p:nvSpPr>
          <p:spPr>
            <a:xfrm>
              <a:off x="645" y="3246"/>
              <a:ext cx="13902" cy="27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dirty="0">
                  <a:ea typeface="宋体" panose="02010600030101010101" pitchFamily="2" charset="-122"/>
                </a:rPr>
                <a:t>        </a:t>
              </a:r>
              <a:r>
                <a:rPr lang="zh-CN" sz="2400" dirty="0">
                  <a:ea typeface="宋体" panose="02010600030101010101" pitchFamily="2" charset="-122"/>
                </a:rPr>
                <a:t>直线</a:t>
              </a:r>
              <a:r>
                <a:rPr lang="en-US" sz="2400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zh-CN" sz="2400" dirty="0">
                  <a:ea typeface="宋体" panose="02010600030101010101" pitchFamily="2" charset="-122"/>
                </a:rPr>
                <a:t>与平面</a:t>
              </a:r>
              <a:r>
                <a:rPr lang="en-US" sz="2400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α</a:t>
              </a:r>
              <a:r>
                <a:rPr lang="zh-CN" sz="2400" dirty="0">
                  <a:ea typeface="宋体" panose="02010600030101010101" pitchFamily="2" charset="-122"/>
                </a:rPr>
                <a:t>相交或平行的情况，统称为直线</a:t>
              </a:r>
              <a:r>
                <a:rPr lang="en-US" sz="2400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zh-CN" sz="2400" dirty="0">
                  <a:ea typeface="宋体" panose="02010600030101010101" pitchFamily="2" charset="-122"/>
                </a:rPr>
                <a:t>在平面</a:t>
              </a:r>
              <a:r>
                <a:rPr lang="en-US" sz="2400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α</a:t>
              </a:r>
              <a:r>
                <a:rPr lang="zh-CN" sz="2400" dirty="0">
                  <a:ea typeface="宋体" panose="02010600030101010101" pitchFamily="2" charset="-122"/>
                </a:rPr>
                <a:t>外，用符号表示为</a:t>
              </a:r>
              <a:endParaRPr lang="zh-CN" altLang="en-US" sz="2400" dirty="0">
                <a:ea typeface="宋体" panose="02010600030101010101" pitchFamily="2" charset="-122"/>
              </a:endParaRPr>
            </a:p>
          </p:txBody>
        </p:sp>
        <p:graphicFrame>
          <p:nvGraphicFramePr>
            <p:cNvPr id="2" name="对象 -2147482624"/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4797" y="4878"/>
            <a:ext cx="1778" cy="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2" imgW="457200" imgH="152400" progId="Equation.KSEE3">
                    <p:embed/>
                  </p:oleObj>
                </mc:Choice>
                <mc:Fallback>
                  <p:oleObj name="" r:id="rId2" imgW="457200" imgH="152400" progId="Equation.KSEE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797" y="4878"/>
                          <a:ext cx="1778" cy="5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40" y="1203325"/>
            <a:ext cx="2943860" cy="17868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480" y="1203325"/>
            <a:ext cx="3182620" cy="170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9512" y="843558"/>
            <a:ext cx="8784976" cy="11475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工人师傅要在教室里安装日光灯，只要使两根吊线平行且等长，灯管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所在直线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与天花板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所在平面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就平行，这是为什么呢？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" name="Text Box 99"/>
          <p:cNvSpPr txBox="1"/>
          <p:nvPr>
            <p:custDataLst>
              <p:tags r:id="rId1"/>
            </p:custDataLst>
          </p:nvPr>
        </p:nvSpPr>
        <p:spPr>
          <a:xfrm>
            <a:off x="360000" y="2355726"/>
            <a:ext cx="8424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一组对边平行且相等的四边形为平行四边形，所以灯管所在直线和天花板所在平面是平行的．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0000" y="777337"/>
            <a:ext cx="8532480" cy="2809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把一张矩形的纸对折以后再打开，放在桌面上，如图</a:t>
            </a:r>
            <a:r>
              <a:rPr 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所示，折痕把这张纸分成了两部分．边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所在直线</a:t>
            </a:r>
            <a:r>
              <a:rPr 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与折痕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所在直线</a:t>
            </a:r>
            <a:r>
              <a:rPr 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平行，边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所在直线</a:t>
            </a:r>
            <a:r>
              <a:rPr 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与水平放置的纸面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所在平面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也平行．这启发我们：</a:t>
            </a:r>
            <a:r>
              <a:rPr lang="zh-CN" sz="2400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直线与平面的平行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和</a:t>
            </a:r>
            <a:r>
              <a:rPr lang="zh-CN" sz="2400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直线与直线的平行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是否有着一定的关系？</a:t>
            </a:r>
            <a:endParaRPr 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50000" b="17088"/>
          <a:stretch>
            <a:fillRect/>
          </a:stretch>
        </p:blipFill>
        <p:spPr>
          <a:xfrm>
            <a:off x="3202781" y="3121253"/>
            <a:ext cx="273843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1440"/>
  <p:tag name="KSO_WM_BEAUTIFY_FLAG" val=""/>
</p:tagLst>
</file>

<file path=ppt/tags/tag10.xml><?xml version="1.0" encoding="utf-8"?>
<p:tagLst xmlns:p="http://schemas.openxmlformats.org/presentationml/2006/main">
  <p:tag name="AS_UNIQUEID" val="1447"/>
  <p:tag name="KSO_WM_BEAUTIFY_FLAG" val=""/>
</p:tagLst>
</file>

<file path=ppt/tags/tag11.xml><?xml version="1.0" encoding="utf-8"?>
<p:tagLst xmlns:p="http://schemas.openxmlformats.org/presentationml/2006/main">
  <p:tag name="AS_UNIQUEID" val="1448"/>
  <p:tag name="KSO_WM_BEAUTIFY_FLAG" val=""/>
</p:tagLst>
</file>

<file path=ppt/tags/tag12.xml><?xml version="1.0" encoding="utf-8"?>
<p:tagLst xmlns:p="http://schemas.openxmlformats.org/presentationml/2006/main">
  <p:tag name="AS_UNIQUEID" val="1449"/>
  <p:tag name="KSO_WM_BEAUTIFY_FLAG" val=""/>
</p:tagLst>
</file>

<file path=ppt/tags/tag13.xml><?xml version="1.0" encoding="utf-8"?>
<p:tagLst xmlns:p="http://schemas.openxmlformats.org/presentationml/2006/main">
  <p:tag name="AS_UNIQUEID" val="1450"/>
  <p:tag name="KSO_WM_BEAUTIFY_FLAG" val=""/>
</p:tagLst>
</file>

<file path=ppt/tags/tag14.xml><?xml version="1.0" encoding="utf-8"?>
<p:tagLst xmlns:p="http://schemas.openxmlformats.org/presentationml/2006/main">
  <p:tag name="AS_UNIQUEID" val="1454"/>
  <p:tag name="KSO_WM_BEAUTIFY_FLAG" val=""/>
</p:tagLst>
</file>

<file path=ppt/tags/tag15.xml><?xml version="1.0" encoding="utf-8"?>
<p:tagLst xmlns:p="http://schemas.openxmlformats.org/presentationml/2006/main">
  <p:tag name="AS_UNIQUEID" val="1455"/>
  <p:tag name="KSO_WM_BEAUTIFY_FLAG" val=""/>
</p:tagLst>
</file>

<file path=ppt/tags/tag16.xml><?xml version="1.0" encoding="utf-8"?>
<p:tagLst xmlns:p="http://schemas.openxmlformats.org/presentationml/2006/main">
  <p:tag name="AS_UNIQUEID" val="1556"/>
  <p:tag name="KSO_WM_BEAUTIFY_FLAG" val=""/>
</p:tagLst>
</file>

<file path=ppt/tags/tag17.xml><?xml version="1.0" encoding="utf-8"?>
<p:tagLst xmlns:p="http://schemas.openxmlformats.org/presentationml/2006/main">
  <p:tag name="AS_UNIQUEID" val="1551"/>
  <p:tag name="KSO_WM_BEAUTIFY_FLAG" val=""/>
</p:tagLst>
</file>

<file path=ppt/tags/tag18.xml><?xml version="1.0" encoding="utf-8"?>
<p:tagLst xmlns:p="http://schemas.openxmlformats.org/presentationml/2006/main">
  <p:tag name="AS_UNIQUEID" val="1552"/>
  <p:tag name="KSO_WM_BEAUTIFY_FLAG" val=""/>
</p:tagLst>
</file>

<file path=ppt/tags/tag19.xml><?xml version="1.0" encoding="utf-8"?>
<p:tagLst xmlns:p="http://schemas.openxmlformats.org/presentationml/2006/main">
  <p:tag name="AS_UNIQUEID" val="1553"/>
  <p:tag name="KSO_WM_BEAUTIFY_FLAG" val=""/>
</p:tagLst>
</file>

<file path=ppt/tags/tag2.xml><?xml version="1.0" encoding="utf-8"?>
<p:tagLst xmlns:p="http://schemas.openxmlformats.org/presentationml/2006/main">
  <p:tag name="AS_UNIQUEID" val="1441"/>
  <p:tag name="KSO_WM_BEAUTIFY_FLAG" val=""/>
</p:tagLst>
</file>

<file path=ppt/tags/tag20.xml><?xml version="1.0" encoding="utf-8"?>
<p:tagLst xmlns:p="http://schemas.openxmlformats.org/presentationml/2006/main">
  <p:tag name="AS_UNIQUEID" val="1554"/>
  <p:tag name="KSO_WM_BEAUTIFY_FLAG" val=""/>
</p:tagLst>
</file>

<file path=ppt/tags/tag21.xml><?xml version="1.0" encoding="utf-8"?>
<p:tagLst xmlns:p="http://schemas.openxmlformats.org/presentationml/2006/main">
  <p:tag name="AS_UNIQUEID" val="1573"/>
  <p:tag name="KSO_WM_BEAUTIFY_FLAG" val=""/>
</p:tagLst>
</file>

<file path=ppt/tags/tag22.xml><?xml version="1.0" encoding="utf-8"?>
<p:tagLst xmlns:p="http://schemas.openxmlformats.org/presentationml/2006/main">
  <p:tag name="AS_UNIQUEID" val="1574"/>
  <p:tag name="KSO_WM_BEAUTIFY_FLAG" val=""/>
</p:tagLst>
</file>

<file path=ppt/tags/tag23.xml><?xml version="1.0" encoding="utf-8"?>
<p:tagLst xmlns:p="http://schemas.openxmlformats.org/presentationml/2006/main">
  <p:tag name="AS_UNIQUEID" val="1561"/>
  <p:tag name="KSO_WM_BEAUTIFY_FLAG" val=""/>
</p:tagLst>
</file>

<file path=ppt/tags/tag24.xml><?xml version="1.0" encoding="utf-8"?>
<p:tagLst xmlns:p="http://schemas.openxmlformats.org/presentationml/2006/main">
  <p:tag name="AS_UNIQUEID" val="1562"/>
  <p:tag name="KSO_WM_BEAUTIFY_FLAG" val=""/>
</p:tagLst>
</file>

<file path=ppt/tags/tag25.xml><?xml version="1.0" encoding="utf-8"?>
<p:tagLst xmlns:p="http://schemas.openxmlformats.org/presentationml/2006/main">
  <p:tag name="AS_UNIQUEID" val="1454"/>
  <p:tag name="KSO_WM_BEAUTIFY_FLAG" val=""/>
</p:tagLst>
</file>

<file path=ppt/tags/tag26.xml><?xml version="1.0" encoding="utf-8"?>
<p:tagLst xmlns:p="http://schemas.openxmlformats.org/presentationml/2006/main">
  <p:tag name="AS_UNIQUEID" val="1455"/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AS_UNIQUEID" val="1442"/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UNIT_PLACING_PICTURE_USER_VIEWPORT" val="{&quot;height&quot;:927.348031496063,&quot;width&quot;:4155}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UNIT_TABLE_BEAUTIFY" val="smartTable{7848bc90-5b4f-4fe9-a180-af5a62845772}"/>
  <p:tag name="KSO_WM_BEAUTIFY_FLAG" val=""/>
</p:tagLst>
</file>

<file path=ppt/tags/tag4.xml><?xml version="1.0" encoding="utf-8"?>
<p:tagLst xmlns:p="http://schemas.openxmlformats.org/presentationml/2006/main">
  <p:tag name="AS_UNIQUEID" val="1443"/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AS_UNIQUEID" val="1444"/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AS_UNIQUEID" val="2046"/>
  <p:tag name="KSO_WM_BEAUTIFY_FLAG" val=""/>
</p:tagLst>
</file>

<file path=ppt/tags/tag52.xml><?xml version="1.0" encoding="utf-8"?>
<p:tagLst xmlns:p="http://schemas.openxmlformats.org/presentationml/2006/main">
  <p:tag name="AS_UNIQUEID" val="2046"/>
  <p:tag name="KSO_WM_BEAUTIFY_FLAG" val=""/>
</p:tagLst>
</file>

<file path=ppt/tags/tag53.xml><?xml version="1.0" encoding="utf-8"?>
<p:tagLst xmlns:p="http://schemas.openxmlformats.org/presentationml/2006/main">
  <p:tag name="AS_UNIQUEID" val="2051"/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AS_UNIQUEID" val="2053"/>
  <p:tag name="KSO_WM_BEAUTIFY_FLAG" val=""/>
</p:tagLst>
</file>

<file path=ppt/tags/tag57.xml><?xml version="1.0" encoding="utf-8"?>
<p:tagLst xmlns:p="http://schemas.openxmlformats.org/presentationml/2006/main">
  <p:tag name="AS_UNIQUEID" val="2052"/>
  <p:tag name="KSO_WM_BEAUTIFY_FLAG" val=""/>
</p:tagLst>
</file>

<file path=ppt/tags/tag58.xml><?xml version="1.0" encoding="utf-8"?>
<p:tagLst xmlns:p="http://schemas.openxmlformats.org/presentationml/2006/main">
  <p:tag name="AS_UNIQUEID" val="2054"/>
  <p:tag name="KSO_WM_BEAUTIFY_FLAG" val=""/>
</p:tagLst>
</file>

<file path=ppt/tags/tag59.xml><?xml version="1.0" encoding="utf-8"?>
<p:tagLst xmlns:p="http://schemas.openxmlformats.org/presentationml/2006/main">
  <p:tag name="AS_UNIQUEID" val="2055"/>
  <p:tag name="KSO_WM_BEAUTIFY_FLAG" val=""/>
</p:tagLst>
</file>

<file path=ppt/tags/tag6.xml><?xml version="1.0" encoding="utf-8"?>
<p:tagLst xmlns:p="http://schemas.openxmlformats.org/presentationml/2006/main">
  <p:tag name="AS_UNIQUEID" val="1445"/>
  <p:tag name="KSO_WM_BEAUTIFY_FLAG" val=""/>
</p:tagLst>
</file>

<file path=ppt/tags/tag60.xml><?xml version="1.0" encoding="utf-8"?>
<p:tagLst xmlns:p="http://schemas.openxmlformats.org/presentationml/2006/main">
  <p:tag name="KSO_WM_UNIT_PLACING_PICTURE_USER_VIEWPORT" val="{&quot;height&quot;:2467,&quot;width&quot;:5852}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  <p:tag name="KSO_WM_UNIT_PLACING_PICTURE_USER_VIEWPORT" val="{&quot;height&quot;:348,&quot;width&quot;:936}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PP_MARK_KEY" val="d8713462-52dc-4036-8259-75e59f5caa76"/>
  <p:tag name="COMMONDATA" val="eyJoZGlkIjoiMDVlMWMwZTVjMThlNWJlYWZjZTE1NDU1YmEzOTAzNWUifQ=="/>
</p:tagLst>
</file>

<file path=ppt/tags/tag7.xml><?xml version="1.0" encoding="utf-8"?>
<p:tagLst xmlns:p="http://schemas.openxmlformats.org/presentationml/2006/main">
  <p:tag name="AS_UNIQUEID" val="1446"/>
  <p:tag name="KSO_WM_BEAUTIFY_FLAG" val=""/>
</p:tagLst>
</file>

<file path=ppt/tags/tag8.xml><?xml version="1.0" encoding="utf-8"?>
<p:tagLst xmlns:p="http://schemas.openxmlformats.org/presentationml/2006/main">
  <p:tag name="AS_UNIQUEID" val="1452"/>
  <p:tag name="KSO_WM_BEAUTIFY_FLAG" val=""/>
</p:tagLst>
</file>

<file path=ppt/tags/tag9.xml><?xml version="1.0" encoding="utf-8"?>
<p:tagLst xmlns:p="http://schemas.openxmlformats.org/presentationml/2006/main">
  <p:tag name="AS_UNIQUEID" val="1453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WPS 演示</Application>
  <PresentationFormat>全屏显示(16:9)</PresentationFormat>
  <Paragraphs>189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17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黑体</vt:lpstr>
      <vt:lpstr>Times New Roman</vt:lpstr>
      <vt:lpstr>华文楷体</vt:lpstr>
      <vt:lpstr>楷体</vt:lpstr>
      <vt:lpstr>微软雅黑</vt:lpstr>
      <vt:lpstr>Arial Unicode MS</vt:lpstr>
      <vt:lpstr>Office 主题</vt:lpstr>
      <vt:lpstr>Equation.3</vt:lpstr>
      <vt:lpstr>Equation.DSMT4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Equation.DSMT4</vt:lpstr>
      <vt:lpstr>5.3  直线与平面平行 （第1课时）</vt:lpstr>
      <vt:lpstr>复习回顾</vt:lpstr>
      <vt:lpstr>复习回顾</vt:lpstr>
      <vt:lpstr>问题导入</vt:lpstr>
      <vt:lpstr>问题导入</vt:lpstr>
      <vt:lpstr>新知探究</vt:lpstr>
      <vt:lpstr>新知探究</vt:lpstr>
      <vt:lpstr>问题导入</vt:lpstr>
      <vt:lpstr>问题导入</vt:lpstr>
      <vt:lpstr>问题导入</vt:lpstr>
      <vt:lpstr>问题导入</vt:lpstr>
      <vt:lpstr>新知探究</vt:lpstr>
      <vt:lpstr>新知探究</vt:lpstr>
      <vt:lpstr>新知探究</vt:lpstr>
      <vt:lpstr>新知探究</vt:lpstr>
      <vt:lpstr>温故知新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丽羊羊</cp:lastModifiedBy>
  <cp:revision>354</cp:revision>
  <dcterms:created xsi:type="dcterms:W3CDTF">2013-12-23T07:18:00Z</dcterms:created>
  <dcterms:modified xsi:type="dcterms:W3CDTF">2023-09-11T02:30:44Z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A30AF0C9574943508D8D20D59307003D_13</vt:lpwstr>
  </property>
  <property fmtid="{D5CDD505-2E9C-101B-9397-08002B2CF9AE}" pid="3" name="KSOProductBuildVer">
    <vt:lpwstr>2052-12.1.0.15374</vt:lpwstr>
  </property>
</Properties>
</file>