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9" r:id="rId2"/>
    <p:sldId id="428" r:id="rId3"/>
    <p:sldId id="442" r:id="rId4"/>
    <p:sldId id="346" r:id="rId5"/>
    <p:sldId id="347" r:id="rId6"/>
    <p:sldId id="337" r:id="rId7"/>
    <p:sldId id="412" r:id="rId8"/>
    <p:sldId id="377" r:id="rId9"/>
    <p:sldId id="414" r:id="rId10"/>
    <p:sldId id="415" r:id="rId11"/>
    <p:sldId id="306" r:id="rId12"/>
    <p:sldId id="390" r:id="rId13"/>
    <p:sldId id="348" r:id="rId14"/>
    <p:sldId id="303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9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575"/>
        <p:guide pos="29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E92EFF-6F88-0B80-9503-57B577B12B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2815F9-5CBF-07BB-CEAB-C130C78FC5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22.w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33.xml"/><Relationship Id="rId1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oleObject" Target="../embeddings/oleObject1.bin"/><Relationship Id="rId18" Type="http://schemas.openxmlformats.org/officeDocument/2006/relationships/oleObject" Target="../embeddings/oleObject3.bin"/><Relationship Id="rId26" Type="http://schemas.openxmlformats.org/officeDocument/2006/relationships/oleObject" Target="../embeddings/oleObject7.bin"/><Relationship Id="rId3" Type="http://schemas.openxmlformats.org/officeDocument/2006/relationships/tags" Target="../tags/tag16.xml"/><Relationship Id="rId21" Type="http://schemas.openxmlformats.org/officeDocument/2006/relationships/image" Target="../media/image13.wmf"/><Relationship Id="rId7" Type="http://schemas.openxmlformats.org/officeDocument/2006/relationships/tags" Target="../tags/tag2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1.png"/><Relationship Id="rId25" Type="http://schemas.openxmlformats.org/officeDocument/2006/relationships/image" Target="../media/image15.wmf"/><Relationship Id="rId2" Type="http://schemas.openxmlformats.org/officeDocument/2006/relationships/tags" Target="../tags/tag15.xml"/><Relationship Id="rId16" Type="http://schemas.openxmlformats.org/officeDocument/2006/relationships/image" Target="../media/image10.wmf"/><Relationship Id="rId20" Type="http://schemas.openxmlformats.org/officeDocument/2006/relationships/oleObject" Target="../embeddings/oleObject4.bin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oleObject" Target="../embeddings/oleObject6.bin"/><Relationship Id="rId5" Type="http://schemas.openxmlformats.org/officeDocument/2006/relationships/tags" Target="../tags/tag18.xml"/><Relationship Id="rId15" Type="http://schemas.openxmlformats.org/officeDocument/2006/relationships/oleObject" Target="../embeddings/oleObject2.bin"/><Relationship Id="rId23" Type="http://schemas.openxmlformats.org/officeDocument/2006/relationships/image" Target="../media/image14.wmf"/><Relationship Id="rId28" Type="http://schemas.openxmlformats.org/officeDocument/2006/relationships/image" Target="../media/image7.png"/><Relationship Id="rId10" Type="http://schemas.openxmlformats.org/officeDocument/2006/relationships/tags" Target="../tags/tag23.xml"/><Relationship Id="rId19" Type="http://schemas.openxmlformats.org/officeDocument/2006/relationships/image" Target="../media/image12.wmf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9.wmf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5.3.1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直线与平面平行</a:t>
            </a:r>
            <a:b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360000" y="762640"/>
            <a:ext cx="8424000" cy="27959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练习2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如图所示，已知长方体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ABCD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-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，则：</a:t>
            </a:r>
            <a:endParaRPr 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）与直线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平行的平面是</a:t>
            </a:r>
            <a:r>
              <a:rPr lang="en-US" sz="2400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）与直线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平行的平面是</a:t>
            </a:r>
            <a:r>
              <a:rPr lang="en-US" sz="2400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3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）与直线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AD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平行的平面是</a:t>
            </a:r>
            <a:r>
              <a:rPr lang="en-US" sz="2400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                   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4151"/>
          <a:stretch/>
        </p:blipFill>
        <p:spPr>
          <a:xfrm>
            <a:off x="3083560" y="3293765"/>
            <a:ext cx="2976880" cy="17259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graphicFrame>
        <p:nvGraphicFramePr>
          <p:cNvPr id="2" name="对象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3496521"/>
              </p:ext>
            </p:extLst>
          </p:nvPr>
        </p:nvGraphicFramePr>
        <p:xfrm>
          <a:off x="3779520" y="862196"/>
          <a:ext cx="4442460" cy="43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273300" imgH="215900" progId="Equation.KSEE3">
                  <p:embed/>
                </p:oleObj>
              </mc:Choice>
              <mc:Fallback>
                <p:oleObj r:id="rId3" imgW="2273300" imgH="215900" progId="Equation.KSEE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9520" y="862196"/>
                        <a:ext cx="4442460" cy="430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DCE00435-8B55-E68C-841F-F36B6F62A44A}"/>
              </a:ext>
            </a:extLst>
          </p:cNvPr>
          <p:cNvGrpSpPr/>
          <p:nvPr/>
        </p:nvGrpSpPr>
        <p:grpSpPr>
          <a:xfrm>
            <a:off x="251460" y="828254"/>
            <a:ext cx="8424000" cy="1060767"/>
            <a:chOff x="251460" y="1059180"/>
            <a:chExt cx="8424000" cy="1060767"/>
          </a:xfrm>
        </p:grpSpPr>
        <p:sp>
          <p:nvSpPr>
            <p:cNvPr id="145" name="文本框 144"/>
            <p:cNvSpPr txBox="1"/>
            <p:nvPr/>
          </p:nvSpPr>
          <p:spPr>
            <a:xfrm>
              <a:off x="251460" y="1059180"/>
              <a:ext cx="842400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 </a:t>
              </a:r>
              <a:r>
                <a:rPr lang="zh-CN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练习</a:t>
              </a:r>
              <a:r>
                <a:rPr lang="en-US" altLang="zh-CN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lang="en-US" altLang="zh-CN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如图所示，已知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         </a:t>
              </a: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403648" y="1659572"/>
              <a:ext cx="3253105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sz="2400" dirty="0">
                  <a:ea typeface="宋体" panose="02010600030101010101" pitchFamily="2" charset="-122"/>
                </a:rPr>
                <a:t>求证：</a:t>
              </a:r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 </a:t>
              </a:r>
              <a:r>
                <a:rPr lang="en-US" altLang="zh-CN" sz="2400" dirty="0">
                  <a:sym typeface="+mn-ea"/>
                </a:rPr>
                <a:t>// </a:t>
              </a:r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m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 </a:t>
              </a:r>
              <a:r>
                <a:rPr lang="en-US" altLang="zh-CN" sz="2400" dirty="0">
                  <a:sym typeface="+mn-ea"/>
                </a:rPr>
                <a:t>// </a:t>
              </a:r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m</a:t>
              </a:r>
              <a:r>
                <a:rPr lang="en-US" altLang="zh-CN" sz="2400" dirty="0">
                  <a:sym typeface="+mn-ea"/>
                </a:rPr>
                <a:t>.</a:t>
              </a:r>
              <a:endParaRPr lang="en-US" altLang="zh-CN" sz="2400" dirty="0">
                <a:ea typeface="宋体" panose="02010600030101010101" pitchFamily="2" charset="-122"/>
                <a:sym typeface="+mn-ea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01C81F9-250C-F73B-F199-9399FA7A7C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3194" y="2067694"/>
            <a:ext cx="2217612" cy="27967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 descr="168761563598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125"/>
          <a:stretch/>
        </p:blipFill>
        <p:spPr>
          <a:xfrm>
            <a:off x="6339482" y="2076469"/>
            <a:ext cx="2424430" cy="1440155"/>
          </a:xfrm>
          <a:prstGeom prst="rect">
            <a:avLst/>
          </a:prstGeom>
        </p:spPr>
      </p:pic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13" name="Text Box 66"/>
          <p:cNvSpPr txBox="1"/>
          <p:nvPr>
            <p:custDataLst>
              <p:tags r:id="rId2"/>
            </p:custDataLst>
          </p:nvPr>
        </p:nvSpPr>
        <p:spPr>
          <a:xfrm>
            <a:off x="611823" y="843915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．直线与平面平行的性质定理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11823" y="1361441"/>
            <a:ext cx="7966710" cy="9435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000" b="1" dirty="0"/>
              <a:t>    </a:t>
            </a:r>
            <a:r>
              <a:rPr lang="zh-CN" sz="2000" b="1" dirty="0"/>
              <a:t>如果一条直线和一个平面平行，且经过这条直线的平面和这个平面相交，那么这条直线就和两平面的交线平行</a:t>
            </a:r>
            <a:r>
              <a:rPr lang="en-US" sz="2000" b="1" dirty="0">
                <a:latin typeface="宋体" panose="02010600030101010101" pitchFamily="2" charset="-122"/>
              </a:rPr>
              <a:t>.</a:t>
            </a:r>
            <a:endParaRPr lang="en-US" altLang="en-US" sz="2000" b="1" dirty="0">
              <a:latin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11823" y="2474981"/>
            <a:ext cx="5892165" cy="398780"/>
            <a:chOff x="2097" y="4844"/>
            <a:chExt cx="9279" cy="628"/>
          </a:xfrm>
        </p:grpSpPr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2097" y="4844"/>
              <a:ext cx="9279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sz="2000" b="1" dirty="0">
                  <a:ea typeface="宋体" panose="02010600030101010101" pitchFamily="2" charset="-122"/>
                </a:rPr>
                <a:t>符号表示：</a:t>
              </a:r>
              <a:r>
                <a:rPr lang="zh-CN" sz="2000" dirty="0">
                  <a:ea typeface="宋体" panose="02010600030101010101" pitchFamily="2" charset="-122"/>
                </a:rPr>
                <a:t>若</a:t>
              </a:r>
              <a:r>
                <a:rPr lang="en-US" altLang="zh-CN" sz="2000" dirty="0">
                  <a:ea typeface="宋体" panose="02010600030101010101" pitchFamily="2" charset="-122"/>
                </a:rPr>
                <a:t>                                         </a:t>
              </a:r>
              <a:r>
                <a:rPr lang="zh-CN" altLang="en-US" sz="2000" dirty="0">
                  <a:ea typeface="宋体" panose="02010600030101010101" pitchFamily="2" charset="-122"/>
                </a:rPr>
                <a:t>，则</a:t>
              </a:r>
            </a:p>
          </p:txBody>
        </p:sp>
        <p:graphicFrame>
          <p:nvGraphicFramePr>
            <p:cNvPr id="17" name="对象 -2147482616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4627" y="4895"/>
            <a:ext cx="4590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663700" imgH="203200" progId="Equation.KSEE3">
                    <p:embed/>
                  </p:oleObj>
                </mc:Choice>
                <mc:Fallback>
                  <p:oleObj r:id="rId11" imgW="1663700" imgH="203200" progId="Equation.KSEE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627" y="4895"/>
                          <a:ext cx="4590" cy="5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-2147482609"/>
            <p:cNvGraphicFramePr>
              <a:graphicFrameLocks noChangeAspect="1"/>
            </p:cNvGraphicFramePr>
            <p:nvPr>
              <p:custDataLst>
                <p:tags r:id="rId8"/>
              </p:custDataLst>
            </p:nvPr>
          </p:nvGraphicFramePr>
          <p:xfrm>
            <a:off x="10035" y="4844"/>
            <a:ext cx="1259" cy="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393700" imgH="177165" progId="Equation.KSEE3">
                    <p:embed/>
                  </p:oleObj>
                </mc:Choice>
                <mc:Fallback>
                  <p:oleObj r:id="rId13" imgW="393700" imgH="177165" progId="Equation.KSEE3">
                    <p:embed/>
                    <p:pic>
                      <p:nvPicPr>
                        <p:cNvPr id="0" name="图片 10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0035" y="4844"/>
                          <a:ext cx="1259" cy="56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/>
          <p:cNvGrpSpPr/>
          <p:nvPr/>
        </p:nvGrpSpPr>
        <p:grpSpPr>
          <a:xfrm>
            <a:off x="1259632" y="3091809"/>
            <a:ext cx="5080000" cy="521970"/>
            <a:chOff x="3004" y="6545"/>
            <a:chExt cx="8000" cy="822"/>
          </a:xfrm>
        </p:grpSpPr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3004" y="6545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sz="28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线</a:t>
              </a:r>
              <a:r>
                <a:rPr lang="zh-CN" sz="28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ea"/>
                </a:rPr>
                <a:t>面</a:t>
              </a:r>
              <a:r>
                <a:rPr lang="zh-CN" sz="28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平行</a:t>
              </a:r>
              <a:r>
                <a:rPr lang="en-US" sz="28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               </a:t>
              </a:r>
              <a:r>
                <a:rPr lang="zh-CN" sz="28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线</a:t>
              </a:r>
              <a:r>
                <a:rPr lang="zh-CN" sz="28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ea"/>
                </a:rPr>
                <a:t>线</a:t>
              </a:r>
              <a:r>
                <a:rPr lang="zh-CN" sz="28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平行</a:t>
              </a:r>
              <a:endPara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endParaRPr>
            </a:p>
          </p:txBody>
        </p:sp>
        <p:pic>
          <p:nvPicPr>
            <p:cNvPr id="9" name="图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5725" y="6699"/>
              <a:ext cx="1408" cy="5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611823" y="3843647"/>
            <a:ext cx="8028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梳理直线与直线平行、直线与平面平行、直线与平面平行的性质，并发现其规律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32771" name="Text Box 5"/>
          <p:cNvSpPr txBox="1"/>
          <p:nvPr/>
        </p:nvSpPr>
        <p:spPr>
          <a:xfrm>
            <a:off x="1907540" y="1707515"/>
            <a:ext cx="5445125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160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复习回顾</a:t>
            </a:r>
          </a:p>
        </p:txBody>
      </p:sp>
      <p:sp>
        <p:nvSpPr>
          <p:cNvPr id="17" name="Rectangle 124"/>
          <p:cNvSpPr/>
          <p:nvPr>
            <p:custDataLst>
              <p:tags r:id="rId1"/>
            </p:custDataLst>
          </p:nvPr>
        </p:nvSpPr>
        <p:spPr>
          <a:xfrm>
            <a:off x="360000" y="760829"/>
            <a:ext cx="8424000" cy="11475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直线与平面平行的判定定理</a:t>
            </a:r>
            <a:r>
              <a:rPr lang="en-US" altLang="zh-CN" sz="2400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如果平面外的一条直线与此平面内的一条直线平行，那么这条直线与这个平面平行</a:t>
            </a:r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.</a:t>
            </a:r>
            <a:endParaRPr lang="en-US" altLang="zh-CN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1" name="图片 20" descr="168761346237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/>
          <a:srcRect b="26338"/>
          <a:stretch/>
        </p:blipFill>
        <p:spPr>
          <a:xfrm>
            <a:off x="5652120" y="2571750"/>
            <a:ext cx="2931795" cy="142149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699792" y="2004060"/>
            <a:ext cx="5080000" cy="461645"/>
            <a:chOff x="3004" y="6432"/>
            <a:chExt cx="8000" cy="727"/>
          </a:xfrm>
        </p:grpSpPr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3004" y="6432"/>
              <a:ext cx="800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sz="2400" b="1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线线平行</a:t>
              </a:r>
              <a:r>
                <a:rPr lang="en-US" sz="240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               </a:t>
              </a:r>
              <a:r>
                <a:rPr lang="zh-CN" sz="2400" b="1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线面平行</a:t>
              </a:r>
              <a:endParaRPr lang="zh-CN" altLang="en-US" sz="2400" b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endParaRPr>
            </a:p>
          </p:txBody>
        </p:sp>
        <p:pic>
          <p:nvPicPr>
            <p:cNvPr id="5" name="图片 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5343" y="6584"/>
              <a:ext cx="1238" cy="4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文本框 99"/>
          <p:cNvSpPr txBox="1"/>
          <p:nvPr/>
        </p:nvSpPr>
        <p:spPr>
          <a:xfrm>
            <a:off x="370708" y="2561378"/>
            <a:ext cx="6138545" cy="16677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latin typeface="宋体" panose="02010600030101010101" pitchFamily="2" charset="-122"/>
              </a:rPr>
              <a:t>想一想：</a:t>
            </a:r>
            <a:r>
              <a:rPr lang="zh-CN" sz="2400" dirty="0">
                <a:latin typeface="宋体" panose="02010600030101010101" pitchFamily="2" charset="-122"/>
              </a:rPr>
              <a:t>如果一条直线与平面内的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latin typeface="宋体" panose="02010600030101010101" pitchFamily="2" charset="-122"/>
              </a:rPr>
              <a:t>一条直线平行，那么该直线与此平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latin typeface="宋体" panose="02010600030101010101" pitchFamily="2" charset="-122"/>
              </a:rPr>
              <a:t>面一定平行吗？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0000" y="4515966"/>
            <a:ext cx="56438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提示：不一定，该直线可能在平面内．</a:t>
            </a:r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复习回顾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0000" y="2249557"/>
            <a:ext cx="5577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使用判定定理时，必须具备三个条件：</a:t>
            </a:r>
            <a:r>
              <a:rPr lang="en-US" altLang="zh-CN" sz="2400" dirty="0"/>
              <a:t>                    </a:t>
            </a:r>
            <a:r>
              <a:rPr lang="en-US" altLang="zh-CN" sz="2400" dirty="0">
                <a:sym typeface="+mn-ea"/>
              </a:rPr>
              <a:t>          </a:t>
            </a:r>
            <a:endParaRPr lang="en-US" altLang="zh-CN" sz="2400" dirty="0"/>
          </a:p>
        </p:txBody>
      </p:sp>
      <p:sp>
        <p:nvSpPr>
          <p:cNvPr id="11" name="Text Box 5"/>
          <p:cNvSpPr txBox="1"/>
          <p:nvPr>
            <p:custDataLst>
              <p:tags r:id="rId1"/>
            </p:custDataLst>
          </p:nvPr>
        </p:nvSpPr>
        <p:spPr>
          <a:xfrm>
            <a:off x="467544" y="2859782"/>
            <a:ext cx="3811270" cy="574675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2400" dirty="0">
                <a:sym typeface="+mn-ea"/>
              </a:rPr>
              <a:t>直线</a:t>
            </a:r>
            <a:r>
              <a:rPr lang="en-US" altLang="zh-CN" sz="2400" dirty="0">
                <a:sym typeface="+mn-ea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</a:t>
            </a:r>
            <a:r>
              <a:rPr lang="zh-CN" altLang="en-US" sz="2400" dirty="0">
                <a:sym typeface="+mn-ea"/>
              </a:rPr>
              <a:t>在平面</a:t>
            </a:r>
            <a:r>
              <a:rPr lang="en-US" altLang="zh-CN" sz="2400" dirty="0">
                <a:sym typeface="+mn-ea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 </a:t>
            </a:r>
            <a:r>
              <a:rPr lang="zh-CN" altLang="en-US" sz="2400" dirty="0">
                <a:sym typeface="+mn-ea"/>
              </a:rPr>
              <a:t>外；</a:t>
            </a:r>
            <a:endParaRPr lang="zh-CN" alt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rgbClr val="1515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Text Box 5"/>
          <p:cNvSpPr txBox="1"/>
          <p:nvPr>
            <p:custDataLst>
              <p:tags r:id="rId2"/>
            </p:custDataLst>
          </p:nvPr>
        </p:nvSpPr>
        <p:spPr>
          <a:xfrm>
            <a:off x="467544" y="3363337"/>
            <a:ext cx="3811270" cy="574675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直线</a:t>
            </a:r>
            <a:r>
              <a:rPr lang="en-US" altLang="zh-CN" sz="2400">
                <a:sym typeface="+mn-ea"/>
              </a:rPr>
              <a:t> 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</a:t>
            </a:r>
            <a:r>
              <a:rPr lang="zh-CN" altLang="en-US" sz="2400">
                <a:sym typeface="+mn-ea"/>
              </a:rPr>
              <a:t>在平面</a:t>
            </a:r>
            <a:r>
              <a:rPr lang="en-US" altLang="zh-CN" sz="2400">
                <a:sym typeface="+mn-ea"/>
              </a:rPr>
              <a:t> 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 </a:t>
            </a:r>
            <a:r>
              <a:rPr lang="zh-CN" altLang="en-US" sz="2400">
                <a:sym typeface="+mn-ea"/>
              </a:rPr>
              <a:t>内；</a:t>
            </a:r>
            <a:endParaRPr lang="zh-CN" altLang="en-US" sz="240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zh-CN" altLang="en-US" sz="2400">
              <a:solidFill>
                <a:srgbClr val="1515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Text Box 5"/>
          <p:cNvSpPr txBox="1"/>
          <p:nvPr>
            <p:custDataLst>
              <p:tags r:id="rId3"/>
            </p:custDataLst>
          </p:nvPr>
        </p:nvSpPr>
        <p:spPr>
          <a:xfrm>
            <a:off x="467544" y="3867527"/>
            <a:ext cx="3731260" cy="574675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2400" dirty="0">
                <a:sym typeface="+mn-ea"/>
              </a:rPr>
              <a:t>直线</a:t>
            </a:r>
            <a:r>
              <a:rPr lang="en-US" altLang="zh-CN" sz="2400" dirty="0">
                <a:sym typeface="+mn-ea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</a:t>
            </a:r>
            <a:r>
              <a:rPr lang="zh-CN" altLang="en-US" sz="2400" dirty="0">
                <a:sym typeface="+mn-ea"/>
              </a:rPr>
              <a:t>和直线</a:t>
            </a:r>
            <a:r>
              <a:rPr lang="en-US" altLang="zh-CN" sz="2400" dirty="0">
                <a:sym typeface="+mn-ea"/>
              </a:rPr>
              <a:t>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</a:t>
            </a:r>
            <a:r>
              <a:rPr lang="zh-CN" altLang="en-US" sz="2400" dirty="0">
                <a:sym typeface="+mn-ea"/>
              </a:rPr>
              <a:t>平行．</a:t>
            </a:r>
            <a:endParaRPr lang="zh-CN" altLang="en-U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rgbClr val="1515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Rectangle 124">
            <a:extLst>
              <a:ext uri="{FF2B5EF4-FFF2-40B4-BE49-F238E27FC236}">
                <a16:creationId xmlns:a16="http://schemas.microsoft.com/office/drawing/2014/main" id="{64151F0C-9769-5117-F41C-83F8A2BCD1A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0000" y="760829"/>
            <a:ext cx="8424000" cy="11475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直线与平面平行的判定定理</a:t>
            </a:r>
            <a:r>
              <a:rPr lang="en-US" altLang="zh-CN" sz="2400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如果平面外的一条直线与此平面内的一条直线平行，那么这条直线与这个平面平行</a:t>
            </a:r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.</a:t>
            </a:r>
            <a:endParaRPr lang="en-US" altLang="zh-CN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 descr="1687613462379">
            <a:extLst>
              <a:ext uri="{FF2B5EF4-FFF2-40B4-BE49-F238E27FC236}">
                <a16:creationId xmlns:a16="http://schemas.microsoft.com/office/drawing/2014/main" id="{81D3B6B3-360C-5881-6A76-10054B54D20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7"/>
          <a:srcRect b="26338"/>
          <a:stretch/>
        </p:blipFill>
        <p:spPr>
          <a:xfrm>
            <a:off x="5652120" y="2571750"/>
            <a:ext cx="2931795" cy="1421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0000" y="698363"/>
            <a:ext cx="8424000" cy="114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如图所示，由直线与平面平行的定义可知，如果直线</a:t>
            </a:r>
            <a:r>
              <a:rPr lang="zh-CN" altLang="en-US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与平面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平行，那么直线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与平面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α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没有公共点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．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4777" y="1779662"/>
            <a:ext cx="88944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此时，直线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zh-CN" altLang="en-US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与平面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zh-CN" altLang="en-US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内的任何一条直线有怎样的位置关系？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0000" y="2956209"/>
            <a:ext cx="57905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那么，在什么条件下，平面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zh-CN" altLang="en-US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内的直线与直线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zh-CN" altLang="en-US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平行呢？</a:t>
            </a:r>
          </a:p>
        </p:txBody>
      </p:sp>
      <p:sp>
        <p:nvSpPr>
          <p:cNvPr id="3" name="Text Box 99"/>
          <p:cNvSpPr txBox="1"/>
          <p:nvPr>
            <p:custDataLst>
              <p:tags r:id="rId1"/>
            </p:custDataLst>
          </p:nvPr>
        </p:nvSpPr>
        <p:spPr>
          <a:xfrm>
            <a:off x="3466147" y="2393076"/>
            <a:ext cx="2204085" cy="465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平行或异面</a:t>
            </a:r>
          </a:p>
        </p:txBody>
      </p:sp>
      <p:sp>
        <p:nvSpPr>
          <p:cNvPr id="4" name="Text Box 99"/>
          <p:cNvSpPr txBox="1"/>
          <p:nvPr>
            <p:custDataLst>
              <p:tags r:id="rId2"/>
            </p:custDataLst>
          </p:nvPr>
        </p:nvSpPr>
        <p:spPr>
          <a:xfrm>
            <a:off x="3034022" y="3651115"/>
            <a:ext cx="864250" cy="465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共面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01955" y="4229735"/>
            <a:ext cx="6546309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dirty="0">
                <a:solidFill>
                  <a:srgbClr val="0000CC"/>
                </a:solidFill>
                <a:ea typeface="宋体" panose="02010600030101010101" pitchFamily="2" charset="-122"/>
              </a:rPr>
              <a:t>即</a:t>
            </a:r>
            <a:r>
              <a:rPr lang="zh-CN" altLang="en-US" sz="2400" dirty="0">
                <a:solidFill>
                  <a:srgbClr val="0000CC"/>
                </a:solidFill>
                <a:ea typeface="宋体" panose="02010600030101010101" pitchFamily="2" charset="-122"/>
              </a:rPr>
              <a:t>经过</a:t>
            </a:r>
            <a:r>
              <a:rPr lang="zh-CN" sz="2400" dirty="0">
                <a:solidFill>
                  <a:srgbClr val="0000CC"/>
                </a:solidFill>
                <a:ea typeface="宋体" panose="02010600030101010101" pitchFamily="2" charset="-122"/>
              </a:rPr>
              <a:t>直线</a:t>
            </a:r>
            <a:r>
              <a:rPr lang="en-US" altLang="zh-CN" sz="2400" dirty="0">
                <a:solidFill>
                  <a:srgbClr val="0000CC"/>
                </a:solidFill>
                <a:ea typeface="宋体" panose="02010600030101010101" pitchFamily="2" charset="-122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 </a:t>
            </a: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zh-CN" sz="2400" dirty="0">
                <a:solidFill>
                  <a:srgbClr val="0000CC"/>
                </a:solidFill>
                <a:ea typeface="宋体" panose="02010600030101010101" pitchFamily="2" charset="-122"/>
              </a:rPr>
              <a:t>任一平面，若与平面</a:t>
            </a:r>
            <a:r>
              <a:rPr lang="en-US" altLang="zh-CN" sz="2400" dirty="0">
                <a:solidFill>
                  <a:srgbClr val="0000CC"/>
                </a:solidFill>
                <a:ea typeface="宋体" panose="02010600030101010101" pitchFamily="2" charset="-122"/>
              </a:rPr>
              <a:t> </a:t>
            </a:r>
            <a:r>
              <a:rPr lang="zh-CN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α</a:t>
            </a:r>
            <a:r>
              <a:rPr lang="en-US" altLang="zh-CN" sz="2400" i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sz="2400" dirty="0">
                <a:solidFill>
                  <a:srgbClr val="0000CC"/>
                </a:solidFill>
                <a:sym typeface="+mn-ea"/>
              </a:rPr>
              <a:t>相交，则交线与直线</a:t>
            </a:r>
            <a:r>
              <a:rPr lang="en-US" altLang="zh-CN" sz="2400" dirty="0">
                <a:solidFill>
                  <a:srgbClr val="0000CC"/>
                </a:solidFill>
                <a:sym typeface="+mn-ea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m </a:t>
            </a:r>
            <a:r>
              <a:rPr lang="zh-CN" sz="2400" dirty="0">
                <a:solidFill>
                  <a:srgbClr val="0000CC"/>
                </a:solidFill>
                <a:sym typeface="+mn-ea"/>
              </a:rPr>
              <a:t>平行</a:t>
            </a:r>
            <a:r>
              <a:rPr lang="en-US" sz="2400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.</a:t>
            </a:r>
            <a:endParaRPr lang="en-US" altLang="en-US" sz="2400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b="34376"/>
          <a:stretch/>
        </p:blipFill>
        <p:spPr>
          <a:xfrm>
            <a:off x="6257925" y="2931795"/>
            <a:ext cx="2462530" cy="1080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5604" name="Rectangle 124"/>
          <p:cNvSpPr/>
          <p:nvPr/>
        </p:nvSpPr>
        <p:spPr>
          <a:xfrm>
            <a:off x="250825" y="718820"/>
            <a:ext cx="4914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直线与平面平行的性质定理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467360" y="1055370"/>
            <a:ext cx="82054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如果一条直线和一个平面平行，且经过这条直线的平面和这个平面相交，那么这条直线就和两平面的交线平行</a:t>
            </a:r>
            <a:r>
              <a:rPr 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.</a:t>
            </a:r>
            <a:endParaRPr lang="en-US" altLang="en-US" sz="24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36830" y="2067560"/>
            <a:ext cx="9045575" cy="593725"/>
            <a:chOff x="282" y="3959"/>
            <a:chExt cx="14245" cy="935"/>
          </a:xfrm>
        </p:grpSpPr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282" y="3959"/>
              <a:ext cx="14245" cy="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266700">
                <a:lnSpc>
                  <a:spcPct val="150000"/>
                </a:lnSpc>
              </a:pPr>
              <a:r>
                <a:rPr lang="en-US" altLang="zh-CN" sz="24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   </a:t>
              </a:r>
              <a:r>
                <a:rPr lang="zh-CN" sz="24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已知：若</a:t>
              </a:r>
              <a:r>
                <a:rPr lang="en-US" altLang="zh-CN" sz="24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                                           </a:t>
              </a:r>
              <a:r>
                <a:rPr lang="zh-CN" sz="24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如图所示，求证：</a:t>
              </a:r>
              <a:r>
                <a:rPr lang="en-US" altLang="zh-CN" sz="24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       </a:t>
              </a:r>
              <a:r>
                <a:rPr lang="en-US" sz="24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.</a:t>
              </a:r>
              <a:endParaRPr lang="en-US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endParaRPr>
            </a:p>
          </p:txBody>
        </p:sp>
        <p:graphicFrame>
          <p:nvGraphicFramePr>
            <p:cNvPr id="2" name="对象 -2147482618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3117" y="4264"/>
            <a:ext cx="5136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714500" imgH="203200" progId="Equation.KSEE3">
                    <p:embed/>
                  </p:oleObj>
                </mc:Choice>
                <mc:Fallback>
                  <p:oleObj r:id="rId13" imgW="1714500" imgH="203200" progId="Equation.KSEE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117" y="4264"/>
                          <a:ext cx="5136" cy="60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-2147482615"/>
            <p:cNvGraphicFramePr>
              <a:graphicFrameLocks noChangeAspect="1"/>
            </p:cNvGraphicFramePr>
            <p:nvPr>
              <p:custDataLst>
                <p:tags r:id="rId11"/>
              </p:custDataLst>
              <p:extLst>
                <p:ext uri="{D42A27DB-BD31-4B8C-83A1-F6EECF244321}">
                  <p14:modId xmlns:p14="http://schemas.microsoft.com/office/powerpoint/2010/main" val="3193210160"/>
                </p:ext>
              </p:extLst>
            </p:nvPr>
          </p:nvGraphicFramePr>
          <p:xfrm>
            <a:off x="11897" y="4264"/>
            <a:ext cx="1140" cy="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368300" imgH="177165" progId="Equation.KSEE3">
                    <p:embed/>
                  </p:oleObj>
                </mc:Choice>
                <mc:Fallback>
                  <p:oleObj r:id="rId15" imgW="368300" imgH="177165" progId="Equation.KSEE3">
                    <p:embed/>
                    <p:pic>
                      <p:nvPicPr>
                        <p:cNvPr id="0" name="图片 16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897" y="4264"/>
                          <a:ext cx="1140" cy="54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图片 6" descr="1687615635980"/>
          <p:cNvPicPr>
            <a:picLocks noChangeAspect="1"/>
          </p:cNvPicPr>
          <p:nvPr/>
        </p:nvPicPr>
        <p:blipFill rotWithShape="1">
          <a:blip r:embed="rId17"/>
          <a:srcRect b="24952"/>
          <a:stretch/>
        </p:blipFill>
        <p:spPr>
          <a:xfrm>
            <a:off x="6443980" y="2934970"/>
            <a:ext cx="2513330" cy="14973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39115" y="2787650"/>
            <a:ext cx="5080000" cy="398780"/>
            <a:chOff x="849" y="4390"/>
            <a:chExt cx="8000" cy="628"/>
          </a:xfrm>
        </p:grpSpPr>
        <p:sp>
          <p:nvSpPr>
            <p:cNvPr id="102" name="文本框 101"/>
            <p:cNvSpPr txBox="1"/>
            <p:nvPr/>
          </p:nvSpPr>
          <p:spPr>
            <a:xfrm>
              <a:off x="849" y="4390"/>
              <a:ext cx="800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sz="2000" b="1">
                  <a:ea typeface="宋体" panose="02010600030101010101" pitchFamily="2" charset="-122"/>
                </a:rPr>
                <a:t>证明：</a:t>
              </a:r>
              <a:r>
                <a:rPr lang="zh-CN" sz="2000">
                  <a:ea typeface="宋体" panose="02010600030101010101" pitchFamily="2" charset="-122"/>
                </a:rPr>
                <a:t>因为</a:t>
              </a:r>
              <a:r>
                <a:rPr lang="en-US" altLang="zh-CN" sz="2000">
                  <a:ea typeface="宋体" panose="02010600030101010101" pitchFamily="2" charset="-122"/>
                </a:rPr>
                <a:t>               </a:t>
              </a:r>
              <a:r>
                <a:rPr lang="zh-CN" altLang="en-US" sz="2000">
                  <a:ea typeface="宋体" panose="02010600030101010101" pitchFamily="2" charset="-122"/>
                </a:rPr>
                <a:t>，所以</a:t>
              </a:r>
            </a:p>
          </p:txBody>
        </p:sp>
        <p:graphicFrame>
          <p:nvGraphicFramePr>
            <p:cNvPr id="4" name="对象 -2147482614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3004" y="4466"/>
            <a:ext cx="1585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634365" imgH="203200" progId="Equation.KSEE3">
                    <p:embed/>
                  </p:oleObj>
                </mc:Choice>
                <mc:Fallback>
                  <p:oleObj r:id="rId18" imgW="634365" imgH="203200" progId="Equation.KSEE3">
                    <p:embed/>
                    <p:pic>
                      <p:nvPicPr>
                        <p:cNvPr id="0" name="图片 3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004" y="4466"/>
                          <a:ext cx="1585" cy="5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-2147482613"/>
            <p:cNvGraphicFramePr>
              <a:graphicFrameLocks noChangeAspect="1"/>
            </p:cNvGraphicFramePr>
            <p:nvPr>
              <p:custDataLst>
                <p:tags r:id="rId8"/>
              </p:custDataLst>
            </p:nvPr>
          </p:nvGraphicFramePr>
          <p:xfrm>
            <a:off x="5913" y="4409"/>
            <a:ext cx="2773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927100" imgH="203200" progId="Equation.KSEE3">
                    <p:embed/>
                  </p:oleObj>
                </mc:Choice>
                <mc:Fallback>
                  <p:oleObj r:id="rId20" imgW="927100" imgH="203200" progId="Equation.KSEE3">
                    <p:embed/>
                    <p:pic>
                      <p:nvPicPr>
                        <p:cNvPr id="0" name="图片 4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913" y="4409"/>
                          <a:ext cx="2773" cy="60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文本框 13"/>
          <p:cNvSpPr txBox="1"/>
          <p:nvPr/>
        </p:nvSpPr>
        <p:spPr>
          <a:xfrm>
            <a:off x="1331595" y="366839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ea typeface="宋体" panose="02010600030101010101" pitchFamily="2" charset="-122"/>
              </a:rPr>
              <a:t>故</a:t>
            </a:r>
            <a:r>
              <a:rPr lang="en-US" sz="2000" dirty="0">
                <a:ea typeface="宋体" panose="02010600030101010101" pitchFamily="2" charset="-122"/>
              </a:rPr>
              <a:t> </a:t>
            </a:r>
            <a:r>
              <a:rPr sz="20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2000" dirty="0">
                <a:ea typeface="宋体" panose="02010600030101010101" pitchFamily="2" charset="-122"/>
              </a:rPr>
              <a:t>与</a:t>
            </a:r>
            <a:r>
              <a:rPr lang="en-US" sz="2000" dirty="0">
                <a:ea typeface="宋体" panose="02010600030101010101" pitchFamily="2" charset="-122"/>
              </a:rPr>
              <a:t> </a:t>
            </a:r>
            <a:r>
              <a:rPr sz="20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2000" dirty="0" err="1">
                <a:ea typeface="宋体" panose="02010600030101010101" pitchFamily="2" charset="-122"/>
              </a:rPr>
              <a:t>也没有公共点</a:t>
            </a:r>
            <a:r>
              <a:rPr sz="2000" dirty="0">
                <a:ea typeface="宋体" panose="02010600030101010101" pitchFamily="2" charset="-122"/>
              </a:rPr>
              <a:t>．</a:t>
            </a:r>
            <a:endParaRPr lang="en-US" altLang="zh-CN" sz="2000" dirty="0">
              <a:ea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31595" y="4094480"/>
            <a:ext cx="5080000" cy="398780"/>
            <a:chOff x="1530" y="7225"/>
            <a:chExt cx="8000" cy="628"/>
          </a:xfrm>
        </p:grpSpPr>
        <p:sp>
          <p:nvSpPr>
            <p:cNvPr id="15" name="文本框 14"/>
            <p:cNvSpPr txBox="1"/>
            <p:nvPr/>
          </p:nvSpPr>
          <p:spPr>
            <a:xfrm>
              <a:off x="1530" y="7225"/>
              <a:ext cx="800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sz="2000">
                  <a:ea typeface="宋体" panose="02010600030101010101" pitchFamily="2" charset="-122"/>
                </a:rPr>
                <a:t>又因为</a:t>
              </a:r>
              <a:r>
                <a:rPr lang="en-US" altLang="zh-CN" sz="2000">
                  <a:ea typeface="宋体" panose="02010600030101010101" pitchFamily="2" charset="-122"/>
                </a:rPr>
                <a:t>                       </a:t>
              </a:r>
              <a:r>
                <a:rPr lang="zh-CN" altLang="en-US" sz="2000">
                  <a:ea typeface="宋体" panose="02010600030101010101" pitchFamily="2" charset="-122"/>
                </a:rPr>
                <a:t>所以</a:t>
              </a:r>
            </a:p>
          </p:txBody>
        </p:sp>
        <p:graphicFrame>
          <p:nvGraphicFramePr>
            <p:cNvPr id="16" name="对象 -2147482618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2893" y="7292"/>
            <a:ext cx="2471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977900" imgH="203200" progId="Equation.KSEE3">
                    <p:embed/>
                  </p:oleObj>
                </mc:Choice>
                <mc:Fallback>
                  <p:oleObj r:id="rId22" imgW="977900" imgH="203200" progId="Equation.KSEE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893" y="7292"/>
                          <a:ext cx="2471" cy="51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-2147482615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6292" y="7260"/>
            <a:ext cx="1300" cy="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4" imgW="393700" imgH="177165" progId="Equation.KSEE3">
                    <p:embed/>
                  </p:oleObj>
                </mc:Choice>
                <mc:Fallback>
                  <p:oleObj r:id="rId24" imgW="393700" imgH="177165" progId="Equation.KSEE3">
                    <p:embed/>
                    <p:pic>
                      <p:nvPicPr>
                        <p:cNvPr id="0" name="图片 16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6292" y="7260"/>
                          <a:ext cx="1300" cy="4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组合 24"/>
          <p:cNvGrpSpPr/>
          <p:nvPr/>
        </p:nvGrpSpPr>
        <p:grpSpPr>
          <a:xfrm>
            <a:off x="1329690" y="3220085"/>
            <a:ext cx="5080000" cy="414020"/>
            <a:chOff x="2094" y="5184"/>
            <a:chExt cx="8000" cy="652"/>
          </a:xfrm>
        </p:grpSpPr>
        <p:grpSp>
          <p:nvGrpSpPr>
            <p:cNvPr id="9" name="组合 8"/>
            <p:cNvGrpSpPr/>
            <p:nvPr/>
          </p:nvGrpSpPr>
          <p:grpSpPr>
            <a:xfrm>
              <a:off x="2094" y="5197"/>
              <a:ext cx="8000" cy="628"/>
              <a:chOff x="1416" y="5642"/>
              <a:chExt cx="8000" cy="628"/>
            </a:xfrm>
          </p:grpSpPr>
          <p:sp>
            <p:nvSpPr>
              <p:cNvPr id="10" name="文本框 9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416" y="5642"/>
                <a:ext cx="8000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sz="2000" dirty="0">
                    <a:ea typeface="宋体" panose="02010600030101010101" pitchFamily="2" charset="-122"/>
                  </a:rPr>
                  <a:t>因为</a:t>
                </a:r>
                <a:r>
                  <a:rPr lang="en-US" altLang="zh-CN" sz="2000" dirty="0">
                    <a:ea typeface="宋体" panose="02010600030101010101" pitchFamily="2" charset="-122"/>
                  </a:rPr>
                  <a:t>          </a:t>
                </a:r>
                <a:r>
                  <a:rPr lang="zh-CN" altLang="en-US" sz="2000" dirty="0">
                    <a:ea typeface="宋体" panose="02010600030101010101" pitchFamily="2" charset="-122"/>
                  </a:rPr>
                  <a:t>，所以</a:t>
                </a:r>
                <a:r>
                  <a:rPr lang="en-US" altLang="zh-CN" sz="2000" dirty="0">
                    <a:ea typeface="宋体" panose="02010600030101010101" pitchFamily="2" charset="-122"/>
                  </a:rPr>
                  <a:t> </a:t>
                </a:r>
                <a:r>
                  <a:rPr lang="zh-CN" altLang="en-US" sz="200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ea typeface="宋体" panose="02010600030101010101" pitchFamily="2" charset="-122"/>
                  </a:rPr>
                  <a:t>与</a:t>
                </a:r>
                <a:r>
                  <a:rPr lang="en-US" altLang="zh-CN" sz="2000" dirty="0">
                    <a:ea typeface="宋体" panose="02010600030101010101" pitchFamily="2" charset="-122"/>
                  </a:rPr>
                  <a:t>    </a:t>
                </a:r>
                <a:r>
                  <a:rPr lang="zh-CN" altLang="en-US" sz="2000" dirty="0">
                    <a:ea typeface="宋体" panose="02010600030101010101" pitchFamily="2" charset="-122"/>
                  </a:rPr>
                  <a:t>没有公共点</a:t>
                </a:r>
                <a:r>
                  <a:rPr lang="en-US" altLang="zh-CN" sz="2000" dirty="0">
                    <a:ea typeface="宋体" panose="02010600030101010101" pitchFamily="2" charset="-122"/>
                  </a:rPr>
                  <a:t>.</a:t>
                </a:r>
              </a:p>
            </p:txBody>
          </p:sp>
          <p:graphicFrame>
            <p:nvGraphicFramePr>
              <p:cNvPr id="11" name="对象 -2147482611"/>
              <p:cNvGraphicFramePr>
                <a:graphicFrameLocks noChangeAspect="1"/>
              </p:cNvGraphicFramePr>
              <p:nvPr>
                <p:custDataLst>
                  <p:tags r:id="rId4"/>
                </p:custDataLst>
              </p:nvPr>
            </p:nvGraphicFramePr>
            <p:xfrm>
              <a:off x="2437" y="5720"/>
              <a:ext cx="1049" cy="4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26" imgW="393700" imgH="177165" progId="Equation.KSEE3">
                      <p:embed/>
                    </p:oleObj>
                  </mc:Choice>
                  <mc:Fallback>
                    <p:oleObj r:id="rId26" imgW="393700" imgH="177165" progId="Equation.KSEE3">
                      <p:embed/>
                      <p:pic>
                        <p:nvPicPr>
                          <p:cNvPr id="0" name="图片 7"/>
                          <p:cNvPicPr/>
                          <p:nvPr/>
                        </p:nvPicPr>
                        <p:blipFill>
                          <a:blip r:embed="rId27"/>
                          <a:stretch>
                            <a:fillRect/>
                          </a:stretch>
                        </p:blipFill>
                        <p:spPr>
                          <a:xfrm>
                            <a:off x="2437" y="5720"/>
                            <a:ext cx="1049" cy="47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" name="文本框 23"/>
            <p:cNvSpPr txBox="1"/>
            <p:nvPr/>
          </p:nvSpPr>
          <p:spPr>
            <a:xfrm>
              <a:off x="6178" y="5184"/>
              <a:ext cx="590" cy="652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r>
                <a:rPr lang="zh-CN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04153" y="4587974"/>
            <a:ext cx="3888740" cy="461645"/>
            <a:chOff x="3004" y="6545"/>
            <a:chExt cx="6124" cy="727"/>
          </a:xfrm>
        </p:grpSpPr>
        <p:sp>
          <p:nvSpPr>
            <p:cNvPr id="27" name="文本框 26"/>
            <p:cNvSpPr txBox="1"/>
            <p:nvPr>
              <p:custDataLst>
                <p:tags r:id="rId1"/>
              </p:custDataLst>
            </p:nvPr>
          </p:nvSpPr>
          <p:spPr>
            <a:xfrm>
              <a:off x="3004" y="6545"/>
              <a:ext cx="6124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sz="24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线</a:t>
              </a:r>
              <a:r>
                <a:rPr lang="zh-CN" sz="24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ea"/>
                </a:rPr>
                <a:t>面</a:t>
              </a:r>
              <a:r>
                <a:rPr lang="zh-CN" sz="24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平行</a:t>
              </a:r>
              <a:r>
                <a:rPr lang="en-US" sz="24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               </a:t>
              </a:r>
              <a:r>
                <a:rPr lang="zh-CN" sz="24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线</a:t>
              </a:r>
              <a:r>
                <a:rPr lang="zh-CN" sz="24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ea"/>
                </a:rPr>
                <a:t>线</a:t>
              </a:r>
              <a:r>
                <a:rPr lang="zh-CN" sz="24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平行</a:t>
              </a:r>
              <a:endPara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endParaRPr>
            </a:p>
          </p:txBody>
        </p:sp>
        <p:pic>
          <p:nvPicPr>
            <p:cNvPr id="28" name="图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5356" y="6705"/>
              <a:ext cx="1238" cy="45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6628" name="Text Box 4"/>
          <p:cNvSpPr txBox="1"/>
          <p:nvPr/>
        </p:nvSpPr>
        <p:spPr>
          <a:xfrm>
            <a:off x="360000" y="771550"/>
            <a:ext cx="8424000" cy="11188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一个长方体木质工件如图所示，若要经过上底面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内一点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和棱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将木质工件锯开，则应画出哪些线来保证这一操作尽可能精准？</a:t>
            </a:r>
          </a:p>
        </p:txBody>
      </p:sp>
      <p:pic>
        <p:nvPicPr>
          <p:cNvPr id="3" name="图片 7" descr="1687615846385">
            <a:extLst>
              <a:ext uri="{FF2B5EF4-FFF2-40B4-BE49-F238E27FC236}">
                <a16:creationId xmlns:a16="http://schemas.microsoft.com/office/drawing/2014/main" id="{70A1FD77-D626-4E41-3B09-9116F9B40F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8156" r="53230" b="16090"/>
          <a:stretch/>
        </p:blipFill>
        <p:spPr>
          <a:xfrm>
            <a:off x="2555776" y="2067694"/>
            <a:ext cx="4032448" cy="22780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pic>
        <p:nvPicPr>
          <p:cNvPr id="2" name="图片 7" descr="168761584638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10308" b="16090"/>
          <a:stretch/>
        </p:blipFill>
        <p:spPr>
          <a:xfrm>
            <a:off x="1007604" y="3233688"/>
            <a:ext cx="7128791" cy="18299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0000" y="771550"/>
            <a:ext cx="8424000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</a:rPr>
              <a:t>分析：</a:t>
            </a:r>
            <a:r>
              <a:rPr lang="zh-CN" altLang="en-US" sz="2000" dirty="0"/>
              <a:t>设点</a:t>
            </a:r>
            <a:r>
              <a:rPr lang="en-US" altLang="zh-CN" sz="2000" dirty="0"/>
              <a:t> 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/>
              <a:t>和直线</a:t>
            </a:r>
            <a:r>
              <a:rPr lang="en-US" altLang="zh-CN" sz="2000" dirty="0"/>
              <a:t> 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/>
              <a:t>所在的平面为</a:t>
            </a:r>
            <a:r>
              <a:rPr lang="en-US" altLang="zh-CN" sz="2000" dirty="0"/>
              <a:t> 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000" dirty="0">
                <a:cs typeface="Arial" panose="020B0604020202020204" pitchFamily="34" charset="0"/>
              </a:rPr>
              <a:t>，则经过点</a:t>
            </a:r>
            <a:r>
              <a:rPr lang="en-US" altLang="zh-CN" sz="2000" dirty="0">
                <a:cs typeface="Arial" panose="020B0604020202020204" pitchFamily="34" charset="0"/>
              </a:rPr>
              <a:t> 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cs typeface="Arial" panose="020B0604020202020204" pitchFamily="34" charset="0"/>
              </a:rPr>
              <a:t>和棱</a:t>
            </a:r>
            <a:r>
              <a:rPr lang="en-US" altLang="zh-CN" sz="2000" dirty="0">
                <a:cs typeface="Arial" panose="020B0604020202020204" pitchFamily="34" charset="0"/>
              </a:rPr>
              <a:t> 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cs typeface="Arial" panose="020B0604020202020204" pitchFamily="34" charset="0"/>
              </a:rPr>
              <a:t>将木质工件锯开，截面就是</a:t>
            </a:r>
            <a:r>
              <a:rPr lang="en-US" altLang="zh-CN" sz="2000" dirty="0">
                <a:cs typeface="Arial" panose="020B0604020202020204" pitchFamily="34" charset="0"/>
              </a:rPr>
              <a:t> 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000" dirty="0">
                <a:cs typeface="Arial" panose="020B0604020202020204" pitchFamily="34" charset="0"/>
                <a:sym typeface="+mn-ea"/>
              </a:rPr>
              <a:t>，因此只要画出平面</a:t>
            </a:r>
            <a:r>
              <a:rPr lang="en-US" altLang="zh-CN" sz="2000" dirty="0"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zh-CN" altLang="en-US" sz="2000" dirty="0">
                <a:cs typeface="Arial" panose="020B0604020202020204" pitchFamily="34" charset="0"/>
                <a:sym typeface="+mn-ea"/>
              </a:rPr>
              <a:t>与长方体表面的交线即可．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F515965-1A96-C960-94D1-C85027281EA1}"/>
              </a:ext>
            </a:extLst>
          </p:cNvPr>
          <p:cNvSpPr txBox="1"/>
          <p:nvPr/>
        </p:nvSpPr>
        <p:spPr>
          <a:xfrm>
            <a:off x="359999" y="1707383"/>
            <a:ext cx="8424000" cy="141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</a:rPr>
              <a:t>　　</a:t>
            </a:r>
            <a:r>
              <a:rPr lang="zh-CN" altLang="en-US" sz="2000" dirty="0"/>
              <a:t>由于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000" dirty="0">
                <a:latin typeface="宋体" panose="02010600030101010101" pitchFamily="2" charset="-122"/>
                <a:sym typeface="+mn-ea"/>
              </a:rPr>
              <a:t>∥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dirty="0"/>
              <a:t>，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zh-CN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     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，</a:t>
            </a:r>
            <a:r>
              <a:rPr lang="zh-CN" altLang="en-US" sz="2000" dirty="0"/>
              <a:t>故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000" dirty="0">
                <a:latin typeface="宋体" panose="02010600030101010101" pitchFamily="2" charset="-122"/>
                <a:sym typeface="+mn-ea"/>
              </a:rPr>
              <a:t>∥</a:t>
            </a:r>
            <a:r>
              <a:rPr lang="zh-CN" altLang="en-US" sz="2000" dirty="0"/>
              <a:t>平面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000" dirty="0"/>
              <a:t>．设平面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000" dirty="0"/>
              <a:t>与上底面的交线为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zh-CN" altLang="en-US" sz="2000" dirty="0"/>
              <a:t>，由直线与平面平行的性质定理可得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000" dirty="0">
                <a:latin typeface="宋体" panose="02010600030101010101" pitchFamily="2" charset="-122"/>
                <a:sym typeface="+mn-ea"/>
              </a:rPr>
              <a:t>∥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EF</a:t>
            </a:r>
            <a:r>
              <a:rPr lang="zh-CN" altLang="en-US" sz="2000" dirty="0"/>
              <a:t>．因此只要在平面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dirty="0"/>
              <a:t>内过点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000" dirty="0"/>
              <a:t> 作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dirty="0"/>
              <a:t>的平行线即可．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D754474E-D7F6-3C57-C319-42DF138E1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778133"/>
              </p:ext>
            </p:extLst>
          </p:nvPr>
        </p:nvGraphicFramePr>
        <p:xfrm>
          <a:off x="3312230" y="1888044"/>
          <a:ext cx="251658" cy="25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152280" progId="Equation.DSMT4">
                  <p:embed/>
                </p:oleObj>
              </mc:Choice>
              <mc:Fallback>
                <p:oleObj name="Equation" r:id="rId4" imgW="1522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2230" y="1888044"/>
                        <a:ext cx="251658" cy="251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45" name="文本框 144"/>
          <p:cNvSpPr txBox="1"/>
          <p:nvPr/>
        </p:nvSpPr>
        <p:spPr>
          <a:xfrm>
            <a:off x="360000" y="771550"/>
            <a:ext cx="8424000" cy="9572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000" b="1" dirty="0">
                <a:solidFill>
                  <a:srgbClr val="0000CC"/>
                </a:solidFill>
                <a:ea typeface="宋体" panose="02010600030101010101" pitchFamily="2" charset="-122"/>
              </a:rPr>
              <a:t>作法：</a:t>
            </a:r>
            <a:r>
              <a:rPr lang="zh-CN" sz="2000" b="1" dirty="0">
                <a:ea typeface="宋体" panose="02010600030101010101" pitchFamily="2" charset="-122"/>
              </a:rPr>
              <a:t>第</a:t>
            </a:r>
            <a:r>
              <a:rPr lang="en-US" altLang="zh-CN" sz="2000" b="1" dirty="0"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sz="2000" b="1" dirty="0">
                <a:ea typeface="宋体" panose="02010600030101010101" pitchFamily="2" charset="-122"/>
              </a:rPr>
              <a:t>步，</a:t>
            </a:r>
            <a:r>
              <a:rPr lang="zh-CN" sz="2000" dirty="0">
                <a:ea typeface="宋体" panose="02010600030101010101" pitchFamily="2" charset="-122"/>
              </a:rPr>
              <a:t>在平面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000" dirty="0">
                <a:ea typeface="宋体" panose="02010600030101010101" pitchFamily="2" charset="-122"/>
              </a:rPr>
              <a:t>内过点</a:t>
            </a:r>
            <a:r>
              <a:rPr lang="en-US" sz="2000" i="1" dirty="0">
                <a:latin typeface="Times New Roman" panose="02020603050405020304" pitchFamily="18" charset="0"/>
              </a:rPr>
              <a:t>P</a:t>
            </a:r>
            <a:r>
              <a:rPr lang="zh-CN" sz="2000" dirty="0">
                <a:ea typeface="宋体" panose="02010600030101010101" pitchFamily="2" charset="-122"/>
              </a:rPr>
              <a:t>作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EF</a:t>
            </a:r>
            <a:r>
              <a:rPr lang="en-US" sz="2000" dirty="0">
                <a:latin typeface="宋体" panose="02010600030101010101" pitchFamily="2" charset="-122"/>
              </a:rPr>
              <a:t>∥</a:t>
            </a:r>
            <a:r>
              <a:rPr lang="en-US" sz="2000" i="1" dirty="0">
                <a:latin typeface="Times New Roman" panose="02020603050405020304" pitchFamily="18" charset="0"/>
              </a:rPr>
              <a:t>B</a:t>
            </a:r>
            <a:r>
              <a:rPr lang="en-US" sz="20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000" dirty="0">
                <a:ea typeface="宋体" panose="02010600030101010101" pitchFamily="2" charset="-122"/>
              </a:rPr>
              <a:t>，分别交棱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000" i="1" dirty="0">
                <a:latin typeface="Times New Roman" panose="02020603050405020304" pitchFamily="18" charset="0"/>
              </a:rPr>
              <a:t>B</a:t>
            </a:r>
            <a:r>
              <a:rPr lang="en-US" sz="20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000" dirty="0">
                <a:ea typeface="宋体" panose="02010600030101010101" pitchFamily="2" charset="-122"/>
              </a:rPr>
              <a:t>，</a:t>
            </a:r>
            <a:r>
              <a:rPr lang="en-US" sz="2000" i="1" dirty="0">
                <a:latin typeface="Times New Roman" panose="02020603050405020304" pitchFamily="18" charset="0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000" dirty="0">
                <a:ea typeface="宋体" panose="02010600030101010101" pitchFamily="2" charset="-122"/>
              </a:rPr>
              <a:t>于点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zh-CN" sz="2000" dirty="0">
                <a:ea typeface="宋体" panose="02010600030101010101" pitchFamily="2" charset="-122"/>
              </a:rPr>
              <a:t>，</a:t>
            </a:r>
            <a:r>
              <a:rPr lang="en-US" sz="2000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sz="2000" dirty="0">
                <a:ea typeface="宋体" panose="02010600030101010101" pitchFamily="2" charset="-122"/>
              </a:rPr>
              <a:t>；</a:t>
            </a:r>
            <a:endParaRPr lang="zh-CN" altLang="en-US" sz="2000" dirty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5616" y="1851670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000" b="1" dirty="0">
                <a:sym typeface="+mn-ea"/>
              </a:rPr>
              <a:t>第</a:t>
            </a:r>
            <a:r>
              <a:rPr lang="en-US" altLang="zh-CN" sz="2000" b="1" dirty="0">
                <a:sym typeface="+mn-ea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 </a:t>
            </a:r>
            <a:r>
              <a:rPr lang="zh-CN" sz="2000" b="1" dirty="0">
                <a:sym typeface="+mn-ea"/>
              </a:rPr>
              <a:t>步，</a:t>
            </a:r>
            <a:r>
              <a:rPr lang="zh-CN" sz="2000" dirty="0">
                <a:sym typeface="+mn-ea"/>
              </a:rPr>
              <a:t>连接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BE</a:t>
            </a:r>
            <a:r>
              <a:rPr lang="zh-CN" sz="2000" dirty="0">
                <a:sym typeface="+mn-ea"/>
              </a:rPr>
              <a:t>，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CF</a:t>
            </a:r>
            <a:r>
              <a:rPr lang="zh-CN" sz="2000" dirty="0">
                <a:sym typeface="+mn-ea"/>
              </a:rPr>
              <a:t>．</a:t>
            </a:r>
            <a:endParaRPr lang="zh-CN" altLang="en-US" sz="2000" dirty="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4741" y="2191486"/>
            <a:ext cx="6914515" cy="5040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000" dirty="0">
                <a:sym typeface="+mn-ea"/>
              </a:rPr>
              <a:t>此时，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BE</a:t>
            </a:r>
            <a:r>
              <a:rPr lang="zh-CN" sz="2000" dirty="0">
                <a:sym typeface="+mn-ea"/>
              </a:rPr>
              <a:t>，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CF</a:t>
            </a:r>
            <a:r>
              <a:rPr lang="zh-CN" sz="2000" dirty="0">
                <a:sym typeface="+mn-ea"/>
              </a:rPr>
              <a:t>和</a:t>
            </a:r>
            <a:r>
              <a:rPr lang="en-US" sz="2000" i="1" dirty="0">
                <a:latin typeface="Times New Roman" panose="02020603050405020304" pitchFamily="18" charset="0"/>
                <a:sym typeface="+mn-ea"/>
              </a:rPr>
              <a:t>EF</a:t>
            </a:r>
            <a:r>
              <a:rPr lang="zh-CN" sz="2000" dirty="0">
                <a:sym typeface="+mn-ea"/>
              </a:rPr>
              <a:t>就是所要画的线，如图</a:t>
            </a:r>
            <a:r>
              <a:rPr lang="zh-CN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（2）</a:t>
            </a:r>
            <a:r>
              <a:rPr lang="zh-CN" sz="2000" dirty="0">
                <a:sym typeface="+mn-ea"/>
              </a:rPr>
              <a:t>所示．</a:t>
            </a:r>
            <a:endParaRPr lang="zh-CN" altLang="en-US" sz="2000" dirty="0">
              <a:sym typeface="+mn-ea"/>
            </a:endParaRPr>
          </a:p>
        </p:txBody>
      </p:sp>
      <p:pic>
        <p:nvPicPr>
          <p:cNvPr id="6" name="图片 7" descr="1687615846385">
            <a:extLst>
              <a:ext uri="{FF2B5EF4-FFF2-40B4-BE49-F238E27FC236}">
                <a16:creationId xmlns:a16="http://schemas.microsoft.com/office/drawing/2014/main" id="{3B984FC3-EE87-2E29-048F-0E55000957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10308" b="16090"/>
          <a:stretch/>
        </p:blipFill>
        <p:spPr>
          <a:xfrm>
            <a:off x="1007602" y="3035351"/>
            <a:ext cx="7128791" cy="1829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360000" y="771550"/>
            <a:ext cx="8424000" cy="3344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ea typeface="宋体" panose="02010600030101010101" pitchFamily="2" charset="-122"/>
              </a:rPr>
              <a:t>练习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ea typeface="宋体" panose="02010600030101010101" pitchFamily="2" charset="-122"/>
              </a:rPr>
              <a:t> </a:t>
            </a:r>
            <a:r>
              <a:rPr lang="zh-CN" sz="2400" dirty="0">
                <a:ea typeface="宋体" panose="02010600030101010101" pitchFamily="2" charset="-122"/>
              </a:rPr>
              <a:t>判断下列命题的真假：</a:t>
            </a:r>
            <a:r>
              <a:rPr lang="en-US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sz="2400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）</a:t>
            </a:r>
            <a:r>
              <a:rPr lang="zh-CN" sz="2400" dirty="0">
                <a:ea typeface="宋体" panose="02010600030101010101" pitchFamily="2" charset="-122"/>
              </a:rPr>
              <a:t>过平面外一点有无数条直线和这个平面平行；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）</a:t>
            </a:r>
            <a:r>
              <a:rPr lang="zh-CN" sz="2400" dirty="0">
                <a:ea typeface="宋体" panose="02010600030101010101" pitchFamily="2" charset="-122"/>
              </a:rPr>
              <a:t>过直线外一点有无数个平面和这条直线平行；</a:t>
            </a:r>
            <a:r>
              <a:rPr lang="en-US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sz="2400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）</a:t>
            </a:r>
            <a:r>
              <a:rPr lang="zh-CN" sz="2400" dirty="0">
                <a:ea typeface="宋体" panose="02010600030101010101" pitchFamily="2" charset="-122"/>
              </a:rPr>
              <a:t>平行于同一个平面的两条直线互相平行；</a:t>
            </a:r>
            <a:r>
              <a:rPr lang="en-US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sz="2400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）</a:t>
            </a:r>
            <a:r>
              <a:rPr lang="zh-CN" sz="2400" dirty="0">
                <a:ea typeface="宋体" panose="02010600030101010101" pitchFamily="2" charset="-122"/>
              </a:rPr>
              <a:t>如果一条直线不在平面内，那么这条直线就平行于这个平面．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8713462-52dc-4036-8259-75e59f5caa76"/>
  <p:tag name="COMMONDATA" val="eyJoZGlkIjoiYzU0NDBlNTUzOWVjZjEzNjdiODMzY2I0OTg3ZDM0MT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2824,&quot;width&quot;:429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29,&quot;width&quot;:381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2824,&quot;width&quot;:4291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2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2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2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816</Words>
  <Application>Microsoft Office PowerPoint</Application>
  <PresentationFormat>全屏显示(16:9)</PresentationFormat>
  <Paragraphs>65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黑体</vt:lpstr>
      <vt:lpstr>华文楷体</vt:lpstr>
      <vt:lpstr>楷体</vt:lpstr>
      <vt:lpstr>宋体</vt:lpstr>
      <vt:lpstr>Arial</vt:lpstr>
      <vt:lpstr>Calibri</vt:lpstr>
      <vt:lpstr>Times New Roman</vt:lpstr>
      <vt:lpstr>Wingdings</vt:lpstr>
      <vt:lpstr>Office 主题</vt:lpstr>
      <vt:lpstr>Equation.KSEE3</vt:lpstr>
      <vt:lpstr>MathType 6.0 Equation</vt:lpstr>
      <vt:lpstr>5.3.1  直线与平面平行 （第2课时）</vt:lpstr>
      <vt:lpstr>复习回顾</vt:lpstr>
      <vt:lpstr>复习回顾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347</cp:revision>
  <dcterms:created xsi:type="dcterms:W3CDTF">2013-12-23T07:18:00Z</dcterms:created>
  <dcterms:modified xsi:type="dcterms:W3CDTF">2023-09-08T03:03:47Z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A30AF0C9574943508D8D20D59307003D_13</vt:lpwstr>
  </property>
  <property fmtid="{D5CDD505-2E9C-101B-9397-08002B2CF9AE}" pid="3" name="KSOProductBuildVer">
    <vt:lpwstr>2052-11.1.0.14309</vt:lpwstr>
  </property>
</Properties>
</file>