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5"/>
  </p:notesMasterIdLst>
  <p:handoutMasterIdLst>
    <p:handoutMasterId r:id="rId26"/>
  </p:handoutMasterIdLst>
  <p:sldIdLst>
    <p:sldId id="256" r:id="rId3"/>
    <p:sldId id="376" r:id="rId4"/>
    <p:sldId id="393" r:id="rId5"/>
    <p:sldId id="305" r:id="rId6"/>
    <p:sldId id="392" r:id="rId7"/>
    <p:sldId id="344" r:id="rId8"/>
    <p:sldId id="364" r:id="rId9"/>
    <p:sldId id="328" r:id="rId10"/>
    <p:sldId id="375" r:id="rId11"/>
    <p:sldId id="327" r:id="rId12"/>
    <p:sldId id="395" r:id="rId13"/>
    <p:sldId id="396" r:id="rId14"/>
    <p:sldId id="394" r:id="rId15"/>
    <p:sldId id="345" r:id="rId16"/>
    <p:sldId id="366" r:id="rId17"/>
    <p:sldId id="399" r:id="rId18"/>
    <p:sldId id="330" r:id="rId19"/>
    <p:sldId id="367" r:id="rId20"/>
    <p:sldId id="334" r:id="rId21"/>
    <p:sldId id="342" r:id="rId22"/>
    <p:sldId id="348" r:id="rId23"/>
    <p:sldId id="303" r:id="rId24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4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CC"/>
    <a:srgbClr val="0000FF"/>
    <a:srgbClr val="419EFF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724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C5A81C-F5EA-DC1C-E4AD-3E42901FA2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A117A2-049E-FE86-94CD-CC86EDD76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8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直线与平面垂直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Rectangle 19"/>
          <p:cNvSpPr txBox="1"/>
          <p:nvPr/>
        </p:nvSpPr>
        <p:spPr>
          <a:xfrm>
            <a:off x="360680" y="1203960"/>
            <a:ext cx="8423275" cy="2076450"/>
          </a:xfrm>
          <a:prstGeom prst="rect">
            <a:avLst/>
          </a:prstGeom>
          <a:noFill/>
          <a:ln w="762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</a:rPr>
              <a:t>        </a:t>
            </a:r>
            <a:r>
              <a:rPr lang="zh-CN" altLang="en-US" sz="2000" dirty="0"/>
              <a:t>如图所示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dirty="0"/>
              <a:t>准备两张完全相同的三角形纸片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dirty="0"/>
              <a:t>过顶点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/>
              <a:t>进行折叠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dirty="0"/>
              <a:t>使一张纸的折痕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000" dirty="0"/>
              <a:t>与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dirty="0"/>
              <a:t>不垂直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dirty="0"/>
              <a:t>另一张纸的折痕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000" dirty="0"/>
              <a:t>与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dirty="0"/>
              <a:t>垂直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dirty="0"/>
              <a:t>然后将折叠后的两张纸略微展开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dirty="0"/>
              <a:t>立在水平桌面</a:t>
            </a:r>
            <a:r>
              <a:rPr lang="zh-CN" altLang="en-US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000" dirty="0">
                <a:sym typeface="+mn-ea"/>
              </a:rPr>
              <a:t>上</a:t>
            </a:r>
            <a:r>
              <a:rPr lang="zh-CN" altLang="en-US" sz="2000" dirty="0"/>
              <a:t>（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zh-CN" altLang="en-US" sz="2000" dirty="0"/>
              <a:t>均在桌面</a:t>
            </a:r>
            <a:r>
              <a:rPr lang="zh-CN" altLang="en-US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000" dirty="0"/>
              <a:t>内)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dirty="0"/>
              <a:t>下图中哪一种折法能使折痕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000" dirty="0"/>
              <a:t>与桌面</a:t>
            </a:r>
            <a:r>
              <a:rPr lang="zh-CN" altLang="en-US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000" dirty="0"/>
              <a:t>垂直?</a:t>
            </a:r>
          </a:p>
        </p:txBody>
      </p:sp>
      <p:sp>
        <p:nvSpPr>
          <p:cNvPr id="15369" name="Rectangle 124"/>
          <p:cNvSpPr/>
          <p:nvPr/>
        </p:nvSpPr>
        <p:spPr>
          <a:xfrm>
            <a:off x="250825" y="790575"/>
            <a:ext cx="2062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探索研究</a:t>
            </a:r>
          </a:p>
        </p:txBody>
      </p:sp>
      <p:sp>
        <p:nvSpPr>
          <p:cNvPr id="7181" name="Text Box 80"/>
          <p:cNvSpPr txBox="1"/>
          <p:nvPr>
            <p:custDataLst>
              <p:tags r:id="rId1"/>
            </p:custDataLst>
          </p:nvPr>
        </p:nvSpPr>
        <p:spPr>
          <a:xfrm>
            <a:off x="1475105" y="4300220"/>
            <a:ext cx="1204595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不垂直</a:t>
            </a:r>
          </a:p>
        </p:txBody>
      </p:sp>
      <p:sp>
        <p:nvSpPr>
          <p:cNvPr id="4" name="Text Box 80"/>
          <p:cNvSpPr txBox="1"/>
          <p:nvPr>
            <p:custDataLst>
              <p:tags r:id="rId2"/>
            </p:custDataLst>
          </p:nvPr>
        </p:nvSpPr>
        <p:spPr>
          <a:xfrm>
            <a:off x="6299835" y="4300220"/>
            <a:ext cx="1204595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垂直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455" y="4054475"/>
            <a:ext cx="3548380" cy="988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b="18692"/>
          <a:stretch>
            <a:fillRect/>
          </a:stretch>
        </p:blipFill>
        <p:spPr>
          <a:xfrm>
            <a:off x="2844165" y="3075940"/>
            <a:ext cx="3655060" cy="105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18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5369" name="Rectangle 124"/>
          <p:cNvSpPr/>
          <p:nvPr/>
        </p:nvSpPr>
        <p:spPr>
          <a:xfrm>
            <a:off x="250825" y="790575"/>
            <a:ext cx="2062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探索研究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353185"/>
            <a:ext cx="3783330" cy="1054100"/>
          </a:xfrm>
          <a:prstGeom prst="rect">
            <a:avLst/>
          </a:prstGeom>
        </p:spPr>
      </p:pic>
      <p:sp>
        <p:nvSpPr>
          <p:cNvPr id="3" name="Text Box 24"/>
          <p:cNvSpPr txBox="1"/>
          <p:nvPr>
            <p:custDataLst>
              <p:tags r:id="rId1"/>
            </p:custDataLst>
          </p:nvPr>
        </p:nvSpPr>
        <p:spPr>
          <a:xfrm>
            <a:off x="597272" y="2643480"/>
            <a:ext cx="8278495" cy="1308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）如何翻折才能使折痕与桌面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垂直？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b="18692"/>
          <a:stretch>
            <a:fillRect/>
          </a:stretch>
        </p:blipFill>
        <p:spPr>
          <a:xfrm>
            <a:off x="612140" y="1348105"/>
            <a:ext cx="3655060" cy="105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5369" name="Rectangle 124"/>
          <p:cNvSpPr/>
          <p:nvPr/>
        </p:nvSpPr>
        <p:spPr>
          <a:xfrm>
            <a:off x="250825" y="790575"/>
            <a:ext cx="2062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探索研究</a:t>
            </a:r>
          </a:p>
        </p:txBody>
      </p:sp>
      <p:sp>
        <p:nvSpPr>
          <p:cNvPr id="3" name="Text Box 24"/>
          <p:cNvSpPr txBox="1"/>
          <p:nvPr>
            <p:custDataLst>
              <p:tags r:id="rId1"/>
            </p:custDataLst>
          </p:nvPr>
        </p:nvSpPr>
        <p:spPr>
          <a:xfrm>
            <a:off x="444500" y="2650589"/>
            <a:ext cx="8278495" cy="1308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）为什么一条直线和一个平面内的两条相交直线都垂直，这条直线就和这个平面垂直？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035F4C-0CAC-B03C-55B9-0C259942E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353185"/>
            <a:ext cx="3783330" cy="1054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ED08A5-8E47-016D-A5B0-EB612E1D65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b="18692"/>
          <a:stretch>
            <a:fillRect/>
          </a:stretch>
        </p:blipFill>
        <p:spPr>
          <a:xfrm>
            <a:off x="612140" y="1348105"/>
            <a:ext cx="3655060" cy="105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5369" name="Rectangle 124"/>
          <p:cNvSpPr/>
          <p:nvPr/>
        </p:nvSpPr>
        <p:spPr>
          <a:xfrm>
            <a:off x="250825" y="790575"/>
            <a:ext cx="2062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探索研究</a:t>
            </a:r>
          </a:p>
        </p:txBody>
      </p:sp>
      <p:sp>
        <p:nvSpPr>
          <p:cNvPr id="3" name="Text Box 24"/>
          <p:cNvSpPr txBox="1"/>
          <p:nvPr>
            <p:custDataLst>
              <p:tags r:id="rId1"/>
            </p:custDataLst>
          </p:nvPr>
        </p:nvSpPr>
        <p:spPr>
          <a:xfrm>
            <a:off x="467360" y="2330450"/>
            <a:ext cx="8278495" cy="1308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）两条平行直线也可以确定一个平面，为什么两条平行直线都垂直于一条直线的时候，直线和平面就不垂直呢？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F9B902-22D7-12CA-79A1-DCFAE2CDE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353185"/>
            <a:ext cx="3783330" cy="1054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E418FA-7413-6F7D-C543-C89CCEAAE4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b="18692"/>
          <a:stretch>
            <a:fillRect/>
          </a:stretch>
        </p:blipFill>
        <p:spPr>
          <a:xfrm>
            <a:off x="612140" y="1348105"/>
            <a:ext cx="3655060" cy="105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Text Box 24"/>
          <p:cNvSpPr txBox="1"/>
          <p:nvPr/>
        </p:nvSpPr>
        <p:spPr>
          <a:xfrm>
            <a:off x="360000" y="1312545"/>
            <a:ext cx="8424000" cy="16842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如果一条直线与一个平面内的两条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相交直线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垂直，那么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这条直线与这个平面垂直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用符号表示为：若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∩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⟂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⟂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，则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．如图所示．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2" name="Rectangle 124"/>
          <p:cNvSpPr/>
          <p:nvPr/>
        </p:nvSpPr>
        <p:spPr>
          <a:xfrm>
            <a:off x="250825" y="790575"/>
            <a:ext cx="4907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直线与平面垂直的判定定理</a:t>
            </a:r>
          </a:p>
        </p:txBody>
      </p:sp>
      <p:sp>
        <p:nvSpPr>
          <p:cNvPr id="2" name="Text Box 24"/>
          <p:cNvSpPr txBox="1"/>
          <p:nvPr>
            <p:custDataLst>
              <p:tags r:id="rId1"/>
            </p:custDataLst>
          </p:nvPr>
        </p:nvSpPr>
        <p:spPr>
          <a:xfrm>
            <a:off x="539115" y="4444365"/>
            <a:ext cx="3315335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直线与平面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垂直的问题</a:t>
            </a:r>
          </a:p>
        </p:txBody>
      </p:sp>
      <p:sp>
        <p:nvSpPr>
          <p:cNvPr id="4" name="右箭头 3"/>
          <p:cNvSpPr/>
          <p:nvPr/>
        </p:nvSpPr>
        <p:spPr>
          <a:xfrm>
            <a:off x="4017962" y="4472538"/>
            <a:ext cx="1306195" cy="432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转化</a:t>
            </a:r>
          </a:p>
        </p:txBody>
      </p:sp>
      <p:sp>
        <p:nvSpPr>
          <p:cNvPr id="5" name="Text Box 24"/>
          <p:cNvSpPr txBox="1"/>
          <p:nvPr>
            <p:custDataLst>
              <p:tags r:id="rId2"/>
            </p:custDataLst>
          </p:nvPr>
        </p:nvSpPr>
        <p:spPr>
          <a:xfrm>
            <a:off x="5435600" y="4444365"/>
            <a:ext cx="3315335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直线与直线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垂直的问题</a:t>
            </a:r>
          </a:p>
        </p:txBody>
      </p:sp>
      <p:pic>
        <p:nvPicPr>
          <p:cNvPr id="9" name="图片 9" descr="168891236171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9221"/>
          <a:stretch/>
        </p:blipFill>
        <p:spPr>
          <a:xfrm>
            <a:off x="5004048" y="2773054"/>
            <a:ext cx="2844800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bldLvl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Rectangle 19"/>
          <p:cNvSpPr txBox="1"/>
          <p:nvPr/>
        </p:nvSpPr>
        <p:spPr>
          <a:xfrm>
            <a:off x="360680" y="1203960"/>
            <a:ext cx="8423275" cy="1135380"/>
          </a:xfrm>
          <a:prstGeom prst="rect">
            <a:avLst/>
          </a:prstGeom>
          <a:noFill/>
          <a:ln w="762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400" b="1" dirty="0"/>
              <a:t>有一个侧面是矩形的棱柱是直棱柱吗？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   </a:t>
            </a:r>
            <a:r>
              <a:rPr lang="zh-CN" altLang="en-US" sz="2400" b="1" dirty="0"/>
              <a:t>有两个相邻的侧面是矩形的棱柱是直棱柱吗？为什么？</a:t>
            </a:r>
          </a:p>
        </p:txBody>
      </p:sp>
      <p:sp>
        <p:nvSpPr>
          <p:cNvPr id="15369" name="Rectangle 124"/>
          <p:cNvSpPr/>
          <p:nvPr/>
        </p:nvSpPr>
        <p:spPr>
          <a:xfrm>
            <a:off x="250825" y="790575"/>
            <a:ext cx="1706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想一想</a:t>
            </a:r>
          </a:p>
        </p:txBody>
      </p:sp>
      <p:sp>
        <p:nvSpPr>
          <p:cNvPr id="7181" name="Text Box 80"/>
          <p:cNvSpPr txBox="1"/>
          <p:nvPr>
            <p:custDataLst>
              <p:tags r:id="rId1"/>
            </p:custDataLst>
          </p:nvPr>
        </p:nvSpPr>
        <p:spPr>
          <a:xfrm>
            <a:off x="1763395" y="4425315"/>
            <a:ext cx="1289050" cy="497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</a:rPr>
              <a:t>斜棱柱</a:t>
            </a:r>
          </a:p>
        </p:txBody>
      </p:sp>
      <p:sp>
        <p:nvSpPr>
          <p:cNvPr id="4" name="Text Box 80"/>
          <p:cNvSpPr txBox="1"/>
          <p:nvPr>
            <p:custDataLst>
              <p:tags r:id="rId2"/>
            </p:custDataLst>
          </p:nvPr>
        </p:nvSpPr>
        <p:spPr>
          <a:xfrm>
            <a:off x="5507990" y="4425315"/>
            <a:ext cx="1204595" cy="497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</a:rPr>
              <a:t>直棱柱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" name="图片 20" descr="fc1c101854bb0cd1b6cde0eb2dc30c8"/>
          <p:cNvPicPr>
            <a:picLocks noChangeAspect="1"/>
          </p:cNvPicPr>
          <p:nvPr/>
        </p:nvPicPr>
        <p:blipFill>
          <a:blip r:embed="rId6"/>
          <a:srcRect l="22369" b="2791"/>
          <a:stretch>
            <a:fillRect/>
          </a:stretch>
        </p:blipFill>
        <p:spPr>
          <a:xfrm>
            <a:off x="1834833" y="2854008"/>
            <a:ext cx="1452245" cy="1614805"/>
          </a:xfrm>
          <a:prstGeom prst="rect">
            <a:avLst/>
          </a:prstGeom>
        </p:spPr>
      </p:pic>
      <p:pic>
        <p:nvPicPr>
          <p:cNvPr id="19" name="图片 19" descr="6b388b3a8c4314c30503580b0a23459"/>
          <p:cNvPicPr>
            <a:picLocks noChangeAspect="1"/>
          </p:cNvPicPr>
          <p:nvPr/>
        </p:nvPicPr>
        <p:blipFill>
          <a:blip r:embed="rId7"/>
          <a:srcRect l="16788" r="24576"/>
          <a:stretch>
            <a:fillRect/>
          </a:stretch>
        </p:blipFill>
        <p:spPr>
          <a:xfrm>
            <a:off x="5435283" y="2690813"/>
            <a:ext cx="1228725" cy="1734185"/>
          </a:xfrm>
          <a:prstGeom prst="rect">
            <a:avLst/>
          </a:prstGeom>
        </p:spPr>
      </p:pic>
      <p:sp>
        <p:nvSpPr>
          <p:cNvPr id="3" name="Text Box 80"/>
          <p:cNvSpPr txBox="1"/>
          <p:nvPr>
            <p:custDataLst>
              <p:tags r:id="rId3"/>
            </p:custDataLst>
          </p:nvPr>
        </p:nvSpPr>
        <p:spPr>
          <a:xfrm>
            <a:off x="6372225" y="1312545"/>
            <a:ext cx="1204595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不一定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5" name="Text Box 80"/>
          <p:cNvSpPr txBox="1"/>
          <p:nvPr>
            <p:custDataLst>
              <p:tags r:id="rId4"/>
            </p:custDataLst>
          </p:nvPr>
        </p:nvSpPr>
        <p:spPr>
          <a:xfrm>
            <a:off x="1043305" y="2348230"/>
            <a:ext cx="6177280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一定是，因为侧棱垂直于底面的相交直线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181" grpId="0"/>
      <p:bldP spid="4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65" name="Text Box 4"/>
          <p:cNvSpPr txBox="1"/>
          <p:nvPr/>
        </p:nvSpPr>
        <p:spPr>
          <a:xfrm>
            <a:off x="323528" y="2859782"/>
            <a:ext cx="7591425" cy="6593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分析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只要证明直线与平面内两条相交直线都垂直即可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9460" name="Text Box 77"/>
          <p:cNvSpPr txBox="1"/>
          <p:nvPr/>
        </p:nvSpPr>
        <p:spPr>
          <a:xfrm>
            <a:off x="323528" y="798403"/>
            <a:ext cx="8008620" cy="477203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如图所示，已知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⟂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．求证：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pic>
        <p:nvPicPr>
          <p:cNvPr id="16" name="图片 16" descr="1688819519(1)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1485"/>
          <a:stretch/>
        </p:blipFill>
        <p:spPr>
          <a:xfrm>
            <a:off x="3008229" y="1385034"/>
            <a:ext cx="3127541" cy="151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65" name="Text Box 4"/>
          <p:cNvSpPr txBox="1"/>
          <p:nvPr/>
        </p:nvSpPr>
        <p:spPr>
          <a:xfrm>
            <a:off x="323528" y="2139702"/>
            <a:ext cx="8858885" cy="2653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　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在平面内作两条直线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使</a:t>
            </a: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∩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因为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，所以根据直线和平面垂直的定义可知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因为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//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所以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⟂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ɑ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因为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ɑ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且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⊂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且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∩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所以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.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77">
            <a:extLst>
              <a:ext uri="{FF2B5EF4-FFF2-40B4-BE49-F238E27FC236}">
                <a16:creationId xmlns:a16="http://schemas.microsoft.com/office/drawing/2014/main" id="{C16DBB39-5AD2-373B-8EBD-D339124F19F6}"/>
              </a:ext>
            </a:extLst>
          </p:cNvPr>
          <p:cNvSpPr txBox="1"/>
          <p:nvPr/>
        </p:nvSpPr>
        <p:spPr>
          <a:xfrm>
            <a:off x="323528" y="798403"/>
            <a:ext cx="8008620" cy="477203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如图所示，已知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⟂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．求证：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pic>
        <p:nvPicPr>
          <p:cNvPr id="3" name="图片 16" descr="1688819519(1)">
            <a:extLst>
              <a:ext uri="{FF2B5EF4-FFF2-40B4-BE49-F238E27FC236}">
                <a16:creationId xmlns:a16="http://schemas.microsoft.com/office/drawing/2014/main" id="{E9CAEA5A-B766-DE03-AFA0-773976A2D1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1485"/>
          <a:stretch/>
        </p:blipFill>
        <p:spPr>
          <a:xfrm>
            <a:off x="5692931" y="1262276"/>
            <a:ext cx="3127541" cy="151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65" name="Text Box 4"/>
          <p:cNvSpPr txBox="1"/>
          <p:nvPr/>
        </p:nvSpPr>
        <p:spPr>
          <a:xfrm>
            <a:off x="323528" y="3007032"/>
            <a:ext cx="8208912" cy="1324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推论：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在两条平行线中，如果有一条直线垂直于一个平面，那么另一条直线也垂直于这个平面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</a:p>
        </p:txBody>
      </p:sp>
      <p:sp>
        <p:nvSpPr>
          <p:cNvPr id="2" name="Text Box 77">
            <a:extLst>
              <a:ext uri="{FF2B5EF4-FFF2-40B4-BE49-F238E27FC236}">
                <a16:creationId xmlns:a16="http://schemas.microsoft.com/office/drawing/2014/main" id="{56701630-C152-F75E-11DF-832E0FD54785}"/>
              </a:ext>
            </a:extLst>
          </p:cNvPr>
          <p:cNvSpPr txBox="1"/>
          <p:nvPr/>
        </p:nvSpPr>
        <p:spPr>
          <a:xfrm>
            <a:off x="323528" y="798403"/>
            <a:ext cx="8008620" cy="477203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如图所示，已知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∥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⟂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．求证：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pic>
        <p:nvPicPr>
          <p:cNvPr id="3" name="图片 16" descr="1688819519(1)">
            <a:extLst>
              <a:ext uri="{FF2B5EF4-FFF2-40B4-BE49-F238E27FC236}">
                <a16:creationId xmlns:a16="http://schemas.microsoft.com/office/drawing/2014/main" id="{D39AC3CF-FB76-9DF7-C842-AEBE27CB93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1485"/>
          <a:stretch/>
        </p:blipFill>
        <p:spPr>
          <a:xfrm>
            <a:off x="3008229" y="1385034"/>
            <a:ext cx="3127541" cy="151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77"/>
          <p:cNvSpPr txBox="1"/>
          <p:nvPr/>
        </p:nvSpPr>
        <p:spPr>
          <a:xfrm>
            <a:off x="611505" y="733425"/>
            <a:ext cx="7973695" cy="37363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如图所示，四边形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是正方形，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PA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⟂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平面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BD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AC =O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．求证: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CD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⟂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平面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PA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；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BD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⟂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平面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PAC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endParaRPr lang="en-US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2" name="图片 7" descr="1688818206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12180" y="2067560"/>
            <a:ext cx="2824480" cy="2105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复习回顾</a:t>
            </a:r>
          </a:p>
        </p:txBody>
      </p:sp>
      <p:sp>
        <p:nvSpPr>
          <p:cNvPr id="2" name="Rectangle 4"/>
          <p:cNvSpPr/>
          <p:nvPr>
            <p:custDataLst>
              <p:tags r:id="rId1"/>
            </p:custDataLst>
          </p:nvPr>
        </p:nvSpPr>
        <p:spPr>
          <a:xfrm>
            <a:off x="683260" y="987108"/>
            <a:ext cx="79063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空间中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zh-CN" altLang="en-US" sz="32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直线和平面的位置关系有哪几种？</a:t>
            </a:r>
          </a:p>
        </p:txBody>
      </p:sp>
      <p:grpSp>
        <p:nvGrpSpPr>
          <p:cNvPr id="14353" name="Group 18"/>
          <p:cNvGrpSpPr/>
          <p:nvPr/>
        </p:nvGrpSpPr>
        <p:grpSpPr>
          <a:xfrm>
            <a:off x="455319" y="2926080"/>
            <a:ext cx="2519333" cy="647700"/>
            <a:chOff x="0" y="0"/>
            <a:chExt cx="3821" cy="1020"/>
          </a:xfrm>
        </p:grpSpPr>
        <p:sp>
          <p:nvSpPr>
            <p:cNvPr id="15377" name="AutoShape 19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3668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355" name="Rectangle 20"/>
            <p:cNvSpPr/>
            <p:nvPr>
              <p:custDataLst>
                <p:tags r:id="rId10"/>
              </p:custDataLst>
            </p:nvPr>
          </p:nvSpPr>
          <p:spPr>
            <a:xfrm>
              <a:off x="18" y="131"/>
              <a:ext cx="380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直线</a:t>
              </a:r>
              <a:r>
                <a:rPr lang="en-US" altLang="zh-CN" sz="2400" b="1" i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在平面</a:t>
              </a:r>
              <a:r>
                <a:rPr lang="en-US" altLang="zh-CN" sz="2400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内</a:t>
              </a:r>
            </a:p>
          </p:txBody>
        </p:sp>
      </p:grpSp>
      <p:grpSp>
        <p:nvGrpSpPr>
          <p:cNvPr id="21" name="Group 18"/>
          <p:cNvGrpSpPr/>
          <p:nvPr/>
        </p:nvGrpSpPr>
        <p:grpSpPr>
          <a:xfrm>
            <a:off x="3284649" y="2936240"/>
            <a:ext cx="2838786" cy="647700"/>
            <a:chOff x="-109" y="0"/>
            <a:chExt cx="4166" cy="1020"/>
          </a:xfrm>
        </p:grpSpPr>
        <p:sp>
          <p:nvSpPr>
            <p:cNvPr id="22" name="AutoShape 19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3806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Rectangle 20"/>
            <p:cNvSpPr/>
            <p:nvPr>
              <p:custDataLst>
                <p:tags r:id="rId8"/>
              </p:custDataLst>
            </p:nvPr>
          </p:nvSpPr>
          <p:spPr>
            <a:xfrm>
              <a:off x="-109" y="115"/>
              <a:ext cx="416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直线</a:t>
              </a:r>
              <a:r>
                <a:rPr lang="en-US" altLang="zh-CN" sz="2400" b="1" i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en-US" sz="2400" b="1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rPr>
                <a:t>与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平面</a:t>
              </a:r>
              <a:r>
                <a:rPr lang="en-US" altLang="zh-CN" sz="2400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相交</a:t>
              </a:r>
            </a:p>
          </p:txBody>
        </p:sp>
      </p:grpSp>
      <p:grpSp>
        <p:nvGrpSpPr>
          <p:cNvPr id="24" name="Group 18"/>
          <p:cNvGrpSpPr/>
          <p:nvPr/>
        </p:nvGrpSpPr>
        <p:grpSpPr>
          <a:xfrm>
            <a:off x="6371384" y="2932430"/>
            <a:ext cx="2759060" cy="647700"/>
            <a:chOff x="-109" y="0"/>
            <a:chExt cx="4049" cy="1020"/>
          </a:xfrm>
        </p:grpSpPr>
        <p:sp>
          <p:nvSpPr>
            <p:cNvPr id="25" name="AutoShape 19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3792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Rectangle 20"/>
            <p:cNvSpPr/>
            <p:nvPr>
              <p:custDataLst>
                <p:tags r:id="rId6"/>
              </p:custDataLst>
            </p:nvPr>
          </p:nvSpPr>
          <p:spPr>
            <a:xfrm>
              <a:off x="-109" y="115"/>
              <a:ext cx="404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直线</a:t>
              </a:r>
              <a:r>
                <a:rPr lang="en-US" altLang="zh-CN" sz="2400" b="1" i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en-US" sz="2400" b="1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rPr>
                <a:t>与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平面</a:t>
              </a:r>
              <a:r>
                <a:rPr lang="en-US" altLang="zh-CN" sz="2400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zh-CN" altLang="en-US" sz="2400" b="1" strike="noStrike" noProof="1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平行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7360" y="3868420"/>
            <a:ext cx="24218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直线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平面</a:t>
            </a:r>
            <a:r>
              <a:rPr lang="en-US" altLang="zh-CN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有无数个公共点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33445" y="3868420"/>
            <a:ext cx="26828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直线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与平面</a:t>
            </a:r>
            <a:r>
              <a:rPr lang="en-US" altLang="zh-CN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α </a:t>
            </a:r>
            <a:r>
              <a:rPr lang="zh-CN" altLang="en-US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有且只有一个公共点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59880" y="3868420"/>
            <a:ext cx="23780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/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直线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与平面</a:t>
            </a:r>
            <a:r>
              <a:rPr lang="en-US" altLang="zh-CN" sz="24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α </a:t>
            </a:r>
            <a:r>
              <a:rPr lang="zh-CN" altLang="en-US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没有公共点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2140" y="1779905"/>
            <a:ext cx="2583815" cy="936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34105" y="1541780"/>
            <a:ext cx="2280920" cy="1384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315710" y="1501140"/>
            <a:ext cx="2273935" cy="121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1043608" y="3968229"/>
            <a:ext cx="7253605" cy="795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如果一条直线与一个平面内的两条相交直线垂直，那么这条直线与这个平面垂直．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538798" y="77152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．直线与平面垂直</a:t>
            </a:r>
          </a:p>
        </p:txBody>
      </p:sp>
      <p:sp>
        <p:nvSpPr>
          <p:cNvPr id="31767" name="Text Box 66"/>
          <p:cNvSpPr txBox="1"/>
          <p:nvPr/>
        </p:nvSpPr>
        <p:spPr>
          <a:xfrm>
            <a:off x="538798" y="211137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．点到平面的距离</a:t>
            </a:r>
          </a:p>
        </p:txBody>
      </p:sp>
      <p:sp>
        <p:nvSpPr>
          <p:cNvPr id="3" name="Text Box 66"/>
          <p:cNvSpPr txBox="1"/>
          <p:nvPr>
            <p:custDataLst>
              <p:tags r:id="rId1"/>
            </p:custDataLst>
          </p:nvPr>
        </p:nvSpPr>
        <p:spPr>
          <a:xfrm>
            <a:off x="538798" y="3435846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．直线与平面垂直的判定定理</a:t>
            </a:r>
          </a:p>
        </p:txBody>
      </p:sp>
      <p:sp>
        <p:nvSpPr>
          <p:cNvPr id="5" name="Text Box 3"/>
          <p:cNvSpPr txBox="1"/>
          <p:nvPr>
            <p:custDataLst>
              <p:tags r:id="rId2"/>
            </p:custDataLst>
          </p:nvPr>
        </p:nvSpPr>
        <p:spPr>
          <a:xfrm>
            <a:off x="1043608" y="2622032"/>
            <a:ext cx="7253605" cy="7418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垂线上任意一点到垂足间的线段，称为这个点到这个平面的垂线段，垂线段的长度称为这个点到这个平面的距离.</a:t>
            </a:r>
          </a:p>
        </p:txBody>
      </p:sp>
      <p:sp>
        <p:nvSpPr>
          <p:cNvPr id="6" name="Text Box 3"/>
          <p:cNvSpPr txBox="1"/>
          <p:nvPr>
            <p:custDataLst>
              <p:tags r:id="rId3"/>
            </p:custDataLst>
          </p:nvPr>
        </p:nvSpPr>
        <p:spPr>
          <a:xfrm>
            <a:off x="1043608" y="1272027"/>
            <a:ext cx="7253605" cy="795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如果一条直线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垂直于平面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内的任意一条直线，我们就说直线 </a:t>
            </a:r>
            <a:r>
              <a:rPr lang="zh-C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与平面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互相垂直.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2771" name="Text Box 5"/>
          <p:cNvSpPr txBox="1"/>
          <p:nvPr/>
        </p:nvSpPr>
        <p:spPr>
          <a:xfrm>
            <a:off x="2455902" y="1563638"/>
            <a:ext cx="4232196" cy="12990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同步练习配套习题． 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问题</a:t>
            </a:r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导入</a:t>
            </a:r>
          </a:p>
        </p:txBody>
      </p:sp>
      <p:sp>
        <p:nvSpPr>
          <p:cNvPr id="2" name="Rectangle 4"/>
          <p:cNvSpPr/>
          <p:nvPr>
            <p:custDataLst>
              <p:tags r:id="rId1"/>
            </p:custDataLst>
          </p:nvPr>
        </p:nvSpPr>
        <p:spPr>
          <a:xfrm>
            <a:off x="755015" y="837883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观察实例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7405" y="3940175"/>
            <a:ext cx="345503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旗杆所在直线与地面所在平面有什么特殊位置关系？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3800" y="3868420"/>
            <a:ext cx="403415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书脊所在直线</a:t>
            </a:r>
            <a:r>
              <a:rPr lang="zh-CN" altLang="en-US" sz="2400" b="1" i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与桌面所在平面</a:t>
            </a:r>
            <a:r>
              <a:rPr lang="zh-CN" altLang="en-US" sz="2400" b="1" i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有什么特殊位置关系？</a:t>
            </a:r>
            <a:endParaRPr lang="zh-CN" altLang="en-US" sz="2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9160" y="1570990"/>
            <a:ext cx="3173730" cy="2109470"/>
          </a:xfrm>
          <a:prstGeom prst="rect">
            <a:avLst/>
          </a:prstGeom>
        </p:spPr>
      </p:pic>
      <p:pic>
        <p:nvPicPr>
          <p:cNvPr id="34818" name="图片 348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b="7579"/>
          <a:stretch>
            <a:fillRect/>
          </a:stretch>
        </p:blipFill>
        <p:spPr>
          <a:xfrm>
            <a:off x="5003800" y="1635760"/>
            <a:ext cx="3164205" cy="2100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6392" name="Rectangle 124"/>
          <p:cNvSpPr/>
          <p:nvPr>
            <p:custDataLst>
              <p:tags r:id="rId1"/>
            </p:custDataLst>
          </p:nvPr>
        </p:nvSpPr>
        <p:spPr>
          <a:xfrm>
            <a:off x="360000" y="802005"/>
            <a:ext cx="8424000" cy="126568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观察阳光下直立于水平地面的风车塔筒和它在地面上的影子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示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我们发现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随着时间的变化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尽管影子的位置在移动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但是风车塔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筒所在的直线始终与影子所在的直线垂直. 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24"/>
          <p:cNvSpPr txBox="1"/>
          <p:nvPr>
            <p:custDataLst>
              <p:tags r:id="rId2"/>
            </p:custDataLst>
          </p:nvPr>
        </p:nvSpPr>
        <p:spPr>
          <a:xfrm>
            <a:off x="444500" y="1995686"/>
            <a:ext cx="5135612" cy="27731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思考：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）风车塔筒所在直线</a:t>
            </a:r>
            <a:r>
              <a:rPr lang="zh-CN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与平面上不过</a:t>
            </a:r>
            <a:r>
              <a:rPr lang="zh-CN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点的直线垂直吗？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）风车塔筒所在直线</a:t>
            </a:r>
            <a:r>
              <a:rPr lang="zh-CN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与平面上的任意直线垂直吗？</a:t>
            </a:r>
            <a:endParaRPr lang="en-US" altLang="zh-CN" sz="20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80"/>
          <p:cNvSpPr txBox="1"/>
          <p:nvPr>
            <p:custDataLst>
              <p:tags r:id="rId3"/>
            </p:custDataLst>
          </p:nvPr>
        </p:nvSpPr>
        <p:spPr>
          <a:xfrm>
            <a:off x="532344" y="3107372"/>
            <a:ext cx="48831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垂直，因为我们可以过点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作该直线的平行线，这样直线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与该直线也垂直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7" name="Text Box 80"/>
          <p:cNvSpPr txBox="1"/>
          <p:nvPr>
            <p:custDataLst>
              <p:tags r:id="rId4"/>
            </p:custDataLst>
          </p:nvPr>
        </p:nvSpPr>
        <p:spPr>
          <a:xfrm>
            <a:off x="2490049" y="4658360"/>
            <a:ext cx="967740" cy="4032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垂直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8" name="图片 3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7"/>
          <a:srcRect b="24616"/>
          <a:stretch/>
        </p:blipFill>
        <p:spPr>
          <a:xfrm>
            <a:off x="5491878" y="2201064"/>
            <a:ext cx="3539490" cy="1759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4" name="Text Box 24"/>
          <p:cNvSpPr txBox="1"/>
          <p:nvPr>
            <p:custDataLst>
              <p:tags r:id="rId1"/>
            </p:custDataLst>
          </p:nvPr>
        </p:nvSpPr>
        <p:spPr>
          <a:xfrm>
            <a:off x="1960244" y="944362"/>
            <a:ext cx="5492075" cy="4032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风车塔筒所在直线</a:t>
            </a:r>
            <a:r>
              <a:rPr lang="zh-CN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与平面上的任意直线垂直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2" name="Text Box 97"/>
          <p:cNvSpPr txBox="1"/>
          <p:nvPr/>
        </p:nvSpPr>
        <p:spPr>
          <a:xfrm>
            <a:off x="611277" y="3628390"/>
            <a:ext cx="7921446" cy="495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能否把直观的形象数学化？用确切的数学语言刻画直线与平面垂直？</a:t>
            </a:r>
          </a:p>
        </p:txBody>
      </p:sp>
      <p:pic>
        <p:nvPicPr>
          <p:cNvPr id="7" name="图片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b="22120"/>
          <a:stretch>
            <a:fillRect/>
          </a:stretch>
        </p:blipFill>
        <p:spPr>
          <a:xfrm>
            <a:off x="2699792" y="1447410"/>
            <a:ext cx="3896360" cy="200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4340" name="Text Box 37"/>
          <p:cNvSpPr txBox="1"/>
          <p:nvPr/>
        </p:nvSpPr>
        <p:spPr>
          <a:xfrm>
            <a:off x="539552" y="824394"/>
            <a:ext cx="423705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直线与平面垂直的定义</a:t>
            </a:r>
          </a:p>
        </p:txBody>
      </p:sp>
      <p:sp>
        <p:nvSpPr>
          <p:cNvPr id="2" name="Text Box 99"/>
          <p:cNvSpPr txBox="1"/>
          <p:nvPr/>
        </p:nvSpPr>
        <p:spPr>
          <a:xfrm>
            <a:off x="539552" y="1243265"/>
            <a:ext cx="4464495" cy="3900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如果一条直线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垂直于平面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内的任意一条直线，我们就说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直线 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与平面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相垂直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记作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⟂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.直线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称为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平面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的垂线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，平面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称为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直线</a:t>
            </a:r>
            <a:r>
              <a:rPr lang="zh-CN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的垂面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，直线与平面垂直时，它们唯一的公共点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称为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垂足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17761"/>
          <a:stretch/>
        </p:blipFill>
        <p:spPr>
          <a:xfrm>
            <a:off x="5148064" y="1491630"/>
            <a:ext cx="3408197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Text Box 99"/>
          <p:cNvSpPr txBox="1"/>
          <p:nvPr/>
        </p:nvSpPr>
        <p:spPr>
          <a:xfrm>
            <a:off x="686117" y="1483033"/>
            <a:ext cx="7771765" cy="16842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垂线上任意一点到垂足间的线段，称为这个点到这个平面的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垂线段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，垂线段的长度称为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这个点到这个平面的距离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" name="Text Box 37">
            <a:extLst>
              <a:ext uri="{FF2B5EF4-FFF2-40B4-BE49-F238E27FC236}">
                <a16:creationId xmlns:a16="http://schemas.microsoft.com/office/drawing/2014/main" id="{73DF9DFC-E3D4-40CF-BD56-957533236ACC}"/>
              </a:ext>
            </a:extLst>
          </p:cNvPr>
          <p:cNvSpPr txBox="1"/>
          <p:nvPr/>
        </p:nvSpPr>
        <p:spPr>
          <a:xfrm>
            <a:off x="539552" y="824394"/>
            <a:ext cx="387798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点到平面距离的定义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7412" name="Text Box 97"/>
          <p:cNvSpPr txBox="1"/>
          <p:nvPr/>
        </p:nvSpPr>
        <p:spPr>
          <a:xfrm>
            <a:off x="360000" y="750404"/>
            <a:ext cx="8424000" cy="957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如图，在长方体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ABCD-A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中，侧棱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AA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所在直线与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底面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垂直，哪条线段的长度是点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到平面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的距离？</a:t>
            </a:r>
          </a:p>
        </p:txBody>
      </p:sp>
      <p:sp>
        <p:nvSpPr>
          <p:cNvPr id="7210" name="Text Box 111"/>
          <p:cNvSpPr txBox="1"/>
          <p:nvPr/>
        </p:nvSpPr>
        <p:spPr>
          <a:xfrm>
            <a:off x="1978737" y="4072846"/>
            <a:ext cx="511286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答：</a:t>
            </a:r>
            <a:r>
              <a:rPr lang="zh-CN" altLang="en-US" sz="2000" dirty="0">
                <a:latin typeface="Times New Roman" panose="02020603050405020304" pitchFamily="18" charset="0"/>
                <a:ea typeface="楷体_GB2312" pitchFamily="49" charset="-122"/>
              </a:rPr>
              <a:t>线段</a:t>
            </a:r>
            <a:r>
              <a:rPr lang="zh-CN" altLang="en-US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AA</a:t>
            </a:r>
            <a:r>
              <a:rPr lang="zh-CN" alt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楷体_GB2312" pitchFamily="49" charset="-122"/>
              </a:rPr>
              <a:t>的长度是点</a:t>
            </a:r>
            <a:r>
              <a:rPr lang="zh-CN" altLang="en-US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楷体_GB2312" pitchFamily="49" charset="-122"/>
              </a:rPr>
              <a:t>到平面</a:t>
            </a:r>
            <a:r>
              <a:rPr lang="zh-CN" altLang="en-US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</a:t>
            </a:r>
            <a:r>
              <a:rPr lang="zh-CN" altLang="en-US" sz="2000" dirty="0">
                <a:latin typeface="Times New Roman" panose="02020603050405020304" pitchFamily="18" charset="0"/>
                <a:ea typeface="楷体_GB2312" pitchFamily="49" charset="-122"/>
              </a:rPr>
              <a:t>的距离.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/>
          <a:srcRect b="18255"/>
          <a:stretch/>
        </p:blipFill>
        <p:spPr>
          <a:xfrm>
            <a:off x="3060065" y="1849121"/>
            <a:ext cx="2267585" cy="180275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47720" y="3075940"/>
            <a:ext cx="1797050" cy="349250"/>
            <a:chOff x="5272" y="4844"/>
            <a:chExt cx="2830" cy="550"/>
          </a:xfrm>
        </p:grpSpPr>
        <p:cxnSp>
          <p:nvCxnSpPr>
            <p:cNvPr id="5" name="直接连接符 4"/>
            <p:cNvCxnSpPr/>
            <p:nvPr/>
          </p:nvCxnSpPr>
          <p:spPr>
            <a:xfrm flipV="1">
              <a:off x="5272" y="4844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1"/>
              </p:custDataLst>
            </p:nvPr>
          </p:nvCxnSpPr>
          <p:spPr>
            <a:xfrm flipV="1">
              <a:off x="5612" y="4844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2"/>
              </p:custDataLst>
            </p:nvPr>
          </p:nvCxnSpPr>
          <p:spPr>
            <a:xfrm flipV="1">
              <a:off x="5952" y="4844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3"/>
              </p:custDataLst>
            </p:nvPr>
          </p:nvCxnSpPr>
          <p:spPr>
            <a:xfrm flipV="1">
              <a:off x="6251" y="4850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 flipV="1">
              <a:off x="6632" y="4844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V="1">
              <a:off x="7082" y="4844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>
            <a:off x="3347720" y="2392045"/>
            <a:ext cx="0" cy="103378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3303270" y="2364105"/>
            <a:ext cx="76835" cy="90805"/>
          </a:xfrm>
          <a:prstGeom prst="ellipse">
            <a:avLst/>
          </a:prstGeom>
          <a:gradFill>
            <a:gsLst>
              <a:gs pos="10000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0" grpId="0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Text Box 99"/>
          <p:cNvSpPr txBox="1"/>
          <p:nvPr>
            <p:custDataLst>
              <p:tags r:id="rId1"/>
            </p:custDataLst>
          </p:nvPr>
        </p:nvSpPr>
        <p:spPr>
          <a:xfrm>
            <a:off x="755015" y="2931790"/>
            <a:ext cx="4758055" cy="4032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同时，我们也能发现这样的事实：</a:t>
            </a:r>
          </a:p>
        </p:txBody>
      </p:sp>
      <p:sp>
        <p:nvSpPr>
          <p:cNvPr id="4" name="Text Box 99"/>
          <p:cNvSpPr txBox="1"/>
          <p:nvPr>
            <p:custDataLst>
              <p:tags r:id="rId2"/>
            </p:custDataLst>
          </p:nvPr>
        </p:nvSpPr>
        <p:spPr>
          <a:xfrm>
            <a:off x="755015" y="3363957"/>
            <a:ext cx="7618730" cy="957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经过一点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有且只有一条直线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与已知平面垂直，过一点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有且只有一个平面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与已知直线垂直.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/>
          <a:srcRect b="16205"/>
          <a:stretch/>
        </p:blipFill>
        <p:spPr>
          <a:xfrm>
            <a:off x="3059430" y="939801"/>
            <a:ext cx="2267585" cy="184797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47085" y="2166620"/>
            <a:ext cx="1797050" cy="349250"/>
            <a:chOff x="5272" y="4844"/>
            <a:chExt cx="2830" cy="550"/>
          </a:xfrm>
        </p:grpSpPr>
        <p:cxnSp>
          <p:nvCxnSpPr>
            <p:cNvPr id="6" name="直接连接符 5"/>
            <p:cNvCxnSpPr/>
            <p:nvPr>
              <p:custDataLst>
                <p:tags r:id="rId6"/>
              </p:custDataLst>
            </p:nvPr>
          </p:nvCxnSpPr>
          <p:spPr>
            <a:xfrm flipV="1">
              <a:off x="5272" y="4844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7"/>
              </p:custDataLst>
            </p:nvPr>
          </p:nvCxnSpPr>
          <p:spPr>
            <a:xfrm flipV="1">
              <a:off x="5612" y="4844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8"/>
              </p:custDataLst>
            </p:nvPr>
          </p:nvCxnSpPr>
          <p:spPr>
            <a:xfrm flipV="1">
              <a:off x="5952" y="4844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9"/>
              </p:custDataLst>
            </p:nvPr>
          </p:nvCxnSpPr>
          <p:spPr>
            <a:xfrm flipV="1">
              <a:off x="6251" y="4850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0"/>
              </p:custDataLst>
            </p:nvPr>
          </p:nvCxnSpPr>
          <p:spPr>
            <a:xfrm flipV="1">
              <a:off x="6632" y="4844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1"/>
              </p:custDataLst>
            </p:nvPr>
          </p:nvCxnSpPr>
          <p:spPr>
            <a:xfrm flipV="1">
              <a:off x="7082" y="4844"/>
              <a:ext cx="1020" cy="5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3347085" y="1482725"/>
            <a:ext cx="0" cy="103378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>
            <p:custDataLst>
              <p:tags r:id="rId5"/>
            </p:custDataLst>
          </p:nvPr>
        </p:nvSpPr>
        <p:spPr>
          <a:xfrm>
            <a:off x="3309620" y="1454785"/>
            <a:ext cx="76835" cy="90805"/>
          </a:xfrm>
          <a:prstGeom prst="ellipse">
            <a:avLst/>
          </a:prstGeom>
          <a:gradFill>
            <a:gsLst>
              <a:gs pos="10000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E1YjRhMzM3N2M1OTAyNmMyMTMyYjY0OTEzZWI4ODgifQ=="/>
  <p:tag name="KSO_WPP_MARK_KEY" val="8a2b896c-d632-45e5-8f5b-897a273142d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2188,&quot;width&quot;:3324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1121</Words>
  <Application>Microsoft Office PowerPoint</Application>
  <PresentationFormat>全屏显示(16:9)</PresentationFormat>
  <Paragraphs>100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黑体</vt:lpstr>
      <vt:lpstr>华文楷体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1_Office 主题</vt:lpstr>
      <vt:lpstr>5.3.2  直线与平面垂直 （第1课时）</vt:lpstr>
      <vt:lpstr>复习回顾</vt:lpstr>
      <vt:lpstr>问题导入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324</cp:revision>
  <dcterms:created xsi:type="dcterms:W3CDTF">2013-12-23T07:18:00Z</dcterms:created>
  <dcterms:modified xsi:type="dcterms:W3CDTF">2023-09-08T06:00:35Z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5B74BC58E9224A669A98C4A8A162F72C_13</vt:lpwstr>
  </property>
  <property fmtid="{D5CDD505-2E9C-101B-9397-08002B2CF9AE}" pid="3" name="KSOProductBuildVer">
    <vt:lpwstr>2052-11.1.0.14036</vt:lpwstr>
  </property>
</Properties>
</file>