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3" r:id="rId3"/>
    <p:sldId id="374" r:id="rId4"/>
    <p:sldId id="335" r:id="rId5"/>
    <p:sldId id="344" r:id="rId6"/>
    <p:sldId id="371" r:id="rId7"/>
    <p:sldId id="375" r:id="rId8"/>
    <p:sldId id="356" r:id="rId9"/>
    <p:sldId id="327" r:id="rId10"/>
    <p:sldId id="345" r:id="rId11"/>
    <p:sldId id="365" r:id="rId12"/>
    <p:sldId id="329" r:id="rId13"/>
    <p:sldId id="330" r:id="rId14"/>
    <p:sldId id="353" r:id="rId15"/>
    <p:sldId id="348" r:id="rId16"/>
    <p:sldId id="303" r:id="rId17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39692F-F08A-4265-B031-A6D78E924D4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8052EF-43D5-457E-845C-F41F120D53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8T02:27: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5BE8B-07E1-4136-86E0-5D920E43BAA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49FAD2-8B0C-4E41-9CFF-AC7A5FF38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79FC3-8B22-41C2-B6FC-3B94236E84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B5C24-0D02-4547-B183-09F4DE1A26D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549ACE-124D-7368-AC71-7CB665B536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79FC3-8B22-41C2-B6FC-3B94236E84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B5C24-0D02-4547-B183-09F4DE1A26D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79FC3-8B22-41C2-B6FC-3B94236E84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B5C24-0D02-4547-B183-09F4DE1A26D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79FC3-8B22-41C2-B6FC-3B94236E84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B5C24-0D02-4547-B183-09F4DE1A26D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57237D-E8BC-B843-24DF-F441BCF929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79FC3-8B22-41C2-B6FC-3B94236E84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B5C24-0D02-4547-B183-09F4DE1A26D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5.3.3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直线与平面所成的角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4339" name="Rectangle 30"/>
          <p:cNvSpPr/>
          <p:nvPr/>
        </p:nvSpPr>
        <p:spPr>
          <a:xfrm>
            <a:off x="1116013" y="1563688"/>
            <a:ext cx="6481762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340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b="22332"/>
          <a:stretch/>
        </p:blipFill>
        <p:spPr>
          <a:xfrm>
            <a:off x="6350317" y="1479841"/>
            <a:ext cx="2494915" cy="19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67360" y="771550"/>
            <a:ext cx="8281104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如图所示，已知在长方体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ABCD-A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 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kumimoji="0" lang="es-VE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．求：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5755" y="2044964"/>
            <a:ext cx="5985398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直线</a:t>
            </a:r>
            <a:r>
              <a:rPr lang="zh-CN" altLang="en-US" sz="2400" b="1" i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BC</a:t>
            </a:r>
            <a:r>
              <a:rPr lang="zh-CN" altLang="en-US" sz="2400" b="1" kern="10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与平面 </a:t>
            </a:r>
            <a:r>
              <a:rPr lang="zh-CN" altLang="en-US" sz="2400" b="1" i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AC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所成角的正切值；</a:t>
            </a:r>
          </a:p>
        </p:txBody>
      </p:sp>
      <p:sp>
        <p:nvSpPr>
          <p:cNvPr id="7" name="矩形 6"/>
          <p:cNvSpPr/>
          <p:nvPr/>
        </p:nvSpPr>
        <p:spPr>
          <a:xfrm>
            <a:off x="325755" y="2571750"/>
            <a:ext cx="5916295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与平面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所成角的正弦值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8456" y="3579014"/>
            <a:ext cx="8208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分析：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解此题的关键是找出直线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与平面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所成的角、直线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与平面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所成的角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0" grpId="0"/>
      <p:bldP spid="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8240" y="1908825"/>
            <a:ext cx="5331872" cy="100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>
              <a:lnSpc>
                <a:spcPct val="13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Rt△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BCC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中，因为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BC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＝4，</a:t>
            </a:r>
          </a:p>
          <a:p>
            <a:pPr indent="266700">
              <a:lnSpc>
                <a:spcPct val="130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＝2，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8000" y="771550"/>
            <a:ext cx="8208000" cy="1165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因为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⊥平面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，所以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在平面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 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上的射影，从而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CBC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为直线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与平面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所成的角．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68000" y="3156625"/>
            <a:ext cx="2277745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所以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tan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∠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CBC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en-US" sz="2400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4340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b="21558"/>
          <a:stretch>
            <a:fillRect/>
          </a:stretch>
        </p:blipFill>
        <p:spPr>
          <a:xfrm>
            <a:off x="6300192" y="1782992"/>
            <a:ext cx="2494915" cy="197548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081723"/>
              </p:ext>
            </p:extLst>
          </p:nvPr>
        </p:nvGraphicFramePr>
        <p:xfrm>
          <a:off x="2728881" y="3038515"/>
          <a:ext cx="775970" cy="745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44500" imgH="393700" progId="Equation.KSEE3">
                  <p:embed/>
                </p:oleObj>
              </mc:Choice>
              <mc:Fallback>
                <p:oleObj r:id="rId5" imgW="4445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8881" y="3038515"/>
                        <a:ext cx="775970" cy="745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973559"/>
              </p:ext>
            </p:extLst>
          </p:nvPr>
        </p:nvGraphicFramePr>
        <p:xfrm>
          <a:off x="3562001" y="3015260"/>
          <a:ext cx="1182161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825480" progId="Equation.DSMT4">
                  <p:embed/>
                </p:oleObj>
              </mc:Choice>
              <mc:Fallback>
                <p:oleObj name="Equation" r:id="rId7" imgW="1231560" imgH="825480" progId="Equation.DSMT4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2001" y="3015260"/>
                        <a:ext cx="1182161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68000" y="4030825"/>
            <a:ext cx="57029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故直线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dirty="0">
                <a:ea typeface="宋体" panose="02010600030101010101" pitchFamily="2" charset="-122"/>
              </a:rPr>
              <a:t>与平面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zh-CN" sz="2400" dirty="0">
                <a:ea typeface="宋体" panose="02010600030101010101" pitchFamily="2" charset="-122"/>
              </a:rPr>
              <a:t>所成角的正切值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6532085"/>
              </p:ext>
            </p:extLst>
          </p:nvPr>
        </p:nvGraphicFramePr>
        <p:xfrm>
          <a:off x="5834876" y="3865012"/>
          <a:ext cx="354341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825480" progId="Equation.DSMT4">
                  <p:embed/>
                </p:oleObj>
              </mc:Choice>
              <mc:Fallback>
                <p:oleObj name="Equation" r:id="rId9" imgW="368280" imgH="825480" progId="Equation.DSMT4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34876" y="3865012"/>
                        <a:ext cx="354341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1"/>
      <p:bldP spid="6" grpId="2"/>
      <p:bldP spid="102" grpId="0"/>
      <p:bldP spid="10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13334" y="2643822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-214748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75224"/>
              </p:ext>
            </p:extLst>
          </p:nvPr>
        </p:nvGraphicFramePr>
        <p:xfrm>
          <a:off x="2483768" y="2571750"/>
          <a:ext cx="5094605" cy="5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01900" imgH="292100" progId="Equation.KSEE3">
                  <p:embed/>
                </p:oleObj>
              </mc:Choice>
              <mc:Fallback>
                <p:oleObj r:id="rId3" imgW="2501900" imgH="2921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2571750"/>
                        <a:ext cx="5094605" cy="5956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68000" y="2009523"/>
            <a:ext cx="74163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4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24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s-VE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/>
              <a:t>所以长方体的对角线</a:t>
            </a:r>
            <a:endParaRPr lang="zh-CN" altLang="en-US" sz="2400" dirty="0"/>
          </a:p>
        </p:txBody>
      </p:sp>
      <p:sp>
        <p:nvSpPr>
          <p:cNvPr id="101" name="文本框 100"/>
          <p:cNvSpPr txBox="1"/>
          <p:nvPr/>
        </p:nvSpPr>
        <p:spPr>
          <a:xfrm>
            <a:off x="468000" y="3504361"/>
            <a:ext cx="6696000" cy="4768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在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Rt△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dirty="0">
                <a:ea typeface="宋体" panose="02010600030101010101" pitchFamily="2" charset="-122"/>
              </a:rPr>
              <a:t>中，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sin ∠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dirty="0">
                <a:ea typeface="宋体" panose="02010600030101010101" pitchFamily="2" charset="-122"/>
              </a:rPr>
              <a:t>＝</a:t>
            </a:r>
            <a:endParaRPr lang="en-US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6533"/>
              </p:ext>
            </p:extLst>
          </p:nvPr>
        </p:nvGraphicFramePr>
        <p:xfrm>
          <a:off x="4490201" y="3340014"/>
          <a:ext cx="1781592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68480" imgH="914400" progId="Equation.DSMT4">
                  <p:embed/>
                </p:oleObj>
              </mc:Choice>
              <mc:Fallback>
                <p:oleObj name="Equation" r:id="rId5" imgW="1968480" imgH="914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0201" y="3340014"/>
                        <a:ext cx="1781592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文本框 102"/>
          <p:cNvSpPr txBox="1"/>
          <p:nvPr/>
        </p:nvSpPr>
        <p:spPr>
          <a:xfrm>
            <a:off x="468000" y="4461079"/>
            <a:ext cx="6407785" cy="6515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故直线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dirty="0">
                <a:ea typeface="宋体" panose="02010600030101010101" pitchFamily="2" charset="-122"/>
              </a:rPr>
              <a:t>与平面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dirty="0">
                <a:ea typeface="宋体" panose="02010600030101010101" pitchFamily="2" charset="-122"/>
              </a:rPr>
              <a:t>所成角的正弦值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endParaRPr lang="en-US" altLang="en-US" sz="3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905798"/>
              </p:ext>
            </p:extLst>
          </p:nvPr>
        </p:nvGraphicFramePr>
        <p:xfrm>
          <a:off x="5923564" y="4280235"/>
          <a:ext cx="348229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838080" progId="Equation.DSMT4">
                  <p:embed/>
                </p:oleObj>
              </mc:Choice>
              <mc:Fallback>
                <p:oleObj name="Equation" r:id="rId7" imgW="368280" imgH="838080" progId="Equation.DSMT4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3564" y="4280235"/>
                        <a:ext cx="348229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375393FC-30BB-1ABF-714E-CB535BCA7BE9}"/>
              </a:ext>
            </a:extLst>
          </p:cNvPr>
          <p:cNvSpPr txBox="1"/>
          <p:nvPr/>
        </p:nvSpPr>
        <p:spPr>
          <a:xfrm>
            <a:off x="468000" y="771550"/>
            <a:ext cx="8208000" cy="1165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平面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在平面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上的射影，因此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为直线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与平面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所成的角．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56500772-97ED-6812-0699-AA9B8FA54A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 b="21558"/>
          <a:stretch>
            <a:fillRect/>
          </a:stretch>
        </p:blipFill>
        <p:spPr>
          <a:xfrm>
            <a:off x="6417408" y="3167380"/>
            <a:ext cx="2385392" cy="188876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8" grpId="0"/>
      <p:bldP spid="8" grpId="1"/>
      <p:bldP spid="101" grpId="0"/>
      <p:bldP spid="101" grpId="1"/>
      <p:bldP spid="103" grpId="0"/>
      <p:bldP spid="103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5" name="矩形 4"/>
          <p:cNvSpPr/>
          <p:nvPr/>
        </p:nvSpPr>
        <p:spPr>
          <a:xfrm>
            <a:off x="468000" y="771550"/>
            <a:ext cx="820800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如图所示，在正方体</a:t>
            </a:r>
            <a:r>
              <a:rPr lang="en-US" altLang="zh-CN" sz="2400" i="1" dirty="0">
                <a:latin typeface="Times New Roman" panose="02020603050405020304" pitchFamily="18" charset="0"/>
                <a:sym typeface="+mn-ea"/>
              </a:rPr>
              <a:t>ABCD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sym typeface="+mn-ea"/>
              </a:rPr>
              <a:t>C</a:t>
            </a:r>
            <a:r>
              <a:rPr lang="en-US" altLang="zh-CN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中，求直线</a:t>
            </a:r>
            <a:r>
              <a:rPr kumimoji="0" lang="en-US" altLang="zh-CN" sz="2400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BD</a:t>
            </a:r>
            <a:r>
              <a:rPr kumimoji="0" lang="en-US" altLang="zh-CN" sz="2400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平面</a:t>
            </a:r>
            <a:r>
              <a:rPr kumimoji="0" lang="en-US" altLang="zh-CN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ABCD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所成角的余弦值．</a:t>
            </a:r>
          </a:p>
        </p:txBody>
      </p:sp>
      <p:pic>
        <p:nvPicPr>
          <p:cNvPr id="17412" name="图片 29"/>
          <p:cNvPicPr>
            <a:picLocks noChangeAspect="1"/>
          </p:cNvPicPr>
          <p:nvPr/>
        </p:nvPicPr>
        <p:blipFill>
          <a:blip r:embed="rId2"/>
          <a:srcRect b="16377"/>
          <a:stretch>
            <a:fillRect/>
          </a:stretch>
        </p:blipFill>
        <p:spPr>
          <a:xfrm>
            <a:off x="2915920" y="1851660"/>
            <a:ext cx="2383155" cy="2132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468000" y="3946182"/>
            <a:ext cx="8208000" cy="8515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提示：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连接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BD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，在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Rt△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BDD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dirty="0">
                <a:ea typeface="宋体" panose="02010600030101010101" pitchFamily="2" charset="-122"/>
              </a:rPr>
              <a:t>中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研究，找出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BD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dirty="0">
                <a:ea typeface="宋体" panose="02010600030101010101" pitchFamily="2" charset="-122"/>
              </a:rPr>
              <a:t>与平面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zh-CN" sz="2400" dirty="0">
                <a:ea typeface="宋体" panose="02010600030101010101" pitchFamily="2" charset="-122"/>
              </a:rPr>
              <a:t>所成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sz="2400" dirty="0">
                <a:ea typeface="宋体" panose="02010600030101010101" pitchFamily="2" charset="-122"/>
              </a:rPr>
              <a:t>角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endParaRPr lang="en-US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4" grpId="0"/>
      <p:bldP spid="10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温故知新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1944000" y="1347614"/>
            <a:ext cx="5256000" cy="468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平面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斜线、斜足、射影的定义；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4000" y="2211782"/>
            <a:ext cx="5256000" cy="46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直线与平面所成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角的定义；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4000" y="3075951"/>
            <a:ext cx="5256000" cy="468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找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直线与平面所成的角.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>
            <a:extLst>
              <a:ext uri="{FF2B5EF4-FFF2-40B4-BE49-F238E27FC236}">
                <a16:creationId xmlns:a16="http://schemas.microsoft.com/office/drawing/2014/main" id="{3BB39ED7-F8E6-418B-42AA-7254332D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/>
          <a:lstStyle/>
          <a:p>
            <a:r>
              <a:rPr lang="zh-CN" altLang="en-US" sz="2800"/>
              <a:t>作业布置</a:t>
            </a: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C0DBE019-D4F4-7CD5-A9B4-4A68CB08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146" y="1563638"/>
            <a:ext cx="4221708" cy="129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同步练习配套习题．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复习回顾</a:t>
            </a:r>
          </a:p>
        </p:txBody>
      </p:sp>
      <p:sp>
        <p:nvSpPr>
          <p:cNvPr id="2" name="Rectangle 4"/>
          <p:cNvSpPr/>
          <p:nvPr>
            <p:custDataLst>
              <p:tags r:id="rId1"/>
            </p:custDataLst>
          </p:nvPr>
        </p:nvSpPr>
        <p:spPr>
          <a:xfrm>
            <a:off x="683260" y="987108"/>
            <a:ext cx="529023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．直线和平面的位置关系有哪几种？</a:t>
            </a:r>
          </a:p>
        </p:txBody>
      </p:sp>
      <p:sp>
        <p:nvSpPr>
          <p:cNvPr id="14355" name="Rectangle 20"/>
          <p:cNvSpPr/>
          <p:nvPr>
            <p:custDataLst>
              <p:tags r:id="rId2"/>
            </p:custDataLst>
          </p:nvPr>
        </p:nvSpPr>
        <p:spPr>
          <a:xfrm>
            <a:off x="648062" y="3639820"/>
            <a:ext cx="25076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直线在平面内</a:t>
            </a:r>
          </a:p>
        </p:txBody>
      </p:sp>
      <p:sp>
        <p:nvSpPr>
          <p:cNvPr id="23" name="Rectangle 20"/>
          <p:cNvSpPr/>
          <p:nvPr>
            <p:custDataLst>
              <p:tags r:id="rId3"/>
            </p:custDataLst>
          </p:nvPr>
        </p:nvSpPr>
        <p:spPr>
          <a:xfrm>
            <a:off x="3384277" y="3651250"/>
            <a:ext cx="2555875" cy="6267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直线</a:t>
            </a:r>
            <a:r>
              <a:rPr lang="zh-CN" altLang="en-US" sz="2400" b="1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与</a:t>
            </a:r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平面相交</a:t>
            </a:r>
          </a:p>
        </p:txBody>
      </p:sp>
      <p:sp>
        <p:nvSpPr>
          <p:cNvPr id="26" name="Rectangle 20"/>
          <p:cNvSpPr/>
          <p:nvPr>
            <p:custDataLst>
              <p:tags r:id="rId4"/>
            </p:custDataLst>
          </p:nvPr>
        </p:nvSpPr>
        <p:spPr>
          <a:xfrm>
            <a:off x="6084570" y="3639820"/>
            <a:ext cx="27590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直线</a:t>
            </a:r>
            <a:r>
              <a:rPr lang="zh-CN" altLang="en-US" sz="2400" b="1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与</a:t>
            </a:r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平面平行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05" y="2103755"/>
            <a:ext cx="2583815" cy="936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4255" y="1851660"/>
            <a:ext cx="2280920" cy="1384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605" y="1936115"/>
            <a:ext cx="2273935" cy="121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  <p:bldP spid="14355" grpId="1"/>
      <p:bldP spid="23" grpId="0"/>
      <p:bldP spid="23" grpId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复习回顾</a:t>
            </a:r>
          </a:p>
        </p:txBody>
      </p:sp>
      <p:sp>
        <p:nvSpPr>
          <p:cNvPr id="3" name="Text Box 3"/>
          <p:cNvSpPr txBox="1"/>
          <p:nvPr>
            <p:custDataLst>
              <p:tags r:id="rId1"/>
            </p:custDataLst>
          </p:nvPr>
        </p:nvSpPr>
        <p:spPr>
          <a:xfrm>
            <a:off x="971600" y="1435377"/>
            <a:ext cx="7200800" cy="11363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如果一条直线与一个平面内的两条相交直线垂直，那么这条直线与这个平面垂直．</a:t>
            </a:r>
          </a:p>
        </p:txBody>
      </p:sp>
      <p:sp>
        <p:nvSpPr>
          <p:cNvPr id="4" name="Text Box 66"/>
          <p:cNvSpPr txBox="1"/>
          <p:nvPr>
            <p:custDataLst>
              <p:tags r:id="rId2"/>
            </p:custDataLst>
          </p:nvPr>
        </p:nvSpPr>
        <p:spPr>
          <a:xfrm>
            <a:off x="683578" y="987574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．直线与平面垂直的判定定理．</a:t>
            </a:r>
          </a:p>
        </p:txBody>
      </p:sp>
      <p:pic>
        <p:nvPicPr>
          <p:cNvPr id="5" name="图片 9" descr="16889123617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5366"/>
          <a:stretch>
            <a:fillRect/>
          </a:stretch>
        </p:blipFill>
        <p:spPr>
          <a:xfrm>
            <a:off x="3149600" y="2903389"/>
            <a:ext cx="2844800" cy="158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问题导入</a:t>
            </a:r>
          </a:p>
        </p:txBody>
      </p:sp>
      <p:sp>
        <p:nvSpPr>
          <p:cNvPr id="2" name="矩形 1"/>
          <p:cNvSpPr/>
          <p:nvPr/>
        </p:nvSpPr>
        <p:spPr>
          <a:xfrm>
            <a:off x="529560" y="1325563"/>
            <a:ext cx="7920038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如图所示，观察正方体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ABCD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-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Text Box 37"/>
          <p:cNvSpPr txBox="1"/>
          <p:nvPr/>
        </p:nvSpPr>
        <p:spPr>
          <a:xfrm>
            <a:off x="558800" y="801688"/>
            <a:ext cx="208262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问题情境</a:t>
            </a:r>
          </a:p>
        </p:txBody>
      </p:sp>
      <p:pic>
        <p:nvPicPr>
          <p:cNvPr id="10245" name="图片 3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b="21893"/>
          <a:stretch/>
        </p:blipFill>
        <p:spPr>
          <a:xfrm>
            <a:off x="611560" y="2465129"/>
            <a:ext cx="2229485" cy="16907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60472" y="1965472"/>
            <a:ext cx="5400000" cy="999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图中哪些直线与平面</a:t>
            </a:r>
            <a:r>
              <a:rPr lang="es-VE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相交并垂直？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0472" y="2859782"/>
            <a:ext cx="5400000" cy="24450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（2）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哪些直线与平面</a:t>
            </a:r>
            <a:r>
              <a:rPr lang="es-VE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相交但不垂直？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我们如何描述直线与平面相交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但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不垂直时的相对位置？</a:t>
            </a: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2291" name="Text Box 37"/>
          <p:cNvSpPr txBox="1"/>
          <p:nvPr/>
        </p:nvSpPr>
        <p:spPr>
          <a:xfrm>
            <a:off x="382904" y="843914"/>
            <a:ext cx="38782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直线与平面所成的角</a:t>
            </a:r>
          </a:p>
        </p:txBody>
      </p:sp>
      <p:pic>
        <p:nvPicPr>
          <p:cNvPr id="12293" name="图片 3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b="18064"/>
          <a:stretch/>
        </p:blipFill>
        <p:spPr>
          <a:xfrm>
            <a:off x="5931594" y="1054402"/>
            <a:ext cx="2824854" cy="18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82905" y="1367789"/>
            <a:ext cx="5508000" cy="18720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如图所示，一条直线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和一个平面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 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相交，但不和这个平面垂直，这条直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线称为这个平面的</a:t>
            </a:r>
            <a:r>
              <a:rPr 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斜线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，斜线和平面的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交点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称为</a:t>
            </a:r>
            <a:r>
              <a:rPr 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斜足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904" y="3403287"/>
            <a:ext cx="8373543" cy="968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过斜线上斜足以外的一点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P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向平面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α 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引垂线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PO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，过垂足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O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和斜足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的直线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AO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称为斜线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PA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在这个平面上的</a:t>
            </a:r>
            <a:r>
              <a:rPr 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射影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1"/>
      <p:bldP spid="101" grpId="2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2904" y="1367789"/>
            <a:ext cx="5472000" cy="11518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267970">
              <a:lnSpc>
                <a:spcPct val="150000"/>
              </a:lnSpc>
            </a:pPr>
            <a:r>
              <a:rPr lang="en-US" altLang="zh-CN" sz="2400" b="1" dirty="0">
                <a:ea typeface="宋体" panose="02010600030101010101" pitchFamily="2" charset="-122"/>
              </a:rPr>
              <a:t>    </a:t>
            </a:r>
            <a:r>
              <a:rPr lang="zh-CN" sz="2400" b="1" dirty="0">
                <a:ea typeface="宋体" panose="02010600030101010101" pitchFamily="2" charset="-122"/>
              </a:rPr>
              <a:t>平面的一条斜线和它在平面上的射影所成的角，称为这条斜线和这个</a:t>
            </a:r>
            <a:r>
              <a:rPr lang="zh-CN" sz="2400" b="1" dirty="0">
                <a:solidFill>
                  <a:srgbClr val="C00000"/>
                </a:solidFill>
                <a:ea typeface="宋体" panose="02010600030101010101" pitchFamily="2" charset="-122"/>
              </a:rPr>
              <a:t>平面所成的角</a:t>
            </a:r>
            <a:r>
              <a:rPr 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2904" y="3198493"/>
            <a:ext cx="5472000" cy="15252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dirty="0"/>
              <a:t>   在右</a:t>
            </a:r>
            <a:r>
              <a:rPr lang="zh-CN" sz="2400" dirty="0">
                <a:ea typeface="宋体" panose="02010600030101010101" pitchFamily="2" charset="-122"/>
              </a:rPr>
              <a:t>图</a:t>
            </a:r>
            <a:r>
              <a:rPr lang="zh-CN" altLang="en-US" sz="2400" dirty="0"/>
              <a:t>中</a:t>
            </a:r>
            <a:r>
              <a:rPr lang="zh-CN" sz="2400" dirty="0">
                <a:ea typeface="宋体" panose="02010600030101010101" pitchFamily="2" charset="-122"/>
              </a:rPr>
              <a:t>，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∠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PAO</a:t>
            </a:r>
            <a:r>
              <a:rPr lang="zh-CN" sz="2400" dirty="0">
                <a:ea typeface="宋体" panose="02010600030101010101" pitchFamily="2" charset="-122"/>
              </a:rPr>
              <a:t>就是直线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PA</a:t>
            </a:r>
            <a:r>
              <a:rPr lang="zh-CN" sz="2400" dirty="0">
                <a:ea typeface="宋体" panose="02010600030101010101" pitchFamily="2" charset="-122"/>
              </a:rPr>
              <a:t>与平面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sz="2400" dirty="0">
                <a:ea typeface="宋体" panose="02010600030101010101" pitchFamily="2" charset="-122"/>
              </a:rPr>
              <a:t>所成的角．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2" name="Text Box 37">
            <a:extLst>
              <a:ext uri="{FF2B5EF4-FFF2-40B4-BE49-F238E27FC236}">
                <a16:creationId xmlns:a16="http://schemas.microsoft.com/office/drawing/2014/main" id="{AFAFD647-68D9-E6C3-B471-AB960B278A71}"/>
              </a:ext>
            </a:extLst>
          </p:cNvPr>
          <p:cNvSpPr txBox="1"/>
          <p:nvPr/>
        </p:nvSpPr>
        <p:spPr>
          <a:xfrm>
            <a:off x="382904" y="843914"/>
            <a:ext cx="38782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直线与平面所成的角</a:t>
            </a:r>
          </a:p>
        </p:txBody>
      </p:sp>
      <p:pic>
        <p:nvPicPr>
          <p:cNvPr id="4" name="图片 33">
            <a:extLst>
              <a:ext uri="{FF2B5EF4-FFF2-40B4-BE49-F238E27FC236}">
                <a16:creationId xmlns:a16="http://schemas.microsoft.com/office/drawing/2014/main" id="{8CD779F0-B8D0-9393-078F-42B70014FA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b="18064"/>
          <a:stretch/>
        </p:blipFill>
        <p:spPr>
          <a:xfrm>
            <a:off x="5936242" y="1851670"/>
            <a:ext cx="2824854" cy="18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pic>
        <p:nvPicPr>
          <p:cNvPr id="10245" name="图片 3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b="21195"/>
          <a:stretch/>
        </p:blipFill>
        <p:spPr>
          <a:xfrm>
            <a:off x="3033767" y="2252339"/>
            <a:ext cx="3076465" cy="23539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A3059D-8227-43D0-726C-CBD125A75945}"/>
              </a:ext>
            </a:extLst>
          </p:cNvPr>
          <p:cNvSpPr txBox="1"/>
          <p:nvPr/>
        </p:nvSpPr>
        <p:spPr>
          <a:xfrm>
            <a:off x="899592" y="1609216"/>
            <a:ext cx="79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图中，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∠</a:t>
            </a:r>
            <a:r>
              <a:rPr lang="es-VE" altLang="zh-CN" sz="2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s-VE" altLang="zh-CN" sz="24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s-VE" altLang="zh-CN" sz="2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就是直线</a:t>
            </a:r>
            <a:r>
              <a:rPr lang="zh-CN" altLang="zh-CN" sz="2400" kern="100" dirty="0">
                <a:effectLst/>
                <a:ea typeface="Times New Roman" panose="02020603050405020304" pitchFamily="18" charset="0"/>
              </a:rPr>
              <a:t> </a:t>
            </a:r>
            <a:r>
              <a:rPr lang="es-VE" altLang="zh-CN" sz="2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s-VE" altLang="zh-CN" sz="24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s-VE" altLang="zh-CN" sz="2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与平面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所成的角</a:t>
            </a:r>
            <a:r>
              <a:rPr lang="zh-CN" alt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400" dirty="0"/>
          </a:p>
        </p:txBody>
      </p:sp>
      <p:sp>
        <p:nvSpPr>
          <p:cNvPr id="2" name="Text Box 37">
            <a:extLst>
              <a:ext uri="{FF2B5EF4-FFF2-40B4-BE49-F238E27FC236}">
                <a16:creationId xmlns:a16="http://schemas.microsoft.com/office/drawing/2014/main" id="{EFD4A54D-A311-02D7-82D4-EC5062DC796E}"/>
              </a:ext>
            </a:extLst>
          </p:cNvPr>
          <p:cNvSpPr txBox="1"/>
          <p:nvPr/>
        </p:nvSpPr>
        <p:spPr>
          <a:xfrm>
            <a:off x="382904" y="843914"/>
            <a:ext cx="38782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直线与平面所成的角</a:t>
            </a:r>
          </a:p>
        </p:txBody>
      </p:sp>
    </p:spTree>
    <p:extLst>
      <p:ext uri="{BB962C8B-B14F-4D97-AF65-F5344CB8AC3E}">
        <p14:creationId xmlns:p14="http://schemas.microsoft.com/office/powerpoint/2010/main" val="41866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611560" y="1855629"/>
            <a:ext cx="8136000" cy="5762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）当直线与平面垂直时，直线与平面所成的角为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90°.</a:t>
            </a:r>
            <a:endParaRPr lang="en-US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60" y="2450081"/>
            <a:ext cx="8136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）当直线与平面平行或直线在平面内时，直线与平面所成角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0°.</a:t>
            </a:r>
            <a:endParaRPr lang="en-US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60" y="3598531"/>
            <a:ext cx="7825600" cy="5762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直线与平面所成的角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θ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的范围为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0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°</a:t>
            </a:r>
            <a:r>
              <a:rPr lang="zh-CN" altLang="en-US" sz="2400" b="1" dirty="0">
                <a:latin typeface="+mn-ea"/>
                <a:ea typeface="+mn-ea"/>
                <a:cs typeface="Times New Roman" panose="02020603050405020304" pitchFamily="18" charset="0"/>
              </a:rPr>
              <a:t>≤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θ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≤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90°.</a:t>
            </a:r>
            <a:endParaRPr lang="en-US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544" y="1415776"/>
            <a:ext cx="151235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 b="1" dirty="0">
                <a:solidFill>
                  <a:srgbClr val="C00000"/>
                </a:solidFill>
                <a:ea typeface="宋体" panose="02010600030101010101" pitchFamily="2" charset="-122"/>
              </a:rPr>
              <a:t>注意：</a:t>
            </a:r>
            <a:endParaRPr lang="zh-CN" altLang="en-US" sz="2400" b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3BC8F678-EDB6-0995-DA6F-E4C226B7F6A0}"/>
              </a:ext>
            </a:extLst>
          </p:cNvPr>
          <p:cNvSpPr txBox="1"/>
          <p:nvPr/>
        </p:nvSpPr>
        <p:spPr>
          <a:xfrm>
            <a:off x="382904" y="843914"/>
            <a:ext cx="38782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直线与平面所成的角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3315" name="Rectangle 124"/>
          <p:cNvSpPr/>
          <p:nvPr/>
        </p:nvSpPr>
        <p:spPr>
          <a:xfrm>
            <a:off x="250825" y="790575"/>
            <a:ext cx="17240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试一试</a:t>
            </a:r>
          </a:p>
        </p:txBody>
      </p:sp>
      <p:sp>
        <p:nvSpPr>
          <p:cNvPr id="3" name="矩形 2"/>
          <p:cNvSpPr/>
          <p:nvPr/>
        </p:nvSpPr>
        <p:spPr>
          <a:xfrm>
            <a:off x="611188" y="1347614"/>
            <a:ext cx="806400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如图所示，在正方体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ABCD­</a:t>
            </a:r>
            <a:r>
              <a:rPr kumimoji="0" lang="es-VE" altLang="zh-CN" sz="2400" b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s-VE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s-VE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s-VE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s-VE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中，你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找出对角线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BD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分别与六个面所成的角吗？</a:t>
            </a:r>
          </a:p>
        </p:txBody>
      </p:sp>
      <p:pic>
        <p:nvPicPr>
          <p:cNvPr id="13317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b="23903"/>
          <a:stretch/>
        </p:blipFill>
        <p:spPr>
          <a:xfrm>
            <a:off x="3106172" y="2597205"/>
            <a:ext cx="2931656" cy="2231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c783c66-5515-4876-a774-6b00aea91962"/>
  <p:tag name="COMMONDATA" val="eyJoZGlkIjoiYzU0NDBlNTUzOWVjZjEzNjdiODMzY2I0OTg3ZDM0MT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79,&quot;width&quot;:343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79,&quot;width&quot;:343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62,&quot;width&quot;:336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382.5007874015746,&quot;width&quot;:2382.49921259842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165,&quot;width&quot;:412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165,&quot;width&quot;:4127}"/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165,&quot;width&quot;:4127}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188,&quot;width&quot;:332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62,&quot;width&quot;:336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761</Words>
  <Application>Microsoft Office PowerPoint</Application>
  <PresentationFormat>全屏显示(16:9)</PresentationFormat>
  <Paragraphs>66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黑体</vt:lpstr>
      <vt:lpstr>华文楷体</vt:lpstr>
      <vt:lpstr>宋体</vt:lpstr>
      <vt:lpstr>Arial</vt:lpstr>
      <vt:lpstr>Calibri</vt:lpstr>
      <vt:lpstr>Times New Roman</vt:lpstr>
      <vt:lpstr>Wingdings</vt:lpstr>
      <vt:lpstr>Office 主题</vt:lpstr>
      <vt:lpstr>Equation.KSEE3</vt:lpstr>
      <vt:lpstr>Equation</vt:lpstr>
      <vt:lpstr>5.3.3  直线与平面所成的角 （第1课时）</vt:lpstr>
      <vt:lpstr>复习回顾</vt:lpstr>
      <vt:lpstr>复习回顾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355</cp:revision>
  <dcterms:created xsi:type="dcterms:W3CDTF">2013-12-23T07:18:00Z</dcterms:created>
  <dcterms:modified xsi:type="dcterms:W3CDTF">2023-09-08T03:48:26Z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0DB8BA19E73C48B6827F2303EA63277D_12</vt:lpwstr>
  </property>
  <property fmtid="{D5CDD505-2E9C-101B-9397-08002B2CF9AE}" pid="3" name="KSOProductBuildVer">
    <vt:lpwstr>2052-11.1.0.14309</vt:lpwstr>
  </property>
</Properties>
</file>