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ink/ink1.xml" ContentType="application/inkml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5"/>
  </p:notesMasterIdLst>
  <p:handoutMasterIdLst>
    <p:handoutMasterId r:id="rId16"/>
  </p:handoutMasterIdLst>
  <p:sldIdLst>
    <p:sldId id="362" r:id="rId2"/>
    <p:sldId id="393" r:id="rId3"/>
    <p:sldId id="394" r:id="rId4"/>
    <p:sldId id="350" r:id="rId5"/>
    <p:sldId id="370" r:id="rId6"/>
    <p:sldId id="351" r:id="rId7"/>
    <p:sldId id="395" r:id="rId8"/>
    <p:sldId id="371" r:id="rId9"/>
    <p:sldId id="373" r:id="rId10"/>
    <p:sldId id="397" r:id="rId11"/>
    <p:sldId id="349" r:id="rId12"/>
    <p:sldId id="348" r:id="rId13"/>
    <p:sldId id="303" r:id="rId14"/>
  </p:sldIdLst>
  <p:sldSz cx="9144000" cy="5143500" type="screen16x9"/>
  <p:notesSz cx="6858000" cy="9144000"/>
  <p:custDataLst>
    <p:tags r:id="rId17"/>
  </p:custDataLst>
  <p:defaultTextStyle>
    <a:defPPr>
      <a:defRPr lang="zh-CN"/>
    </a:defPPr>
    <a:lvl1pPr marL="0" lvl="0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57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CC"/>
    <a:srgbClr val="ACA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42"/>
    <p:restoredTop sz="94682"/>
  </p:normalViewPr>
  <p:slideViewPr>
    <p:cSldViewPr showGuides="1">
      <p:cViewPr varScale="1">
        <p:scale>
          <a:sx n="142" d="100"/>
          <a:sy n="142" d="100"/>
        </p:scale>
        <p:origin x="714" y="120"/>
      </p:cViewPr>
      <p:guideLst>
        <p:guide orient="horz" pos="157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panose="020B0604020202020204" pitchFamily="34" charset="0"/>
              </a:defRPr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panose="020B0604020202020204" pitchFamily="34" charset="0"/>
              </a:defRPr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F539692F-F08A-4265-B031-A6D78E924D41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2023/9/8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panose="020B0604020202020204" pitchFamily="34" charset="0"/>
              </a:defRPr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8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lstStyle>
            <a:lvl1pPr algn="r">
              <a:defRPr sz="1200"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C98052EF-43D5-457E-845C-F41F120D53C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" max="2" units="cm"/>
          <inkml:channel name="Y" type="integer" min="-2" max="2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7-08T02:27: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4 560 0 0,'0'0'1103'0'0,"0"0"-282"0"0,0 0-476 0 0,0 0-226 0 0,0 0-67 0 0,0 0 112 0 0,0 0 84 0 0,0 0-32 0 0,0 0-82 0 0,0 0-65 0 0,0 0-41 0 0,0 0 9 0 0,0 0-24 0 0,0 0-18 0 0,0 0-60 0 0,0 0-70 0 0,0 0-88 0 0,0 0-296 0 0,0 0-296 0 0,0-2-1307 0 0,0 0 2097 0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3BA5BE8B-07E1-4136-86E0-5D920E43BAAD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2023/9/8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单击此处编辑母版文本样式</a:t>
            </a: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第二级</a:t>
            </a:r>
          </a:p>
          <a:p>
            <a:pPr marL="914400" marR="0" lvl="2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第三级</a:t>
            </a:r>
          </a:p>
          <a:p>
            <a:pPr marL="1371600" marR="0" lvl="3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第四级</a:t>
            </a:r>
          </a:p>
          <a:p>
            <a:pPr marL="1828800" marR="0" lvl="4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lstStyle>
            <a:lvl1pPr algn="r" eaLnBrk="1" hangingPunct="1">
              <a:defRPr sz="1200">
                <a:latin typeface="Calibri" panose="020F0502020204030204" pitchFamily="34" charset="0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0049FAD2-8B0C-4E41-9CFF-AC7A5FF382F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9219" name="备注占位符 2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1440" tIns="45720" rIns="91440" bIns="45720" anchor="t" anchorCtr="0"/>
          <a:lstStyle/>
          <a:p>
            <a:pPr lvl="0"/>
            <a:endParaRPr lang="zh-CN" altLang="en-US" dirty="0"/>
          </a:p>
        </p:txBody>
      </p:sp>
      <p:sp>
        <p:nvSpPr>
          <p:cNvPr id="9220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/>
          <a:p>
            <a:pPr lvl="0" algn="r" eaLnBrk="1" hangingPunct="1"/>
            <a:fld id="{9A0DB2DC-4C9A-4742-B13C-FB6460FD3503}" type="slidenum">
              <a:rPr lang="zh-CN" altLang="en-US" sz="1200" dirty="0">
                <a:latin typeface="Calibri" panose="020F0502020204030204" pitchFamily="34" charset="0"/>
              </a:rPr>
              <a:t>1</a:t>
            </a:fld>
            <a:endParaRPr lang="zh-CN" altLang="en-US" sz="1200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9336234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customXml" Target="../ink/ink1.xml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.jpg"/><Relationship Id="rId4" Type="http://schemas.openxmlformats.org/officeDocument/2006/relationships/image" Target="../media/image1.jpeg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7" name="墨迹 6"/>
              <p14:cNvContentPartPr/>
              <p14:nvPr/>
            </p14:nvContentPartPr>
            <p14:xfrm>
              <a:off x="461952" y="754591"/>
              <a:ext cx="360" cy="1800"/>
            </p14:xfrm>
          </p:contentPart>
        </mc:Choice>
        <mc:Fallback xmlns="">
          <p:pic>
            <p:nvPicPr>
              <p:cNvPr id="7" name="墨迹 6"/>
            </p:nvPicPr>
            <p:blipFill>
              <a:blip r:embed="rId3"/>
            </p:blipFill>
            <p:spPr>
              <a:xfrm>
                <a:off x="461952" y="754591"/>
                <a:ext cx="360" cy="1800"/>
              </a:xfrm>
              <a:prstGeom prst="rect"/>
            </p:spPr>
          </p:pic>
        </mc:Fallback>
      </mc:AlternateContent>
      <p:pic>
        <p:nvPicPr>
          <p:cNvPr id="2051" name="图片 7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0" y="1588"/>
            <a:ext cx="9144000" cy="51403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E5879FC3-8B22-41C2-B6FC-3B94236E84ED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2023/9/8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564B5C24-0D02-4547-B183-09F4DE1A26D8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34F6C36B-4E35-44D3-4828-33C37FB96122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86"/>
            <a:ext cx="9144000" cy="513892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和内容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915566"/>
            <a:ext cx="8229600" cy="3960440"/>
          </a:xfrm>
        </p:spPr>
        <p:txBody>
          <a:bodyPr/>
          <a:lstStyle>
            <a:lvl1pPr>
              <a:lnSpc>
                <a:spcPct val="150000"/>
              </a:lnSpc>
              <a:defRPr sz="2800">
                <a:latin typeface="黑体" panose="02010609060101010101" pitchFamily="49" charset="-122"/>
                <a:ea typeface="黑体" panose="02010609060101010101" pitchFamily="49" charset="-122"/>
              </a:defRPr>
            </a:lvl1pPr>
            <a:lvl2pPr>
              <a:lnSpc>
                <a:spcPct val="150000"/>
              </a:lnSpc>
              <a:defRPr sz="2800">
                <a:latin typeface="黑体" panose="02010609060101010101" pitchFamily="49" charset="-122"/>
                <a:ea typeface="黑体" panose="02010609060101010101" pitchFamily="49" charset="-122"/>
              </a:defRPr>
            </a:lvl2pPr>
            <a:lvl3pPr>
              <a:lnSpc>
                <a:spcPct val="150000"/>
              </a:lnSpc>
              <a:defRPr sz="2800">
                <a:latin typeface="黑体" panose="02010609060101010101" pitchFamily="49" charset="-122"/>
                <a:ea typeface="黑体" panose="02010609060101010101" pitchFamily="49" charset="-122"/>
              </a:defRPr>
            </a:lvl3pPr>
            <a:lvl4pPr>
              <a:lnSpc>
                <a:spcPct val="150000"/>
              </a:lnSpc>
              <a:defRPr sz="2800">
                <a:latin typeface="黑体" panose="02010609060101010101" pitchFamily="49" charset="-122"/>
                <a:ea typeface="黑体" panose="02010609060101010101" pitchFamily="49" charset="-122"/>
              </a:defRPr>
            </a:lvl4pPr>
            <a:lvl5pPr>
              <a:lnSpc>
                <a:spcPct val="150000"/>
              </a:lnSpc>
              <a:defRPr sz="2800">
                <a:latin typeface="黑体" panose="02010609060101010101" pitchFamily="49" charset="-122"/>
                <a:ea typeface="黑体" panose="02010609060101010101" pitchFamily="49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7" name="标题占位符 1"/>
          <p:cNvSpPr>
            <a:spLocks noGrp="1"/>
          </p:cNvSpPr>
          <p:nvPr>
            <p:ph type="title"/>
          </p:nvPr>
        </p:nvSpPr>
        <p:spPr bwMode="auto">
          <a:xfrm>
            <a:off x="457200" y="123478"/>
            <a:ext cx="8219256" cy="5651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>
            <a:lvl1pPr algn="ctr">
              <a:defRPr>
                <a:latin typeface="黑体" panose="02010609060101010101" pitchFamily="49" charset="-122"/>
                <a:ea typeface="黑体" panose="02010609060101010101" pitchFamily="49" charset="-122"/>
              </a:defRPr>
            </a:lvl1pPr>
          </a:lstStyle>
          <a:p>
            <a:pPr lvl="0"/>
            <a:r>
              <a:rPr lang="zh-CN" altLang="en-US" dirty="0"/>
              <a:t>单击此处编辑母版标题样式</a:t>
            </a:r>
          </a:p>
        </p:txBody>
      </p:sp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E5879FC3-8B22-41C2-B6FC-3B94236E84ED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2023/9/8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564B5C24-0D02-4547-B183-09F4DE1A26D8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915566"/>
            <a:ext cx="8229600" cy="3960440"/>
          </a:xfrm>
        </p:spPr>
        <p:txBody>
          <a:bodyPr/>
          <a:lstStyle>
            <a:lvl1pPr>
              <a:lnSpc>
                <a:spcPct val="150000"/>
              </a:lnSpc>
              <a:defRPr sz="2800">
                <a:latin typeface="黑体" panose="02010609060101010101" pitchFamily="49" charset="-122"/>
                <a:ea typeface="黑体" panose="02010609060101010101" pitchFamily="49" charset="-122"/>
              </a:defRPr>
            </a:lvl1pPr>
            <a:lvl2pPr>
              <a:lnSpc>
                <a:spcPct val="150000"/>
              </a:lnSpc>
              <a:defRPr sz="2800">
                <a:latin typeface="黑体" panose="02010609060101010101" pitchFamily="49" charset="-122"/>
                <a:ea typeface="黑体" panose="02010609060101010101" pitchFamily="49" charset="-122"/>
              </a:defRPr>
            </a:lvl2pPr>
            <a:lvl3pPr>
              <a:lnSpc>
                <a:spcPct val="150000"/>
              </a:lnSpc>
              <a:defRPr sz="2800">
                <a:latin typeface="黑体" panose="02010609060101010101" pitchFamily="49" charset="-122"/>
                <a:ea typeface="黑体" panose="02010609060101010101" pitchFamily="49" charset="-122"/>
              </a:defRPr>
            </a:lvl3pPr>
            <a:lvl4pPr>
              <a:lnSpc>
                <a:spcPct val="150000"/>
              </a:lnSpc>
              <a:defRPr sz="2800">
                <a:latin typeface="黑体" panose="02010609060101010101" pitchFamily="49" charset="-122"/>
                <a:ea typeface="黑体" panose="02010609060101010101" pitchFamily="49" charset="-122"/>
              </a:defRPr>
            </a:lvl4pPr>
            <a:lvl5pPr>
              <a:lnSpc>
                <a:spcPct val="150000"/>
              </a:lnSpc>
              <a:defRPr sz="2800">
                <a:latin typeface="黑体" panose="02010609060101010101" pitchFamily="49" charset="-122"/>
                <a:ea typeface="黑体" panose="02010609060101010101" pitchFamily="49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7" name="标题占位符 1"/>
          <p:cNvSpPr>
            <a:spLocks noGrp="1"/>
          </p:cNvSpPr>
          <p:nvPr>
            <p:ph type="title"/>
          </p:nvPr>
        </p:nvSpPr>
        <p:spPr bwMode="auto">
          <a:xfrm>
            <a:off x="457200" y="123478"/>
            <a:ext cx="8219256" cy="5651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>
            <a:lvl1pPr algn="l">
              <a:defRPr>
                <a:latin typeface="黑体" panose="02010609060101010101" pitchFamily="49" charset="-122"/>
                <a:ea typeface="黑体" panose="02010609060101010101" pitchFamily="49" charset="-122"/>
              </a:defRPr>
            </a:lvl1pPr>
          </a:lstStyle>
          <a:p>
            <a:pPr lvl="0"/>
            <a:r>
              <a:rPr lang="zh-CN" altLang="en-US" dirty="0"/>
              <a:t>单击此处编辑母版标题样式</a:t>
            </a:r>
          </a:p>
        </p:txBody>
      </p:sp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E5879FC3-8B22-41C2-B6FC-3B94236E84ED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2023/9/8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564B5C24-0D02-4547-B183-09F4DE1A26D8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幻灯片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图片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1588"/>
            <a:ext cx="9144000" cy="51403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E5879FC3-8B22-41C2-B6FC-3B94236E84ED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2023/9/8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564B5C24-0D02-4547-B183-09F4DE1A26D8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27602460-154E-0E78-7278-B5F71DDA32F0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86"/>
            <a:ext cx="9144000" cy="5138928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占位符 1"/>
          <p:cNvSpPr>
            <a:spLocks noGrp="1"/>
          </p:cNvSpPr>
          <p:nvPr>
            <p:ph type="title"/>
          </p:nvPr>
        </p:nvSpPr>
        <p:spPr>
          <a:xfrm>
            <a:off x="1187450" y="277813"/>
            <a:ext cx="7488238" cy="56515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lvl="0"/>
            <a:r>
              <a:rPr lang="zh-CN" altLang="en-US" dirty="0"/>
              <a:t>单击此处编辑母版标题样式</a:t>
            </a:r>
          </a:p>
        </p:txBody>
      </p:sp>
      <p:sp>
        <p:nvSpPr>
          <p:cNvPr id="1027" name="文本占位符 2"/>
          <p:cNvSpPr>
            <a:spLocks noGrp="1"/>
          </p:cNvSpPr>
          <p:nvPr>
            <p:ph type="body" idx="1"/>
          </p:nvPr>
        </p:nvSpPr>
        <p:spPr>
          <a:xfrm>
            <a:off x="457200" y="1200150"/>
            <a:ext cx="8229600" cy="3394075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46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E5879FC3-8B22-41C2-B6FC-3B94236E84ED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2023/9/8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46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4638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 algn="r" eaLnBrk="1" hangingPunct="1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564B5C24-0D02-4547-B183-09F4DE1A26D8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</p:sldLayoutIdLst>
  <p:hf sldNum="0"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b="1" kern="1200">
          <a:solidFill>
            <a:schemeClr val="tx1"/>
          </a:solidFill>
          <a:latin typeface="黑体" panose="02010609060101010101" pitchFamily="49" charset="-122"/>
          <a:ea typeface="黑体" panose="02010609060101010101" pitchFamily="49" charset="-122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黑体" panose="02010609060101010101" pitchFamily="49" charset="-122"/>
          <a:ea typeface="黑体" panose="02010609060101010101" pitchFamily="49" charset="-122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黑体" panose="02010609060101010101" pitchFamily="49" charset="-122"/>
          <a:ea typeface="黑体" panose="02010609060101010101" pitchFamily="49" charset="-122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黑体" panose="02010609060101010101" pitchFamily="49" charset="-122"/>
          <a:ea typeface="黑体" panose="02010609060101010101" pitchFamily="49" charset="-122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黑体" panose="02010609060101010101" pitchFamily="49" charset="-122"/>
          <a:ea typeface="黑体" panose="02010609060101010101" pitchFamily="49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黑体" panose="02010609060101010101" pitchFamily="49" charset="-122"/>
          <a:ea typeface="黑体" panose="02010609060101010101" pitchFamily="49" charset="-122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黑体" panose="02010609060101010101" pitchFamily="49" charset="-122"/>
          <a:ea typeface="黑体" panose="02010609060101010101" pitchFamily="49" charset="-122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黑体" panose="02010609060101010101" pitchFamily="49" charset="-122"/>
          <a:ea typeface="黑体" panose="02010609060101010101" pitchFamily="49" charset="-122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黑体" panose="02010609060101010101" pitchFamily="49" charset="-122"/>
          <a:ea typeface="黑体" panose="02010609060101010101" pitchFamily="49" charset="-122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800" kern="1200">
          <a:solidFill>
            <a:schemeClr val="tx1"/>
          </a:solidFill>
          <a:latin typeface="黑体" panose="02010609060101010101" pitchFamily="49" charset="-122"/>
          <a:ea typeface="黑体" panose="02010609060101010101" pitchFamily="49" charset="-122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wmf"/><Relationship Id="rId2" Type="http://schemas.openxmlformats.org/officeDocument/2006/relationships/oleObject" Target="../embeddings/oleObject6.bin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w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wm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10.wmf"/><Relationship Id="rId7" Type="http://schemas.openxmlformats.org/officeDocument/2006/relationships/image" Target="../media/image12.wmf"/><Relationship Id="rId2" Type="http://schemas.openxmlformats.org/officeDocument/2006/relationships/oleObject" Target="../embeddings/oleObject3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5.bin"/><Relationship Id="rId5" Type="http://schemas.openxmlformats.org/officeDocument/2006/relationships/image" Target="../media/image11.wmf"/><Relationship Id="rId4" Type="http://schemas.openxmlformats.org/officeDocument/2006/relationships/oleObject" Target="../embeddings/oleObject4.bin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标题 1"/>
          <p:cNvSpPr>
            <a:spLocks noGrp="1"/>
          </p:cNvSpPr>
          <p:nvPr>
            <p:ph type="ctrTitle"/>
          </p:nvPr>
        </p:nvSpPr>
        <p:spPr>
          <a:xfrm>
            <a:off x="0" y="1887538"/>
            <a:ext cx="9144000" cy="936625"/>
          </a:xfrm>
        </p:spPr>
        <p:txBody>
          <a:bodyPr vert="horz" wrap="square" lIns="91440" tIns="45720" rIns="91440" bIns="45720" anchor="ctr" anchorCtr="0"/>
          <a:lstStyle>
            <a:lvl1pPr lvl="0">
              <a:buClrTx/>
              <a:buSzTx/>
              <a:buFontTx/>
              <a:defRPr/>
            </a:lvl1pPr>
          </a:lstStyle>
          <a:p>
            <a:pPr lvl="0" algn="ctr" eaLnBrk="1" hangingPunct="1"/>
            <a:r>
              <a:rPr lang="en-US" altLang="zh-CN" sz="4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5.3.3  </a:t>
            </a:r>
            <a:r>
              <a:rPr lang="zh-CN" altLang="en-US" sz="4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直线与平面所成的角</a:t>
            </a:r>
            <a:br>
              <a:rPr lang="en-US" altLang="zh-CN" sz="4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zh-CN" altLang="en-US" sz="4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（第</a:t>
            </a:r>
            <a:r>
              <a:rPr lang="en-US" altLang="zh-CN" sz="4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zh-CN" altLang="en-US" sz="4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课时）</a:t>
            </a:r>
            <a:endParaRPr lang="zh-CN" altLang="en-US" sz="4800" dirty="0">
              <a:solidFill>
                <a:schemeClr val="bg1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标题 2"/>
          <p:cNvSpPr>
            <a:spLocks noGrp="1"/>
          </p:cNvSpPr>
          <p:nvPr>
            <p:ph type="title"/>
          </p:nvPr>
        </p:nvSpPr>
        <p:spPr>
          <a:xfrm>
            <a:off x="0" y="123825"/>
            <a:ext cx="9144000" cy="565150"/>
          </a:xfrm>
        </p:spPr>
        <p:txBody>
          <a:bodyPr vert="horz" wrap="square" lIns="91440" tIns="45720" rIns="91440" bIns="45720" anchor="ctr" anchorCtr="0"/>
          <a:lstStyle/>
          <a:p>
            <a:r>
              <a:rPr lang="zh-CN" altLang="en-US" sz="2800" kern="1200" dirty="0">
                <a:latin typeface="黑体" panose="02010609060101010101" pitchFamily="49" charset="-122"/>
                <a:ea typeface="黑体" panose="02010609060101010101" pitchFamily="49" charset="-122"/>
                <a:cs typeface="+mj-cs"/>
              </a:rPr>
              <a:t>新知探究</a:t>
            </a:r>
          </a:p>
        </p:txBody>
      </p:sp>
      <p:sp>
        <p:nvSpPr>
          <p:cNvPr id="116" name="文本框 115"/>
          <p:cNvSpPr txBox="1"/>
          <p:nvPr/>
        </p:nvSpPr>
        <p:spPr>
          <a:xfrm>
            <a:off x="467545" y="1368002"/>
            <a:ext cx="6204585" cy="561340"/>
          </a:xfrm>
          <a:prstGeom prst="rect">
            <a:avLst/>
          </a:prstGeom>
          <a:noFill/>
          <a:ln w="9525">
            <a:noFill/>
          </a:ln>
        </p:spPr>
        <p:txBody>
          <a:bodyPr>
            <a:noAutofit/>
          </a:bodyPr>
          <a:lstStyle/>
          <a:p>
            <a:r>
              <a:rPr lang="zh-CN" altLang="zh-CN" sz="2400" dirty="0">
                <a:latin typeface="Times New Roman" panose="02020603050405020304" pitchFamily="18" charset="0"/>
              </a:rPr>
              <a:t>因为</a:t>
            </a:r>
            <a:r>
              <a:rPr lang="en-US" sz="2400" i="1" dirty="0">
                <a:latin typeface="Times New Roman" panose="02020603050405020304" pitchFamily="18" charset="0"/>
                <a:ea typeface="宋体" panose="02010600030101010101" pitchFamily="2" charset="-122"/>
              </a:rPr>
              <a:t>EF</a:t>
            </a:r>
            <a:r>
              <a:rPr lang="en-US" sz="2400" dirty="0">
                <a:latin typeface="Times New Roman" panose="02020603050405020304" pitchFamily="18" charset="0"/>
                <a:ea typeface="宋体" panose="02010600030101010101" pitchFamily="2" charset="-122"/>
              </a:rPr>
              <a:t>∥</a:t>
            </a:r>
            <a:r>
              <a:rPr lang="en-US" sz="2400" i="1" dirty="0">
                <a:latin typeface="Times New Roman" panose="02020603050405020304" pitchFamily="18" charset="0"/>
                <a:ea typeface="宋体" panose="02010600030101010101" pitchFamily="2" charset="-122"/>
              </a:rPr>
              <a:t>CC</a:t>
            </a:r>
            <a:r>
              <a:rPr lang="en-US" sz="2400" baseline="-25000" dirty="0">
                <a:latin typeface="Times New Roman" panose="02020603050405020304" pitchFamily="18" charset="0"/>
                <a:ea typeface="宋体" panose="02010600030101010101" pitchFamily="2" charset="-122"/>
              </a:rPr>
              <a:t>1</a:t>
            </a:r>
            <a:r>
              <a:rPr lang="zh-CN" sz="2400" dirty="0">
                <a:latin typeface="Times New Roman" panose="02020603050405020304" pitchFamily="18" charset="0"/>
                <a:ea typeface="宋体" panose="02010600030101010101" pitchFamily="2" charset="-122"/>
              </a:rPr>
              <a:t>，</a:t>
            </a:r>
            <a:r>
              <a:rPr lang="en-US" sz="2400" i="1" dirty="0">
                <a:latin typeface="Times New Roman" panose="02020603050405020304" pitchFamily="18" charset="0"/>
                <a:ea typeface="宋体" panose="02010600030101010101" pitchFamily="2" charset="-122"/>
              </a:rPr>
              <a:t>CC</a:t>
            </a:r>
            <a:r>
              <a:rPr lang="en-US" sz="2400" baseline="-25000" dirty="0">
                <a:latin typeface="Times New Roman" panose="02020603050405020304" pitchFamily="18" charset="0"/>
                <a:ea typeface="宋体" panose="02010600030101010101" pitchFamily="2" charset="-122"/>
              </a:rPr>
              <a:t>1</a:t>
            </a:r>
            <a:r>
              <a:rPr lang="zh-CN" sz="2400" dirty="0">
                <a:latin typeface="Times New Roman" panose="02020603050405020304" pitchFamily="18" charset="0"/>
                <a:ea typeface="宋体" panose="02010600030101010101" pitchFamily="2" charset="-122"/>
              </a:rPr>
              <a:t>⊥平面</a:t>
            </a:r>
            <a:r>
              <a:rPr lang="en-US" altLang="zh-CN" sz="2400" i="1" dirty="0">
                <a:latin typeface="Times New Roman" panose="02020603050405020304" pitchFamily="18" charset="0"/>
                <a:ea typeface="宋体" panose="02010600030101010101" pitchFamily="2" charset="-122"/>
              </a:rPr>
              <a:t>A</a:t>
            </a:r>
            <a:r>
              <a:rPr lang="en-US" sz="2400" i="1" dirty="0">
                <a:latin typeface="Times New Roman" panose="02020603050405020304" pitchFamily="18" charset="0"/>
                <a:ea typeface="宋体" panose="02010600030101010101" pitchFamily="2" charset="-122"/>
              </a:rPr>
              <a:t>BC</a:t>
            </a:r>
            <a:r>
              <a:rPr lang="zh-CN" altLang="en-US" sz="2400" dirty="0">
                <a:latin typeface="Times New Roman" panose="02020603050405020304" pitchFamily="18" charset="0"/>
                <a:ea typeface="宋体" panose="02010600030101010101" pitchFamily="2" charset="-122"/>
              </a:rPr>
              <a:t>，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467545" y="1992114"/>
            <a:ext cx="5080000" cy="4603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zh-CN" altLang="en-US" sz="2400" dirty="0">
                <a:latin typeface="Times New Roman" panose="02020603050405020304" pitchFamily="18" charset="0"/>
                <a:ea typeface="宋体" panose="02010600030101010101" pitchFamily="2" charset="-122"/>
              </a:rPr>
              <a:t>所以</a:t>
            </a:r>
            <a:r>
              <a:rPr lang="en-US" sz="2400" i="1" dirty="0">
                <a:latin typeface="Times New Roman" panose="02020603050405020304" pitchFamily="18" charset="0"/>
                <a:ea typeface="宋体" panose="02010600030101010101" pitchFamily="2" charset="-122"/>
              </a:rPr>
              <a:t>EF</a:t>
            </a:r>
            <a:r>
              <a:rPr lang="zh-CN" sz="2400" dirty="0">
                <a:latin typeface="Times New Roman" panose="02020603050405020304" pitchFamily="18" charset="0"/>
                <a:ea typeface="宋体" panose="02010600030101010101" pitchFamily="2" charset="-122"/>
              </a:rPr>
              <a:t>⊥平面</a:t>
            </a:r>
            <a:r>
              <a:rPr lang="en-US" altLang="zh-CN" sz="2400" i="1" dirty="0">
                <a:latin typeface="Times New Roman" panose="02020603050405020304" pitchFamily="18" charset="0"/>
              </a:rPr>
              <a:t>ABC </a:t>
            </a:r>
            <a:r>
              <a:rPr lang="zh-CN" sz="2400" dirty="0">
                <a:latin typeface="Times New Roman" panose="02020603050405020304" pitchFamily="18" charset="0"/>
                <a:ea typeface="宋体" panose="02010600030101010101" pitchFamily="2" charset="-122"/>
              </a:rPr>
              <a:t>，</a:t>
            </a:r>
            <a:endParaRPr lang="zh-CN" altLang="en-US" sz="2400" dirty="0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467130" y="2637384"/>
            <a:ext cx="5522595" cy="822960"/>
          </a:xfrm>
          <a:prstGeom prst="rect">
            <a:avLst/>
          </a:prstGeom>
          <a:noFill/>
          <a:ln w="9525">
            <a:noFill/>
          </a:ln>
        </p:spPr>
        <p:txBody>
          <a:bodyPr>
            <a:noAutofit/>
          </a:bodyPr>
          <a:lstStyle/>
          <a:p>
            <a:r>
              <a:rPr lang="zh-CN" sz="2400" dirty="0">
                <a:latin typeface="Times New Roman" panose="02020603050405020304" pitchFamily="18" charset="0"/>
                <a:ea typeface="宋体" panose="02010600030101010101" pitchFamily="2" charset="-122"/>
              </a:rPr>
              <a:t>所以</a:t>
            </a:r>
            <a:r>
              <a:rPr lang="en-US" sz="2400" dirty="0">
                <a:latin typeface="Times New Roman" panose="02020603050405020304" pitchFamily="18" charset="0"/>
                <a:ea typeface="宋体" panose="02010600030101010101" pitchFamily="2" charset="-122"/>
              </a:rPr>
              <a:t>∠</a:t>
            </a:r>
            <a:r>
              <a:rPr lang="en-US" sz="2400" i="1" dirty="0">
                <a:latin typeface="Times New Roman" panose="02020603050405020304" pitchFamily="18" charset="0"/>
                <a:ea typeface="宋体" panose="02010600030101010101" pitchFamily="2" charset="-122"/>
              </a:rPr>
              <a:t>EDF</a:t>
            </a:r>
            <a:r>
              <a:rPr lang="zh-CN" sz="2400" dirty="0">
                <a:latin typeface="Times New Roman" panose="02020603050405020304" pitchFamily="18" charset="0"/>
                <a:ea typeface="宋体" panose="02010600030101010101" pitchFamily="2" charset="-122"/>
              </a:rPr>
              <a:t>是</a:t>
            </a:r>
            <a:r>
              <a:rPr lang="en-US" sz="2400" i="1" dirty="0">
                <a:latin typeface="Times New Roman" panose="02020603050405020304" pitchFamily="18" charset="0"/>
                <a:ea typeface="宋体" panose="02010600030101010101" pitchFamily="2" charset="-122"/>
              </a:rPr>
              <a:t>DE</a:t>
            </a:r>
            <a:r>
              <a:rPr lang="zh-CN" sz="2400" dirty="0">
                <a:latin typeface="Times New Roman" panose="02020603050405020304" pitchFamily="18" charset="0"/>
                <a:ea typeface="宋体" panose="02010600030101010101" pitchFamily="2" charset="-122"/>
              </a:rPr>
              <a:t>与平面</a:t>
            </a:r>
            <a:r>
              <a:rPr lang="en-US" sz="2400" i="1" dirty="0">
                <a:latin typeface="Times New Roman" panose="02020603050405020304" pitchFamily="18" charset="0"/>
                <a:ea typeface="宋体" panose="02010600030101010101" pitchFamily="2" charset="-122"/>
              </a:rPr>
              <a:t>ABC</a:t>
            </a:r>
            <a:r>
              <a:rPr lang="zh-CN" sz="2400" dirty="0">
                <a:latin typeface="Times New Roman" panose="02020603050405020304" pitchFamily="18" charset="0"/>
                <a:ea typeface="宋体" panose="02010600030101010101" pitchFamily="2" charset="-122"/>
              </a:rPr>
              <a:t>所成的角</a:t>
            </a:r>
            <a:r>
              <a:rPr lang="zh-CN" altLang="en-US" sz="2400" dirty="0">
                <a:latin typeface="Times New Roman" panose="02020603050405020304" pitchFamily="18" charset="0"/>
                <a:ea typeface="宋体" panose="02010600030101010101" pitchFamily="2" charset="-122"/>
              </a:rPr>
              <a:t>．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460246" y="3229511"/>
            <a:ext cx="5888370" cy="46166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lang="zh-CN" sz="2400" dirty="0">
                <a:latin typeface="Times New Roman" panose="02020603050405020304" pitchFamily="18" charset="0"/>
                <a:ea typeface="宋体" panose="02010600030101010101" pitchFamily="2" charset="-122"/>
              </a:rPr>
              <a:t>设三棱柱的棱长为</a:t>
            </a:r>
            <a:r>
              <a:rPr lang="en-US" sz="2400" dirty="0">
                <a:latin typeface="Times New Roman" panose="02020603050405020304" pitchFamily="18" charset="0"/>
                <a:ea typeface="宋体" panose="02010600030101010101" pitchFamily="2" charset="-122"/>
              </a:rPr>
              <a:t>2</a:t>
            </a:r>
            <a:r>
              <a:rPr lang="zh-CN" sz="2400" dirty="0">
                <a:latin typeface="Times New Roman" panose="02020603050405020304" pitchFamily="18" charset="0"/>
                <a:ea typeface="宋体" panose="02010600030101010101" pitchFamily="2" charset="-122"/>
              </a:rPr>
              <a:t>，</a:t>
            </a:r>
            <a:r>
              <a:rPr lang="zh-CN" altLang="en-US" sz="2400" dirty="0">
                <a:latin typeface="Times New Roman" panose="02020603050405020304" pitchFamily="18" charset="0"/>
                <a:ea typeface="宋体" panose="02010600030101010101" pitchFamily="2" charset="-122"/>
              </a:rPr>
              <a:t>则</a:t>
            </a:r>
            <a:r>
              <a:rPr lang="en-US" altLang="zh-CN" sz="2400" i="1" dirty="0">
                <a:latin typeface="Times New Roman" panose="02020603050405020304" pitchFamily="18" charset="0"/>
              </a:rPr>
              <a:t>EF</a:t>
            </a:r>
            <a:r>
              <a:rPr lang="zh-CN" altLang="en-US" sz="2400" dirty="0">
                <a:latin typeface="Times New Roman" panose="02020603050405020304" pitchFamily="18" charset="0"/>
              </a:rPr>
              <a:t>＝</a:t>
            </a:r>
            <a:r>
              <a:rPr lang="en-US" altLang="zh-CN" sz="2400" dirty="0">
                <a:latin typeface="Times New Roman" panose="02020603050405020304" pitchFamily="18" charset="0"/>
              </a:rPr>
              <a:t>2</a:t>
            </a:r>
            <a:r>
              <a:rPr lang="zh-CN" altLang="en-US" sz="2400" dirty="0">
                <a:latin typeface="Times New Roman" panose="02020603050405020304" pitchFamily="18" charset="0"/>
              </a:rPr>
              <a:t>，</a:t>
            </a:r>
            <a:r>
              <a:rPr lang="en-US" altLang="zh-CN" sz="2400" i="1" dirty="0">
                <a:latin typeface="Times New Roman" panose="02020603050405020304" pitchFamily="18" charset="0"/>
              </a:rPr>
              <a:t>DF</a:t>
            </a:r>
            <a:r>
              <a:rPr lang="zh-CN" altLang="en-US" sz="2400" dirty="0">
                <a:latin typeface="Times New Roman" panose="02020603050405020304" pitchFamily="18" charset="0"/>
              </a:rPr>
              <a:t>＝</a:t>
            </a:r>
            <a:r>
              <a:rPr lang="en-US" altLang="zh-CN" sz="2400" dirty="0">
                <a:latin typeface="Times New Roman" panose="02020603050405020304" pitchFamily="18" charset="0"/>
              </a:rPr>
              <a:t>1</a:t>
            </a:r>
            <a:r>
              <a:rPr lang="zh-CN" altLang="en-US" sz="2400" dirty="0">
                <a:latin typeface="Times New Roman" panose="02020603050405020304" pitchFamily="18" charset="0"/>
              </a:rPr>
              <a:t>．</a:t>
            </a:r>
            <a:endParaRPr lang="en-US" altLang="en-US" sz="2400" dirty="0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graphicFrame>
        <p:nvGraphicFramePr>
          <p:cNvPr id="11" name="对象 10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52608786"/>
              </p:ext>
            </p:extLst>
          </p:nvPr>
        </p:nvGraphicFramePr>
        <p:xfrm>
          <a:off x="570032" y="3826386"/>
          <a:ext cx="3181316" cy="68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3784320" imgH="825480" progId="Equation.DSMT4">
                  <p:embed/>
                </p:oleObj>
              </mc:Choice>
              <mc:Fallback>
                <p:oleObj name="Equation" r:id="rId2" imgW="3784320" imgH="825480" progId="Equation.DSMT4">
                  <p:embed/>
                  <p:pic>
                    <p:nvPicPr>
                      <p:cNvPr id="0" name="图片 3073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570032" y="3826386"/>
                        <a:ext cx="3181316" cy="684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" name="图片 3">
            <a:extLst>
              <a:ext uri="{FF2B5EF4-FFF2-40B4-BE49-F238E27FC236}">
                <a16:creationId xmlns:a16="http://schemas.microsoft.com/office/drawing/2014/main" id="{DF8A6C98-0739-DC23-E1CE-C14DB130C4F0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19722" t="8017" r="7550" b="8241"/>
          <a:stretch>
            <a:fillRect/>
          </a:stretch>
        </p:blipFill>
        <p:spPr>
          <a:xfrm>
            <a:off x="6372200" y="1474157"/>
            <a:ext cx="2076882" cy="2285156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9" name="组合 8">
            <a:extLst>
              <a:ext uri="{FF2B5EF4-FFF2-40B4-BE49-F238E27FC236}">
                <a16:creationId xmlns:a16="http://schemas.microsoft.com/office/drawing/2014/main" id="{085D1BF7-33C0-5AA9-631B-2E83C10B287A}"/>
              </a:ext>
            </a:extLst>
          </p:cNvPr>
          <p:cNvGrpSpPr/>
          <p:nvPr/>
        </p:nvGrpSpPr>
        <p:grpSpPr>
          <a:xfrm>
            <a:off x="7437080" y="1692414"/>
            <a:ext cx="359293" cy="1673837"/>
            <a:chOff x="7437080" y="2055802"/>
            <a:chExt cx="359293" cy="1673837"/>
          </a:xfrm>
        </p:grpSpPr>
        <p:cxnSp>
          <p:nvCxnSpPr>
            <p:cNvPr id="12" name="直接连接符 11">
              <a:extLst>
                <a:ext uri="{FF2B5EF4-FFF2-40B4-BE49-F238E27FC236}">
                  <a16:creationId xmlns:a16="http://schemas.microsoft.com/office/drawing/2014/main" id="{E9C91A88-CFA3-42D4-A952-4C28FAFAD429}"/>
                </a:ext>
              </a:extLst>
            </p:cNvPr>
            <p:cNvCxnSpPr>
              <a:cxnSpLocks/>
            </p:cNvCxnSpPr>
            <p:nvPr/>
          </p:nvCxnSpPr>
          <p:spPr>
            <a:xfrm>
              <a:off x="7437080" y="2055802"/>
              <a:ext cx="0" cy="1620000"/>
            </a:xfrm>
            <a:prstGeom prst="line">
              <a:avLst/>
            </a:prstGeom>
            <a:ln w="22225">
              <a:solidFill>
                <a:srgbClr val="C00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文本框 12">
              <a:extLst>
                <a:ext uri="{FF2B5EF4-FFF2-40B4-BE49-F238E27FC236}">
                  <a16:creationId xmlns:a16="http://schemas.microsoft.com/office/drawing/2014/main" id="{0E870DC0-F196-E1AF-C385-0A5DBB201A40}"/>
                </a:ext>
              </a:extLst>
            </p:cNvPr>
            <p:cNvSpPr txBox="1"/>
            <p:nvPr/>
          </p:nvSpPr>
          <p:spPr>
            <a:xfrm>
              <a:off x="7460664" y="3325659"/>
              <a:ext cx="335709" cy="403980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noAutofit/>
            </a:bodyPr>
            <a:lstStyle/>
            <a:p>
              <a:pPr>
                <a:lnSpc>
                  <a:spcPct val="150000"/>
                </a:lnSpc>
              </a:pPr>
              <a:r>
                <a:rPr lang="en-US" sz="1600" i="1" dirty="0">
                  <a:latin typeface="Times New Roman" panose="02020603050405020304" pitchFamily="18" charset="0"/>
                  <a:ea typeface="宋体" panose="02010600030101010101" pitchFamily="2" charset="-122"/>
                </a:rPr>
                <a:t>F</a:t>
              </a:r>
              <a:endParaRPr lang="zh-CN" altLang="en-US" sz="1600" dirty="0">
                <a:latin typeface="Times New Roman" panose="02020603050405020304" pitchFamily="18" charset="0"/>
                <a:ea typeface="宋体" panose="02010600030101010101" pitchFamily="2" charset="-122"/>
              </a:endParaRPr>
            </a:p>
          </p:txBody>
        </p:sp>
      </p:grpSp>
      <p:cxnSp>
        <p:nvCxnSpPr>
          <p:cNvPr id="14" name="直接连接符 13">
            <a:extLst>
              <a:ext uri="{FF2B5EF4-FFF2-40B4-BE49-F238E27FC236}">
                <a16:creationId xmlns:a16="http://schemas.microsoft.com/office/drawing/2014/main" id="{9995D53C-BE9C-8A15-182A-91312413B50D}"/>
              </a:ext>
            </a:extLst>
          </p:cNvPr>
          <p:cNvCxnSpPr>
            <a:cxnSpLocks/>
          </p:cNvCxnSpPr>
          <p:nvPr/>
        </p:nvCxnSpPr>
        <p:spPr>
          <a:xfrm flipV="1">
            <a:off x="6834728" y="3312414"/>
            <a:ext cx="602352" cy="134886"/>
          </a:xfrm>
          <a:prstGeom prst="line">
            <a:avLst/>
          </a:prstGeom>
          <a:ln w="22225">
            <a:solidFill>
              <a:srgbClr val="C0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文本框 14">
            <a:extLst>
              <a:ext uri="{FF2B5EF4-FFF2-40B4-BE49-F238E27FC236}">
                <a16:creationId xmlns:a16="http://schemas.microsoft.com/office/drawing/2014/main" id="{0A55C2C9-9A78-5CEF-B651-F562D722918C}"/>
              </a:ext>
            </a:extLst>
          </p:cNvPr>
          <p:cNvSpPr txBox="1"/>
          <p:nvPr/>
        </p:nvSpPr>
        <p:spPr>
          <a:xfrm>
            <a:off x="467545" y="786274"/>
            <a:ext cx="5112568" cy="561340"/>
          </a:xfrm>
          <a:prstGeom prst="rect">
            <a:avLst/>
          </a:prstGeom>
          <a:noFill/>
          <a:ln w="9525">
            <a:noFill/>
          </a:ln>
        </p:spPr>
        <p:txBody>
          <a:bodyPr>
            <a:noAutofit/>
          </a:bodyPr>
          <a:lstStyle/>
          <a:p>
            <a:r>
              <a:rPr lang="zh-CN" sz="2400" b="1" dirty="0">
                <a:solidFill>
                  <a:srgbClr val="0000CC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解</a:t>
            </a:r>
            <a:r>
              <a:rPr lang="zh-CN" altLang="en-US" sz="2400" b="1" dirty="0">
                <a:latin typeface="Times New Roman" panose="02020603050405020304" pitchFamily="18" charset="0"/>
                <a:ea typeface="宋体" panose="02010600030101010101" pitchFamily="2" charset="-122"/>
              </a:rPr>
              <a:t>　</a:t>
            </a:r>
            <a:r>
              <a:rPr lang="zh-CN" altLang="en-US" sz="2400" dirty="0">
                <a:latin typeface="Times New Roman" panose="02020603050405020304" pitchFamily="18" charset="0"/>
              </a:rPr>
              <a:t>取</a:t>
            </a:r>
            <a:r>
              <a:rPr lang="en-US" altLang="zh-CN" sz="2400" i="1" dirty="0">
                <a:latin typeface="Times New Roman" panose="02020603050405020304" pitchFamily="18" charset="0"/>
              </a:rPr>
              <a:t>AC</a:t>
            </a:r>
            <a:r>
              <a:rPr lang="zh-CN" altLang="en-US" sz="2400" dirty="0">
                <a:latin typeface="Times New Roman" panose="02020603050405020304" pitchFamily="18" charset="0"/>
              </a:rPr>
              <a:t>的中点</a:t>
            </a:r>
            <a:r>
              <a:rPr lang="en-US" altLang="zh-CN" sz="2400" i="1" dirty="0">
                <a:latin typeface="Times New Roman" panose="02020603050405020304" pitchFamily="18" charset="0"/>
              </a:rPr>
              <a:t>F</a:t>
            </a:r>
            <a:r>
              <a:rPr lang="zh-CN" altLang="en-US" sz="2400" dirty="0">
                <a:latin typeface="Times New Roman" panose="02020603050405020304" pitchFamily="18" charset="0"/>
              </a:rPr>
              <a:t>，连接</a:t>
            </a:r>
            <a:r>
              <a:rPr lang="en-US" altLang="zh-CN" sz="2400" i="1" dirty="0">
                <a:latin typeface="Times New Roman" panose="02020603050405020304" pitchFamily="18" charset="0"/>
              </a:rPr>
              <a:t>EF</a:t>
            </a:r>
            <a:r>
              <a:rPr lang="zh-CN" altLang="en-US" sz="2400" dirty="0">
                <a:latin typeface="Times New Roman" panose="02020603050405020304" pitchFamily="18" charset="0"/>
              </a:rPr>
              <a:t>，</a:t>
            </a:r>
            <a:r>
              <a:rPr lang="en-US" altLang="zh-CN" sz="2400" i="1" dirty="0">
                <a:latin typeface="Times New Roman" panose="02020603050405020304" pitchFamily="18" charset="0"/>
              </a:rPr>
              <a:t>DF</a:t>
            </a:r>
            <a:r>
              <a:rPr lang="zh-CN" altLang="en-US" sz="2400" dirty="0">
                <a:latin typeface="Times New Roman" panose="02020603050405020304" pitchFamily="18" charset="0"/>
              </a:rPr>
              <a:t>．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6" grpId="0"/>
      <p:bldP spid="116" grpId="1"/>
      <p:bldP spid="5" grpId="0"/>
      <p:bldP spid="5" grpId="1"/>
      <p:bldP spid="6" grpId="0"/>
      <p:bldP spid="6" grpId="1"/>
      <p:bldP spid="7" grpId="0"/>
      <p:bldP spid="7" grpId="1"/>
      <p:bldP spid="13" grpId="0"/>
      <p:bldP spid="15" grpId="1"/>
      <p:bldP spid="15" grpId="2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标题 2"/>
          <p:cNvSpPr>
            <a:spLocks noGrp="1"/>
          </p:cNvSpPr>
          <p:nvPr>
            <p:ph type="title"/>
          </p:nvPr>
        </p:nvSpPr>
        <p:spPr>
          <a:xfrm>
            <a:off x="0" y="112713"/>
            <a:ext cx="9144000" cy="565150"/>
          </a:xfrm>
        </p:spPr>
        <p:txBody>
          <a:bodyPr vert="horz" wrap="square" lIns="91440" tIns="45720" rIns="91440" bIns="45720" anchor="ctr" anchorCtr="0"/>
          <a:lstStyle/>
          <a:p>
            <a:r>
              <a:rPr lang="zh-CN" altLang="en-US" sz="2800" kern="1200" dirty="0">
                <a:latin typeface="黑体" panose="02010609060101010101" pitchFamily="49" charset="-122"/>
                <a:ea typeface="黑体" panose="02010609060101010101" pitchFamily="49" charset="-122"/>
                <a:cs typeface="+mj-cs"/>
              </a:rPr>
              <a:t>温故知新</a:t>
            </a:r>
          </a:p>
        </p:txBody>
      </p:sp>
      <p:sp>
        <p:nvSpPr>
          <p:cNvPr id="117" name="文本框 116"/>
          <p:cNvSpPr txBox="1"/>
          <p:nvPr/>
        </p:nvSpPr>
        <p:spPr>
          <a:xfrm>
            <a:off x="1403648" y="1059582"/>
            <a:ext cx="5080000" cy="4603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zh-CN" sz="2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求直线与平面所成</a:t>
            </a:r>
            <a:r>
              <a:rPr lang="zh-CN" altLang="en-US" sz="2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的</a:t>
            </a:r>
            <a:r>
              <a:rPr lang="zh-CN" sz="2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角的步骤：</a:t>
            </a:r>
            <a:endParaRPr lang="zh-CN" altLang="en-US" sz="24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1403648" y="1801813"/>
            <a:ext cx="6032500" cy="46037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lang="zh-C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（1）作（找）出直线与平面所成的角；</a:t>
            </a:r>
            <a:endParaRPr lang="zh-CN" alt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1403648" y="2517374"/>
            <a:ext cx="6240780" cy="1130246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（2）（在三角形中）求出直线与平面</a:t>
            </a:r>
            <a:r>
              <a:rPr lang="zh-CN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所成</a:t>
            </a:r>
            <a:r>
              <a:rPr lang="zh-C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的角</a:t>
            </a:r>
            <a:r>
              <a:rPr lang="zh-CN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或其三角函数值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alt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7" grpId="0"/>
      <p:bldP spid="117" grpId="1"/>
      <p:bldP spid="2" grpId="0"/>
      <p:bldP spid="2" grpId="1"/>
      <p:bldP spid="3" grpId="0"/>
      <p:bldP spid="3" grpId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标题 2"/>
          <p:cNvSpPr>
            <a:spLocks noGrp="1"/>
          </p:cNvSpPr>
          <p:nvPr>
            <p:ph type="title"/>
          </p:nvPr>
        </p:nvSpPr>
        <p:spPr>
          <a:xfrm>
            <a:off x="0" y="123825"/>
            <a:ext cx="9144000" cy="565150"/>
          </a:xfrm>
        </p:spPr>
        <p:txBody>
          <a:bodyPr vert="horz" wrap="square" lIns="91440" tIns="45720" rIns="91440" bIns="45720" anchor="ctr" anchorCtr="0"/>
          <a:lstStyle/>
          <a:p>
            <a:r>
              <a:rPr lang="zh-CN" altLang="en-US" sz="2800" kern="1200" dirty="0">
                <a:latin typeface="黑体" panose="02010609060101010101" pitchFamily="49" charset="-122"/>
                <a:ea typeface="黑体" panose="02010609060101010101" pitchFamily="49" charset="-122"/>
                <a:cs typeface="+mj-cs"/>
              </a:rPr>
              <a:t>作业布置</a:t>
            </a:r>
          </a:p>
        </p:txBody>
      </p:sp>
      <p:sp>
        <p:nvSpPr>
          <p:cNvPr id="25603" name="Text Box 5"/>
          <p:cNvSpPr txBox="1"/>
          <p:nvPr/>
        </p:nvSpPr>
        <p:spPr>
          <a:xfrm>
            <a:off x="2222500" y="1552575"/>
            <a:ext cx="5400675" cy="803151"/>
          </a:xfrm>
          <a:prstGeom prst="rect">
            <a:avLst/>
          </a:prstGeom>
          <a:noFill/>
          <a:ln w="9525">
            <a:noFill/>
          </a:ln>
        </p:spPr>
        <p:txBody>
          <a:bodyPr>
            <a:no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 kern="120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  <a:cs typeface="+mn-cs"/>
              </a:defRPr>
            </a:lvl5pPr>
          </a:lstStyle>
          <a:p>
            <a:pPr marL="0" lvl="0" indent="0" eaLnBrk="1" hangingPunct="1">
              <a:lnSpc>
                <a:spcPct val="200000"/>
              </a:lnSpc>
              <a:spcBef>
                <a:spcPct val="0"/>
              </a:spcBef>
              <a:buFontTx/>
              <a:buNone/>
            </a:pPr>
            <a:r>
              <a:rPr lang="zh-CN" altLang="en-US" sz="2400" b="1" dirty="0">
                <a:solidFill>
                  <a:srgbClr val="0000CC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必做题  </a:t>
            </a:r>
            <a:r>
              <a:rPr lang="zh-CN" altLang="en-US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教材</a:t>
            </a:r>
            <a:r>
              <a:rPr lang="zh-CN" altLang="en-US" sz="2400" b="1" dirty="0">
                <a:latin typeface="Times New Roman" panose="02020603050405020304" pitchFamily="18" charset="0"/>
                <a:ea typeface="宋体" panose="02010600030101010101" pitchFamily="2" charset="-122"/>
              </a:rPr>
              <a:t>第</a:t>
            </a:r>
            <a:r>
              <a:rPr lang="en-US" altLang="zh-CN" sz="2400" b="1" dirty="0">
                <a:latin typeface="Times New Roman" panose="02020603050405020304" pitchFamily="18" charset="0"/>
                <a:ea typeface="宋体" panose="02010600030101010101" pitchFamily="2" charset="-122"/>
              </a:rPr>
              <a:t>1</a:t>
            </a:r>
            <a:r>
              <a:rPr lang="en-US" altLang="zh-CN" sz="2400" b="1" dirty="0">
                <a:latin typeface="Times New Roman" panose="02020603050405020304" pitchFamily="18" charset="0"/>
                <a:ea typeface="宋体" panose="02010600030101010101" pitchFamily="2" charset="-122"/>
                <a:sym typeface="+mn-ea"/>
              </a:rPr>
              <a:t>59</a:t>
            </a:r>
            <a:r>
              <a:rPr lang="zh-CN" altLang="en-US" sz="2400" b="1" dirty="0">
                <a:latin typeface="Times New Roman" panose="02020603050405020304" pitchFamily="18" charset="0"/>
                <a:ea typeface="宋体" panose="02010600030101010101" pitchFamily="2" charset="-122"/>
              </a:rPr>
              <a:t>页，练习</a:t>
            </a:r>
            <a:r>
              <a:rPr lang="zh-CN" altLang="en-US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第</a:t>
            </a:r>
            <a:r>
              <a:rPr lang="en-US" sz="2400" b="1" dirty="0">
                <a:latin typeface="Times New Roman" panose="02020603050405020304" pitchFamily="18" charset="0"/>
                <a:ea typeface="宋体" panose="02010600030101010101" pitchFamily="2" charset="-122"/>
              </a:rPr>
              <a:t>2</a:t>
            </a:r>
            <a:r>
              <a:rPr lang="zh-CN" altLang="en-US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题． </a:t>
            </a:r>
          </a:p>
          <a:p>
            <a:pPr marL="0" lvl="0" indent="0" eaLnBrk="1" hangingPunct="1">
              <a:lnSpc>
                <a:spcPct val="200000"/>
              </a:lnSpc>
              <a:spcBef>
                <a:spcPct val="0"/>
              </a:spcBef>
              <a:buFontTx/>
              <a:buNone/>
            </a:pPr>
            <a:endParaRPr lang="en-US" altLang="zh-CN" sz="1800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标题 1"/>
          <p:cNvSpPr txBox="1"/>
          <p:nvPr/>
        </p:nvSpPr>
        <p:spPr>
          <a:xfrm>
            <a:off x="2987675" y="1347788"/>
            <a:ext cx="3330575" cy="1944687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 kern="120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  <a:cs typeface="+mn-cs"/>
              </a:defRPr>
            </a:lvl5pPr>
          </a:lstStyle>
          <a:p>
            <a:pPr marL="0" lvl="0" indent="0" algn="ctr" eaLnBrk="1" hangingPunct="1">
              <a:spcBef>
                <a:spcPct val="0"/>
              </a:spcBef>
              <a:buFontTx/>
              <a:buNone/>
            </a:pPr>
            <a:r>
              <a:rPr lang="zh-CN" altLang="en-US" sz="7200" b="1" dirty="0">
                <a:solidFill>
                  <a:schemeClr val="bg1"/>
                </a:solidFill>
                <a:cs typeface="Times New Roman" panose="02020603050405020304" pitchFamily="18" charset="0"/>
              </a:rPr>
              <a:t>再 见</a:t>
            </a:r>
            <a:endParaRPr lang="zh-CN" altLang="en-US" sz="7200" b="1" dirty="0">
              <a:solidFill>
                <a:schemeClr val="bg1"/>
              </a:solidFill>
              <a:ea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标题 2"/>
          <p:cNvSpPr>
            <a:spLocks noGrp="1"/>
          </p:cNvSpPr>
          <p:nvPr>
            <p:ph type="title"/>
          </p:nvPr>
        </p:nvSpPr>
        <p:spPr>
          <a:xfrm>
            <a:off x="0" y="123825"/>
            <a:ext cx="9144000" cy="565150"/>
          </a:xfrm>
        </p:spPr>
        <p:txBody>
          <a:bodyPr vert="horz" wrap="square" lIns="91440" tIns="45720" rIns="91440" bIns="45720" anchor="ctr" anchorCtr="0"/>
          <a:lstStyle/>
          <a:p>
            <a:r>
              <a:rPr lang="zh-CN" altLang="en-US" sz="2800" kern="1200" dirty="0">
                <a:latin typeface="黑体" panose="02010609060101010101" pitchFamily="49" charset="-122"/>
                <a:ea typeface="黑体" panose="02010609060101010101" pitchFamily="49" charset="-122"/>
                <a:cs typeface="+mj-cs"/>
              </a:rPr>
              <a:t>新知探究</a:t>
            </a:r>
          </a:p>
        </p:txBody>
      </p:sp>
      <p:pic>
        <p:nvPicPr>
          <p:cNvPr id="20488" name="图片 13"/>
          <p:cNvPicPr>
            <a:picLocks noChangeAspect="1"/>
          </p:cNvPicPr>
          <p:nvPr/>
        </p:nvPicPr>
        <p:blipFill rotWithShape="1">
          <a:blip r:embed="rId2"/>
          <a:srcRect b="23101"/>
          <a:stretch/>
        </p:blipFill>
        <p:spPr>
          <a:xfrm>
            <a:off x="5724525" y="2067561"/>
            <a:ext cx="3302000" cy="1512302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1" name="文本框 10"/>
          <p:cNvSpPr txBox="1"/>
          <p:nvPr/>
        </p:nvSpPr>
        <p:spPr>
          <a:xfrm>
            <a:off x="395604" y="843280"/>
            <a:ext cx="8280851" cy="100901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noAutofit/>
          </a:bodyPr>
          <a:lstStyle/>
          <a:p>
            <a:pPr>
              <a:lnSpc>
                <a:spcPct val="130000"/>
              </a:lnSpc>
            </a:pPr>
            <a:r>
              <a:rPr lang="en-US" altLang="zh-CN" sz="2400" b="1" dirty="0">
                <a:solidFill>
                  <a:srgbClr val="0000CC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例2</a:t>
            </a:r>
            <a:r>
              <a:rPr lang="zh-CN" altLang="en-US" sz="2400" b="1" dirty="0">
                <a:solidFill>
                  <a:srgbClr val="0000CC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　</a:t>
            </a:r>
            <a:r>
              <a:rPr lang="zh-CN" sz="24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如图所示，已知</a:t>
            </a:r>
            <a:r>
              <a:rPr lang="en-US" sz="2400" b="1" i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AO</a:t>
            </a:r>
            <a:r>
              <a:rPr lang="zh-CN" sz="24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，</a:t>
            </a:r>
            <a:r>
              <a:rPr lang="en-US" sz="2400" b="1" i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AB</a:t>
            </a:r>
            <a:r>
              <a:rPr lang="zh-CN" sz="24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分别是平面</a:t>
            </a:r>
            <a:r>
              <a:rPr lang="en-US" sz="24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2400" b="1" i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α </a:t>
            </a:r>
            <a:r>
              <a:rPr lang="zh-CN" sz="24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的垂线和斜线，</a:t>
            </a:r>
            <a:r>
              <a:rPr lang="en-US" sz="2400" b="1" i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+mn-ea"/>
              </a:rPr>
              <a:t>O</a:t>
            </a:r>
            <a:r>
              <a:rPr lang="zh-CN" sz="24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，</a:t>
            </a:r>
            <a:r>
              <a:rPr lang="en-US" sz="2400" b="1" i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+mn-ea"/>
              </a:rPr>
              <a:t>B</a:t>
            </a:r>
            <a:r>
              <a:rPr lang="zh-CN" sz="24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分别是垂足和斜足，</a:t>
            </a:r>
          </a:p>
        </p:txBody>
      </p:sp>
      <p:graphicFrame>
        <p:nvGraphicFramePr>
          <p:cNvPr id="3" name="对象 2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33582505"/>
              </p:ext>
            </p:extLst>
          </p:nvPr>
        </p:nvGraphicFramePr>
        <p:xfrm>
          <a:off x="3990975" y="1441965"/>
          <a:ext cx="3859213" cy="323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4533840" imgH="380880" progId="Equation.DSMT4">
                  <p:embed/>
                </p:oleObj>
              </mc:Choice>
              <mc:Fallback>
                <p:oleObj name="Equation" r:id="rId3" imgW="4533840" imgH="380880" progId="Equation.DSMT4">
                  <p:embed/>
                  <p:pic>
                    <p:nvPicPr>
                      <p:cNvPr id="0" name="图片 1025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990975" y="1441965"/>
                        <a:ext cx="3859213" cy="3238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4" name="文本框 103"/>
          <p:cNvSpPr txBox="1"/>
          <p:nvPr/>
        </p:nvSpPr>
        <p:spPr>
          <a:xfrm>
            <a:off x="395604" y="2089151"/>
            <a:ext cx="5247640" cy="206677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noAutofit/>
          </a:bodyPr>
          <a:lstStyle/>
          <a:p>
            <a:pPr>
              <a:lnSpc>
                <a:spcPct val="130000"/>
              </a:lnSpc>
            </a:pPr>
            <a:r>
              <a:rPr lang="zh-CN" sz="2400" b="1" dirty="0">
                <a:solidFill>
                  <a:srgbClr val="0000CC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分析</a:t>
            </a:r>
            <a:r>
              <a:rPr lang="zh-CN" altLang="en-US" sz="2400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　</a:t>
            </a:r>
            <a:r>
              <a:rPr lang="zh-CN" sz="2400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本题综合性较强，需要先证明线面垂直，再用线面垂直来证明线线垂直</a:t>
            </a:r>
            <a:r>
              <a:rPr lang="zh-CN" altLang="en-US" sz="2400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．</a:t>
            </a:r>
            <a:r>
              <a:rPr lang="zh-CN" sz="2400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因为</a:t>
            </a:r>
            <a:r>
              <a:rPr lang="en-US" sz="2400" i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AB </a:t>
            </a:r>
            <a:r>
              <a:rPr lang="en-US" sz="2400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⊂</a:t>
            </a:r>
            <a:r>
              <a:rPr lang="zh-CN" sz="2400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+mn-ea"/>
              </a:rPr>
              <a:t>平面</a:t>
            </a:r>
            <a:r>
              <a:rPr lang="en-US" sz="2400" i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+mn-ea"/>
              </a:rPr>
              <a:t>ABO</a:t>
            </a:r>
            <a:r>
              <a:rPr lang="zh-CN" sz="2400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+mn-ea"/>
              </a:rPr>
              <a:t>，所以只需证明</a:t>
            </a:r>
            <a:r>
              <a:rPr lang="en-US" sz="2400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2400" i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+mn-ea"/>
              </a:rPr>
              <a:t>l </a:t>
            </a:r>
            <a:r>
              <a:rPr lang="en-US" sz="2400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+mn-ea"/>
              </a:rPr>
              <a:t>⊥</a:t>
            </a:r>
            <a:r>
              <a:rPr lang="zh-CN" sz="2400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+mn-ea"/>
              </a:rPr>
              <a:t>平面</a:t>
            </a:r>
            <a:r>
              <a:rPr lang="en-US" sz="2400" i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+mn-ea"/>
              </a:rPr>
              <a:t>ABO</a:t>
            </a:r>
            <a:r>
              <a:rPr lang="zh-CN" sz="2400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+mn-ea"/>
              </a:rPr>
              <a:t>即可．</a:t>
            </a:r>
            <a:endParaRPr lang="en-US" altLang="en-US" sz="2400" dirty="0"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04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04" grpId="1"/>
      <p:bldP spid="104" grpId="2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标题 2"/>
          <p:cNvSpPr>
            <a:spLocks noGrp="1"/>
          </p:cNvSpPr>
          <p:nvPr>
            <p:ph type="title"/>
          </p:nvPr>
        </p:nvSpPr>
        <p:spPr>
          <a:xfrm>
            <a:off x="0" y="123825"/>
            <a:ext cx="9144000" cy="565150"/>
          </a:xfrm>
        </p:spPr>
        <p:txBody>
          <a:bodyPr vert="horz" wrap="square" lIns="91440" tIns="45720" rIns="91440" bIns="45720" anchor="ctr" anchorCtr="0"/>
          <a:lstStyle/>
          <a:p>
            <a:r>
              <a:rPr lang="zh-CN" altLang="en-US" sz="2800" kern="1200" dirty="0">
                <a:latin typeface="黑体" panose="02010609060101010101" pitchFamily="49" charset="-122"/>
                <a:ea typeface="黑体" panose="02010609060101010101" pitchFamily="49" charset="-122"/>
                <a:cs typeface="+mj-cs"/>
              </a:rPr>
              <a:t>新知探究</a:t>
            </a:r>
          </a:p>
        </p:txBody>
      </p:sp>
      <p:sp>
        <p:nvSpPr>
          <p:cNvPr id="105" name="文本框 104"/>
          <p:cNvSpPr txBox="1"/>
          <p:nvPr/>
        </p:nvSpPr>
        <p:spPr>
          <a:xfrm>
            <a:off x="395604" y="1871105"/>
            <a:ext cx="5760442" cy="986790"/>
          </a:xfrm>
          <a:prstGeom prst="rect">
            <a:avLst/>
          </a:prstGeom>
          <a:noFill/>
          <a:ln w="9525">
            <a:noFill/>
          </a:ln>
        </p:spPr>
        <p:txBody>
          <a:bodyPr>
            <a:noAutofit/>
          </a:bodyPr>
          <a:lstStyle/>
          <a:p>
            <a:pPr>
              <a:lnSpc>
                <a:spcPct val="130000"/>
              </a:lnSpc>
            </a:pPr>
            <a:r>
              <a:rPr lang="zh-CN" sz="2400" b="1" dirty="0">
                <a:solidFill>
                  <a:srgbClr val="0000CC"/>
                </a:solidFill>
                <a:ea typeface="宋体" panose="02010600030101010101" pitchFamily="2" charset="-122"/>
              </a:rPr>
              <a:t>证明</a:t>
            </a:r>
            <a:r>
              <a:rPr lang="zh-CN" altLang="en-US" sz="2400" b="1" dirty="0">
                <a:solidFill>
                  <a:srgbClr val="0000CC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　</a:t>
            </a:r>
            <a:r>
              <a:rPr lang="zh-CN" sz="2400" dirty="0">
                <a:ea typeface="宋体" panose="02010600030101010101" pitchFamily="2" charset="-122"/>
              </a:rPr>
              <a:t>因为</a:t>
            </a:r>
            <a:r>
              <a:rPr lang="en-US" sz="2400" dirty="0">
                <a:latin typeface="Times New Roman" panose="02020603050405020304" pitchFamily="18" charset="0"/>
                <a:ea typeface="宋体" panose="02010600030101010101" pitchFamily="2" charset="-122"/>
              </a:rPr>
              <a:t> </a:t>
            </a:r>
            <a:r>
              <a:rPr lang="en-US" sz="2400" i="1" dirty="0">
                <a:latin typeface="Times New Roman" panose="02020603050405020304" pitchFamily="18" charset="0"/>
                <a:ea typeface="宋体" panose="02010600030101010101" pitchFamily="2" charset="-122"/>
              </a:rPr>
              <a:t>AO</a:t>
            </a:r>
            <a:r>
              <a:rPr lang="en-US" sz="24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400" dirty="0">
                <a:latin typeface="Times New Roman" panose="02020603050405020304" pitchFamily="18" charset="0"/>
                <a:ea typeface="宋体" panose="02010600030101010101" pitchFamily="2" charset="-122"/>
              </a:rPr>
              <a:t>⊥</a:t>
            </a:r>
            <a:r>
              <a:rPr lang="en-US" sz="24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400" i="1" dirty="0">
                <a:latin typeface="Times New Roman" panose="02020603050405020304" pitchFamily="18" charset="0"/>
                <a:ea typeface="宋体" panose="02010600030101010101" pitchFamily="2" charset="-122"/>
              </a:rPr>
              <a:t>α</a:t>
            </a:r>
            <a:r>
              <a:rPr lang="zh-CN" sz="2400" dirty="0">
                <a:ea typeface="宋体" panose="02010600030101010101" pitchFamily="2" charset="-122"/>
              </a:rPr>
              <a:t>，</a:t>
            </a:r>
            <a:r>
              <a:rPr lang="en-US" sz="2400" i="1" dirty="0">
                <a:latin typeface="Times New Roman" panose="02020603050405020304" pitchFamily="18" charset="0"/>
                <a:ea typeface="宋体" panose="02010600030101010101" pitchFamily="2" charset="-122"/>
              </a:rPr>
              <a:t>l</a:t>
            </a:r>
            <a:r>
              <a:rPr lang="en-US" sz="24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  <a:sym typeface="+mn-ea"/>
              </a:rPr>
              <a:t>⊂</a:t>
            </a:r>
            <a:r>
              <a:rPr lang="en-US" sz="2400" i="1" dirty="0">
                <a:latin typeface="Times New Roman" panose="02020603050405020304" pitchFamily="18" charset="0"/>
                <a:sym typeface="+mn-ea"/>
              </a:rPr>
              <a:t>α</a:t>
            </a:r>
            <a:r>
              <a:rPr lang="zh-CN" sz="2400" dirty="0">
                <a:sym typeface="+mn-ea"/>
              </a:rPr>
              <a:t>，所以</a:t>
            </a:r>
            <a:r>
              <a:rPr lang="en-US" sz="2400" i="1" dirty="0">
                <a:latin typeface="Times New Roman" panose="02020603050405020304" pitchFamily="18" charset="0"/>
                <a:sym typeface="+mn-ea"/>
              </a:rPr>
              <a:t>l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2400" dirty="0">
                <a:latin typeface="Times New Roman" panose="02020603050405020304" pitchFamily="18" charset="0"/>
                <a:sym typeface="+mn-ea"/>
              </a:rPr>
              <a:t>⊥</a:t>
            </a:r>
            <a:r>
              <a:rPr lang="en-US" sz="2400" i="1" dirty="0">
                <a:latin typeface="Times New Roman" panose="02020603050405020304" pitchFamily="18" charset="0"/>
                <a:sym typeface="+mn-ea"/>
              </a:rPr>
              <a:t>AO</a:t>
            </a:r>
            <a:r>
              <a:rPr lang="zh-CN" sz="2400" dirty="0">
                <a:sym typeface="+mn-ea"/>
              </a:rPr>
              <a:t>．</a:t>
            </a:r>
            <a:endParaRPr lang="en-US" altLang="en-US" sz="2400" i="1" dirty="0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1043608" y="2355726"/>
            <a:ext cx="4302125" cy="1010920"/>
          </a:xfrm>
          <a:prstGeom prst="rect">
            <a:avLst/>
          </a:prstGeom>
          <a:noFill/>
          <a:ln w="9525">
            <a:noFill/>
          </a:ln>
        </p:spPr>
        <p:txBody>
          <a:bodyPr>
            <a:noAutofit/>
          </a:bodyPr>
          <a:lstStyle/>
          <a:p>
            <a:pPr indent="266700">
              <a:lnSpc>
                <a:spcPct val="140000"/>
              </a:lnSpc>
            </a:pPr>
            <a:r>
              <a:rPr lang="zh-CN" sz="2400" dirty="0">
                <a:ea typeface="宋体" panose="02010600030101010101" pitchFamily="2" charset="-122"/>
              </a:rPr>
              <a:t>因为</a:t>
            </a:r>
            <a:r>
              <a:rPr lang="en-US" sz="2400" i="1" dirty="0">
                <a:latin typeface="Times New Roman" panose="02020603050405020304" pitchFamily="18" charset="0"/>
                <a:ea typeface="宋体" panose="02010600030101010101" pitchFamily="2" charset="-122"/>
              </a:rPr>
              <a:t>l</a:t>
            </a:r>
            <a:r>
              <a:rPr lang="en-US" sz="2400" i="1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400" dirty="0">
                <a:latin typeface="Times New Roman" panose="02020603050405020304" pitchFamily="18" charset="0"/>
                <a:ea typeface="宋体" panose="02010600030101010101" pitchFamily="2" charset="-122"/>
              </a:rPr>
              <a:t>⊥</a:t>
            </a:r>
            <a:r>
              <a:rPr lang="en-US" sz="2400" i="1" dirty="0">
                <a:latin typeface="Times New Roman" panose="02020603050405020304" pitchFamily="18" charset="0"/>
                <a:ea typeface="宋体" panose="02010600030101010101" pitchFamily="2" charset="-122"/>
              </a:rPr>
              <a:t>OB</a:t>
            </a:r>
            <a:r>
              <a:rPr lang="zh-CN" sz="2400" dirty="0">
                <a:ea typeface="宋体" panose="02010600030101010101" pitchFamily="2" charset="-122"/>
              </a:rPr>
              <a:t>，</a:t>
            </a:r>
            <a:r>
              <a:rPr lang="en-US" sz="2400" i="1" dirty="0">
                <a:latin typeface="Times New Roman" panose="02020603050405020304" pitchFamily="18" charset="0"/>
                <a:ea typeface="宋体" panose="02010600030101010101" pitchFamily="2" charset="-122"/>
              </a:rPr>
              <a:t>AO</a:t>
            </a:r>
            <a:r>
              <a:rPr lang="en-US" sz="2400" dirty="0">
                <a:latin typeface="Times New Roman" panose="02020603050405020304" pitchFamily="18" charset="0"/>
                <a:ea typeface="宋体" panose="02010600030101010101" pitchFamily="2" charset="-122"/>
              </a:rPr>
              <a:t>∩</a:t>
            </a:r>
            <a:r>
              <a:rPr lang="en-US" sz="2400" i="1" dirty="0">
                <a:latin typeface="Times New Roman" panose="02020603050405020304" pitchFamily="18" charset="0"/>
                <a:ea typeface="宋体" panose="02010600030101010101" pitchFamily="2" charset="-122"/>
              </a:rPr>
              <a:t>OB</a:t>
            </a:r>
            <a:r>
              <a:rPr lang="zh-CN" sz="2400" dirty="0">
                <a:latin typeface="Times New Roman" panose="02020603050405020304" pitchFamily="18" charset="0"/>
                <a:ea typeface="宋体" panose="02010600030101010101" pitchFamily="2" charset="-122"/>
              </a:rPr>
              <a:t>＝</a:t>
            </a:r>
            <a:r>
              <a:rPr lang="en-US" sz="2400" i="1" dirty="0">
                <a:latin typeface="Times New Roman" panose="02020603050405020304" pitchFamily="18" charset="0"/>
                <a:ea typeface="宋体" panose="02010600030101010101" pitchFamily="2" charset="-122"/>
              </a:rPr>
              <a:t>O</a:t>
            </a:r>
            <a:r>
              <a:rPr lang="zh-CN" sz="2400" dirty="0">
                <a:latin typeface="Times New Roman" panose="02020603050405020304" pitchFamily="18" charset="0"/>
                <a:ea typeface="宋体" panose="02010600030101010101" pitchFamily="2" charset="-122"/>
              </a:rPr>
              <a:t>，</a:t>
            </a:r>
          </a:p>
          <a:p>
            <a:pPr indent="266700">
              <a:lnSpc>
                <a:spcPct val="150000"/>
              </a:lnSpc>
            </a:pPr>
            <a:r>
              <a:rPr lang="zh-CN" sz="2400" dirty="0">
                <a:ea typeface="宋体" panose="02010600030101010101" pitchFamily="2" charset="-122"/>
              </a:rPr>
              <a:t>所以</a:t>
            </a:r>
            <a:r>
              <a:rPr lang="en-US" sz="2400" dirty="0">
                <a:latin typeface="Times New Roman" panose="02020603050405020304" pitchFamily="18" charset="0"/>
                <a:ea typeface="宋体" panose="02010600030101010101" pitchFamily="2" charset="-122"/>
              </a:rPr>
              <a:t> </a:t>
            </a:r>
            <a:r>
              <a:rPr lang="en-US" sz="2400" i="1" dirty="0">
                <a:latin typeface="Times New Roman" panose="02020603050405020304" pitchFamily="18" charset="0"/>
                <a:ea typeface="宋体" panose="02010600030101010101" pitchFamily="2" charset="-122"/>
              </a:rPr>
              <a:t>l</a:t>
            </a:r>
            <a:r>
              <a:rPr lang="en-US" sz="2400" i="1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400" dirty="0">
                <a:latin typeface="Times New Roman" panose="02020603050405020304" pitchFamily="18" charset="0"/>
                <a:ea typeface="宋体" panose="02010600030101010101" pitchFamily="2" charset="-122"/>
              </a:rPr>
              <a:t>⊥</a:t>
            </a:r>
            <a:r>
              <a:rPr lang="zh-CN" sz="2400" dirty="0">
                <a:ea typeface="宋体" panose="02010600030101010101" pitchFamily="2" charset="-122"/>
              </a:rPr>
              <a:t>平面</a:t>
            </a:r>
            <a:r>
              <a:rPr lang="en-US" sz="2400" i="1" dirty="0">
                <a:latin typeface="Times New Roman" panose="02020603050405020304" pitchFamily="18" charset="0"/>
                <a:ea typeface="宋体" panose="02010600030101010101" pitchFamily="2" charset="-122"/>
              </a:rPr>
              <a:t>ABO</a:t>
            </a:r>
            <a:r>
              <a:rPr lang="zh-CN" sz="2400" dirty="0">
                <a:ea typeface="宋体" panose="02010600030101010101" pitchFamily="2" charset="-122"/>
              </a:rPr>
              <a:t>．</a:t>
            </a:r>
            <a:endParaRPr lang="zh-CN" altLang="en-US" sz="2400" dirty="0">
              <a:ea typeface="宋体" panose="02010600030101010101" pitchFamily="2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1331640" y="3507854"/>
            <a:ext cx="5080000" cy="4603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zh-CN" sz="2400" dirty="0">
                <a:ea typeface="宋体" panose="02010600030101010101" pitchFamily="2" charset="-122"/>
              </a:rPr>
              <a:t>因为</a:t>
            </a:r>
            <a:r>
              <a:rPr lang="en-US" sz="2400" dirty="0">
                <a:latin typeface="Times New Roman" panose="02020603050405020304" pitchFamily="18" charset="0"/>
                <a:ea typeface="宋体" panose="02010600030101010101" pitchFamily="2" charset="-122"/>
              </a:rPr>
              <a:t> </a:t>
            </a:r>
            <a:r>
              <a:rPr lang="en-US" sz="2400" i="1" dirty="0">
                <a:latin typeface="Times New Roman" panose="02020603050405020304" pitchFamily="18" charset="0"/>
                <a:ea typeface="宋体" panose="02010600030101010101" pitchFamily="2" charset="-122"/>
              </a:rPr>
              <a:t>AB</a:t>
            </a:r>
            <a:r>
              <a:rPr lang="en-US" sz="24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  <a:sym typeface="+mn-ea"/>
              </a:rPr>
              <a:t>⊂</a:t>
            </a:r>
            <a:r>
              <a:rPr lang="zh-CN" sz="2400" dirty="0">
                <a:sym typeface="+mn-ea"/>
              </a:rPr>
              <a:t>平面</a:t>
            </a:r>
            <a:r>
              <a:rPr lang="en-US" sz="2400" i="1" dirty="0">
                <a:latin typeface="Times New Roman" panose="02020603050405020304" pitchFamily="18" charset="0"/>
                <a:sym typeface="+mn-ea"/>
              </a:rPr>
              <a:t>ABO</a:t>
            </a:r>
            <a:r>
              <a:rPr lang="zh-CN" sz="2400" dirty="0">
                <a:sym typeface="+mn-ea"/>
              </a:rPr>
              <a:t>，所以</a:t>
            </a:r>
            <a:r>
              <a:rPr lang="en-US" sz="2400" i="1" dirty="0" err="1">
                <a:latin typeface="Times New Roman" panose="02020603050405020304" pitchFamily="18" charset="0"/>
                <a:sym typeface="+mn-ea"/>
              </a:rPr>
              <a:t>l</a:t>
            </a:r>
            <a:r>
              <a:rPr lang="en-US" sz="2400" dirty="0" err="1">
                <a:latin typeface="Times New Roman" panose="02020603050405020304" pitchFamily="18" charset="0"/>
                <a:sym typeface="+mn-ea"/>
              </a:rPr>
              <a:t>⊥</a:t>
            </a:r>
            <a:r>
              <a:rPr lang="en-US" sz="2400" i="1" dirty="0" err="1">
                <a:latin typeface="Times New Roman" panose="02020603050405020304" pitchFamily="18" charset="0"/>
                <a:sym typeface="+mn-ea"/>
              </a:rPr>
              <a:t>AB</a:t>
            </a:r>
            <a:r>
              <a:rPr lang="zh-CN" sz="2400" dirty="0">
                <a:sym typeface="+mn-ea"/>
              </a:rPr>
              <a:t>．</a:t>
            </a:r>
            <a:endParaRPr lang="en-US" altLang="en-US" sz="2400" dirty="0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pic>
        <p:nvPicPr>
          <p:cNvPr id="6" name="图片 13">
            <a:extLst>
              <a:ext uri="{FF2B5EF4-FFF2-40B4-BE49-F238E27FC236}">
                <a16:creationId xmlns:a16="http://schemas.microsoft.com/office/drawing/2014/main" id="{F92C9B4B-E620-F7EA-906F-0AC7B6BBB38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23101"/>
          <a:stretch/>
        </p:blipFill>
        <p:spPr>
          <a:xfrm>
            <a:off x="5724525" y="2067561"/>
            <a:ext cx="3302000" cy="1512302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7" name="文本框 6">
            <a:extLst>
              <a:ext uri="{FF2B5EF4-FFF2-40B4-BE49-F238E27FC236}">
                <a16:creationId xmlns:a16="http://schemas.microsoft.com/office/drawing/2014/main" id="{15579CAA-BA8E-C2EE-1D02-95C71F193079}"/>
              </a:ext>
            </a:extLst>
          </p:cNvPr>
          <p:cNvSpPr txBox="1"/>
          <p:nvPr/>
        </p:nvSpPr>
        <p:spPr>
          <a:xfrm>
            <a:off x="395604" y="843280"/>
            <a:ext cx="8280851" cy="100901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noAutofit/>
          </a:bodyPr>
          <a:lstStyle/>
          <a:p>
            <a:pPr>
              <a:lnSpc>
                <a:spcPct val="130000"/>
              </a:lnSpc>
            </a:pPr>
            <a:r>
              <a:rPr lang="en-US" altLang="zh-CN" sz="2400" b="1" dirty="0">
                <a:solidFill>
                  <a:srgbClr val="0000CC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例2</a:t>
            </a:r>
            <a:r>
              <a:rPr lang="zh-CN" altLang="en-US" sz="2400" b="1" dirty="0">
                <a:solidFill>
                  <a:srgbClr val="0000CC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　</a:t>
            </a:r>
            <a:r>
              <a:rPr lang="zh-CN" sz="24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如图所示，已知</a:t>
            </a:r>
            <a:r>
              <a:rPr lang="en-US" sz="2400" b="1" i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AO</a:t>
            </a:r>
            <a:r>
              <a:rPr lang="zh-CN" sz="24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，</a:t>
            </a:r>
            <a:r>
              <a:rPr lang="en-US" sz="2400" b="1" i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AB</a:t>
            </a:r>
            <a:r>
              <a:rPr lang="zh-CN" sz="24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分别是平面</a:t>
            </a:r>
            <a:r>
              <a:rPr lang="en-US" sz="24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2400" b="1" i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α </a:t>
            </a:r>
            <a:r>
              <a:rPr lang="zh-CN" sz="24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的垂线和斜线，</a:t>
            </a:r>
            <a:r>
              <a:rPr lang="en-US" sz="2400" b="1" i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+mn-ea"/>
              </a:rPr>
              <a:t>O</a:t>
            </a:r>
            <a:r>
              <a:rPr lang="zh-CN" sz="24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，</a:t>
            </a:r>
            <a:r>
              <a:rPr lang="en-US" sz="2400" b="1" i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+mn-ea"/>
              </a:rPr>
              <a:t>B</a:t>
            </a:r>
            <a:r>
              <a:rPr lang="zh-CN" sz="24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分别是垂足和斜足，</a:t>
            </a:r>
          </a:p>
        </p:txBody>
      </p:sp>
      <p:graphicFrame>
        <p:nvGraphicFramePr>
          <p:cNvPr id="8" name="对象 7">
            <a:hlinkClick r:id="" action="ppaction://ole?verb=0"/>
            <a:extLst>
              <a:ext uri="{FF2B5EF4-FFF2-40B4-BE49-F238E27FC236}">
                <a16:creationId xmlns:a16="http://schemas.microsoft.com/office/drawing/2014/main" id="{96DA2786-DFA8-BB95-330D-BE73F11E8CF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01893508"/>
              </p:ext>
            </p:extLst>
          </p:nvPr>
        </p:nvGraphicFramePr>
        <p:xfrm>
          <a:off x="3990975" y="1441965"/>
          <a:ext cx="3859213" cy="323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4533840" imgH="380880" progId="Equation.DSMT4">
                  <p:embed/>
                </p:oleObj>
              </mc:Choice>
              <mc:Fallback>
                <p:oleObj name="Equation" r:id="rId3" imgW="4533840" imgH="380880" progId="Equation.DSMT4">
                  <p:embed/>
                  <p:pic>
                    <p:nvPicPr>
                      <p:cNvPr id="3" name="对象 2">
                        <a:hlinkClick r:id="" action="ppaction://ole?verb=0"/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990975" y="1441965"/>
                        <a:ext cx="3859213" cy="3238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5" grpId="0"/>
      <p:bldP spid="105" grpId="1"/>
      <p:bldP spid="4" grpId="0"/>
      <p:bldP spid="4" grpId="1"/>
      <p:bldP spid="5" grpId="0"/>
      <p:bldP spid="5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标题 2"/>
          <p:cNvSpPr>
            <a:spLocks noGrp="1"/>
          </p:cNvSpPr>
          <p:nvPr>
            <p:ph type="title"/>
          </p:nvPr>
        </p:nvSpPr>
        <p:spPr>
          <a:xfrm>
            <a:off x="0" y="123825"/>
            <a:ext cx="9144000" cy="565150"/>
          </a:xfrm>
        </p:spPr>
        <p:txBody>
          <a:bodyPr vert="horz" wrap="square" lIns="91440" tIns="45720" rIns="91440" bIns="45720" anchor="ctr" anchorCtr="0"/>
          <a:lstStyle/>
          <a:p>
            <a:r>
              <a:rPr lang="zh-CN" altLang="en-US" sz="2800" kern="1200" dirty="0">
                <a:latin typeface="黑体" panose="02010609060101010101" pitchFamily="49" charset="-122"/>
                <a:ea typeface="黑体" panose="02010609060101010101" pitchFamily="49" charset="-122"/>
                <a:cs typeface="+mj-cs"/>
              </a:rPr>
              <a:t>新知探究</a:t>
            </a:r>
          </a:p>
        </p:txBody>
      </p:sp>
      <p:sp>
        <p:nvSpPr>
          <p:cNvPr id="7" name="矩形 6"/>
          <p:cNvSpPr/>
          <p:nvPr/>
        </p:nvSpPr>
        <p:spPr>
          <a:xfrm>
            <a:off x="107504" y="671512"/>
            <a:ext cx="7374890" cy="495935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marL="0" marR="0" lvl="0" indent="26670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练习</a:t>
            </a:r>
            <a:r>
              <a:rPr kumimoji="0" lang="en-US" altLang="zh-CN" sz="2400" b="1" i="0" u="none" strike="noStrike" kern="1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1</a:t>
            </a:r>
            <a:r>
              <a:rPr kumimoji="0" lang="zh-CN" altLang="en-US" sz="2400" b="1" i="0" u="none" strike="noStrike" kern="1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　</a:t>
            </a:r>
            <a:r>
              <a:rPr kumimoji="0" lang="zh-CN" altLang="zh-CN" sz="2400" b="1" i="0" u="none" strike="noStrike" kern="1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判断下列命题的真假：</a:t>
            </a:r>
          </a:p>
          <a:p>
            <a:pPr marL="0" marR="0" lvl="0" indent="26670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zh-CN" sz="2400" b="1" i="0" u="none" strike="noStrike" kern="1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468000" y="1711551"/>
            <a:ext cx="8208000" cy="138620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pPr marL="0" marR="0" lvl="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zh-CN" sz="2400" b="1" kern="10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(2) </a:t>
            </a:r>
            <a:r>
              <a:rPr lang="zh-CN" altLang="zh-CN" sz="2400" b="1" kern="10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如果两条直线与同一个平面所成的角相等，那么这两条直线平行；</a:t>
            </a:r>
            <a:endParaRPr kumimoji="0" lang="zh-CN" altLang="zh-CN" sz="2400" b="1" i="0" u="none" strike="noStrike" kern="1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zh-CN" sz="2400" b="1" i="0" u="none" strike="noStrike" kern="1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468000" y="2791686"/>
            <a:ext cx="8208000" cy="125158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pPr marL="0" marR="0" lvl="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zh-CN" sz="2400" b="1" kern="10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(3) </a:t>
            </a:r>
            <a:r>
              <a:rPr lang="zh-CN" altLang="zh-CN" sz="2400" b="1" kern="10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如果平面内的一条直线与平面的斜线在这个平面内的射影垂直，那么这条直线与斜线垂直；</a:t>
            </a:r>
            <a:endParaRPr kumimoji="0" lang="zh-CN" altLang="zh-CN" sz="2400" b="1" i="0" u="none" strike="noStrike" kern="1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zh-CN" sz="2400" b="1" i="0" u="none" strike="noStrike" kern="1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468000" y="3871821"/>
            <a:ext cx="8208000" cy="1130246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marR="0" lvl="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zh-CN" sz="2400" b="1" kern="10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(4) </a:t>
            </a:r>
            <a:r>
              <a:rPr lang="zh-CN" altLang="zh-CN" sz="2400" b="1" kern="10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如果平面内的一条直线与平面的斜线垂直，那么这条直线与斜线在这个平面内的射影垂直．</a:t>
            </a:r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1E926876-AE9F-A1E8-68BB-7E5777837C87}"/>
              </a:ext>
            </a:extLst>
          </p:cNvPr>
          <p:cNvSpPr/>
          <p:nvPr/>
        </p:nvSpPr>
        <p:spPr>
          <a:xfrm>
            <a:off x="468000" y="1167447"/>
            <a:ext cx="8208000" cy="495935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marL="0" marR="0" lvl="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zh-CN" sz="2400" b="1" kern="10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(1) </a:t>
            </a:r>
            <a:r>
              <a:rPr lang="zh-CN" altLang="zh-CN" sz="2400" b="1" kern="10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两条平行线与同一个平面所成的角一定相等；</a:t>
            </a:r>
            <a:endParaRPr kumimoji="0" lang="zh-CN" altLang="zh-CN" sz="2400" b="1" i="0" u="none" strike="noStrike" kern="1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zh-CN" sz="2400" b="1" i="0" u="none" strike="noStrike" kern="1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7" grpId="1"/>
      <p:bldP spid="2" grpId="0"/>
      <p:bldP spid="2" grpId="1"/>
      <p:bldP spid="3" grpId="0"/>
      <p:bldP spid="3" grpId="1"/>
      <p:bldP spid="4" grpId="0"/>
      <p:bldP spid="4" grpId="1"/>
      <p:bldP spid="5" grpId="0"/>
      <p:bldP spid="5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标题 2"/>
          <p:cNvSpPr>
            <a:spLocks noGrp="1"/>
          </p:cNvSpPr>
          <p:nvPr>
            <p:ph type="title"/>
          </p:nvPr>
        </p:nvSpPr>
        <p:spPr>
          <a:xfrm>
            <a:off x="0" y="123825"/>
            <a:ext cx="9144000" cy="565150"/>
          </a:xfrm>
        </p:spPr>
        <p:txBody>
          <a:bodyPr vert="horz" wrap="square" lIns="91440" tIns="45720" rIns="91440" bIns="45720" anchor="ctr" anchorCtr="0"/>
          <a:lstStyle/>
          <a:p>
            <a:r>
              <a:rPr lang="zh-CN" altLang="en-US" sz="2800" kern="1200" dirty="0">
                <a:latin typeface="黑体" panose="02010609060101010101" pitchFamily="49" charset="-122"/>
                <a:ea typeface="黑体" panose="02010609060101010101" pitchFamily="49" charset="-122"/>
                <a:cs typeface="+mj-cs"/>
              </a:rPr>
              <a:t>新知探究</a:t>
            </a:r>
          </a:p>
        </p:txBody>
      </p:sp>
      <p:sp>
        <p:nvSpPr>
          <p:cNvPr id="100" name="文本框 99"/>
          <p:cNvSpPr txBox="1"/>
          <p:nvPr/>
        </p:nvSpPr>
        <p:spPr>
          <a:xfrm>
            <a:off x="468000" y="771550"/>
            <a:ext cx="8208000" cy="1130246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sz="2400" b="1" dirty="0">
                <a:solidFill>
                  <a:srgbClr val="0000CC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解</a:t>
            </a:r>
            <a:r>
              <a:rPr lang="zh-CN" altLang="en-US" sz="2400" b="1" dirty="0">
                <a:solidFill>
                  <a:srgbClr val="0000CC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　</a:t>
            </a:r>
            <a:r>
              <a:rPr lang="zh-CN" sz="24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（</a:t>
            </a:r>
            <a:r>
              <a:rPr lang="en-US" altLang="zh-CN" sz="24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</a:t>
            </a:r>
            <a:r>
              <a:rPr lang="zh-CN" altLang="en-US" sz="24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）</a:t>
            </a:r>
            <a:r>
              <a:rPr lang="zh-CN" sz="24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正确，两条平行线和平面有不同的位置关系,应按各种情况分别证明.</a:t>
            </a:r>
            <a:endParaRPr lang="zh-CN" altLang="en-US" sz="2400" b="1" dirty="0"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827584" y="1967359"/>
            <a:ext cx="7272808" cy="46166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266700"/>
            <a:r>
              <a:rPr lang="zh-CN" altLang="zh-C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（</a:t>
            </a:r>
            <a:r>
              <a:rPr lang="en-US" altLang="zh-C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zh-CN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）</a:t>
            </a:r>
            <a:r>
              <a:rPr lang="zh-CN" sz="24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不</a:t>
            </a:r>
            <a:r>
              <a:rPr lang="zh-CN" altLang="zh-C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正确</a:t>
            </a:r>
            <a:r>
              <a:rPr lang="zh-CN" sz="24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，可以通过画图来让学生理解</a:t>
            </a:r>
            <a:r>
              <a:rPr lang="zh-CN" altLang="en-US" sz="24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，如图</a:t>
            </a:r>
            <a:r>
              <a:rPr lang="en-US" sz="24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</a:t>
            </a:r>
            <a:endParaRPr lang="en-US" altLang="en-US" sz="2400" b="1" dirty="0"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rcRect l="9814" t="38300" r="22020" b="23830"/>
          <a:stretch>
            <a:fillRect/>
          </a:stretch>
        </p:blipFill>
        <p:spPr>
          <a:xfrm>
            <a:off x="6379542" y="2646471"/>
            <a:ext cx="1720850" cy="991235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文本框 2"/>
          <p:cNvSpPr txBox="1"/>
          <p:nvPr/>
        </p:nvSpPr>
        <p:spPr>
          <a:xfrm>
            <a:off x="827584" y="3407519"/>
            <a:ext cx="3888432" cy="46037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266700"/>
            <a:r>
              <a:rPr lang="zh-CN" altLang="zh-C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（</a:t>
            </a:r>
            <a:r>
              <a:rPr lang="en-US" altLang="zh-C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zh-CN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）</a:t>
            </a:r>
            <a:r>
              <a:rPr lang="zh-CN" sz="24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正确，三垂线定理</a:t>
            </a:r>
            <a:r>
              <a:rPr lang="en-US" sz="24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</a:t>
            </a:r>
            <a:endParaRPr lang="en-US" altLang="en-US" sz="2400" b="1" dirty="0"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827584" y="3961784"/>
            <a:ext cx="8208000" cy="1130246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266700">
              <a:lnSpc>
                <a:spcPct val="150000"/>
              </a:lnSpc>
            </a:pPr>
            <a:r>
              <a:rPr lang="zh-CN" altLang="zh-C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（</a:t>
            </a:r>
            <a:r>
              <a:rPr lang="en-US" altLang="zh-C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zh-CN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）</a:t>
            </a:r>
            <a:r>
              <a:rPr lang="zh-CN" sz="2400" b="1" dirty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正确，通过证明线面垂直来推导线线垂直，是对上面例题的应用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</a:t>
            </a:r>
            <a:endParaRPr lang="en-US" altLang="en-US" sz="2400" b="1" dirty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0" grpId="0"/>
      <p:bldP spid="2" grpId="0"/>
      <p:bldP spid="3" grpId="0"/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标题 2"/>
          <p:cNvSpPr>
            <a:spLocks noGrp="1"/>
          </p:cNvSpPr>
          <p:nvPr>
            <p:ph type="title"/>
          </p:nvPr>
        </p:nvSpPr>
        <p:spPr>
          <a:xfrm>
            <a:off x="0" y="123825"/>
            <a:ext cx="9144000" cy="565150"/>
          </a:xfrm>
        </p:spPr>
        <p:txBody>
          <a:bodyPr vert="horz" wrap="square" lIns="91440" tIns="45720" rIns="91440" bIns="45720" anchor="ctr" anchorCtr="0"/>
          <a:lstStyle/>
          <a:p>
            <a:r>
              <a:rPr lang="zh-CN" altLang="en-US" sz="2800" kern="1200" dirty="0">
                <a:latin typeface="黑体" panose="02010609060101010101" pitchFamily="49" charset="-122"/>
                <a:ea typeface="黑体" panose="02010609060101010101" pitchFamily="49" charset="-122"/>
                <a:cs typeface="+mj-cs"/>
              </a:rPr>
              <a:t>新知探究</a:t>
            </a:r>
          </a:p>
        </p:txBody>
      </p:sp>
      <p:sp>
        <p:nvSpPr>
          <p:cNvPr id="7" name="矩形 6"/>
          <p:cNvSpPr/>
          <p:nvPr/>
        </p:nvSpPr>
        <p:spPr>
          <a:xfrm>
            <a:off x="467360" y="771550"/>
            <a:ext cx="8208000" cy="10656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4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练习</a:t>
            </a:r>
            <a:r>
              <a:rPr kumimoji="0" lang="en-US" altLang="zh-CN" sz="2400" b="1" i="0" u="none" strike="noStrike" kern="1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kumimoji="0" lang="zh-CN" altLang="en-US" sz="2400" b="1" i="0" u="none" strike="noStrike" kern="1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　</a:t>
            </a:r>
            <a:r>
              <a:rPr kumimoji="0" lang="zh-CN" altLang="zh-CN" sz="2400" b="1" i="0" u="none" strike="noStrike" kern="100" cap="none" spc="0" normalizeH="0" baseline="0" noProof="0" dirty="0">
                <a:ln>
                  <a:noFill/>
                </a:ln>
                <a:effectLst/>
                <a:uLnTx/>
                <a:uFillTx/>
                <a:ea typeface="宋体" panose="02010600030101010101" pitchFamily="2" charset="-122"/>
                <a:cs typeface="Times New Roman" panose="02020603050405020304" pitchFamily="18" charset="0"/>
              </a:rPr>
              <a:t>如图所示，正三棱锥</a:t>
            </a:r>
            <a:r>
              <a:rPr kumimoji="0" lang="es-VE" altLang="zh-CN" sz="2400" b="1" i="1" u="none" strike="noStrike" kern="1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</a:rPr>
              <a:t>A</a:t>
            </a:r>
            <a:r>
              <a:rPr kumimoji="0" lang="en-US" altLang="zh-CN" sz="2400" b="1" u="none" strike="noStrike" kern="1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</a:rPr>
              <a:t>-</a:t>
            </a:r>
            <a:r>
              <a:rPr kumimoji="0" lang="es-VE" altLang="zh-CN" sz="2400" b="1" i="1" u="none" strike="noStrike" kern="1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</a:rPr>
              <a:t>BCD</a:t>
            </a:r>
            <a:r>
              <a:rPr kumimoji="0" lang="zh-CN" altLang="zh-CN" sz="2400" b="1" i="0" u="none" strike="noStrike" kern="100" cap="none" spc="0" normalizeH="0" baseline="0" noProof="0" dirty="0">
                <a:ln>
                  <a:noFill/>
                </a:ln>
                <a:effectLst/>
                <a:uLnTx/>
                <a:uFillTx/>
                <a:ea typeface="宋体" panose="02010600030101010101" pitchFamily="2" charset="-122"/>
                <a:cs typeface="Times New Roman" panose="02020603050405020304" pitchFamily="18" charset="0"/>
              </a:rPr>
              <a:t>的棱长都相等，求直线</a:t>
            </a:r>
            <a:r>
              <a:rPr kumimoji="0" lang="es-VE" altLang="zh-CN" sz="2400" b="1" i="1" u="none" strike="noStrike" kern="1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</a:rPr>
              <a:t>AB</a:t>
            </a:r>
            <a:r>
              <a:rPr kumimoji="0" lang="zh-CN" altLang="zh-CN" sz="2400" b="1" i="0" u="none" strike="noStrike" kern="100" cap="none" spc="0" normalizeH="0" baseline="0" noProof="0" dirty="0">
                <a:ln>
                  <a:noFill/>
                </a:ln>
                <a:effectLst/>
                <a:uLnTx/>
                <a:uFillTx/>
                <a:ea typeface="宋体" panose="02010600030101010101" pitchFamily="2" charset="-122"/>
                <a:cs typeface="Times New Roman" panose="02020603050405020304" pitchFamily="18" charset="0"/>
              </a:rPr>
              <a:t>与平面</a:t>
            </a:r>
            <a:r>
              <a:rPr kumimoji="0" lang="es-VE" altLang="zh-CN" sz="2400" b="1" i="1" u="none" strike="noStrike" kern="1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</a:rPr>
              <a:t>BCD</a:t>
            </a:r>
            <a:r>
              <a:rPr kumimoji="0" lang="zh-CN" altLang="zh-CN" sz="2400" b="1" i="0" u="none" strike="noStrike" kern="100" cap="none" spc="0" normalizeH="0" baseline="0" noProof="0" dirty="0">
                <a:ln>
                  <a:noFill/>
                </a:ln>
                <a:effectLst/>
                <a:uLnTx/>
                <a:uFillTx/>
                <a:ea typeface="宋体" panose="02010600030101010101" pitchFamily="2" charset="-122"/>
                <a:cs typeface="Times New Roman" panose="02020603050405020304" pitchFamily="18" charset="0"/>
              </a:rPr>
              <a:t>所成角的余弦值． </a:t>
            </a:r>
          </a:p>
        </p:txBody>
      </p:sp>
      <p:sp>
        <p:nvSpPr>
          <p:cNvPr id="100" name="文本框 99"/>
          <p:cNvSpPr txBox="1"/>
          <p:nvPr/>
        </p:nvSpPr>
        <p:spPr>
          <a:xfrm>
            <a:off x="287432" y="1937835"/>
            <a:ext cx="6408712" cy="2792239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sz="2400" b="1" dirty="0">
                <a:solidFill>
                  <a:srgbClr val="0000CC"/>
                </a:solidFill>
                <a:ea typeface="宋体" panose="02010600030101010101" pitchFamily="2" charset="-122"/>
              </a:rPr>
              <a:t>分析</a:t>
            </a:r>
            <a:r>
              <a:rPr lang="zh-CN" altLang="en-US" sz="2400" b="1" dirty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　</a:t>
            </a:r>
            <a:r>
              <a:rPr lang="zh-CN" sz="2400" dirty="0">
                <a:ea typeface="宋体" panose="02010600030101010101" pitchFamily="2" charset="-122"/>
              </a:rPr>
              <a:t>求直线</a:t>
            </a:r>
            <a:r>
              <a:rPr lang="en-US" sz="2400" i="1" dirty="0">
                <a:latin typeface="Times New Roman" panose="02020603050405020304" pitchFamily="18" charset="0"/>
                <a:ea typeface="宋体" panose="02010600030101010101" pitchFamily="2" charset="-122"/>
              </a:rPr>
              <a:t>AB</a:t>
            </a:r>
            <a:r>
              <a:rPr lang="zh-CN" sz="2400" dirty="0">
                <a:ea typeface="宋体" panose="02010600030101010101" pitchFamily="2" charset="-122"/>
              </a:rPr>
              <a:t>与平面</a:t>
            </a:r>
            <a:r>
              <a:rPr lang="en-US" sz="2400" i="1" dirty="0">
                <a:latin typeface="Times New Roman" panose="02020603050405020304" pitchFamily="18" charset="0"/>
                <a:ea typeface="宋体" panose="02010600030101010101" pitchFamily="2" charset="-122"/>
              </a:rPr>
              <a:t>BCD</a:t>
            </a:r>
            <a:r>
              <a:rPr lang="zh-CN" sz="2400" dirty="0">
                <a:ea typeface="宋体" panose="02010600030101010101" pitchFamily="2" charset="-122"/>
              </a:rPr>
              <a:t>所成角的余弦值</a:t>
            </a:r>
            <a:r>
              <a:rPr lang="zh-CN" altLang="en-US" sz="2400" dirty="0">
                <a:ea typeface="宋体" panose="02010600030101010101" pitchFamily="2" charset="-122"/>
              </a:rPr>
              <a:t>，</a:t>
            </a:r>
            <a:r>
              <a:rPr lang="zh-CN" sz="2400" dirty="0">
                <a:ea typeface="宋体" panose="02010600030101010101" pitchFamily="2" charset="-122"/>
              </a:rPr>
              <a:t>需要先找出直线</a:t>
            </a:r>
            <a:r>
              <a:rPr lang="en-US" sz="2400" i="1" dirty="0">
                <a:latin typeface="Times New Roman" panose="02020603050405020304" pitchFamily="18" charset="0"/>
                <a:ea typeface="宋体" panose="02010600030101010101" pitchFamily="2" charset="-122"/>
              </a:rPr>
              <a:t>AB</a:t>
            </a:r>
            <a:r>
              <a:rPr lang="zh-CN" sz="2400" dirty="0">
                <a:ea typeface="宋体" panose="02010600030101010101" pitchFamily="2" charset="-122"/>
              </a:rPr>
              <a:t>与平面</a:t>
            </a:r>
            <a:r>
              <a:rPr lang="en-US" sz="2400" i="1" dirty="0">
                <a:latin typeface="Times New Roman" panose="02020603050405020304" pitchFamily="18" charset="0"/>
                <a:ea typeface="宋体" panose="02010600030101010101" pitchFamily="2" charset="-122"/>
              </a:rPr>
              <a:t>BCD</a:t>
            </a:r>
            <a:r>
              <a:rPr lang="zh-CN" sz="2400" dirty="0">
                <a:ea typeface="宋体" panose="02010600030101010101" pitchFamily="2" charset="-122"/>
              </a:rPr>
              <a:t>所成的</a:t>
            </a:r>
            <a:r>
              <a:rPr lang="zh-CN" altLang="zh-CN" sz="2400" dirty="0"/>
              <a:t>角</a:t>
            </a:r>
            <a:r>
              <a:rPr lang="zh-CN" altLang="en-US" sz="2400" dirty="0">
                <a:ea typeface="宋体" panose="02010600030101010101" pitchFamily="2" charset="-122"/>
              </a:rPr>
              <a:t>，</a:t>
            </a:r>
            <a:r>
              <a:rPr lang="zh-CN" sz="2400" dirty="0">
                <a:ea typeface="宋体" panose="02010600030101010101" pitchFamily="2" charset="-122"/>
              </a:rPr>
              <a:t>所以需要找出</a:t>
            </a:r>
            <a:r>
              <a:rPr lang="en-US" sz="2400" i="1" dirty="0">
                <a:latin typeface="Times New Roman" panose="02020603050405020304" pitchFamily="18" charset="0"/>
                <a:ea typeface="宋体" panose="02010600030101010101" pitchFamily="2" charset="-122"/>
              </a:rPr>
              <a:t>AB</a:t>
            </a:r>
            <a:r>
              <a:rPr lang="zh-CN" sz="2400" dirty="0">
                <a:latin typeface="Times New Roman" panose="02020603050405020304" pitchFamily="18" charset="0"/>
                <a:ea typeface="宋体" panose="02010600030101010101" pitchFamily="2" charset="-122"/>
              </a:rPr>
              <a:t>在平面</a:t>
            </a:r>
            <a:r>
              <a:rPr lang="en-US" sz="2400" i="1" dirty="0">
                <a:latin typeface="Times New Roman" panose="02020603050405020304" pitchFamily="18" charset="0"/>
                <a:ea typeface="宋体" panose="02010600030101010101" pitchFamily="2" charset="-122"/>
              </a:rPr>
              <a:t>BCD</a:t>
            </a:r>
            <a:r>
              <a:rPr lang="zh-CN" sz="2400" dirty="0">
                <a:latin typeface="Times New Roman" panose="02020603050405020304" pitchFamily="18" charset="0"/>
                <a:ea typeface="宋体" panose="02010600030101010101" pitchFamily="2" charset="-122"/>
              </a:rPr>
              <a:t>中的射影，故需要过</a:t>
            </a:r>
            <a:r>
              <a:rPr lang="en-US" sz="2400" i="1" dirty="0">
                <a:latin typeface="Times New Roman" panose="02020603050405020304" pitchFamily="18" charset="0"/>
                <a:ea typeface="宋体" panose="02010600030101010101" pitchFamily="2" charset="-122"/>
              </a:rPr>
              <a:t>A</a:t>
            </a:r>
            <a:r>
              <a:rPr lang="zh-CN" sz="2400" dirty="0">
                <a:latin typeface="Times New Roman" panose="02020603050405020304" pitchFamily="18" charset="0"/>
                <a:ea typeface="宋体" panose="02010600030101010101" pitchFamily="2" charset="-122"/>
              </a:rPr>
              <a:t>作平面</a:t>
            </a:r>
            <a:r>
              <a:rPr lang="en-US" sz="2400" i="1" dirty="0">
                <a:latin typeface="Times New Roman" panose="02020603050405020304" pitchFamily="18" charset="0"/>
                <a:ea typeface="宋体" panose="02010600030101010101" pitchFamily="2" charset="-122"/>
              </a:rPr>
              <a:t>BCD</a:t>
            </a:r>
            <a:r>
              <a:rPr lang="zh-CN" altLang="en-US" sz="2400" dirty="0">
                <a:latin typeface="Times New Roman" panose="02020603050405020304" pitchFamily="18" charset="0"/>
                <a:ea typeface="宋体" panose="02010600030101010101" pitchFamily="2" charset="-122"/>
              </a:rPr>
              <a:t>的垂线</a:t>
            </a:r>
            <a:r>
              <a:rPr lang="zh-CN" sz="2400" dirty="0">
                <a:latin typeface="Times New Roman" panose="02020603050405020304" pitchFamily="18" charset="0"/>
                <a:ea typeface="宋体" panose="02010600030101010101" pitchFamily="2" charset="-122"/>
              </a:rPr>
              <a:t>，这样</a:t>
            </a:r>
            <a:r>
              <a:rPr lang="zh-CN" altLang="en-US" sz="2400" dirty="0">
                <a:latin typeface="Times New Roman" panose="02020603050405020304" pitchFamily="18" charset="0"/>
              </a:rPr>
              <a:t>就能</a:t>
            </a:r>
            <a:r>
              <a:rPr lang="zh-CN" sz="2400" dirty="0">
                <a:latin typeface="Times New Roman" panose="02020603050405020304" pitchFamily="18" charset="0"/>
                <a:ea typeface="宋体" panose="02010600030101010101" pitchFamily="2" charset="-122"/>
              </a:rPr>
              <a:t>找出</a:t>
            </a:r>
            <a:r>
              <a:rPr lang="zh-CN" sz="2400" dirty="0">
                <a:ea typeface="宋体" panose="02010600030101010101" pitchFamily="2" charset="-122"/>
              </a:rPr>
              <a:t>直线</a:t>
            </a:r>
            <a:r>
              <a:rPr lang="en-US" sz="2400" i="1" dirty="0">
                <a:latin typeface="Times New Roman" panose="02020603050405020304" pitchFamily="18" charset="0"/>
                <a:ea typeface="宋体" panose="02010600030101010101" pitchFamily="2" charset="-122"/>
              </a:rPr>
              <a:t>AB</a:t>
            </a:r>
            <a:r>
              <a:rPr lang="zh-CN" sz="2400" dirty="0">
                <a:ea typeface="宋体" panose="02010600030101010101" pitchFamily="2" charset="-122"/>
              </a:rPr>
              <a:t>与平面</a:t>
            </a:r>
            <a:r>
              <a:rPr lang="en-US" sz="2400" i="1" dirty="0">
                <a:latin typeface="Times New Roman" panose="02020603050405020304" pitchFamily="18" charset="0"/>
                <a:ea typeface="宋体" panose="02010600030101010101" pitchFamily="2" charset="-122"/>
              </a:rPr>
              <a:t>BCD</a:t>
            </a:r>
            <a:r>
              <a:rPr lang="zh-CN" sz="2400" dirty="0">
                <a:ea typeface="宋体" panose="02010600030101010101" pitchFamily="2" charset="-122"/>
              </a:rPr>
              <a:t>所成的角</a:t>
            </a:r>
            <a:r>
              <a:rPr lang="zh-CN" altLang="en-US" sz="2400" dirty="0">
                <a:latin typeface="宋体" panose="02010600030101010101" pitchFamily="2" charset="-122"/>
                <a:ea typeface="宋体" panose="02010600030101010101" pitchFamily="2" charset="-122"/>
              </a:rPr>
              <a:t>．</a:t>
            </a:r>
            <a:endParaRPr lang="en-US" altLang="en-US" sz="2400" dirty="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71ACDBCB-AD34-D797-7BF4-3BEC7511DC39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667127" y="1995686"/>
            <a:ext cx="2310004" cy="244972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0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图片 22">
            <a:extLst>
              <a:ext uri="{FF2B5EF4-FFF2-40B4-BE49-F238E27FC236}">
                <a16:creationId xmlns:a16="http://schemas.microsoft.com/office/drawing/2014/main" id="{EE032C6C-2933-B770-794F-D197DBC7B7AE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516216" y="1837163"/>
            <a:ext cx="2310004" cy="2449721"/>
          </a:xfrm>
          <a:prstGeom prst="rect">
            <a:avLst/>
          </a:prstGeom>
        </p:spPr>
      </p:pic>
      <p:sp>
        <p:nvSpPr>
          <p:cNvPr id="22530" name="标题 2"/>
          <p:cNvSpPr>
            <a:spLocks noGrp="1"/>
          </p:cNvSpPr>
          <p:nvPr>
            <p:ph type="title"/>
          </p:nvPr>
        </p:nvSpPr>
        <p:spPr>
          <a:xfrm>
            <a:off x="0" y="123825"/>
            <a:ext cx="9144000" cy="565150"/>
          </a:xfrm>
        </p:spPr>
        <p:txBody>
          <a:bodyPr vert="horz" wrap="square" lIns="91440" tIns="45720" rIns="91440" bIns="45720" anchor="ctr" anchorCtr="0"/>
          <a:lstStyle/>
          <a:p>
            <a:r>
              <a:rPr lang="zh-CN" altLang="en-US" sz="2800" kern="1200" dirty="0">
                <a:latin typeface="黑体" panose="02010609060101010101" pitchFamily="49" charset="-122"/>
                <a:ea typeface="黑体" panose="02010609060101010101" pitchFamily="49" charset="-122"/>
                <a:cs typeface="+mj-cs"/>
              </a:rPr>
              <a:t>新知探究</a:t>
            </a:r>
          </a:p>
        </p:txBody>
      </p:sp>
      <p:sp>
        <p:nvSpPr>
          <p:cNvPr id="108" name="文本框 107"/>
          <p:cNvSpPr txBox="1"/>
          <p:nvPr/>
        </p:nvSpPr>
        <p:spPr>
          <a:xfrm>
            <a:off x="467360" y="1779662"/>
            <a:ext cx="5665470" cy="2532380"/>
          </a:xfrm>
          <a:prstGeom prst="rect">
            <a:avLst/>
          </a:prstGeom>
          <a:noFill/>
          <a:ln w="9525">
            <a:noFill/>
          </a:ln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zh-CN" sz="2400" b="1" dirty="0">
                <a:solidFill>
                  <a:srgbClr val="0000CC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解</a:t>
            </a:r>
            <a:r>
              <a:rPr lang="zh-CN" altLang="en-US" sz="2400" dirty="0">
                <a:latin typeface="Times New Roman" panose="02020603050405020304" pitchFamily="18" charset="0"/>
                <a:ea typeface="宋体" panose="02010600030101010101" pitchFamily="2" charset="-122"/>
              </a:rPr>
              <a:t>　</a:t>
            </a:r>
            <a:r>
              <a:rPr lang="zh-CN" sz="2400" dirty="0">
                <a:latin typeface="Times New Roman" panose="02020603050405020304" pitchFamily="18" charset="0"/>
                <a:ea typeface="宋体" panose="02010600030101010101" pitchFamily="2" charset="-122"/>
              </a:rPr>
              <a:t>在</a:t>
            </a:r>
            <a:r>
              <a:rPr lang="zh-CN" sz="2400" dirty="0">
                <a:ea typeface="宋体" panose="02010600030101010101" pitchFamily="2" charset="-122"/>
              </a:rPr>
              <a:t>正三棱锥</a:t>
            </a:r>
            <a:r>
              <a:rPr lang="en-US" sz="2400" i="1" dirty="0">
                <a:latin typeface="Times New Roman" panose="02020603050405020304" pitchFamily="18" charset="0"/>
                <a:ea typeface="宋体" panose="02010600030101010101" pitchFamily="2" charset="-122"/>
              </a:rPr>
              <a:t>A</a:t>
            </a:r>
            <a:r>
              <a:rPr lang="en-US" sz="2400" dirty="0">
                <a:latin typeface="Times New Roman" panose="02020603050405020304" pitchFamily="18" charset="0"/>
                <a:ea typeface="宋体" panose="02010600030101010101" pitchFamily="2" charset="-122"/>
              </a:rPr>
              <a:t>-</a:t>
            </a:r>
            <a:r>
              <a:rPr lang="en-US" sz="2400" i="1" dirty="0">
                <a:latin typeface="Times New Roman" panose="02020603050405020304" pitchFamily="18" charset="0"/>
                <a:ea typeface="宋体" panose="02010600030101010101" pitchFamily="2" charset="-122"/>
              </a:rPr>
              <a:t>BCD</a:t>
            </a:r>
            <a:r>
              <a:rPr lang="zh-CN" sz="2400" dirty="0">
                <a:latin typeface="Times New Roman" panose="02020603050405020304" pitchFamily="18" charset="0"/>
                <a:ea typeface="宋体" panose="02010600030101010101" pitchFamily="2" charset="-122"/>
              </a:rPr>
              <a:t>中，过</a:t>
            </a:r>
            <a:r>
              <a:rPr lang="en-US" sz="2400" i="1" dirty="0">
                <a:latin typeface="Times New Roman" panose="02020603050405020304" pitchFamily="18" charset="0"/>
                <a:ea typeface="宋体" panose="02010600030101010101" pitchFamily="2" charset="-122"/>
              </a:rPr>
              <a:t>A</a:t>
            </a:r>
            <a:r>
              <a:rPr lang="zh-CN" sz="2400" dirty="0">
                <a:latin typeface="Times New Roman" panose="02020603050405020304" pitchFamily="18" charset="0"/>
                <a:ea typeface="宋体" panose="02010600030101010101" pitchFamily="2" charset="-122"/>
              </a:rPr>
              <a:t>作</a:t>
            </a:r>
            <a:r>
              <a:rPr lang="en-US" sz="2400" i="1" dirty="0">
                <a:latin typeface="Times New Roman" panose="02020603050405020304" pitchFamily="18" charset="0"/>
                <a:ea typeface="宋体" panose="02010600030101010101" pitchFamily="2" charset="-122"/>
              </a:rPr>
              <a:t>AH</a:t>
            </a:r>
            <a:r>
              <a:rPr lang="zh-CN" sz="2400" dirty="0">
                <a:latin typeface="Times New Roman" panose="02020603050405020304" pitchFamily="18" charset="0"/>
                <a:ea typeface="宋体" panose="02010600030101010101" pitchFamily="2" charset="-122"/>
              </a:rPr>
              <a:t>⊥平面</a:t>
            </a:r>
            <a:r>
              <a:rPr lang="en-US" sz="2400" i="1" dirty="0">
                <a:latin typeface="Times New Roman" panose="02020603050405020304" pitchFamily="18" charset="0"/>
                <a:ea typeface="宋体" panose="02010600030101010101" pitchFamily="2" charset="-122"/>
              </a:rPr>
              <a:t>BCD</a:t>
            </a:r>
            <a:r>
              <a:rPr lang="zh-CN" sz="2400" dirty="0">
                <a:latin typeface="Times New Roman" panose="02020603050405020304" pitchFamily="18" charset="0"/>
                <a:ea typeface="宋体" panose="02010600030101010101" pitchFamily="2" charset="-122"/>
              </a:rPr>
              <a:t>于点</a:t>
            </a:r>
            <a:r>
              <a:rPr lang="en-US" sz="2400" i="1" dirty="0">
                <a:latin typeface="Times New Roman" panose="02020603050405020304" pitchFamily="18" charset="0"/>
                <a:ea typeface="宋体" panose="02010600030101010101" pitchFamily="2" charset="-122"/>
              </a:rPr>
              <a:t>H</a:t>
            </a:r>
            <a:r>
              <a:rPr lang="zh-CN" sz="2400" dirty="0">
                <a:latin typeface="Times New Roman" panose="02020603050405020304" pitchFamily="18" charset="0"/>
                <a:ea typeface="宋体" panose="02010600030101010101" pitchFamily="2" charset="-122"/>
              </a:rPr>
              <a:t>，则</a:t>
            </a:r>
            <a:r>
              <a:rPr lang="en-US" sz="2400" i="1" dirty="0">
                <a:latin typeface="Times New Roman" panose="02020603050405020304" pitchFamily="18" charset="0"/>
                <a:ea typeface="宋体" panose="02010600030101010101" pitchFamily="2" charset="-122"/>
              </a:rPr>
              <a:t>H</a:t>
            </a:r>
            <a:r>
              <a:rPr lang="zh-CN" sz="2400" dirty="0">
                <a:latin typeface="Times New Roman" panose="02020603050405020304" pitchFamily="18" charset="0"/>
                <a:ea typeface="宋体" panose="02010600030101010101" pitchFamily="2" charset="-122"/>
              </a:rPr>
              <a:t>为底面正三角形</a:t>
            </a:r>
            <a:r>
              <a:rPr lang="en-US" sz="2400" i="1" dirty="0">
                <a:latin typeface="Times New Roman" panose="02020603050405020304" pitchFamily="18" charset="0"/>
                <a:ea typeface="宋体" panose="02010600030101010101" pitchFamily="2" charset="-122"/>
              </a:rPr>
              <a:t>BCD</a:t>
            </a:r>
            <a:r>
              <a:rPr lang="zh-CN" sz="2400" dirty="0">
                <a:latin typeface="Times New Roman" panose="02020603050405020304" pitchFamily="18" charset="0"/>
                <a:ea typeface="宋体" panose="02010600030101010101" pitchFamily="2" charset="-122"/>
              </a:rPr>
              <a:t>的重心，连接</a:t>
            </a:r>
            <a:r>
              <a:rPr lang="en-US" sz="2400" i="1" dirty="0">
                <a:latin typeface="Times New Roman" panose="02020603050405020304" pitchFamily="18" charset="0"/>
                <a:ea typeface="宋体" panose="02010600030101010101" pitchFamily="2" charset="-122"/>
              </a:rPr>
              <a:t>BH</a:t>
            </a:r>
            <a:r>
              <a:rPr lang="zh-CN" sz="2400" dirty="0">
                <a:latin typeface="Times New Roman" panose="02020603050405020304" pitchFamily="18" charset="0"/>
                <a:ea typeface="宋体" panose="02010600030101010101" pitchFamily="2" charset="-122"/>
              </a:rPr>
              <a:t>，则</a:t>
            </a:r>
            <a:r>
              <a:rPr lang="en-US" sz="2400" dirty="0">
                <a:latin typeface="Times New Roman" panose="02020603050405020304" pitchFamily="18" charset="0"/>
                <a:ea typeface="宋体" panose="02010600030101010101" pitchFamily="2" charset="-122"/>
              </a:rPr>
              <a:t>∠</a:t>
            </a:r>
            <a:r>
              <a:rPr lang="en-US" sz="2400" i="1" dirty="0">
                <a:latin typeface="Times New Roman" panose="02020603050405020304" pitchFamily="18" charset="0"/>
                <a:ea typeface="宋体" panose="02010600030101010101" pitchFamily="2" charset="-122"/>
              </a:rPr>
              <a:t>ABH</a:t>
            </a:r>
            <a:r>
              <a:rPr lang="en-US" sz="2400" i="1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zh-CN" sz="2400" dirty="0">
                <a:latin typeface="Times New Roman" panose="02020603050405020304" pitchFamily="18" charset="0"/>
                <a:ea typeface="宋体" panose="02010600030101010101" pitchFamily="2" charset="-122"/>
              </a:rPr>
              <a:t>就是</a:t>
            </a:r>
            <a:r>
              <a:rPr lang="en-US" sz="2400" i="1" dirty="0">
                <a:latin typeface="Times New Roman" panose="02020603050405020304" pitchFamily="18" charset="0"/>
                <a:ea typeface="宋体" panose="02010600030101010101" pitchFamily="2" charset="-122"/>
              </a:rPr>
              <a:t>AB</a:t>
            </a:r>
            <a:r>
              <a:rPr lang="zh-CN" altLang="en-US" sz="2400" dirty="0">
                <a:latin typeface="Times New Roman" panose="02020603050405020304" pitchFamily="18" charset="0"/>
              </a:rPr>
              <a:t>与</a:t>
            </a:r>
            <a:r>
              <a:rPr lang="zh-CN" sz="2400" dirty="0">
                <a:latin typeface="Times New Roman" panose="02020603050405020304" pitchFamily="18" charset="0"/>
                <a:ea typeface="宋体" panose="02010600030101010101" pitchFamily="2" charset="-122"/>
              </a:rPr>
              <a:t>平面</a:t>
            </a:r>
            <a:r>
              <a:rPr lang="en-US" sz="2400" i="1" dirty="0">
                <a:latin typeface="Times New Roman" panose="02020603050405020304" pitchFamily="18" charset="0"/>
                <a:ea typeface="宋体" panose="02010600030101010101" pitchFamily="2" charset="-122"/>
              </a:rPr>
              <a:t>BCD</a:t>
            </a:r>
            <a:r>
              <a:rPr lang="zh-CN" sz="2400" dirty="0">
                <a:latin typeface="Times New Roman" panose="02020603050405020304" pitchFamily="18" charset="0"/>
                <a:ea typeface="宋体" panose="02010600030101010101" pitchFamily="2" charset="-122"/>
              </a:rPr>
              <a:t>所成角，解</a:t>
            </a:r>
            <a:r>
              <a:rPr lang="en-US" sz="2400" dirty="0" err="1">
                <a:latin typeface="Times New Roman" panose="02020603050405020304" pitchFamily="18" charset="0"/>
                <a:ea typeface="宋体" panose="02010600030101010101" pitchFamily="2" charset="-122"/>
              </a:rPr>
              <a:t>Rt△</a:t>
            </a:r>
            <a:r>
              <a:rPr lang="en-US" sz="2400" i="1" dirty="0" err="1">
                <a:latin typeface="Times New Roman" panose="02020603050405020304" pitchFamily="18" charset="0"/>
                <a:ea typeface="宋体" panose="02010600030101010101" pitchFamily="2" charset="-122"/>
              </a:rPr>
              <a:t>ABH</a:t>
            </a:r>
            <a:r>
              <a:rPr lang="zh-CN" sz="2400" dirty="0">
                <a:latin typeface="Times New Roman" panose="02020603050405020304" pitchFamily="18" charset="0"/>
                <a:ea typeface="宋体" panose="02010600030101010101" pitchFamily="2" charset="-122"/>
              </a:rPr>
              <a:t>即可．</a:t>
            </a:r>
            <a:endParaRPr lang="zh-CN" altLang="en-US" sz="2400" dirty="0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2" name="矩形 1">
            <a:extLst>
              <a:ext uri="{FF2B5EF4-FFF2-40B4-BE49-F238E27FC236}">
                <a16:creationId xmlns:a16="http://schemas.microsoft.com/office/drawing/2014/main" id="{9A1D2B63-62F1-7A1D-7EB9-A4D2D110FF80}"/>
              </a:ext>
            </a:extLst>
          </p:cNvPr>
          <p:cNvSpPr/>
          <p:nvPr/>
        </p:nvSpPr>
        <p:spPr>
          <a:xfrm>
            <a:off x="467360" y="771550"/>
            <a:ext cx="8208000" cy="10656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4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练习</a:t>
            </a:r>
            <a:r>
              <a:rPr kumimoji="0" lang="en-US" altLang="zh-CN" sz="2400" b="1" i="0" u="none" strike="noStrike" kern="1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kumimoji="0" lang="zh-CN" altLang="en-US" sz="2400" b="1" i="0" u="none" strike="noStrike" kern="1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　</a:t>
            </a:r>
            <a:r>
              <a:rPr kumimoji="0" lang="zh-CN" altLang="zh-CN" sz="2400" b="1" i="0" u="none" strike="noStrike" kern="100" cap="none" spc="0" normalizeH="0" baseline="0" noProof="0" dirty="0">
                <a:ln>
                  <a:noFill/>
                </a:ln>
                <a:effectLst/>
                <a:uLnTx/>
                <a:uFillTx/>
                <a:ea typeface="宋体" panose="02010600030101010101" pitchFamily="2" charset="-122"/>
                <a:cs typeface="Times New Roman" panose="02020603050405020304" pitchFamily="18" charset="0"/>
              </a:rPr>
              <a:t>如图所示，正三棱锥</a:t>
            </a:r>
            <a:r>
              <a:rPr kumimoji="0" lang="es-VE" altLang="zh-CN" sz="2400" b="1" i="1" u="none" strike="noStrike" kern="1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</a:rPr>
              <a:t>A</a:t>
            </a:r>
            <a:r>
              <a:rPr kumimoji="0" lang="en-US" altLang="zh-CN" sz="2400" b="1" u="none" strike="noStrike" kern="1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</a:rPr>
              <a:t>-</a:t>
            </a:r>
            <a:r>
              <a:rPr kumimoji="0" lang="es-VE" altLang="zh-CN" sz="2400" b="1" i="1" u="none" strike="noStrike" kern="1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</a:rPr>
              <a:t>BCD</a:t>
            </a:r>
            <a:r>
              <a:rPr kumimoji="0" lang="zh-CN" altLang="zh-CN" sz="2400" b="1" i="0" u="none" strike="noStrike" kern="100" cap="none" spc="0" normalizeH="0" baseline="0" noProof="0" dirty="0">
                <a:ln>
                  <a:noFill/>
                </a:ln>
                <a:effectLst/>
                <a:uLnTx/>
                <a:uFillTx/>
                <a:ea typeface="宋体" panose="02010600030101010101" pitchFamily="2" charset="-122"/>
                <a:cs typeface="Times New Roman" panose="02020603050405020304" pitchFamily="18" charset="0"/>
              </a:rPr>
              <a:t>的棱长都相等，求直线</a:t>
            </a:r>
            <a:r>
              <a:rPr kumimoji="0" lang="es-VE" altLang="zh-CN" sz="2400" b="1" i="1" u="none" strike="noStrike" kern="1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</a:rPr>
              <a:t>AB</a:t>
            </a:r>
            <a:r>
              <a:rPr kumimoji="0" lang="zh-CN" altLang="zh-CN" sz="2400" b="1" i="0" u="none" strike="noStrike" kern="100" cap="none" spc="0" normalizeH="0" baseline="0" noProof="0" dirty="0">
                <a:ln>
                  <a:noFill/>
                </a:ln>
                <a:effectLst/>
                <a:uLnTx/>
                <a:uFillTx/>
                <a:ea typeface="宋体" panose="02010600030101010101" pitchFamily="2" charset="-122"/>
                <a:cs typeface="Times New Roman" panose="02020603050405020304" pitchFamily="18" charset="0"/>
              </a:rPr>
              <a:t>与平面</a:t>
            </a:r>
            <a:r>
              <a:rPr kumimoji="0" lang="es-VE" altLang="zh-CN" sz="2400" b="1" i="1" u="none" strike="noStrike" kern="1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</a:rPr>
              <a:t>BCD</a:t>
            </a:r>
            <a:r>
              <a:rPr kumimoji="0" lang="zh-CN" altLang="zh-CN" sz="2400" b="1" i="0" u="none" strike="noStrike" kern="100" cap="none" spc="0" normalizeH="0" baseline="0" noProof="0" dirty="0">
                <a:ln>
                  <a:noFill/>
                </a:ln>
                <a:effectLst/>
                <a:uLnTx/>
                <a:uFillTx/>
                <a:ea typeface="宋体" panose="02010600030101010101" pitchFamily="2" charset="-122"/>
                <a:cs typeface="Times New Roman" panose="02020603050405020304" pitchFamily="18" charset="0"/>
              </a:rPr>
              <a:t>所成角的余弦值． </a:t>
            </a:r>
          </a:p>
        </p:txBody>
      </p:sp>
      <p:cxnSp>
        <p:nvCxnSpPr>
          <p:cNvPr id="11" name="直接连接符 10">
            <a:extLst>
              <a:ext uri="{FF2B5EF4-FFF2-40B4-BE49-F238E27FC236}">
                <a16:creationId xmlns:a16="http://schemas.microsoft.com/office/drawing/2014/main" id="{09351DAE-95F3-B742-2312-039EE6290CF0}"/>
              </a:ext>
            </a:extLst>
          </p:cNvPr>
          <p:cNvCxnSpPr/>
          <p:nvPr/>
        </p:nvCxnSpPr>
        <p:spPr>
          <a:xfrm>
            <a:off x="5796136" y="4515966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5" name="组合 24">
            <a:extLst>
              <a:ext uri="{FF2B5EF4-FFF2-40B4-BE49-F238E27FC236}">
                <a16:creationId xmlns:a16="http://schemas.microsoft.com/office/drawing/2014/main" id="{C99CA1D0-7D48-71FD-628D-413913BCEEED}"/>
              </a:ext>
            </a:extLst>
          </p:cNvPr>
          <p:cNvGrpSpPr/>
          <p:nvPr/>
        </p:nvGrpSpPr>
        <p:grpSpPr>
          <a:xfrm>
            <a:off x="7187072" y="2055802"/>
            <a:ext cx="335709" cy="1816726"/>
            <a:chOff x="7187072" y="2055802"/>
            <a:chExt cx="335709" cy="1816726"/>
          </a:xfrm>
        </p:grpSpPr>
        <p:cxnSp>
          <p:nvCxnSpPr>
            <p:cNvPr id="20" name="直接连接符 19">
              <a:extLst>
                <a:ext uri="{FF2B5EF4-FFF2-40B4-BE49-F238E27FC236}">
                  <a16:creationId xmlns:a16="http://schemas.microsoft.com/office/drawing/2014/main" id="{1A8A7BA4-FB30-6EA5-9336-C1DAC81D6E1E}"/>
                </a:ext>
              </a:extLst>
            </p:cNvPr>
            <p:cNvCxnSpPr>
              <a:cxnSpLocks/>
            </p:cNvCxnSpPr>
            <p:nvPr/>
          </p:nvCxnSpPr>
          <p:spPr>
            <a:xfrm>
              <a:off x="7437080" y="2055802"/>
              <a:ext cx="0" cy="1476000"/>
            </a:xfrm>
            <a:prstGeom prst="line">
              <a:avLst/>
            </a:prstGeom>
            <a:ln w="22225">
              <a:solidFill>
                <a:srgbClr val="C00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文本框 23">
              <a:extLst>
                <a:ext uri="{FF2B5EF4-FFF2-40B4-BE49-F238E27FC236}">
                  <a16:creationId xmlns:a16="http://schemas.microsoft.com/office/drawing/2014/main" id="{986DFCF2-8BC7-F0B2-88F8-9D1E4D2B9905}"/>
                </a:ext>
              </a:extLst>
            </p:cNvPr>
            <p:cNvSpPr txBox="1"/>
            <p:nvPr/>
          </p:nvSpPr>
          <p:spPr>
            <a:xfrm>
              <a:off x="7187072" y="3468548"/>
              <a:ext cx="335709" cy="403980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noAutofit/>
            </a:bodyPr>
            <a:lstStyle/>
            <a:p>
              <a:pPr>
                <a:lnSpc>
                  <a:spcPct val="150000"/>
                </a:lnSpc>
              </a:pPr>
              <a:r>
                <a:rPr lang="en-US" sz="1600" i="1" dirty="0">
                  <a:latin typeface="Times New Roman" panose="02020603050405020304" pitchFamily="18" charset="0"/>
                  <a:ea typeface="宋体" panose="02010600030101010101" pitchFamily="2" charset="-122"/>
                </a:rPr>
                <a:t>H</a:t>
              </a:r>
              <a:endParaRPr lang="zh-CN" altLang="en-US" sz="1600" dirty="0">
                <a:latin typeface="Times New Roman" panose="02020603050405020304" pitchFamily="18" charset="0"/>
                <a:ea typeface="宋体" panose="02010600030101010101" pitchFamily="2" charset="-122"/>
              </a:endParaRPr>
            </a:p>
          </p:txBody>
        </p:sp>
      </p:grpSp>
      <p:grpSp>
        <p:nvGrpSpPr>
          <p:cNvPr id="27" name="组合 26">
            <a:extLst>
              <a:ext uri="{FF2B5EF4-FFF2-40B4-BE49-F238E27FC236}">
                <a16:creationId xmlns:a16="http://schemas.microsoft.com/office/drawing/2014/main" id="{A5F5CBD9-DD96-D422-AD99-CB2BFE9C2C84}"/>
              </a:ext>
            </a:extLst>
          </p:cNvPr>
          <p:cNvGrpSpPr/>
          <p:nvPr/>
        </p:nvGrpSpPr>
        <p:grpSpPr>
          <a:xfrm>
            <a:off x="6672799" y="3396193"/>
            <a:ext cx="1446261" cy="587649"/>
            <a:chOff x="6672799" y="3396193"/>
            <a:chExt cx="1446261" cy="587649"/>
          </a:xfrm>
        </p:grpSpPr>
        <p:cxnSp>
          <p:nvCxnSpPr>
            <p:cNvPr id="13" name="直接连接符 12">
              <a:extLst>
                <a:ext uri="{FF2B5EF4-FFF2-40B4-BE49-F238E27FC236}">
                  <a16:creationId xmlns:a16="http://schemas.microsoft.com/office/drawing/2014/main" id="{8572C119-CD31-39AF-3CF2-E05F8814B255}"/>
                </a:ext>
              </a:extLst>
            </p:cNvPr>
            <p:cNvCxnSpPr>
              <a:cxnSpLocks/>
            </p:cNvCxnSpPr>
            <p:nvPr/>
          </p:nvCxnSpPr>
          <p:spPr>
            <a:xfrm rot="-60000">
              <a:off x="6672799" y="3396193"/>
              <a:ext cx="1234279" cy="316938"/>
            </a:xfrm>
            <a:prstGeom prst="line">
              <a:avLst/>
            </a:prstGeom>
            <a:ln w="22225">
              <a:solidFill>
                <a:srgbClr val="C00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文本框 25">
              <a:extLst>
                <a:ext uri="{FF2B5EF4-FFF2-40B4-BE49-F238E27FC236}">
                  <a16:creationId xmlns:a16="http://schemas.microsoft.com/office/drawing/2014/main" id="{1C332710-7516-E8AF-015A-2A2D3C3C980F}"/>
                </a:ext>
              </a:extLst>
            </p:cNvPr>
            <p:cNvSpPr txBox="1"/>
            <p:nvPr/>
          </p:nvSpPr>
          <p:spPr>
            <a:xfrm>
              <a:off x="7783351" y="3579862"/>
              <a:ext cx="335709" cy="403980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noAutofit/>
            </a:bodyPr>
            <a:lstStyle/>
            <a:p>
              <a:pPr>
                <a:lnSpc>
                  <a:spcPct val="150000"/>
                </a:lnSpc>
              </a:pPr>
              <a:r>
                <a:rPr lang="en-US" sz="1600" i="1" dirty="0">
                  <a:latin typeface="Times New Roman" panose="02020603050405020304" pitchFamily="18" charset="0"/>
                  <a:ea typeface="宋体" panose="02010600030101010101" pitchFamily="2" charset="-122"/>
                </a:rPr>
                <a:t>M</a:t>
              </a:r>
              <a:endParaRPr lang="zh-CN" altLang="en-US" sz="1600" dirty="0">
                <a:latin typeface="Times New Roman" panose="02020603050405020304" pitchFamily="18" charset="0"/>
                <a:ea typeface="宋体" panose="02010600030101010101" pitchFamily="2" charset="-122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8" grpId="0"/>
      <p:bldP spid="108" grpId="1"/>
      <p:bldP spid="24" grpId="1"/>
      <p:bldP spid="2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标题 2"/>
          <p:cNvSpPr>
            <a:spLocks noGrp="1"/>
          </p:cNvSpPr>
          <p:nvPr>
            <p:ph type="title"/>
          </p:nvPr>
        </p:nvSpPr>
        <p:spPr>
          <a:xfrm>
            <a:off x="0" y="123825"/>
            <a:ext cx="9144000" cy="565150"/>
          </a:xfrm>
        </p:spPr>
        <p:txBody>
          <a:bodyPr vert="horz" wrap="square" lIns="91440" tIns="45720" rIns="91440" bIns="45720" anchor="ctr" anchorCtr="0"/>
          <a:lstStyle/>
          <a:p>
            <a:r>
              <a:rPr lang="zh-CN" altLang="en-US" sz="2800" kern="1200" dirty="0">
                <a:latin typeface="黑体" panose="02010609060101010101" pitchFamily="49" charset="-122"/>
                <a:ea typeface="黑体" panose="02010609060101010101" pitchFamily="49" charset="-122"/>
                <a:cs typeface="+mj-cs"/>
              </a:rPr>
              <a:t>新知探究</a:t>
            </a:r>
          </a:p>
        </p:txBody>
      </p:sp>
      <p:sp>
        <p:nvSpPr>
          <p:cNvPr id="108" name="文本框 107"/>
          <p:cNvSpPr txBox="1"/>
          <p:nvPr/>
        </p:nvSpPr>
        <p:spPr>
          <a:xfrm>
            <a:off x="317780" y="1851670"/>
            <a:ext cx="5229580" cy="46166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lang="zh-CN" sz="2400" dirty="0">
                <a:latin typeface="Times New Roman" panose="02020603050405020304" pitchFamily="18" charset="0"/>
                <a:ea typeface="宋体" panose="02010600030101010101" pitchFamily="2" charset="-122"/>
              </a:rPr>
              <a:t>设棱长为</a:t>
            </a:r>
            <a:r>
              <a:rPr lang="en-US" sz="2400" i="1" dirty="0">
                <a:latin typeface="Times New Roman" panose="02020603050405020304" pitchFamily="18" charset="0"/>
                <a:ea typeface="宋体" panose="02010600030101010101" pitchFamily="2" charset="-122"/>
              </a:rPr>
              <a:t>a</a:t>
            </a:r>
            <a:r>
              <a:rPr lang="zh-CN" sz="2400" dirty="0">
                <a:latin typeface="Times New Roman" panose="02020603050405020304" pitchFamily="18" charset="0"/>
                <a:ea typeface="宋体" panose="02010600030101010101" pitchFamily="2" charset="-122"/>
              </a:rPr>
              <a:t>，由</a:t>
            </a:r>
            <a:r>
              <a:rPr lang="zh-CN" altLang="en-US" sz="2400" dirty="0">
                <a:latin typeface="Times New Roman" panose="02020603050405020304" pitchFamily="18" charset="0"/>
                <a:ea typeface="宋体" panose="02010600030101010101" pitchFamily="2" charset="-122"/>
              </a:rPr>
              <a:t>于</a:t>
            </a:r>
            <a:r>
              <a:rPr lang="en-US" sz="2400" i="1" dirty="0">
                <a:latin typeface="Times New Roman" panose="02020603050405020304" pitchFamily="18" charset="0"/>
                <a:ea typeface="宋体" panose="02010600030101010101" pitchFamily="2" charset="-122"/>
              </a:rPr>
              <a:t>BM</a:t>
            </a:r>
            <a:r>
              <a:rPr lang="zh-CN" sz="2400" dirty="0">
                <a:latin typeface="Times New Roman" panose="02020603050405020304" pitchFamily="18" charset="0"/>
                <a:ea typeface="宋体" panose="02010600030101010101" pitchFamily="2" charset="-122"/>
              </a:rPr>
              <a:t>为</a:t>
            </a:r>
            <a:r>
              <a:rPr lang="en-US" sz="2400" i="1" dirty="0">
                <a:latin typeface="Times New Roman" panose="02020603050405020304" pitchFamily="18" charset="0"/>
                <a:ea typeface="宋体" panose="02010600030101010101" pitchFamily="2" charset="-122"/>
              </a:rPr>
              <a:t>CD</a:t>
            </a:r>
            <a:r>
              <a:rPr lang="zh-CN" sz="2400" dirty="0">
                <a:latin typeface="Times New Roman" panose="02020603050405020304" pitchFamily="18" charset="0"/>
                <a:ea typeface="宋体" panose="02010600030101010101" pitchFamily="2" charset="-122"/>
              </a:rPr>
              <a:t>边上的高，</a:t>
            </a:r>
            <a:endParaRPr lang="zh-CN" altLang="en-US" sz="2400" dirty="0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graphicFrame>
        <p:nvGraphicFramePr>
          <p:cNvPr id="6" name="对象 5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36656617"/>
              </p:ext>
            </p:extLst>
          </p:nvPr>
        </p:nvGraphicFramePr>
        <p:xfrm>
          <a:off x="5232719" y="1664640"/>
          <a:ext cx="1780459" cy="79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2057400" imgH="914400" progId="Equation.DSMT4">
                  <p:embed/>
                </p:oleObj>
              </mc:Choice>
              <mc:Fallback>
                <p:oleObj name="Equation" r:id="rId2" imgW="2057400" imgH="914400" progId="Equation.DSMT4">
                  <p:embed/>
                  <p:pic>
                    <p:nvPicPr>
                      <p:cNvPr id="0" name="图片 2048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5232719" y="1664640"/>
                        <a:ext cx="1780459" cy="792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文本框 7"/>
          <p:cNvSpPr txBox="1"/>
          <p:nvPr/>
        </p:nvSpPr>
        <p:spPr>
          <a:xfrm>
            <a:off x="289108" y="2618322"/>
            <a:ext cx="2484755" cy="507365"/>
          </a:xfrm>
          <a:prstGeom prst="rect">
            <a:avLst/>
          </a:prstGeom>
          <a:noFill/>
          <a:ln w="9525">
            <a:noFill/>
          </a:ln>
        </p:spPr>
        <p:txBody>
          <a:bodyPr>
            <a:noAutofit/>
          </a:bodyPr>
          <a:lstStyle/>
          <a:p>
            <a:r>
              <a:rPr lang="zh-CN" sz="2400" dirty="0">
                <a:latin typeface="Times New Roman" panose="02020603050405020304" pitchFamily="18" charset="0"/>
                <a:ea typeface="宋体" panose="02010600030101010101" pitchFamily="2" charset="-122"/>
              </a:rPr>
              <a:t>在</a:t>
            </a:r>
            <a:r>
              <a:rPr lang="en-US" sz="2400" dirty="0" err="1">
                <a:latin typeface="Times New Roman" panose="02020603050405020304" pitchFamily="18" charset="0"/>
                <a:ea typeface="宋体" panose="02010600030101010101" pitchFamily="2" charset="-122"/>
              </a:rPr>
              <a:t>Rt△</a:t>
            </a:r>
            <a:r>
              <a:rPr lang="en-US" sz="2400" i="1" dirty="0" err="1">
                <a:latin typeface="Times New Roman" panose="02020603050405020304" pitchFamily="18" charset="0"/>
                <a:ea typeface="宋体" panose="02010600030101010101" pitchFamily="2" charset="-122"/>
              </a:rPr>
              <a:t>ABH</a:t>
            </a:r>
            <a:r>
              <a:rPr lang="en-US" sz="2400" i="1" dirty="0">
                <a:latin typeface="Times New Roman" panose="02020603050405020304" pitchFamily="18" charset="0"/>
                <a:ea typeface="宋体" panose="02010600030101010101" pitchFamily="2" charset="-122"/>
              </a:rPr>
              <a:t> </a:t>
            </a:r>
            <a:r>
              <a:rPr lang="zh-CN" sz="2400" dirty="0">
                <a:latin typeface="Times New Roman" panose="02020603050405020304" pitchFamily="18" charset="0"/>
                <a:ea typeface="宋体" panose="02010600030101010101" pitchFamily="2" charset="-122"/>
              </a:rPr>
              <a:t>中，</a:t>
            </a:r>
            <a:endParaRPr lang="en-US" altLang="en-US" sz="2400" dirty="0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graphicFrame>
        <p:nvGraphicFramePr>
          <p:cNvPr id="13" name="对象 12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1927384"/>
              </p:ext>
            </p:extLst>
          </p:nvPr>
        </p:nvGraphicFramePr>
        <p:xfrm>
          <a:off x="2411760" y="2434166"/>
          <a:ext cx="3735646" cy="79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4368600" imgH="927000" progId="Equation.DSMT4">
                  <p:embed/>
                </p:oleObj>
              </mc:Choice>
              <mc:Fallback>
                <p:oleObj name="Equation" r:id="rId4" imgW="4368600" imgH="927000" progId="Equation.DSMT4">
                  <p:embed/>
                  <p:pic>
                    <p:nvPicPr>
                      <p:cNvPr id="0" name="图片 2048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411760" y="2434166"/>
                        <a:ext cx="3735646" cy="792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文本框 13"/>
          <p:cNvSpPr txBox="1"/>
          <p:nvPr/>
        </p:nvSpPr>
        <p:spPr>
          <a:xfrm>
            <a:off x="327042" y="3980631"/>
            <a:ext cx="2507615" cy="551815"/>
          </a:xfrm>
          <a:prstGeom prst="rect">
            <a:avLst/>
          </a:prstGeom>
          <a:noFill/>
          <a:ln w="9525">
            <a:noFill/>
          </a:ln>
        </p:spPr>
        <p:txBody>
          <a:bodyPr>
            <a:noAutofit/>
          </a:bodyPr>
          <a:lstStyle/>
          <a:p>
            <a:r>
              <a:rPr lang="zh-CN" sz="2400" dirty="0">
                <a:latin typeface="Times New Roman" panose="02020603050405020304" pitchFamily="18" charset="0"/>
                <a:ea typeface="宋体" panose="02010600030101010101" pitchFamily="2" charset="-122"/>
              </a:rPr>
              <a:t>所以</a:t>
            </a:r>
            <a:r>
              <a:rPr lang="en-US" sz="2400" dirty="0" err="1">
                <a:latin typeface="Times New Roman" panose="02020603050405020304" pitchFamily="18" charset="0"/>
                <a:ea typeface="宋体" panose="02010600030101010101" pitchFamily="2" charset="-122"/>
              </a:rPr>
              <a:t>cos∠</a:t>
            </a:r>
            <a:r>
              <a:rPr lang="en-US" sz="2400" i="1" dirty="0" err="1">
                <a:latin typeface="Times New Roman" panose="02020603050405020304" pitchFamily="18" charset="0"/>
                <a:ea typeface="宋体" panose="02010600030101010101" pitchFamily="2" charset="-122"/>
              </a:rPr>
              <a:t>ABH</a:t>
            </a:r>
            <a:r>
              <a:rPr lang="en-US" sz="2400" i="1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400" dirty="0">
                <a:latin typeface="Times New Roman" panose="02020603050405020304" pitchFamily="18" charset="0"/>
                <a:ea typeface="宋体" panose="02010600030101010101" pitchFamily="2" charset="-122"/>
              </a:rPr>
              <a:t>=</a:t>
            </a:r>
            <a:r>
              <a:rPr lang="en-US" sz="24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</a:t>
            </a:r>
            <a:endParaRPr lang="en-US" altLang="en-US" sz="2400" dirty="0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graphicFrame>
        <p:nvGraphicFramePr>
          <p:cNvPr id="19" name="对象 18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16893191"/>
              </p:ext>
            </p:extLst>
          </p:nvPr>
        </p:nvGraphicFramePr>
        <p:xfrm>
          <a:off x="2834657" y="3417875"/>
          <a:ext cx="2398062" cy="118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2666880" imgH="1320480" progId="Equation.DSMT4">
                  <p:embed/>
                </p:oleObj>
              </mc:Choice>
              <mc:Fallback>
                <p:oleObj name="Equation" r:id="rId6" imgW="2666880" imgH="1320480" progId="Equation.DSMT4">
                  <p:embed/>
                  <p:pic>
                    <p:nvPicPr>
                      <p:cNvPr id="0" name="图片 2049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2834657" y="3417875"/>
                        <a:ext cx="2398062" cy="1188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矩形 3">
            <a:extLst>
              <a:ext uri="{FF2B5EF4-FFF2-40B4-BE49-F238E27FC236}">
                <a16:creationId xmlns:a16="http://schemas.microsoft.com/office/drawing/2014/main" id="{475B5F78-F93C-B611-DFED-982CE654166B}"/>
              </a:ext>
            </a:extLst>
          </p:cNvPr>
          <p:cNvSpPr/>
          <p:nvPr/>
        </p:nvSpPr>
        <p:spPr>
          <a:xfrm>
            <a:off x="467360" y="771550"/>
            <a:ext cx="8208000" cy="10656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4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练习</a:t>
            </a:r>
            <a:r>
              <a:rPr kumimoji="0" lang="en-US" altLang="zh-CN" sz="2400" b="1" i="0" u="none" strike="noStrike" kern="1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kumimoji="0" lang="zh-CN" altLang="en-US" sz="2400" b="1" i="0" u="none" strike="noStrike" kern="1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　</a:t>
            </a:r>
            <a:r>
              <a:rPr kumimoji="0" lang="zh-CN" altLang="zh-CN" sz="2400" b="1" i="0" u="none" strike="noStrike" kern="100" cap="none" spc="0" normalizeH="0" baseline="0" noProof="0" dirty="0">
                <a:ln>
                  <a:noFill/>
                </a:ln>
                <a:effectLst/>
                <a:uLnTx/>
                <a:uFillTx/>
                <a:ea typeface="宋体" panose="02010600030101010101" pitchFamily="2" charset="-122"/>
                <a:cs typeface="Times New Roman" panose="02020603050405020304" pitchFamily="18" charset="0"/>
              </a:rPr>
              <a:t>如图所示，正三棱锥</a:t>
            </a:r>
            <a:r>
              <a:rPr kumimoji="0" lang="es-VE" altLang="zh-CN" sz="2400" b="1" i="1" u="none" strike="noStrike" kern="1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</a:rPr>
              <a:t>A</a:t>
            </a:r>
            <a:r>
              <a:rPr kumimoji="0" lang="en-US" altLang="zh-CN" sz="2400" b="1" u="none" strike="noStrike" kern="1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</a:rPr>
              <a:t>-</a:t>
            </a:r>
            <a:r>
              <a:rPr kumimoji="0" lang="es-VE" altLang="zh-CN" sz="2400" b="1" i="1" u="none" strike="noStrike" kern="1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</a:rPr>
              <a:t>BCD</a:t>
            </a:r>
            <a:r>
              <a:rPr kumimoji="0" lang="zh-CN" altLang="zh-CN" sz="2400" b="1" i="0" u="none" strike="noStrike" kern="100" cap="none" spc="0" normalizeH="0" baseline="0" noProof="0" dirty="0">
                <a:ln>
                  <a:noFill/>
                </a:ln>
                <a:effectLst/>
                <a:uLnTx/>
                <a:uFillTx/>
                <a:ea typeface="宋体" panose="02010600030101010101" pitchFamily="2" charset="-122"/>
                <a:cs typeface="Times New Roman" panose="02020603050405020304" pitchFamily="18" charset="0"/>
              </a:rPr>
              <a:t>的棱长都相等，求直线</a:t>
            </a:r>
            <a:r>
              <a:rPr kumimoji="0" lang="es-VE" altLang="zh-CN" sz="2400" b="1" i="1" u="none" strike="noStrike" kern="1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</a:rPr>
              <a:t>AB</a:t>
            </a:r>
            <a:r>
              <a:rPr kumimoji="0" lang="zh-CN" altLang="zh-CN" sz="2400" b="1" i="0" u="none" strike="noStrike" kern="100" cap="none" spc="0" normalizeH="0" baseline="0" noProof="0" dirty="0">
                <a:ln>
                  <a:noFill/>
                </a:ln>
                <a:effectLst/>
                <a:uLnTx/>
                <a:uFillTx/>
                <a:ea typeface="宋体" panose="02010600030101010101" pitchFamily="2" charset="-122"/>
                <a:cs typeface="Times New Roman" panose="02020603050405020304" pitchFamily="18" charset="0"/>
              </a:rPr>
              <a:t>与平面</a:t>
            </a:r>
            <a:r>
              <a:rPr kumimoji="0" lang="es-VE" altLang="zh-CN" sz="2400" b="1" i="1" u="none" strike="noStrike" kern="1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</a:rPr>
              <a:t>BCD</a:t>
            </a:r>
            <a:r>
              <a:rPr kumimoji="0" lang="zh-CN" altLang="zh-CN" sz="2400" b="1" i="0" u="none" strike="noStrike" kern="100" cap="none" spc="0" normalizeH="0" baseline="0" noProof="0" dirty="0">
                <a:ln>
                  <a:noFill/>
                </a:ln>
                <a:effectLst/>
                <a:uLnTx/>
                <a:uFillTx/>
                <a:ea typeface="宋体" panose="02010600030101010101" pitchFamily="2" charset="-122"/>
                <a:cs typeface="Times New Roman" panose="02020603050405020304" pitchFamily="18" charset="0"/>
              </a:rPr>
              <a:t>所成角的余弦值． </a:t>
            </a:r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7651392B-9A71-24CB-EB6E-1CE4A7E1EC01}"/>
              </a:ext>
            </a:extLst>
          </p:cNvPr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516216" y="1837163"/>
            <a:ext cx="2310004" cy="2449721"/>
          </a:xfrm>
          <a:prstGeom prst="rect">
            <a:avLst/>
          </a:prstGeom>
        </p:spPr>
      </p:pic>
      <p:cxnSp>
        <p:nvCxnSpPr>
          <p:cNvPr id="9" name="直接连接符 8">
            <a:extLst>
              <a:ext uri="{FF2B5EF4-FFF2-40B4-BE49-F238E27FC236}">
                <a16:creationId xmlns:a16="http://schemas.microsoft.com/office/drawing/2014/main" id="{E7EFF07E-325E-F854-AA3D-4C511EB14026}"/>
              </a:ext>
            </a:extLst>
          </p:cNvPr>
          <p:cNvCxnSpPr/>
          <p:nvPr/>
        </p:nvCxnSpPr>
        <p:spPr>
          <a:xfrm>
            <a:off x="5796136" y="4515966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" name="组合 9">
            <a:extLst>
              <a:ext uri="{FF2B5EF4-FFF2-40B4-BE49-F238E27FC236}">
                <a16:creationId xmlns:a16="http://schemas.microsoft.com/office/drawing/2014/main" id="{897C99E8-7E21-850E-96CE-FCFB9E6C6DE7}"/>
              </a:ext>
            </a:extLst>
          </p:cNvPr>
          <p:cNvGrpSpPr/>
          <p:nvPr/>
        </p:nvGrpSpPr>
        <p:grpSpPr>
          <a:xfrm>
            <a:off x="7187072" y="2055802"/>
            <a:ext cx="335709" cy="1816726"/>
            <a:chOff x="7187072" y="2055802"/>
            <a:chExt cx="335709" cy="1816726"/>
          </a:xfrm>
        </p:grpSpPr>
        <p:cxnSp>
          <p:nvCxnSpPr>
            <p:cNvPr id="11" name="直接连接符 10">
              <a:extLst>
                <a:ext uri="{FF2B5EF4-FFF2-40B4-BE49-F238E27FC236}">
                  <a16:creationId xmlns:a16="http://schemas.microsoft.com/office/drawing/2014/main" id="{4ECC63F1-0E65-74DD-3D1A-1610844A074A}"/>
                </a:ext>
              </a:extLst>
            </p:cNvPr>
            <p:cNvCxnSpPr>
              <a:cxnSpLocks/>
            </p:cNvCxnSpPr>
            <p:nvPr/>
          </p:nvCxnSpPr>
          <p:spPr>
            <a:xfrm>
              <a:off x="7437080" y="2055802"/>
              <a:ext cx="0" cy="1476000"/>
            </a:xfrm>
            <a:prstGeom prst="line">
              <a:avLst/>
            </a:prstGeom>
            <a:ln w="22225">
              <a:solidFill>
                <a:srgbClr val="C00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文本框 11">
              <a:extLst>
                <a:ext uri="{FF2B5EF4-FFF2-40B4-BE49-F238E27FC236}">
                  <a16:creationId xmlns:a16="http://schemas.microsoft.com/office/drawing/2014/main" id="{1D7D598C-F1C7-19F3-66F2-28461B36ACDE}"/>
                </a:ext>
              </a:extLst>
            </p:cNvPr>
            <p:cNvSpPr txBox="1"/>
            <p:nvPr/>
          </p:nvSpPr>
          <p:spPr>
            <a:xfrm>
              <a:off x="7187072" y="3468548"/>
              <a:ext cx="335709" cy="403980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noAutofit/>
            </a:bodyPr>
            <a:lstStyle/>
            <a:p>
              <a:pPr>
                <a:lnSpc>
                  <a:spcPct val="150000"/>
                </a:lnSpc>
              </a:pPr>
              <a:r>
                <a:rPr lang="en-US" sz="1600" i="1" dirty="0">
                  <a:latin typeface="Times New Roman" panose="02020603050405020304" pitchFamily="18" charset="0"/>
                  <a:ea typeface="宋体" panose="02010600030101010101" pitchFamily="2" charset="-122"/>
                </a:rPr>
                <a:t>H</a:t>
              </a:r>
              <a:endParaRPr lang="zh-CN" altLang="en-US" sz="1600" dirty="0">
                <a:latin typeface="Times New Roman" panose="02020603050405020304" pitchFamily="18" charset="0"/>
                <a:ea typeface="宋体" panose="02010600030101010101" pitchFamily="2" charset="-122"/>
              </a:endParaRPr>
            </a:p>
          </p:txBody>
        </p:sp>
      </p:grpSp>
      <p:grpSp>
        <p:nvGrpSpPr>
          <p:cNvPr id="15" name="组合 14">
            <a:extLst>
              <a:ext uri="{FF2B5EF4-FFF2-40B4-BE49-F238E27FC236}">
                <a16:creationId xmlns:a16="http://schemas.microsoft.com/office/drawing/2014/main" id="{556FF61B-72AF-6554-F5DA-6D7B18534962}"/>
              </a:ext>
            </a:extLst>
          </p:cNvPr>
          <p:cNvGrpSpPr/>
          <p:nvPr/>
        </p:nvGrpSpPr>
        <p:grpSpPr>
          <a:xfrm>
            <a:off x="6672799" y="3396193"/>
            <a:ext cx="1446261" cy="587649"/>
            <a:chOff x="6672799" y="3396193"/>
            <a:chExt cx="1446261" cy="587649"/>
          </a:xfrm>
        </p:grpSpPr>
        <p:cxnSp>
          <p:nvCxnSpPr>
            <p:cNvPr id="16" name="直接连接符 15">
              <a:extLst>
                <a:ext uri="{FF2B5EF4-FFF2-40B4-BE49-F238E27FC236}">
                  <a16:creationId xmlns:a16="http://schemas.microsoft.com/office/drawing/2014/main" id="{039522C7-C123-9B7B-4E57-F2BE774A1EA3}"/>
                </a:ext>
              </a:extLst>
            </p:cNvPr>
            <p:cNvCxnSpPr>
              <a:cxnSpLocks/>
            </p:cNvCxnSpPr>
            <p:nvPr/>
          </p:nvCxnSpPr>
          <p:spPr>
            <a:xfrm rot="-60000">
              <a:off x="6672799" y="3396193"/>
              <a:ext cx="1234279" cy="316938"/>
            </a:xfrm>
            <a:prstGeom prst="line">
              <a:avLst/>
            </a:prstGeom>
            <a:ln w="22225">
              <a:solidFill>
                <a:srgbClr val="C00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文本框 16">
              <a:extLst>
                <a:ext uri="{FF2B5EF4-FFF2-40B4-BE49-F238E27FC236}">
                  <a16:creationId xmlns:a16="http://schemas.microsoft.com/office/drawing/2014/main" id="{F3B9B6C4-5F50-C69F-4D4D-D2BBDBF31648}"/>
                </a:ext>
              </a:extLst>
            </p:cNvPr>
            <p:cNvSpPr txBox="1"/>
            <p:nvPr/>
          </p:nvSpPr>
          <p:spPr>
            <a:xfrm>
              <a:off x="7783351" y="3579862"/>
              <a:ext cx="335709" cy="403980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noAutofit/>
            </a:bodyPr>
            <a:lstStyle/>
            <a:p>
              <a:pPr>
                <a:lnSpc>
                  <a:spcPct val="150000"/>
                </a:lnSpc>
              </a:pPr>
              <a:r>
                <a:rPr lang="en-US" sz="1600" i="1" dirty="0">
                  <a:latin typeface="Times New Roman" panose="02020603050405020304" pitchFamily="18" charset="0"/>
                  <a:ea typeface="宋体" panose="02010600030101010101" pitchFamily="2" charset="-122"/>
                </a:rPr>
                <a:t>M</a:t>
              </a:r>
              <a:endParaRPr lang="zh-CN" altLang="en-US" sz="1600" dirty="0">
                <a:latin typeface="Times New Roman" panose="02020603050405020304" pitchFamily="18" charset="0"/>
                <a:ea typeface="宋体" panose="02010600030101010101" pitchFamily="2" charset="-122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8" grpId="0"/>
      <p:bldP spid="108" grpId="1"/>
      <p:bldP spid="8" grpId="0"/>
      <p:bldP spid="8" grpId="1"/>
      <p:bldP spid="14" grpId="0"/>
      <p:bldP spid="14" grpId="1"/>
      <p:bldP spid="12" grpId="0"/>
      <p:bldP spid="1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标题 2"/>
          <p:cNvSpPr>
            <a:spLocks noGrp="1"/>
          </p:cNvSpPr>
          <p:nvPr>
            <p:ph type="title"/>
          </p:nvPr>
        </p:nvSpPr>
        <p:spPr>
          <a:xfrm>
            <a:off x="0" y="123825"/>
            <a:ext cx="9144000" cy="565150"/>
          </a:xfrm>
        </p:spPr>
        <p:txBody>
          <a:bodyPr vert="horz" wrap="square" lIns="91440" tIns="45720" rIns="91440" bIns="45720" anchor="ctr" anchorCtr="0"/>
          <a:lstStyle/>
          <a:p>
            <a:r>
              <a:rPr lang="zh-CN" altLang="en-US" sz="2800" kern="1200" dirty="0">
                <a:latin typeface="黑体" panose="02010609060101010101" pitchFamily="49" charset="-122"/>
                <a:ea typeface="黑体" panose="02010609060101010101" pitchFamily="49" charset="-122"/>
                <a:cs typeface="+mj-cs"/>
              </a:rPr>
              <a:t>新知探究</a:t>
            </a:r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4B814ACB-E918-14DB-27B2-C190010D688E}"/>
              </a:ext>
            </a:extLst>
          </p:cNvPr>
          <p:cNvSpPr/>
          <p:nvPr/>
        </p:nvSpPr>
        <p:spPr>
          <a:xfrm>
            <a:off x="468000" y="767085"/>
            <a:ext cx="8208000" cy="1414145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练习</a:t>
            </a:r>
            <a:r>
              <a:rPr kumimoji="0" lang="en-US" altLang="zh-CN" sz="2400" b="1" i="0" u="none" strike="noStrike" kern="1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3</a:t>
            </a:r>
            <a:r>
              <a:rPr kumimoji="0" lang="zh-CN" altLang="en-US" sz="2400" b="1" i="0" u="none" strike="noStrike" kern="1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</a:t>
            </a:r>
            <a:r>
              <a:rPr kumimoji="0" lang="zh-CN" altLang="zh-CN" sz="2400" b="1" i="0" u="none" strike="noStrike" kern="1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如图所示，已知直三棱柱</a:t>
            </a:r>
            <a:r>
              <a:rPr kumimoji="0" lang="en-US" altLang="zh-CN" sz="2400" b="1" i="1" u="none" strike="noStrike" kern="1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t>ABC</a:t>
            </a:r>
            <a:r>
              <a:rPr kumimoji="0" lang="en-US" altLang="zh-CN" sz="2400" b="1" i="0" u="none" strike="noStrike" kern="1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t>-</a:t>
            </a:r>
            <a:r>
              <a:rPr kumimoji="0" lang="en-US" altLang="zh-CN" sz="2400" b="1" i="1" u="none" strike="noStrike" kern="1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t>A</a:t>
            </a:r>
            <a:r>
              <a:rPr kumimoji="0" lang="en-US" altLang="zh-CN" sz="2400" b="1" i="0" u="none" strike="noStrike" kern="100" cap="none" spc="0" normalizeH="0" baseline="-2500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t>1</a:t>
            </a:r>
            <a:r>
              <a:rPr kumimoji="0" lang="en-US" altLang="zh-CN" sz="2400" b="1" i="1" u="none" strike="noStrike" kern="1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t>B</a:t>
            </a:r>
            <a:r>
              <a:rPr kumimoji="0" lang="en-US" altLang="zh-CN" sz="2400" b="1" i="0" u="none" strike="noStrike" kern="100" cap="none" spc="0" normalizeH="0" baseline="-2500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t>1</a:t>
            </a:r>
            <a:r>
              <a:rPr kumimoji="0" lang="en-US" altLang="zh-CN" sz="2400" b="1" i="1" u="none" strike="noStrike" kern="1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t>C</a:t>
            </a:r>
            <a:r>
              <a:rPr kumimoji="0" lang="en-US" altLang="zh-CN" sz="2400" b="1" i="0" u="none" strike="noStrike" kern="100" cap="none" spc="0" normalizeH="0" baseline="-2500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t>1</a:t>
            </a:r>
            <a:r>
              <a:rPr kumimoji="0" lang="zh-CN" altLang="zh-CN" sz="2400" b="1" i="0" u="none" strike="noStrike" kern="1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的所有棱长都相等，</a:t>
            </a:r>
            <a:r>
              <a:rPr kumimoji="0" lang="en-US" altLang="zh-CN" sz="2400" b="1" i="1" u="none" strike="noStrike" kern="1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t>D</a:t>
            </a:r>
            <a:r>
              <a:rPr kumimoji="0" lang="zh-CN" altLang="zh-CN" sz="2400" b="1" i="0" u="none" strike="noStrike" kern="1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，</a:t>
            </a:r>
            <a:r>
              <a:rPr kumimoji="0" lang="en-US" altLang="zh-CN" sz="2400" b="1" i="1" u="none" strike="noStrike" kern="1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t>E</a:t>
            </a:r>
            <a:r>
              <a:rPr kumimoji="0" lang="zh-CN" altLang="zh-CN" sz="2400" b="1" i="0" u="none" strike="noStrike" kern="1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分别是棱</a:t>
            </a:r>
            <a:r>
              <a:rPr kumimoji="0" lang="en-US" altLang="zh-CN" sz="2400" b="1" i="1" u="none" strike="noStrike" kern="1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t>AB</a:t>
            </a:r>
            <a:r>
              <a:rPr kumimoji="0" lang="zh-CN" altLang="zh-CN" sz="2400" b="1" i="0" u="none" strike="noStrike" kern="1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，</a:t>
            </a:r>
            <a:r>
              <a:rPr kumimoji="0" lang="en-US" altLang="zh-CN" sz="2400" b="1" i="1" u="none" strike="noStrike" kern="1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t>A</a:t>
            </a:r>
            <a:r>
              <a:rPr kumimoji="0" lang="en-US" altLang="zh-CN" sz="2400" b="1" i="0" u="none" strike="noStrike" kern="100" cap="none" spc="0" normalizeH="0" baseline="-2500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t>1</a:t>
            </a:r>
            <a:r>
              <a:rPr kumimoji="0" lang="en-US" altLang="zh-CN" sz="2400" b="1" i="1" u="none" strike="noStrike" kern="1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t>C</a:t>
            </a:r>
            <a:r>
              <a:rPr kumimoji="0" lang="en-US" altLang="zh-CN" sz="2400" b="1" i="0" u="none" strike="noStrike" kern="100" cap="none" spc="0" normalizeH="0" baseline="-2500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t>1</a:t>
            </a:r>
            <a:r>
              <a:rPr kumimoji="0" lang="zh-CN" altLang="zh-CN" sz="2400" b="1" i="0" u="none" strike="noStrike" kern="1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的中点．</a:t>
            </a:r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9746EDE9-2893-5256-66D8-59929A125985}"/>
              </a:ext>
            </a:extLst>
          </p:cNvPr>
          <p:cNvSpPr/>
          <p:nvPr/>
        </p:nvSpPr>
        <p:spPr>
          <a:xfrm>
            <a:off x="468000" y="1893106"/>
            <a:ext cx="4940776" cy="57624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zh-CN" sz="2400" b="1" i="0" u="none" strike="noStrike" kern="1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求</a:t>
            </a:r>
            <a:r>
              <a:rPr kumimoji="0" lang="en-US" altLang="zh-CN" sz="2400" b="1" i="1" u="none" strike="noStrike" kern="1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DE</a:t>
            </a:r>
            <a:r>
              <a:rPr kumimoji="0" lang="zh-CN" altLang="zh-CN" sz="2400" b="1" i="0" u="none" strike="noStrike" kern="1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与平面</a:t>
            </a:r>
            <a:r>
              <a:rPr kumimoji="0" lang="en-US" altLang="zh-CN" sz="2400" b="1" i="1" u="none" strike="noStrike" kern="1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ABC</a:t>
            </a:r>
            <a:r>
              <a:rPr kumimoji="0" lang="zh-CN" altLang="zh-CN" sz="2400" b="1" i="0" u="none" strike="noStrike" kern="1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所成角的正切值．</a:t>
            </a:r>
          </a:p>
        </p:txBody>
      </p:sp>
      <p:pic>
        <p:nvPicPr>
          <p:cNvPr id="9" name="图片 3">
            <a:extLst>
              <a:ext uri="{FF2B5EF4-FFF2-40B4-BE49-F238E27FC236}">
                <a16:creationId xmlns:a16="http://schemas.microsoft.com/office/drawing/2014/main" id="{D39533D3-AEEF-16D4-AF65-6CC66572F774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19722" t="8017" r="7550" b="8241"/>
          <a:stretch>
            <a:fillRect/>
          </a:stretch>
        </p:blipFill>
        <p:spPr>
          <a:xfrm>
            <a:off x="6372200" y="1474157"/>
            <a:ext cx="2076882" cy="228515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PP_MARK_KEY" val="bc783c66-5515-4876-a774-6b00aea91962"/>
  <p:tag name="COMMONDATA" val="eyJoZGlkIjoiYzU0NDBlNTUzOWVjZjEzNjdiODMzY2I0OTg3ZDM0MTAifQ==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83</TotalTime>
  <Words>764</Words>
  <Application>Microsoft Office PowerPoint</Application>
  <PresentationFormat>全屏显示(16:9)</PresentationFormat>
  <Paragraphs>54</Paragraphs>
  <Slides>13</Slides>
  <Notes>2</Notes>
  <HiddenSlides>0</HiddenSlides>
  <MMClips>0</MMClips>
  <ScaleCrop>false</ScaleCrop>
  <HeadingPairs>
    <vt:vector size="8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嵌入 OLE 服务器</vt:lpstr>
      </vt:variant>
      <vt:variant>
        <vt:i4>1</vt:i4>
      </vt:variant>
      <vt:variant>
        <vt:lpstr>幻灯片标题</vt:lpstr>
      </vt:variant>
      <vt:variant>
        <vt:i4>13</vt:i4>
      </vt:variant>
    </vt:vector>
  </HeadingPairs>
  <TitlesOfParts>
    <vt:vector size="21" baseType="lpstr">
      <vt:lpstr>黑体</vt:lpstr>
      <vt:lpstr>宋体</vt:lpstr>
      <vt:lpstr>微软雅黑</vt:lpstr>
      <vt:lpstr>Arial</vt:lpstr>
      <vt:lpstr>Calibri</vt:lpstr>
      <vt:lpstr>Times New Roman</vt:lpstr>
      <vt:lpstr>Office 主题</vt:lpstr>
      <vt:lpstr>Equation</vt:lpstr>
      <vt:lpstr>5.3.3  直线与平面所成的角 （第2课时）</vt:lpstr>
      <vt:lpstr>新知探究</vt:lpstr>
      <vt:lpstr>新知探究</vt:lpstr>
      <vt:lpstr>新知探究</vt:lpstr>
      <vt:lpstr>新知探究</vt:lpstr>
      <vt:lpstr>新知探究</vt:lpstr>
      <vt:lpstr>新知探究</vt:lpstr>
      <vt:lpstr>新知探究</vt:lpstr>
      <vt:lpstr>新知探究</vt:lpstr>
      <vt:lpstr>新知探究</vt:lpstr>
      <vt:lpstr>温故知新</vt:lpstr>
      <vt:lpstr>作业布置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>user</dc:creator>
  <cp:lastModifiedBy>姜 航</cp:lastModifiedBy>
  <cp:revision>378</cp:revision>
  <dcterms:created xsi:type="dcterms:W3CDTF">2013-12-23T07:18:00Z</dcterms:created>
  <dcterms:modified xsi:type="dcterms:W3CDTF">2023-09-08T03:58:07Z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0DB8BA19E73C48B6827F2303EA63277D_12</vt:lpwstr>
  </property>
  <property fmtid="{D5CDD505-2E9C-101B-9397-08002B2CF9AE}" pid="3" name="KSOProductBuildVer">
    <vt:lpwstr>2052-11.1.0.14309</vt:lpwstr>
  </property>
</Properties>
</file>