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59" r:id="rId3"/>
    <p:sldId id="325" r:id="rId4"/>
    <p:sldId id="365" r:id="rId5"/>
    <p:sldId id="326" r:id="rId6"/>
    <p:sldId id="372" r:id="rId7"/>
    <p:sldId id="373" r:id="rId8"/>
    <p:sldId id="416" r:id="rId9"/>
    <p:sldId id="344" r:id="rId10"/>
    <p:sldId id="327" r:id="rId11"/>
    <p:sldId id="393" r:id="rId12"/>
    <p:sldId id="345" r:id="rId13"/>
    <p:sldId id="436" r:id="rId14"/>
    <p:sldId id="328" r:id="rId15"/>
    <p:sldId id="454" r:id="rId16"/>
    <p:sldId id="455" r:id="rId17"/>
    <p:sldId id="456" r:id="rId18"/>
    <p:sldId id="453" r:id="rId19"/>
    <p:sldId id="348" r:id="rId20"/>
    <p:sldId id="452" r:id="rId21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0" userDrawn="1">
          <p15:clr>
            <a:srgbClr val="A4A3A4"/>
          </p15:clr>
        </p15:guide>
        <p15:guide id="2" pos="29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550"/>
        <p:guide pos="29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B1A8B1-42EC-5B75-2199-F19BE54BD5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36DBAC-5D88-FE00-D5BE-C127AD7F1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tags" Target="../tags/tag22.xml"/><Relationship Id="rId7" Type="http://schemas.openxmlformats.org/officeDocument/2006/relationships/oleObject" Target="../embeddings/oleObject3.bin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tags" Target="../tags/tag23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wmf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wm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32.xml"/><Relationship Id="rId7" Type="http://schemas.openxmlformats.org/officeDocument/2006/relationships/image" Target="../media/image19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10" Type="http://schemas.openxmlformats.org/officeDocument/2006/relationships/image" Target="../media/image18.png"/><Relationship Id="rId4" Type="http://schemas.openxmlformats.org/officeDocument/2006/relationships/tags" Target="../tags/tag33.xml"/><Relationship Id="rId9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平面与平面平行</a:t>
            </a:r>
            <a:b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5369" name="Rectangle 124"/>
          <p:cNvSpPr/>
          <p:nvPr/>
        </p:nvSpPr>
        <p:spPr>
          <a:xfrm>
            <a:off x="250825" y="934085"/>
            <a:ext cx="4914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平面与平面平行的判定定理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360000" y="1359092"/>
            <a:ext cx="8424000" cy="11475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　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如果一个平面内有两条</a:t>
            </a:r>
            <a:r>
              <a:rPr lang="zh-CN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相交直线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分别平行于另一个平面，那么这两个平面平行</a:t>
            </a:r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.</a:t>
            </a:r>
            <a:endParaRPr lang="en-US" altLang="en-US" sz="24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60000" y="2601083"/>
            <a:ext cx="7885146" cy="464715"/>
            <a:chOff x="2097" y="4844"/>
            <a:chExt cx="12192" cy="592"/>
          </a:xfrm>
        </p:grpSpPr>
        <p:sp>
          <p:nvSpPr>
            <p:cNvPr id="2" name="文本框 1"/>
            <p:cNvSpPr txBox="1"/>
            <p:nvPr>
              <p:custDataLst>
                <p:tags r:id="rId3"/>
              </p:custDataLst>
            </p:nvPr>
          </p:nvSpPr>
          <p:spPr>
            <a:xfrm>
              <a:off x="2097" y="4844"/>
              <a:ext cx="2962" cy="5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sz="2400" b="1" dirty="0">
                  <a:ea typeface="宋体" panose="02010600030101010101" pitchFamily="2" charset="-122"/>
                </a:rPr>
                <a:t>符号表示：</a:t>
              </a:r>
              <a:endParaRPr lang="zh-CN" altLang="en-US" sz="2400" dirty="0">
                <a:ea typeface="宋体" panose="02010600030101010101" pitchFamily="2" charset="-122"/>
              </a:endParaRPr>
            </a:p>
          </p:txBody>
        </p:sp>
        <p:graphicFrame>
          <p:nvGraphicFramePr>
            <p:cNvPr id="3" name="对象 -2147482616"/>
            <p:cNvGraphicFramePr>
              <a:graphicFrameLocks noChangeAspect="1"/>
            </p:cNvGraphicFramePr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3254980955"/>
                </p:ext>
              </p:extLst>
            </p:nvPr>
          </p:nvGraphicFramePr>
          <p:xfrm>
            <a:off x="4490" y="4850"/>
            <a:ext cx="9799" cy="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3276600" imgH="215900" progId="Equation.KSEE3">
                    <p:embed/>
                  </p:oleObj>
                </mc:Choice>
                <mc:Fallback>
                  <p:oleObj r:id="rId7" imgW="3276600" imgH="215900" progId="Equation.KSEE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90" y="4850"/>
                          <a:ext cx="9799" cy="5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文本框 6"/>
          <p:cNvSpPr txBox="1"/>
          <p:nvPr/>
        </p:nvSpPr>
        <p:spPr>
          <a:xfrm>
            <a:off x="373697" y="3176767"/>
            <a:ext cx="5832475" cy="4818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/>
                <a:sym typeface="+mn-ea"/>
              </a:rPr>
              <a:t>注意：</a:t>
            </a:r>
            <a:r>
              <a:rPr lang="zh-CN" altLang="zh-CN" sz="2000" b="1" kern="100" dirty="0">
                <a:latin typeface="+mn-ea"/>
                <a:ea typeface="+mn-ea"/>
                <a:cs typeface="Times New Roman" panose="02020603050405020304"/>
                <a:sym typeface="+mn-ea"/>
              </a:rPr>
              <a:t>定理中</a:t>
            </a:r>
            <a:r>
              <a:rPr lang="en-US" altLang="zh-CN" sz="2000" b="1" kern="100" dirty="0">
                <a:latin typeface="+mn-ea"/>
                <a:ea typeface="+mn-ea"/>
                <a:cs typeface="Times New Roman" panose="02020603050405020304"/>
                <a:sym typeface="+mn-ea"/>
              </a:rPr>
              <a:t>“</a:t>
            </a:r>
            <a:r>
              <a:rPr lang="zh-CN" altLang="zh-CN" sz="2000" b="1" kern="100" dirty="0">
                <a:latin typeface="+mn-ea"/>
                <a:ea typeface="+mn-ea"/>
                <a:cs typeface="Times New Roman" panose="02020603050405020304"/>
                <a:sym typeface="+mn-ea"/>
              </a:rPr>
              <a:t>两条</a:t>
            </a:r>
            <a:r>
              <a:rPr lang="zh-CN" altLang="en-US" sz="2000" b="1" kern="100" dirty="0">
                <a:latin typeface="+mn-ea"/>
                <a:ea typeface="+mn-ea"/>
                <a:cs typeface="Times New Roman" panose="02020603050405020304"/>
                <a:sym typeface="+mn-ea"/>
              </a:rPr>
              <a:t>相交</a:t>
            </a:r>
            <a:r>
              <a:rPr lang="zh-CN" altLang="zh-CN" sz="2000" b="1" kern="100" dirty="0">
                <a:latin typeface="+mn-ea"/>
                <a:ea typeface="+mn-ea"/>
                <a:cs typeface="Times New Roman" panose="02020603050405020304"/>
                <a:sym typeface="+mn-ea"/>
              </a:rPr>
              <a:t>直线</a:t>
            </a:r>
            <a:r>
              <a:rPr lang="en-US" altLang="zh-CN" sz="2000" b="1" kern="100" dirty="0">
                <a:latin typeface="+mn-ea"/>
                <a:ea typeface="+mn-ea"/>
                <a:cs typeface="Times New Roman" panose="02020603050405020304"/>
                <a:sym typeface="+mn-ea"/>
              </a:rPr>
              <a:t>”</a:t>
            </a:r>
            <a:r>
              <a:rPr lang="zh-CN" altLang="zh-CN" sz="2000" b="1" kern="100" dirty="0">
                <a:latin typeface="+mn-ea"/>
                <a:ea typeface="+mn-ea"/>
                <a:cs typeface="Times New Roman" panose="02020603050405020304"/>
                <a:sym typeface="+mn-ea"/>
              </a:rPr>
              <a:t>是必不可少的．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27100" y="3954780"/>
            <a:ext cx="5080000" cy="521970"/>
            <a:chOff x="2708" y="5758"/>
            <a:chExt cx="8000" cy="822"/>
          </a:xfrm>
        </p:grpSpPr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2708" y="5758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sz="28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线面平行</a:t>
              </a:r>
              <a:r>
                <a:rPr lang="en-US" sz="28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              </a:t>
              </a:r>
              <a:r>
                <a:rPr lang="zh-CN" altLang="en-US" sz="28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面</a:t>
              </a:r>
              <a:r>
                <a:rPr lang="zh-CN" sz="28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面平行</a:t>
              </a:r>
              <a:endPara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endParaRPr>
            </a:p>
          </p:txBody>
        </p:sp>
        <p:pic>
          <p:nvPicPr>
            <p:cNvPr id="9" name="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484" y="5911"/>
              <a:ext cx="1408" cy="5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6856" y="3249671"/>
            <a:ext cx="2867660" cy="1785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60000" y="771550"/>
            <a:ext cx="8424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222222"/>
                </a:solidFill>
                <a:effectLst/>
                <a:latin typeface="+mj-ea"/>
                <a:ea typeface="+mj-ea"/>
                <a:cs typeface="微软雅黑" panose="020B0503020204020204" charset="-122"/>
              </a:rPr>
              <a:t>在实际生活中，你见过工人师傅怎样判断两个平面平行吗？</a:t>
            </a:r>
            <a:endParaRPr lang="en-US" altLang="zh-CN" sz="2400" dirty="0">
              <a:ea typeface="宋体" panose="02010600030101010101" pitchFamily="2" charset="-122"/>
            </a:endParaRPr>
          </a:p>
        </p:txBody>
      </p:sp>
      <p:pic>
        <p:nvPicPr>
          <p:cNvPr id="1748154228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b="15975"/>
          <a:stretch/>
        </p:blipFill>
        <p:spPr>
          <a:xfrm>
            <a:off x="5148580" y="1851670"/>
            <a:ext cx="3995420" cy="16513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0000" y="1392555"/>
            <a:ext cx="482472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400" dirty="0"/>
              <a:t>　　</a:t>
            </a:r>
            <a:r>
              <a:rPr lang="zh-CN" altLang="zh-CN" sz="2400" dirty="0"/>
              <a:t>工人师傅将水平仪在桌面上交叉放置两次，如果水平仪的气泡两次都在中央，就能断定桌面与地面平行（根据</a:t>
            </a:r>
            <a:r>
              <a:rPr lang="zh-CN" altLang="zh-CN" sz="2400" b="1" dirty="0"/>
              <a:t>平面与平面平行的判定定理），</a:t>
            </a:r>
            <a:r>
              <a:rPr lang="zh-CN" altLang="zh-CN" sz="2400" dirty="0"/>
              <a:t>如图所示</a:t>
            </a:r>
            <a:r>
              <a:rPr lang="zh-CN" altLang="en-US" sz="2400" dirty="0"/>
              <a:t>．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/>
          <a:srcRect b="15825"/>
          <a:stretch/>
        </p:blipFill>
        <p:spPr>
          <a:xfrm>
            <a:off x="6084026" y="1707580"/>
            <a:ext cx="2971165" cy="2592362"/>
          </a:xfrm>
          <a:prstGeom prst="rect">
            <a:avLst/>
          </a:prstGeom>
        </p:spPr>
      </p:pic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2838" y="2211710"/>
            <a:ext cx="5433298" cy="112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CC"/>
                </a:solidFill>
              </a:rPr>
              <a:t>分析　</a:t>
            </a:r>
            <a:r>
              <a:rPr lang="zh-CN" altLang="en-US" sz="2400" b="1" dirty="0"/>
              <a:t>只要证明一个平面内有两条相交直线都和另一个平面平行即可．</a:t>
            </a:r>
            <a:endParaRPr lang="en-US" altLang="zh-CN" sz="2400" b="1" dirty="0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60000" y="771550"/>
            <a:ext cx="8424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sym typeface="+mn-ea"/>
              </a:rPr>
              <a:t>例</a:t>
            </a:r>
            <a:r>
              <a:rPr lang="en-US" sz="24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1</a:t>
            </a:r>
            <a:r>
              <a:rPr lang="en-US" sz="2400" b="1" dirty="0">
                <a:latin typeface="宋体" panose="02010600030101010101" pitchFamily="2" charset="-122"/>
                <a:sym typeface="+mn-ea"/>
              </a:rPr>
              <a:t> </a:t>
            </a:r>
            <a:r>
              <a:rPr lang="zh-CN" sz="2400" b="1" dirty="0">
                <a:ea typeface="宋体" panose="02010600030101010101" pitchFamily="2" charset="-122"/>
              </a:rPr>
              <a:t>如图所示，在</a:t>
            </a:r>
            <a:r>
              <a:rPr lang="zh-CN" sz="2400" b="1" dirty="0">
                <a:sym typeface="+mn-ea"/>
              </a:rPr>
              <a:t>长方体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ABCD</a:t>
            </a:r>
            <a:r>
              <a:rPr lang="en-US" sz="2400" b="1" dirty="0">
                <a:latin typeface="宋体" panose="02010600030101010101" pitchFamily="2" charset="-122"/>
                <a:sym typeface="+mn-ea"/>
              </a:rPr>
              <a:t>-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en-US" sz="2400" b="1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D</a:t>
            </a:r>
            <a:r>
              <a:rPr lang="en-US" sz="2400" b="1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zh-CN" sz="2400" b="1" dirty="0">
                <a:sym typeface="+mn-ea"/>
              </a:rPr>
              <a:t>中</a:t>
            </a:r>
            <a:r>
              <a:rPr lang="zh-CN" sz="2400" b="1" dirty="0">
                <a:ea typeface="宋体" panose="02010600030101010101" pitchFamily="2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sz="2400" b="1" dirty="0"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ea typeface="宋体" panose="02010600030101010101" pitchFamily="2" charset="-122"/>
              </a:rPr>
              <a:t>      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求证：</a:t>
            </a:r>
            <a:r>
              <a:rPr sz="2400" b="1" dirty="0">
                <a:latin typeface="Times New Roman" panose="02020603050405020304" pitchFamily="18" charset="0"/>
              </a:rPr>
              <a:t>平面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AB</a:t>
            </a:r>
            <a:r>
              <a:rPr lang="en-US" sz="2400" b="1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D</a:t>
            </a:r>
            <a:r>
              <a:rPr lang="en-US" sz="2400" b="1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sz="2400" b="1" dirty="0">
                <a:latin typeface="Times New Roman" panose="02020603050405020304" pitchFamily="18" charset="0"/>
              </a:rPr>
              <a:t>//平面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BC</a:t>
            </a:r>
            <a:r>
              <a:rPr lang="en-US" sz="2400" b="1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D</a:t>
            </a:r>
            <a:r>
              <a:rPr sz="2400" b="1" dirty="0">
                <a:latin typeface="Times New Roman" panose="02020603050405020304" pitchFamily="18" charset="0"/>
              </a:rPr>
              <a:t>.</a:t>
            </a:r>
            <a:endParaRPr lang="en-US" altLang="en-US" sz="24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355311" y="1956946"/>
            <a:ext cx="4700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b="1" dirty="0">
                <a:solidFill>
                  <a:srgbClr val="0000CC"/>
                </a:solidFill>
                <a:ea typeface="宋体" panose="02010600030101010101" pitchFamily="2" charset="-122"/>
              </a:rPr>
              <a:t>证明：</a:t>
            </a:r>
            <a:r>
              <a:rPr lang="zh-CN" sz="2000" dirty="0">
                <a:ea typeface="宋体" panose="02010600030101010101" pitchFamily="2" charset="-122"/>
              </a:rPr>
              <a:t>由</a:t>
            </a:r>
            <a:r>
              <a:rPr lang="zh-CN" sz="2000" dirty="0">
                <a:sym typeface="+mn-ea"/>
              </a:rPr>
              <a:t>长方体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ABCD</a:t>
            </a:r>
            <a:r>
              <a:rPr lang="en-US" sz="2000" dirty="0">
                <a:latin typeface="宋体" panose="02010600030101010101" pitchFamily="2" charset="-122"/>
                <a:sym typeface="+mn-ea"/>
              </a:rPr>
              <a:t>-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zh-CN" sz="2000" dirty="0">
                <a:ea typeface="宋体" panose="02010600030101010101" pitchFamily="2" charset="-122"/>
              </a:rPr>
              <a:t>可知：</a:t>
            </a:r>
            <a:endParaRPr lang="en-US" altLang="en-US" sz="2000" i="1" dirty="0">
              <a:latin typeface="Times New Roman" panose="02020603050405020304" pitchFamily="18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55311" y="2407533"/>
            <a:ext cx="42519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sym typeface="+mn-ea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 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// 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 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//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AB</a:t>
            </a:r>
            <a:r>
              <a:rPr lang="zh-CN" altLang="en-US" sz="2000" dirty="0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 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= 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 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= 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AB</a:t>
            </a:r>
            <a:r>
              <a:rPr lang="zh-CN" altLang="en-US" sz="2000" dirty="0">
                <a:latin typeface="Times New Roman" panose="02020603050405020304" pitchFamily="18" charset="0"/>
                <a:sym typeface="+mn-ea"/>
              </a:rPr>
              <a:t>，</a:t>
            </a:r>
            <a:endParaRPr lang="en-US" altLang="en-US" sz="2000" i="1" dirty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2486" y="2960340"/>
            <a:ext cx="52076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sym typeface="+mn-ea"/>
              </a:rPr>
              <a:t>故四边形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ABC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sym typeface="+mn-ea"/>
              </a:rPr>
              <a:t>是平行四边形，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AD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 </a:t>
            </a:r>
            <a:r>
              <a:rPr sz="2000" dirty="0">
                <a:latin typeface="Times New Roman" panose="02020603050405020304" pitchFamily="18" charset="0"/>
                <a:sym typeface="+mn-ea"/>
              </a:rPr>
              <a:t>//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BC</a:t>
            </a:r>
            <a:r>
              <a:rPr lang="en-US" sz="20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.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 </a:t>
            </a:r>
            <a:endParaRPr lang="en-US" altLang="en-US" sz="2000" dirty="0"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62486" y="3455640"/>
            <a:ext cx="5303520" cy="398780"/>
            <a:chOff x="878" y="5694"/>
            <a:chExt cx="8352" cy="628"/>
          </a:xfrm>
        </p:grpSpPr>
        <p:grpSp>
          <p:nvGrpSpPr>
            <p:cNvPr id="16" name="组合 15"/>
            <p:cNvGrpSpPr/>
            <p:nvPr/>
          </p:nvGrpSpPr>
          <p:grpSpPr>
            <a:xfrm>
              <a:off x="878" y="5694"/>
              <a:ext cx="8352" cy="628"/>
              <a:chOff x="539" y="5836"/>
              <a:chExt cx="8352" cy="628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539" y="5836"/>
                <a:ext cx="8352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sz="2000" dirty="0">
                    <a:ea typeface="宋体" panose="02010600030101010101" pitchFamily="2" charset="-122"/>
                  </a:rPr>
                  <a:t>因为</a:t>
                </a:r>
                <a:r>
                  <a:rPr lang="en-US" sz="2000" i="1" dirty="0">
                    <a:latin typeface="Times New Roman" panose="02020603050405020304" pitchFamily="18" charset="0"/>
                    <a:sym typeface="+mn-ea"/>
                  </a:rPr>
                  <a:t>AD</a:t>
                </a:r>
                <a:r>
                  <a:rPr lang="en-US" sz="2000" baseline="-25000" dirty="0">
                    <a:latin typeface="Times New Roman" panose="02020603050405020304" pitchFamily="18" charset="0"/>
                    <a:sym typeface="+mn-ea"/>
                  </a:rPr>
                  <a:t>1        </a:t>
                </a:r>
                <a:r>
                  <a:rPr lang="zh-CN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平面</a:t>
                </a:r>
                <a:r>
                  <a:rPr lang="en-US" sz="2000" i="1" dirty="0">
                    <a:latin typeface="Times New Roman" panose="02020603050405020304" pitchFamily="18" charset="0"/>
                  </a:rPr>
                  <a:t>BC</a:t>
                </a:r>
                <a:r>
                  <a:rPr lang="en-US" sz="2000" baseline="-25000" dirty="0">
                    <a:latin typeface="Times New Roman" panose="02020603050405020304" pitchFamily="18" charset="0"/>
                    <a:sym typeface="+mn-ea"/>
                  </a:rPr>
                  <a:t>1</a:t>
                </a:r>
                <a:r>
                  <a:rPr lang="en-US" sz="2000" i="1" dirty="0">
                    <a:latin typeface="Times New Roman" panose="02020603050405020304" pitchFamily="18" charset="0"/>
                  </a:rPr>
                  <a:t>D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，</a:t>
                </a:r>
                <a:r>
                  <a:rPr lang="en-US" sz="2000" i="1" dirty="0">
                    <a:latin typeface="Times New Roman" panose="02020603050405020304" pitchFamily="18" charset="0"/>
                    <a:sym typeface="+mn-ea"/>
                  </a:rPr>
                  <a:t>BC</a:t>
                </a:r>
                <a:r>
                  <a:rPr lang="en-US" sz="2000" baseline="-25000" dirty="0">
                    <a:latin typeface="Times New Roman" panose="02020603050405020304" pitchFamily="18" charset="0"/>
                    <a:sym typeface="+mn-ea"/>
                  </a:rPr>
                  <a:t>1        </a:t>
                </a:r>
                <a:r>
                  <a:rPr lang="zh-CN" sz="2000" dirty="0">
                    <a:latin typeface="Times New Roman" panose="02020603050405020304" pitchFamily="18" charset="0"/>
                    <a:sym typeface="+mn-ea"/>
                  </a:rPr>
                  <a:t>平面</a:t>
                </a:r>
                <a:r>
                  <a:rPr lang="en-US" sz="2000" i="1" dirty="0">
                    <a:latin typeface="Times New Roman" panose="02020603050405020304" pitchFamily="18" charset="0"/>
                    <a:sym typeface="+mn-ea"/>
                  </a:rPr>
                  <a:t>BC</a:t>
                </a:r>
                <a:r>
                  <a:rPr lang="en-US" sz="2000" baseline="-25000" dirty="0">
                    <a:latin typeface="Times New Roman" panose="02020603050405020304" pitchFamily="18" charset="0"/>
                    <a:sym typeface="+mn-ea"/>
                  </a:rPr>
                  <a:t>1</a:t>
                </a:r>
                <a:r>
                  <a:rPr lang="en-US" sz="2000" i="1" dirty="0">
                    <a:latin typeface="Times New Roman" panose="02020603050405020304" pitchFamily="18" charset="0"/>
                    <a:sym typeface="+mn-ea"/>
                  </a:rPr>
                  <a:t>D</a:t>
                </a:r>
                <a:r>
                  <a:rPr lang="en-US" sz="2000" dirty="0">
                    <a:latin typeface="Times New Roman" panose="02020603050405020304" pitchFamily="18" charset="0"/>
                    <a:sym typeface="+mn-ea"/>
                  </a:rPr>
                  <a:t> </a:t>
                </a:r>
                <a:r>
                  <a:rPr lang="zh-CN" altLang="en-US" sz="2000" dirty="0">
                    <a:latin typeface="Times New Roman" panose="02020603050405020304" pitchFamily="18" charset="0"/>
                    <a:sym typeface="+mn-ea"/>
                  </a:rPr>
                  <a:t>，</a:t>
                </a:r>
                <a:endParaRPr lang="zh-CN" altLang="en-US" sz="2000" i="1" dirty="0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15" name="对象 14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2210" y="5908"/>
              <a:ext cx="441" cy="4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152400" imgH="152400" progId="Equation.KSEE3">
                      <p:embed/>
                    </p:oleObj>
                  </mc:Choice>
                  <mc:Fallback>
                    <p:oleObj r:id="rId4" imgW="152400" imgH="152400" progId="Equation.KSEE3">
                      <p:embed/>
                      <p:pic>
                        <p:nvPicPr>
                          <p:cNvPr id="0" name="图片 1024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210" y="5908"/>
                            <a:ext cx="441" cy="44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7" name="对象 16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5839" y="5841"/>
            <a:ext cx="441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52400" imgH="127000" progId="Equation.KSEE3">
                    <p:embed/>
                  </p:oleObj>
                </mc:Choice>
                <mc:Fallback>
                  <p:oleObj r:id="rId6" imgW="152400" imgH="1270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839" y="5841"/>
                          <a:ext cx="441" cy="3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文本框 18"/>
          <p:cNvSpPr txBox="1"/>
          <p:nvPr/>
        </p:nvSpPr>
        <p:spPr>
          <a:xfrm>
            <a:off x="362486" y="3980180"/>
            <a:ext cx="54356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Times New Roman" panose="02020603050405020304" pitchFamily="18" charset="0"/>
              </a:rPr>
              <a:t>所以</a:t>
            </a:r>
            <a:r>
              <a:rPr lang="en-US" altLang="zh-CN" sz="2000" i="1" dirty="0">
                <a:latin typeface="Times New Roman" panose="02020603050405020304" pitchFamily="18" charset="0"/>
              </a:rPr>
              <a:t>AD</a:t>
            </a:r>
            <a:r>
              <a:rPr lang="en-US" altLang="zh-CN" sz="2000" baseline="-25000" dirty="0">
                <a:latin typeface="Times New Roman" panose="02020603050405020304" pitchFamily="18" charset="0"/>
              </a:rPr>
              <a:t>1 </a:t>
            </a:r>
            <a:r>
              <a:rPr lang="en-US" altLang="zh-CN" sz="2000" dirty="0">
                <a:latin typeface="Times New Roman" panose="02020603050405020304" pitchFamily="18" charset="0"/>
              </a:rPr>
              <a:t>// </a:t>
            </a:r>
            <a:r>
              <a:rPr lang="zh-CN" altLang="zh-CN" sz="2000" dirty="0">
                <a:latin typeface="Times New Roman" panose="02020603050405020304" pitchFamily="18" charset="0"/>
              </a:rPr>
              <a:t>平面</a:t>
            </a:r>
            <a:r>
              <a:rPr lang="en-US" altLang="zh-CN" sz="2000" i="1" dirty="0">
                <a:latin typeface="Times New Roman" panose="02020603050405020304" pitchFamily="18" charset="0"/>
              </a:rPr>
              <a:t>BC</a:t>
            </a:r>
            <a:r>
              <a:rPr lang="en-US" altLang="zh-CN" sz="2000" baseline="-25000" dirty="0">
                <a:latin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</a:rPr>
              <a:t>D. </a:t>
            </a:r>
            <a:r>
              <a:rPr 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同理，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sz="20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</a:rPr>
              <a:t>1 </a:t>
            </a:r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// </a:t>
            </a:r>
            <a:r>
              <a:rPr 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平面</a:t>
            </a:r>
            <a:r>
              <a:rPr lang="en-US" sz="2000" i="1" dirty="0">
                <a:latin typeface="Times New Roman" panose="02020603050405020304" pitchFamily="18" charset="0"/>
              </a:rPr>
              <a:t>BC</a:t>
            </a:r>
            <a:r>
              <a:rPr lang="en-US" sz="2000" baseline="-25000" dirty="0">
                <a:latin typeface="Times New Roman" panose="02020603050405020304" pitchFamily="18" charset="0"/>
              </a:rPr>
              <a:t>1</a:t>
            </a:r>
            <a:r>
              <a:rPr lang="en-US" sz="2000" i="1" dirty="0">
                <a:latin typeface="Times New Roman" panose="02020603050405020304" pitchFamily="18" charset="0"/>
              </a:rPr>
              <a:t>D.</a:t>
            </a:r>
            <a:endParaRPr lang="en-US" altLang="en-US" sz="2000" i="1" dirty="0">
              <a:latin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2486" y="4475480"/>
            <a:ext cx="58318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因为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AD</a:t>
            </a:r>
            <a:r>
              <a:rPr lang="en-US" sz="20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∩B</a:t>
            </a:r>
            <a:r>
              <a:rPr lang="en-US" sz="20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=D</a:t>
            </a:r>
            <a:r>
              <a:rPr lang="en-US" sz="2000" baseline="-25000" dirty="0">
                <a:latin typeface="Times New Roman" panose="02020603050405020304" pitchFamily="18" charset="0"/>
              </a:rPr>
              <a:t>1</a:t>
            </a:r>
            <a:r>
              <a:rPr 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，所以平面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sz="20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</a:rPr>
              <a:t>1 </a:t>
            </a:r>
            <a:r>
              <a:rPr lang="en-US" sz="2000" dirty="0">
                <a:latin typeface="Times New Roman" panose="02020603050405020304" pitchFamily="18" charset="0"/>
              </a:rPr>
              <a:t>// </a:t>
            </a:r>
            <a:r>
              <a:rPr 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平面</a:t>
            </a:r>
            <a:r>
              <a:rPr lang="en-US" sz="2000" i="1" dirty="0">
                <a:latin typeface="Times New Roman" panose="02020603050405020304" pitchFamily="18" charset="0"/>
              </a:rPr>
              <a:t>BC</a:t>
            </a:r>
            <a:r>
              <a:rPr lang="en-US" sz="2000" baseline="-25000" dirty="0">
                <a:latin typeface="Times New Roman" panose="02020603050405020304" pitchFamily="18" charset="0"/>
              </a:rPr>
              <a:t>1</a:t>
            </a:r>
            <a:r>
              <a:rPr lang="en-US" sz="2000" i="1" dirty="0">
                <a:latin typeface="Times New Roman" panose="02020603050405020304" pitchFamily="18" charset="0"/>
              </a:rPr>
              <a:t>D.</a:t>
            </a:r>
            <a:endParaRPr lang="en-US" altLang="en-US" sz="2000" i="1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57C549F-1F5F-7F9E-7B69-DF1D413D02C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5825"/>
          <a:stretch/>
        </p:blipFill>
        <p:spPr>
          <a:xfrm>
            <a:off x="6084026" y="1707580"/>
            <a:ext cx="2971165" cy="259236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D55C2D3-EEF4-AF33-00DC-C7C4F5D208B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0000" y="771550"/>
            <a:ext cx="8424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sym typeface="+mn-ea"/>
              </a:rPr>
              <a:t>例</a:t>
            </a:r>
            <a:r>
              <a:rPr lang="en-US" sz="24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1</a:t>
            </a:r>
            <a:r>
              <a:rPr lang="en-US" sz="2400" b="1" dirty="0">
                <a:latin typeface="宋体" panose="02010600030101010101" pitchFamily="2" charset="-122"/>
                <a:sym typeface="+mn-ea"/>
              </a:rPr>
              <a:t> </a:t>
            </a:r>
            <a:r>
              <a:rPr lang="zh-CN" sz="2400" b="1" dirty="0">
                <a:ea typeface="宋体" panose="02010600030101010101" pitchFamily="2" charset="-122"/>
              </a:rPr>
              <a:t>如图所示，在</a:t>
            </a:r>
            <a:r>
              <a:rPr lang="zh-CN" sz="2400" b="1" dirty="0">
                <a:sym typeface="+mn-ea"/>
              </a:rPr>
              <a:t>长方体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ABCD</a:t>
            </a:r>
            <a:r>
              <a:rPr lang="en-US" sz="2400" b="1" dirty="0">
                <a:latin typeface="宋体" panose="02010600030101010101" pitchFamily="2" charset="-122"/>
                <a:sym typeface="+mn-ea"/>
              </a:rPr>
              <a:t>-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en-US" sz="2400" b="1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D</a:t>
            </a:r>
            <a:r>
              <a:rPr lang="en-US" sz="2400" b="1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zh-CN" sz="2400" b="1" dirty="0">
                <a:sym typeface="+mn-ea"/>
              </a:rPr>
              <a:t>中</a:t>
            </a:r>
            <a:r>
              <a:rPr lang="zh-CN" sz="2400" b="1" dirty="0">
                <a:ea typeface="宋体" panose="02010600030101010101" pitchFamily="2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sz="2400" b="1" dirty="0"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ea typeface="宋体" panose="02010600030101010101" pitchFamily="2" charset="-122"/>
              </a:rPr>
              <a:t>      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求证：</a:t>
            </a:r>
            <a:r>
              <a:rPr sz="2400" b="1" dirty="0">
                <a:latin typeface="Times New Roman" panose="02020603050405020304" pitchFamily="18" charset="0"/>
              </a:rPr>
              <a:t>平面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AB</a:t>
            </a:r>
            <a:r>
              <a:rPr lang="en-US" sz="2400" b="1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D</a:t>
            </a:r>
            <a:r>
              <a:rPr lang="en-US" sz="2400" b="1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sz="2400" b="1" dirty="0">
                <a:latin typeface="Times New Roman" panose="02020603050405020304" pitchFamily="18" charset="0"/>
              </a:rPr>
              <a:t>//平面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BC</a:t>
            </a:r>
            <a:r>
              <a:rPr lang="en-US" sz="2400" b="1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sym typeface="+mn-ea"/>
              </a:rPr>
              <a:t>D</a:t>
            </a:r>
            <a:r>
              <a:rPr sz="2400" b="1" dirty="0">
                <a:latin typeface="Times New Roman" panose="02020603050405020304" pitchFamily="18" charset="0"/>
              </a:rPr>
              <a:t>.</a:t>
            </a:r>
            <a:endParaRPr lang="en-US" altLang="en-US" sz="24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60000" y="770961"/>
            <a:ext cx="8424000" cy="11475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推论</a:t>
            </a:r>
            <a:r>
              <a:rPr lang="zh-CN" altLang="en-US" sz="2400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如果一个平面内有</a:t>
            </a:r>
            <a:r>
              <a:rPr lang="zh-CN" sz="2400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两条相交直线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分别平行于另一个平面的两条直线，则这两个平面平行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60000" y="1995207"/>
            <a:ext cx="7506799" cy="1001649"/>
            <a:chOff x="2097" y="4844"/>
            <a:chExt cx="11607" cy="1276"/>
          </a:xfrm>
        </p:grpSpPr>
        <p:sp>
          <p:nvSpPr>
            <p:cNvPr id="2" name="文本框 1"/>
            <p:cNvSpPr txBox="1"/>
            <p:nvPr>
              <p:custDataLst>
                <p:tags r:id="rId1"/>
              </p:custDataLst>
            </p:nvPr>
          </p:nvSpPr>
          <p:spPr>
            <a:xfrm>
              <a:off x="2097" y="4844"/>
              <a:ext cx="2962" cy="5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sz="2400" b="1" dirty="0">
                  <a:ea typeface="宋体" panose="02010600030101010101" pitchFamily="2" charset="-122"/>
                </a:rPr>
                <a:t>符号表示：</a:t>
              </a:r>
              <a:endParaRPr lang="zh-CN" altLang="en-US" sz="2400" dirty="0">
                <a:ea typeface="宋体" panose="02010600030101010101" pitchFamily="2" charset="-122"/>
              </a:endParaRPr>
            </a:p>
          </p:txBody>
        </p:sp>
        <p:graphicFrame>
          <p:nvGraphicFramePr>
            <p:cNvPr id="7" name="对象 -2147482616"/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4388" y="4877"/>
            <a:ext cx="9316" cy="1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857500" imgH="457200" progId="Equation.KSEE3">
                    <p:embed/>
                  </p:oleObj>
                </mc:Choice>
                <mc:Fallback>
                  <p:oleObj r:id="rId4" imgW="2857500" imgH="457200" progId="Equation.KSEE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88" y="4877"/>
                          <a:ext cx="9316" cy="124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文本框 3"/>
          <p:cNvSpPr txBox="1"/>
          <p:nvPr/>
        </p:nvSpPr>
        <p:spPr>
          <a:xfrm>
            <a:off x="360000" y="3189266"/>
            <a:ext cx="842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根据平面与平面平行的判定定理和或推论，我们可以得到平行平面的传递性：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287199"/>
              </p:ext>
            </p:extLst>
          </p:nvPr>
        </p:nvGraphicFramePr>
        <p:xfrm>
          <a:off x="2787650" y="4211621"/>
          <a:ext cx="3568700" cy="43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790700" imgH="215900" progId="Equation.KSEE3">
                  <p:embed/>
                </p:oleObj>
              </mc:Choice>
              <mc:Fallback>
                <p:oleObj r:id="rId6" imgW="17907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7650" y="4211621"/>
                        <a:ext cx="3568700" cy="430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179705" y="722630"/>
            <a:ext cx="6216015" cy="7689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zh-CN" sz="2400" b="1" dirty="0">
                <a:solidFill>
                  <a:srgbClr val="0000CC"/>
                </a:solidFill>
                <a:sym typeface="+mn-ea"/>
              </a:rPr>
              <a:t>练习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sym typeface="+mn-ea"/>
              </a:rPr>
              <a:t>　</a:t>
            </a:r>
            <a:r>
              <a:rPr lang="en-US" altLang="zh-CN" sz="2400" b="1" dirty="0" err="1">
                <a:sym typeface="+mn-ea"/>
              </a:rPr>
              <a:t>判断下列命题的真假</a:t>
            </a:r>
            <a:r>
              <a:rPr lang="en-US" altLang="zh-CN" sz="2400" b="1" dirty="0">
                <a:sym typeface="+mn-ea"/>
              </a:rPr>
              <a:t>：</a:t>
            </a:r>
          </a:p>
          <a:p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315" y="1491615"/>
            <a:ext cx="922972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dirty="0"/>
              <a:t>若平面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400" dirty="0"/>
              <a:t>内的两条直线分别和平面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en-US" sz="2400" dirty="0"/>
              <a:t>平行，则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dirty="0"/>
              <a:t>与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dirty="0"/>
              <a:t>平行；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dirty="0"/>
              <a:t>若平面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dirty="0"/>
              <a:t>内有无数条直线分别和平面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dirty="0"/>
              <a:t>平行，则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dirty="0"/>
              <a:t>与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dirty="0"/>
              <a:t>平行；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dirty="0"/>
              <a:t>若平面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dirty="0"/>
              <a:t>内的任意一条直线都和平面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dirty="0"/>
              <a:t>平行，则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dirty="0"/>
              <a:t>与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dirty="0"/>
              <a:t>平行；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dirty="0"/>
              <a:t>平行于同一条直线的两个平面平行；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dirty="0"/>
              <a:t>过平面外一点，有且只有一个平面和已知平面平行；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6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dirty="0"/>
              <a:t>过平面外一条直线，必能作出和已知平面平行的平面．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45" name="文本框 144"/>
          <p:cNvSpPr txBox="1"/>
          <p:nvPr/>
        </p:nvSpPr>
        <p:spPr>
          <a:xfrm>
            <a:off x="360000" y="771550"/>
            <a:ext cx="84240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练习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如图所示，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在四面体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ABC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中，已知点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E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分别是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SA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SB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SC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的中点，求证：平面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EFG 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// 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平面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ABC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90" y="2211705"/>
            <a:ext cx="3699510" cy="26511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45" name="文本框 144"/>
          <p:cNvSpPr txBox="1"/>
          <p:nvPr/>
        </p:nvSpPr>
        <p:spPr>
          <a:xfrm>
            <a:off x="342000" y="771550"/>
            <a:ext cx="846000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练习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如图所示，设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E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E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分别是长方体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ABCD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的棱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CD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的中点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求证：平面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ED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 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// 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平面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BF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 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133635"/>
            <a:ext cx="3246120" cy="28809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88224" y="945994"/>
            <a:ext cx="2117725" cy="1318895"/>
          </a:xfrm>
          <a:prstGeom prst="rect">
            <a:avLst/>
          </a:prstGeom>
        </p:spPr>
      </p:pic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31748" name="Text Box 4"/>
          <p:cNvSpPr txBox="1"/>
          <p:nvPr/>
        </p:nvSpPr>
        <p:spPr>
          <a:xfrm>
            <a:off x="630238" y="866937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．平面与平面的位置关系</a:t>
            </a:r>
          </a:p>
        </p:txBody>
      </p:sp>
      <p:sp>
        <p:nvSpPr>
          <p:cNvPr id="31767" name="Text Box 66"/>
          <p:cNvSpPr txBox="1"/>
          <p:nvPr/>
        </p:nvSpPr>
        <p:spPr>
          <a:xfrm>
            <a:off x="630238" y="1923678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．平面与平面平行的判定定理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636253" y="1405387"/>
            <a:ext cx="187149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dirty="0">
                <a:ea typeface="宋体" panose="02010600030101010101" pitchFamily="2" charset="-122"/>
              </a:rPr>
              <a:t>相交，平行</a:t>
            </a:r>
            <a:endParaRPr lang="en-US" altLang="zh-CN" sz="2000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0238" y="2386085"/>
            <a:ext cx="8424000" cy="9435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zh-CN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如果一个平面内有两条</a:t>
            </a:r>
            <a:r>
              <a:rPr lang="zh-CN" sz="20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相交直线</a:t>
            </a:r>
            <a:r>
              <a:rPr lang="zh-CN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分别平行于另一个平面，那么这两个平面平行</a:t>
            </a:r>
            <a:r>
              <a:rPr lang="en-US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endParaRPr lang="en-US" altLang="en-US" sz="20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83568" y="3408433"/>
            <a:ext cx="6984874" cy="428606"/>
            <a:chOff x="2097" y="4808"/>
            <a:chExt cx="10800" cy="546"/>
          </a:xfrm>
        </p:grpSpPr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2097" y="4844"/>
              <a:ext cx="2962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sz="2000" b="1" dirty="0">
                  <a:ea typeface="宋体" panose="02010600030101010101" pitchFamily="2" charset="-122"/>
                </a:rPr>
                <a:t>符号表示：</a:t>
              </a:r>
              <a:endParaRPr lang="zh-CN" altLang="en-US" sz="2000" b="1" dirty="0">
                <a:ea typeface="宋体" panose="02010600030101010101" pitchFamily="2" charset="-122"/>
              </a:endParaRPr>
            </a:p>
          </p:txBody>
        </p:sp>
        <p:graphicFrame>
          <p:nvGraphicFramePr>
            <p:cNvPr id="7" name="对象 -2147482616"/>
            <p:cNvGraphicFramePr>
              <a:graphicFrameLocks noChangeAspect="1"/>
            </p:cNvGraphicFramePr>
            <p:nvPr>
              <p:custDataLst>
                <p:tags r:id="rId5"/>
              </p:custDataLst>
              <p:extLst>
                <p:ext uri="{D42A27DB-BD31-4B8C-83A1-F6EECF244321}">
                  <p14:modId xmlns:p14="http://schemas.microsoft.com/office/powerpoint/2010/main" val="1223702859"/>
                </p:ext>
              </p:extLst>
            </p:nvPr>
          </p:nvGraphicFramePr>
          <p:xfrm>
            <a:off x="4377" y="4808"/>
            <a:ext cx="8520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3276600" imgH="215900" progId="Equation.KSEE3">
                    <p:embed/>
                  </p:oleObj>
                </mc:Choice>
                <mc:Fallback>
                  <p:oleObj r:id="rId8" imgW="3276600" imgH="215900" progId="Equation.KSEE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377" y="4808"/>
                          <a:ext cx="8520" cy="51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2032000" y="4127401"/>
            <a:ext cx="5080000" cy="521970"/>
            <a:chOff x="3004" y="6545"/>
            <a:chExt cx="8000" cy="822"/>
          </a:xfrm>
        </p:grpSpPr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3004" y="6545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sz="2800" b="1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线面平行</a:t>
              </a:r>
              <a:r>
                <a:rPr lang="en-US" sz="280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              </a:t>
              </a:r>
              <a:r>
                <a:rPr lang="zh-CN" altLang="en-US" sz="2800" b="1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面</a:t>
              </a:r>
              <a:r>
                <a:rPr lang="zh-CN" sz="2800" b="1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面平行</a:t>
              </a:r>
              <a:endParaRPr lang="zh-CN" altLang="en-US" sz="2800" b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endParaRPr>
            </a:p>
          </p:txBody>
        </p:sp>
        <p:pic>
          <p:nvPicPr>
            <p:cNvPr id="8" name="图片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5725" y="6699"/>
              <a:ext cx="1408" cy="5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>
            <a:extLst>
              <a:ext uri="{FF2B5EF4-FFF2-40B4-BE49-F238E27FC236}">
                <a16:creationId xmlns:a16="http://schemas.microsoft.com/office/drawing/2014/main" id="{3BB39ED7-F8E6-418B-42AA-7254332D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/>
          <a:lstStyle/>
          <a:p>
            <a:r>
              <a:rPr lang="zh-CN" altLang="en-US" sz="2800"/>
              <a:t>作业布置</a:t>
            </a:r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C0DBE019-D4F4-7CD5-A9B4-4A68CB08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146" y="1563638"/>
            <a:ext cx="4221707" cy="71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同步练习配套习题．</a:t>
            </a: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复习导入</a:t>
            </a:r>
          </a:p>
        </p:txBody>
      </p:sp>
      <p:sp>
        <p:nvSpPr>
          <p:cNvPr id="2" name="Rectangle 4"/>
          <p:cNvSpPr/>
          <p:nvPr>
            <p:custDataLst>
              <p:tags r:id="rId1"/>
            </p:custDataLst>
          </p:nvPr>
        </p:nvSpPr>
        <p:spPr>
          <a:xfrm>
            <a:off x="683260" y="987108"/>
            <a:ext cx="79063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空间中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，</a:t>
            </a:r>
            <a:r>
              <a:rPr lang="zh-CN" altLang="en-US" sz="32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直线和平面的位置关系有哪几种？</a:t>
            </a:r>
          </a:p>
        </p:txBody>
      </p:sp>
      <p:grpSp>
        <p:nvGrpSpPr>
          <p:cNvPr id="14353" name="Group 18"/>
          <p:cNvGrpSpPr/>
          <p:nvPr/>
        </p:nvGrpSpPr>
        <p:grpSpPr>
          <a:xfrm>
            <a:off x="455319" y="2931160"/>
            <a:ext cx="2519333" cy="647700"/>
            <a:chOff x="0" y="0"/>
            <a:chExt cx="3821" cy="1020"/>
          </a:xfrm>
        </p:grpSpPr>
        <p:sp>
          <p:nvSpPr>
            <p:cNvPr id="15377" name="AutoShape 19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3668" cy="10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55" name="Rectangle 20"/>
            <p:cNvSpPr/>
            <p:nvPr>
              <p:custDataLst>
                <p:tags r:id="rId10"/>
              </p:custDataLst>
            </p:nvPr>
          </p:nvSpPr>
          <p:spPr>
            <a:xfrm>
              <a:off x="18" y="131"/>
              <a:ext cx="380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直线</a:t>
              </a:r>
              <a:r>
                <a:rPr lang="en-US" altLang="zh-CN" sz="2400" b="1" i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在平面</a:t>
              </a:r>
              <a:r>
                <a:rPr lang="en-US" altLang="zh-CN" sz="2400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α</a:t>
              </a:r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内</a:t>
              </a:r>
            </a:p>
          </p:txBody>
        </p:sp>
      </p:grpSp>
      <p:grpSp>
        <p:nvGrpSpPr>
          <p:cNvPr id="21" name="Group 18"/>
          <p:cNvGrpSpPr/>
          <p:nvPr/>
        </p:nvGrpSpPr>
        <p:grpSpPr>
          <a:xfrm>
            <a:off x="3284649" y="2931160"/>
            <a:ext cx="2838786" cy="647700"/>
            <a:chOff x="-109" y="0"/>
            <a:chExt cx="4166" cy="1020"/>
          </a:xfrm>
        </p:grpSpPr>
        <p:sp>
          <p:nvSpPr>
            <p:cNvPr id="22" name="AutoShape 19"/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3806" cy="10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" name="Rectangle 20"/>
            <p:cNvSpPr/>
            <p:nvPr>
              <p:custDataLst>
                <p:tags r:id="rId8"/>
              </p:custDataLst>
            </p:nvPr>
          </p:nvSpPr>
          <p:spPr>
            <a:xfrm>
              <a:off x="-109" y="115"/>
              <a:ext cx="416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直线</a:t>
              </a:r>
              <a:r>
                <a:rPr lang="en-US" altLang="zh-CN" sz="2400" b="1" i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en-US" sz="2400" b="1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rPr>
                <a:t>与</a:t>
              </a:r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平面</a:t>
              </a:r>
              <a:r>
                <a:rPr lang="en-US" altLang="zh-CN" sz="2400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α</a:t>
              </a:r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相交</a:t>
              </a:r>
            </a:p>
          </p:txBody>
        </p:sp>
      </p:grpSp>
      <p:grpSp>
        <p:nvGrpSpPr>
          <p:cNvPr id="24" name="Group 18"/>
          <p:cNvGrpSpPr/>
          <p:nvPr/>
        </p:nvGrpSpPr>
        <p:grpSpPr>
          <a:xfrm>
            <a:off x="6371384" y="2931160"/>
            <a:ext cx="2759060" cy="647700"/>
            <a:chOff x="-109" y="0"/>
            <a:chExt cx="4049" cy="1020"/>
          </a:xfrm>
        </p:grpSpPr>
        <p:sp>
          <p:nvSpPr>
            <p:cNvPr id="25" name="AutoShape 19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3792" cy="10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6" name="Rectangle 20"/>
            <p:cNvSpPr/>
            <p:nvPr>
              <p:custDataLst>
                <p:tags r:id="rId6"/>
              </p:custDataLst>
            </p:nvPr>
          </p:nvSpPr>
          <p:spPr>
            <a:xfrm>
              <a:off x="-109" y="115"/>
              <a:ext cx="404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直线</a:t>
              </a:r>
              <a:r>
                <a:rPr lang="en-US" altLang="zh-CN" sz="2400" b="1" i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en-US" sz="2400" b="1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rPr>
                <a:t>与</a:t>
              </a:r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平面</a:t>
              </a:r>
              <a:r>
                <a:rPr lang="en-US" altLang="zh-CN" sz="2400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α</a:t>
              </a:r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平行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7360" y="3868420"/>
            <a:ext cx="24218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直线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与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平面</a:t>
            </a:r>
            <a:r>
              <a:rPr lang="en-US" altLang="zh-CN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有无数个公共点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33445" y="3868420"/>
            <a:ext cx="26828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直线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与平面</a:t>
            </a:r>
            <a:r>
              <a:rPr lang="en-US" altLang="zh-CN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α </a:t>
            </a:r>
            <a:r>
              <a:rPr lang="zh-CN" altLang="en-US" sz="2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有且只有一个公共点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59880" y="3868420"/>
            <a:ext cx="23780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直线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与平面</a:t>
            </a:r>
            <a:r>
              <a:rPr lang="en-US" altLang="zh-CN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α </a:t>
            </a:r>
            <a:r>
              <a:rPr lang="zh-CN" altLang="en-US" sz="2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没有公共点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2140" y="1745298"/>
            <a:ext cx="2583815" cy="936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34105" y="1521460"/>
            <a:ext cx="2280920" cy="1384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315710" y="1605915"/>
            <a:ext cx="2273935" cy="121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60000" y="894441"/>
            <a:ext cx="842400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类比直线与平面位置关系的研究方法，我们根据两个平面是否有</a:t>
            </a:r>
            <a:r>
              <a:rPr lang="zh-CN" altLang="zh-CN" sz="2800" b="1" kern="100" dirty="0">
                <a:solidFill>
                  <a:srgbClr val="C0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公共点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来</a:t>
            </a:r>
            <a:r>
              <a:rPr lang="zh-CN" altLang="en-US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定义</a:t>
            </a:r>
            <a:r>
              <a:rPr 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两个平面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</a:t>
            </a:r>
            <a:r>
              <a:rPr 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位置关系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9592" y="2248513"/>
            <a:ext cx="7344816" cy="6771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266700">
              <a:lnSpc>
                <a:spcPct val="150000"/>
              </a:lnSpc>
              <a:defRPr sz="2800" kern="10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两个平面有公共点时，称这两个平面</a:t>
            </a:r>
            <a:r>
              <a:rPr lang="zh-CN" altLang="en-US" dirty="0">
                <a:solidFill>
                  <a:srgbClr val="C00000"/>
                </a:solidFill>
              </a:rPr>
              <a:t>相交</a:t>
            </a:r>
            <a:r>
              <a:rPr lang="zh-CN" altLang="en-US" dirty="0"/>
              <a:t>；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899592" y="2956254"/>
            <a:ext cx="8136904" cy="6771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266700">
              <a:lnSpc>
                <a:spcPct val="150000"/>
              </a:lnSpc>
              <a:defRPr sz="2800" kern="10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两个平面没有公共点时，称这两个平面</a:t>
            </a:r>
            <a:r>
              <a:rPr lang="zh-CN" altLang="en-US" dirty="0">
                <a:solidFill>
                  <a:srgbClr val="C00000"/>
                </a:solidFill>
              </a:rPr>
              <a:t>互相平行</a:t>
            </a:r>
            <a:r>
              <a:rPr lang="en-US" altLang="zh-CN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新知</a:t>
            </a:r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探究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071" y="915670"/>
            <a:ext cx="648116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观察长方体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lang="en-US" sz="2400" dirty="0">
                <a:latin typeface="宋体" panose="02010600030101010101" pitchFamily="2" charset="-122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dirty="0">
                <a:ea typeface="宋体" panose="02010600030101010101" pitchFamily="2" charset="-122"/>
              </a:rPr>
              <a:t>，思考以下问题：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315" y="1707515"/>
            <a:ext cx="69830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（1）</a:t>
            </a:r>
            <a:r>
              <a:rPr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平面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DD</a:t>
            </a:r>
            <a:r>
              <a:rPr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与平面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有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什么位置关系？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9071" y="2990877"/>
            <a:ext cx="559816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平面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ADD</a:t>
            </a:r>
            <a:r>
              <a:rPr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与平面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BCC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什么位置关系？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 Box 99"/>
          <p:cNvSpPr txBox="1"/>
          <p:nvPr>
            <p:custDataLst>
              <p:tags r:id="rId1"/>
            </p:custDataLst>
          </p:nvPr>
        </p:nvSpPr>
        <p:spPr>
          <a:xfrm>
            <a:off x="3203848" y="2339026"/>
            <a:ext cx="864260" cy="465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相交</a:t>
            </a:r>
          </a:p>
        </p:txBody>
      </p:sp>
      <p:sp>
        <p:nvSpPr>
          <p:cNvPr id="11" name="Text Box 99"/>
          <p:cNvSpPr txBox="1"/>
          <p:nvPr>
            <p:custDataLst>
              <p:tags r:id="rId2"/>
            </p:custDataLst>
          </p:nvPr>
        </p:nvSpPr>
        <p:spPr>
          <a:xfrm>
            <a:off x="2699710" y="4127186"/>
            <a:ext cx="936268" cy="465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平行</a:t>
            </a:r>
          </a:p>
        </p:txBody>
      </p:sp>
      <p:pic>
        <p:nvPicPr>
          <p:cNvPr id="5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rcRect b="23643"/>
          <a:stretch>
            <a:fillRect/>
          </a:stretch>
        </p:blipFill>
        <p:spPr>
          <a:xfrm>
            <a:off x="5796136" y="2752090"/>
            <a:ext cx="3117850" cy="1607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34620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新知</a:t>
            </a:r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探究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52730" y="880889"/>
            <a:ext cx="5445125" cy="4667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ea typeface="宋体" panose="02010600030101010101" pitchFamily="2" charset="-122"/>
              </a:rPr>
              <a:t>  </a:t>
            </a:r>
            <a:r>
              <a:rPr lang="zh-CN" sz="2400" b="1" dirty="0">
                <a:solidFill>
                  <a:srgbClr val="0000CC"/>
                </a:solidFill>
                <a:ea typeface="宋体" panose="02010600030101010101" pitchFamily="2" charset="-122"/>
              </a:rPr>
              <a:t>两个平面的位置关系如下表所示：</a:t>
            </a:r>
          </a:p>
        </p:txBody>
      </p:sp>
      <p:graphicFrame>
        <p:nvGraphicFramePr>
          <p:cNvPr id="2" name="Group 68"/>
          <p:cNvGraphicFramePr/>
          <p:nvPr>
            <p:custDataLst>
              <p:tags r:id="rId1"/>
            </p:custDataLst>
          </p:nvPr>
        </p:nvGraphicFramePr>
        <p:xfrm>
          <a:off x="1113473" y="1491615"/>
          <a:ext cx="7258685" cy="3412490"/>
        </p:xfrm>
        <a:graphic>
          <a:graphicData uri="http://schemas.openxmlformats.org/drawingml/2006/table">
            <a:tbl>
              <a:tblPr/>
              <a:tblGrid>
                <a:gridCol w="151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693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60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5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717800" y="1708150"/>
            <a:ext cx="2755265" cy="504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b="1" dirty="0">
                <a:ln>
                  <a:noFill/>
                </a:ln>
                <a:effectLst/>
                <a:sym typeface="+mn-ea"/>
              </a:rPr>
              <a:t>两平面平行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12180" y="1746250"/>
            <a:ext cx="19399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ln>
                  <a:noFill/>
                </a:ln>
                <a:effectLst/>
                <a:sym typeface="+mn-ea"/>
              </a:rPr>
              <a:t>两平面相交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71775" y="2463800"/>
            <a:ext cx="2471420" cy="504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b="1">
                <a:ln>
                  <a:noFill/>
                </a:ln>
                <a:effectLst/>
                <a:sym typeface="+mn-ea"/>
              </a:rPr>
              <a:t>没有公共点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19700" y="2448560"/>
            <a:ext cx="2966720" cy="504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b="1">
                <a:ln>
                  <a:noFill/>
                </a:ln>
                <a:effectLst/>
                <a:sym typeface="+mn-ea"/>
              </a:rPr>
              <a:t>有一条公共直线</a:t>
            </a: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90116"/>
              </p:ext>
            </p:extLst>
          </p:nvPr>
        </p:nvGraphicFramePr>
        <p:xfrm>
          <a:off x="3658762" y="3218860"/>
          <a:ext cx="697445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93700" imgH="203200" progId="Equation.KSEE3">
                  <p:embed/>
                </p:oleObj>
              </mc:Choice>
              <mc:Fallback>
                <p:oleObj r:id="rId3" imgW="393700" imgH="203200" progId="Equation.KSEE3">
                  <p:embed/>
                  <p:pic>
                    <p:nvPicPr>
                      <p:cNvPr id="0" name="对象 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8762" y="3218860"/>
                        <a:ext cx="697445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109091"/>
              </p:ext>
            </p:extLst>
          </p:nvPr>
        </p:nvGraphicFramePr>
        <p:xfrm>
          <a:off x="6303764" y="3202977"/>
          <a:ext cx="1123576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34365" imgH="203200" progId="Equation.KSEE3">
                  <p:embed/>
                </p:oleObj>
              </mc:Choice>
              <mc:Fallback>
                <p:oleObj r:id="rId5" imgW="634365" imgH="203200" progId="Equation.KSEE3">
                  <p:embed/>
                  <p:pic>
                    <p:nvPicPr>
                      <p:cNvPr id="0" name="对象 1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3764" y="3202977"/>
                        <a:ext cx="1123576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187450" y="1772920"/>
            <a:ext cx="13608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zh-CN" sz="2000" b="1">
                <a:ln>
                  <a:noFill/>
                </a:ln>
                <a:effectLst/>
                <a:sym typeface="+mn-ea"/>
              </a:rPr>
              <a:t>位置关系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31595" y="2461895"/>
            <a:ext cx="1203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b="1">
                <a:ln>
                  <a:noFill/>
                </a:ln>
                <a:effectLst/>
                <a:sym typeface="+mn-ea"/>
              </a:rPr>
              <a:t>公共点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43305" y="3180080"/>
            <a:ext cx="17824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b="1">
                <a:ln>
                  <a:noFill/>
                </a:ln>
                <a:effectLst/>
                <a:sym typeface="+mn-ea"/>
              </a:rPr>
              <a:t>符号表示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30960" y="4156710"/>
            <a:ext cx="13868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n>
                  <a:noFill/>
                </a:ln>
                <a:effectLst/>
                <a:sym typeface="+mn-ea"/>
              </a:rPr>
              <a:t>图形表示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675" y="3867785"/>
            <a:ext cx="1864360" cy="9766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570" y="3795395"/>
            <a:ext cx="1353820" cy="104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60000" y="772046"/>
            <a:ext cx="8424000" cy="11445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如图所示，</a:t>
            </a:r>
            <a:r>
              <a:rPr 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//</a:t>
            </a:r>
            <a:r>
              <a:rPr 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zh-CN" sz="2400" dirty="0">
                <a:latin typeface="+mn-ea"/>
                <a:ea typeface="+mn-ea"/>
                <a:sym typeface="+mn-ea"/>
              </a:rPr>
              <a:t>，</a:t>
            </a:r>
            <a:r>
              <a:rPr 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m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//</a:t>
            </a:r>
            <a:r>
              <a:rPr 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400" dirty="0">
                <a:latin typeface="+mn-ea"/>
                <a:ea typeface="+mn-ea"/>
                <a:sym typeface="+mn-ea"/>
              </a:rPr>
              <a:t>，</a:t>
            </a:r>
            <a:r>
              <a:rPr 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//</a:t>
            </a:r>
            <a:r>
              <a:rPr 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zh-CN" altLang="zh-CN" sz="2400" dirty="0">
                <a:latin typeface="+mn-ea"/>
                <a:ea typeface="+mn-ea"/>
                <a:sym typeface="+mn-ea"/>
              </a:rPr>
              <a:t>，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直线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确定的平面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β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与平面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α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是否平行？</a:t>
            </a:r>
            <a:endParaRPr 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360000" y="1976099"/>
                <a:ext cx="4700270" cy="30675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2400" dirty="0">
                    <a:latin typeface="+mn-ea"/>
                    <a:ea typeface="+mn-ea"/>
                  </a:rPr>
                  <a:t>    </a:t>
                </a:r>
                <a:r>
                  <a:rPr lang="zh-CN" altLang="zh-CN" sz="2400" dirty="0">
                    <a:latin typeface="+mn-ea"/>
                    <a:ea typeface="+mn-ea"/>
                  </a:rPr>
                  <a:t>由图直观感知，平面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</a:rPr>
                      <m:t>𝛽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lang="zh-CN" altLang="zh-CN" sz="2400" dirty="0">
                    <a:latin typeface="+mn-ea"/>
                    <a:ea typeface="+mn-ea"/>
                  </a:rPr>
                  <a:t>与平面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</a:rPr>
                      <m:t>𝛼</m:t>
                    </m:r>
                  </m:oMath>
                </a14:m>
                <a:r>
                  <a:rPr lang="zh-CN" altLang="zh-CN" sz="2400" dirty="0">
                    <a:latin typeface="+mn-ea"/>
                    <a:ea typeface="+mn-ea"/>
                  </a:rPr>
                  <a:t>相交于直线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400" dirty="0">
                    <a:latin typeface="+mn-ea"/>
                    <a:ea typeface="+mn-ea"/>
                  </a:rPr>
                  <a:t>，平面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β </a:t>
                </a:r>
                <a:r>
                  <a:rPr lang="zh-CN" altLang="zh-CN" sz="2400" dirty="0">
                    <a:latin typeface="+mn-ea"/>
                    <a:ea typeface="+mn-ea"/>
                  </a:rPr>
                  <a:t>与平面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400" b="1" dirty="0">
                    <a:solidFill>
                      <a:srgbClr val="0000CC"/>
                    </a:solidFill>
                    <a:latin typeface="+mn-ea"/>
                    <a:ea typeface="+mn-ea"/>
                  </a:rPr>
                  <a:t>不平行</a:t>
                </a:r>
                <a:r>
                  <a:rPr lang="zh-CN" altLang="en-US" sz="2400" dirty="0">
                    <a:latin typeface="+mn-ea"/>
                    <a:ea typeface="+mn-ea"/>
                  </a:rPr>
                  <a:t>．</a:t>
                </a:r>
                <a:endParaRPr lang="en-US" altLang="zh-CN" sz="2400" dirty="0">
                  <a:latin typeface="+mn-ea"/>
                  <a:ea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+mn-ea"/>
                    <a:ea typeface="+mn-ea"/>
                  </a:rPr>
                  <a:t>结论：</a:t>
                </a:r>
                <a:r>
                  <a:rPr lang="zh-CN" altLang="zh-CN" sz="2400" dirty="0"/>
                  <a:t>一个平面内的两条平行直线与另一个平面</a:t>
                </a:r>
                <a:r>
                  <a:rPr lang="zh-CN" altLang="en-US" sz="2400" dirty="0"/>
                  <a:t>都</a:t>
                </a:r>
                <a:r>
                  <a:rPr lang="zh-CN" altLang="zh-CN" sz="2400" dirty="0"/>
                  <a:t>平行，</a:t>
                </a:r>
                <a:r>
                  <a:rPr lang="zh-CN" altLang="en-US" sz="2400" dirty="0"/>
                  <a:t>但</a:t>
                </a:r>
                <a:r>
                  <a:rPr lang="zh-CN" altLang="zh-CN" sz="2400" dirty="0"/>
                  <a:t>不能判断这两个平面平行</a:t>
                </a:r>
                <a:r>
                  <a:rPr lang="zh-CN" altLang="en-US" sz="2400" dirty="0"/>
                  <a:t>．</a:t>
                </a:r>
                <a:endParaRPr lang="en-US" altLang="zh-CN" sz="2400" dirty="0">
                  <a:solidFill>
                    <a:schemeClr val="accent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976099"/>
                <a:ext cx="4700270" cy="3067571"/>
              </a:xfrm>
              <a:prstGeom prst="rect">
                <a:avLst/>
              </a:prstGeom>
              <a:blipFill>
                <a:blip r:embed="rId3"/>
                <a:stretch>
                  <a:fillRect l="-1946" t="-795" b="-31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b="27375"/>
          <a:stretch/>
        </p:blipFill>
        <p:spPr>
          <a:xfrm>
            <a:off x="5220335" y="2067560"/>
            <a:ext cx="3169285" cy="18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94970" y="771550"/>
            <a:ext cx="8424000" cy="16985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　　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如图所示，在长方体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ABCD</a:t>
            </a:r>
            <a:r>
              <a:rPr lang="en-US" sz="2400" dirty="0">
                <a:latin typeface="宋体" panose="02010600030101010101" pitchFamily="2" charset="-122"/>
                <a:sym typeface="+mn-ea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中，我们发现平面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中任意两条相交直线都与平面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AC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平行，这两条相交直线确定的平面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与平面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AC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平行吗？</a:t>
            </a:r>
          </a:p>
        </p:txBody>
      </p:sp>
      <p:sp>
        <p:nvSpPr>
          <p:cNvPr id="5" name="Text Box 99"/>
          <p:cNvSpPr txBox="1"/>
          <p:nvPr>
            <p:custDataLst>
              <p:tags r:id="rId1"/>
            </p:custDataLst>
          </p:nvPr>
        </p:nvSpPr>
        <p:spPr>
          <a:xfrm>
            <a:off x="3131840" y="2591192"/>
            <a:ext cx="864389" cy="465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496" y="3796030"/>
            <a:ext cx="49295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长方体相对的两个面互相平行.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/>
          <a:srcRect b="19818"/>
          <a:stretch/>
        </p:blipFill>
        <p:spPr>
          <a:xfrm>
            <a:off x="4924425" y="2524760"/>
            <a:ext cx="3663315" cy="1731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9749" y="2453005"/>
            <a:ext cx="8424000" cy="1418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由平面向量基本定理，平面内的两条相交直线</a:t>
            </a:r>
            <a:r>
              <a:rPr lang="zh-CN" altLang="zh-CN" sz="2000" dirty="0">
                <a:latin typeface="Times New Roman" panose="02020603050405020304" pitchFamily="18" charset="0"/>
              </a:rPr>
              <a:t>“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代表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两个不共线向量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，而平面内的任意向量可以表示为它们的线性组合，从而平面内的两条相交直线可以“代表”这个平面上的任意一条直线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endParaRPr lang="zh-CN" altLang="zh-CN" sz="20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49" y="699770"/>
            <a:ext cx="842400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22222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r>
              <a:rPr lang="zh-CN" sz="2400" dirty="0">
                <a:solidFill>
                  <a:srgbClr val="22222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为什么不能用“一个平面内的两条平行直线平行于另一个平面”判断两个平面平行，而可以用“一个平面内的两条相交直线平行于另一个平面”判断两个平面平行？</a:t>
            </a:r>
            <a:endParaRPr lang="zh-CN" altLang="en-US" sz="2400" dirty="0">
              <a:solidFill>
                <a:srgbClr val="222222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749" y="3929380"/>
            <a:ext cx="8424000" cy="957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sym typeface="+mn-ea"/>
              </a:rPr>
              <a:t>　　</a:t>
            </a:r>
            <a:r>
              <a:rPr lang="zh-CN" sz="2000" dirty="0">
                <a:latin typeface="Times New Roman" panose="02020603050405020304" pitchFamily="18" charset="0"/>
                <a:sym typeface="+mn-ea"/>
              </a:rPr>
              <a:t>两条平行直线所表示的向量是</a:t>
            </a:r>
            <a:r>
              <a:rPr lang="zh-CN" sz="20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共线的</a:t>
            </a:r>
            <a:r>
              <a:rPr lang="zh-CN" sz="2000" dirty="0">
                <a:latin typeface="Times New Roman" panose="02020603050405020304" pitchFamily="18" charset="0"/>
                <a:sym typeface="+mn-ea"/>
              </a:rPr>
              <a:t>，用它们不能“</a:t>
            </a:r>
            <a:r>
              <a:rPr lang="zh-CN" altLang="en-US" sz="2000" dirty="0">
                <a:latin typeface="Times New Roman" panose="02020603050405020304" pitchFamily="18" charset="0"/>
                <a:sym typeface="+mn-ea"/>
              </a:rPr>
              <a:t>代表</a:t>
            </a:r>
            <a:r>
              <a:rPr lang="zh-CN" sz="2000" dirty="0">
                <a:latin typeface="Times New Roman" panose="02020603050405020304" pitchFamily="18" charset="0"/>
                <a:sym typeface="+mn-ea"/>
              </a:rPr>
              <a:t>”这个平面上的任意一条直线</a:t>
            </a:r>
            <a:r>
              <a:rPr lang="zh-CN" altLang="en-US" sz="2000" dirty="0">
                <a:latin typeface="Times New Roman" panose="02020603050405020304" pitchFamily="18" charset="0"/>
                <a:sym typeface="+mn-ea"/>
              </a:rPr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4340" name="Text Box 37"/>
          <p:cNvSpPr txBox="1"/>
          <p:nvPr/>
        </p:nvSpPr>
        <p:spPr>
          <a:xfrm>
            <a:off x="511810" y="987425"/>
            <a:ext cx="633984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总结在什么条件下，两个平面平行？</a:t>
            </a: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02292" y="2499742"/>
            <a:ext cx="2939415" cy="153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8713462-52dc-4036-8259-75e59f5caa76"/>
  <p:tag name="COMMONDATA" val="eyJoZGlkIjoiYzU0NDBlNTUzOWVjZjEzNjdiODMzY2I0OTg3ZDM0MT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848bc90-5b4f-4fe9-a180-af5a62845772}"/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1078</Words>
  <Application>Microsoft Office PowerPoint</Application>
  <PresentationFormat>全屏显示(16:9)</PresentationFormat>
  <Paragraphs>93</Paragraphs>
  <Slides>20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黑体</vt:lpstr>
      <vt:lpstr>华文楷体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Equation.KSEE3</vt:lpstr>
      <vt:lpstr>5.4.1  平面与平面平行 （第1课时）</vt:lpstr>
      <vt:lpstr>复习导入</vt:lpstr>
      <vt:lpstr>新知探究</vt:lpstr>
      <vt:lpstr>新知探究</vt:lpstr>
      <vt:lpstr>新知探究</vt:lpstr>
      <vt:lpstr>问题导入</vt:lpstr>
      <vt:lpstr>问题导入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341</cp:revision>
  <dcterms:created xsi:type="dcterms:W3CDTF">2013-12-23T07:18:00Z</dcterms:created>
  <dcterms:modified xsi:type="dcterms:W3CDTF">2023-09-08T05:57:51Z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D5A4764DCC9E4C8B8492FDE1008EA5E4_12</vt:lpwstr>
  </property>
  <property fmtid="{D5CDD505-2E9C-101B-9397-08002B2CF9AE}" pid="3" name="KSOProductBuildVer">
    <vt:lpwstr>2052-11.1.0.14309</vt:lpwstr>
  </property>
</Properties>
</file>