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3"/>
  </p:notesMasterIdLst>
  <p:handoutMasterIdLst>
    <p:handoutMasterId r:id="rId24"/>
  </p:handoutMasterIdLst>
  <p:sldIdLst>
    <p:sldId id="256" r:id="rId3"/>
    <p:sldId id="335" r:id="rId4"/>
    <p:sldId id="381" r:id="rId5"/>
    <p:sldId id="326" r:id="rId6"/>
    <p:sldId id="345" r:id="rId7"/>
    <p:sldId id="364" r:id="rId8"/>
    <p:sldId id="365" r:id="rId9"/>
    <p:sldId id="368" r:id="rId10"/>
    <p:sldId id="331" r:id="rId11"/>
    <p:sldId id="366" r:id="rId12"/>
    <p:sldId id="328" r:id="rId13"/>
    <p:sldId id="327" r:id="rId14"/>
    <p:sldId id="367" r:id="rId15"/>
    <p:sldId id="369" r:id="rId16"/>
    <p:sldId id="334" r:id="rId17"/>
    <p:sldId id="370" r:id="rId18"/>
    <p:sldId id="371" r:id="rId19"/>
    <p:sldId id="342" r:id="rId20"/>
    <p:sldId id="348" r:id="rId21"/>
    <p:sldId id="303" r:id="rId22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59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40E0DC-0005-9212-06EA-7D35C550D2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533ED4-B5D6-084D-4276-D4F443A7E1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平面与平面垂直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0483" name="Text Box 77"/>
          <p:cNvSpPr txBox="1"/>
          <p:nvPr/>
        </p:nvSpPr>
        <p:spPr>
          <a:xfrm>
            <a:off x="567531" y="763319"/>
            <a:ext cx="8008937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怎么画两个互相垂直的平面？</a:t>
            </a:r>
          </a:p>
        </p:txBody>
      </p:sp>
      <p:sp>
        <p:nvSpPr>
          <p:cNvPr id="2" name="Text Box 6"/>
          <p:cNvSpPr txBox="1"/>
          <p:nvPr>
            <p:custDataLst>
              <p:tags r:id="rId1"/>
            </p:custDataLst>
          </p:nvPr>
        </p:nvSpPr>
        <p:spPr>
          <a:xfrm>
            <a:off x="567531" y="1518969"/>
            <a:ext cx="8183245" cy="15220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把竖直平面的竖边画成与水平平面的横边垂直.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垂直，记作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⊥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2860040"/>
            <a:ext cx="6144895" cy="183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4572000" y="4433887"/>
            <a:ext cx="4184015" cy="495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都由线面垂直得出面面垂直. </a:t>
            </a:r>
          </a:p>
        </p:txBody>
      </p:sp>
      <p:sp>
        <p:nvSpPr>
          <p:cNvPr id="17412" name="Text Box 97"/>
          <p:cNvSpPr txBox="1"/>
          <p:nvPr/>
        </p:nvSpPr>
        <p:spPr>
          <a:xfrm>
            <a:off x="455930" y="699770"/>
            <a:ext cx="811276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观察实例：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为什么教室的门绕门轴转动到任何位置，门所在的平面都与地面垂直？</a:t>
            </a:r>
          </a:p>
        </p:txBody>
      </p:sp>
      <p:sp>
        <p:nvSpPr>
          <p:cNvPr id="3" name="Rectangle 19"/>
          <p:cNvSpPr txBox="1"/>
          <p:nvPr/>
        </p:nvSpPr>
        <p:spPr>
          <a:xfrm>
            <a:off x="469288" y="1830016"/>
            <a:ext cx="5845810" cy="2443480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通过观察，我们可以发现，门在转动的过程中，门轴所在直线始终与地面垂直，所以门所在的平面都与地面垂直．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同样的，正方体魔方的侧棱与底面垂直，经过侧棱的侧面与底面也是垂直的.</a:t>
            </a:r>
          </a:p>
        </p:txBody>
      </p:sp>
      <p:sp>
        <p:nvSpPr>
          <p:cNvPr id="4" name="Text Box 97"/>
          <p:cNvSpPr txBox="1"/>
          <p:nvPr/>
        </p:nvSpPr>
        <p:spPr>
          <a:xfrm>
            <a:off x="421751" y="4442938"/>
            <a:ext cx="46050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你能归纳出上述两例的共同特点吗？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5" y="2993510"/>
            <a:ext cx="1534795" cy="1597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5" y="1312030"/>
            <a:ext cx="1548765" cy="168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allAtOnce" bldLvl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250825" y="1312545"/>
            <a:ext cx="8722360" cy="1863725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/>
              <a:t>如果一个平面经过另一个平面的一条垂线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/>
              <a:t>那么这两个平面互相垂直.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 dirty="0"/>
              <a:t>    </a:t>
            </a:r>
            <a:r>
              <a:rPr lang="zh-CN" altLang="en-US" sz="2400" b="1" dirty="0"/>
              <a:t>用符号表示为：若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dirty="0"/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/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dirty="0"/>
              <a:t> ⸦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/>
              <a:t>则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b="1" dirty="0"/>
              <a:t>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b="1" dirty="0"/>
              <a:t>.如下图所示</a:t>
            </a:r>
            <a:r>
              <a:rPr lang="zh-CN" altLang="en-US" sz="2400" b="1" dirty="0">
                <a:sym typeface="+mn-ea"/>
              </a:rPr>
              <a:t>.</a:t>
            </a:r>
            <a:endParaRPr lang="zh-CN" altLang="en-US" sz="2400" b="1" dirty="0"/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平面与平面垂直的判定定理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3004185"/>
            <a:ext cx="2933065" cy="199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0483" name="Text Box 77"/>
          <p:cNvSpPr txBox="1"/>
          <p:nvPr/>
        </p:nvSpPr>
        <p:spPr>
          <a:xfrm>
            <a:off x="360000" y="769721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如图所示，在正方体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中，求证：平面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⊥平面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BDD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360000" y="1923415"/>
            <a:ext cx="4608691" cy="576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　</a:t>
            </a:r>
            <a:r>
              <a:rPr sz="2400" b="1" dirty="0" err="1">
                <a:solidFill>
                  <a:srgbClr val="000000"/>
                </a:solidFill>
                <a:ea typeface="宋体" panose="02010600030101010101" pitchFamily="2" charset="-122"/>
              </a:rPr>
              <a:t>如何证明两个平面垂直</a:t>
            </a:r>
            <a:r>
              <a:rPr sz="2400" b="1" dirty="0">
                <a:solidFill>
                  <a:srgbClr val="000000"/>
                </a:solidFill>
                <a:ea typeface="宋体" panose="02010600030101010101" pitchFamily="2" charset="-122"/>
              </a:rPr>
              <a:t>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99" y="1491630"/>
            <a:ext cx="2673101" cy="25863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0000" y="2405968"/>
            <a:ext cx="5724168" cy="168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b="1" dirty="0" err="1">
                <a:solidFill>
                  <a:srgbClr val="000000"/>
                </a:solidFill>
                <a:sym typeface="+mn-ea"/>
              </a:rPr>
              <a:t>证明两个平面垂直的关键是在其中一个</a:t>
            </a:r>
            <a:endParaRPr lang="en-US" sz="2400" b="1" dirty="0">
              <a:solidFill>
                <a:srgbClr val="000000"/>
              </a:solidFill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b="1" dirty="0" err="1">
                <a:solidFill>
                  <a:srgbClr val="000000"/>
                </a:solidFill>
                <a:sym typeface="+mn-ea"/>
              </a:rPr>
              <a:t>平面内找到一条直线，证明这条直线与</a:t>
            </a:r>
            <a:endParaRPr lang="en-US" sz="2400" b="1" dirty="0">
              <a:solidFill>
                <a:srgbClr val="000000"/>
              </a:solidFill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b="1" dirty="0" err="1">
                <a:solidFill>
                  <a:srgbClr val="000000"/>
                </a:solidFill>
                <a:sym typeface="+mn-ea"/>
              </a:rPr>
              <a:t>另一个平面垂直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360001" y="1963666"/>
            <a:ext cx="5508144" cy="28039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证明　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</a:rPr>
              <a:t>在正方体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sz="2000" dirty="0">
                <a:ea typeface="宋体" panose="02010600030101010101" pitchFamily="2" charset="-122"/>
              </a:rPr>
              <a:t>-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sz="2000" dirty="0">
                <a:ea typeface="宋体" panose="02010600030101010101" pitchFamily="2" charset="-122"/>
              </a:rPr>
              <a:t>，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AA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</a:rPr>
              <a:t>⊥平面</a:t>
            </a:r>
            <a:endParaRPr lang="en-US" sz="2000" dirty="0"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sz="2000" dirty="0">
                <a:ea typeface="宋体" panose="02010600030101010101" pitchFamily="2" charset="-122"/>
              </a:rPr>
              <a:t>.因为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sz="2000" dirty="0">
                <a:ea typeface="宋体" panose="02010600030101010101" pitchFamily="2" charset="-122"/>
              </a:rPr>
              <a:t>⸦平面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sz="2000" dirty="0">
                <a:ea typeface="宋体" panose="02010600030101010101" pitchFamily="2" charset="-122"/>
              </a:rPr>
              <a:t>，所以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sz="2000" dirty="0">
                <a:ea typeface="宋体" panose="02010600030101010101" pitchFamily="2" charset="-122"/>
              </a:rPr>
              <a:t>⊥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AA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  <a:sym typeface="+mn-ea"/>
              </a:rPr>
              <a:t>.</a:t>
            </a:r>
            <a:endParaRPr sz="2000" dirty="0"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000" dirty="0">
                <a:ea typeface="宋体" panose="02010600030101010101" pitchFamily="2" charset="-122"/>
              </a:rPr>
              <a:t>因为底面四边形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sz="2000" dirty="0">
                <a:ea typeface="宋体" panose="02010600030101010101" pitchFamily="2" charset="-122"/>
              </a:rPr>
              <a:t>为正方形，所以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sz="2000" dirty="0">
                <a:ea typeface="宋体" panose="02010600030101010101" pitchFamily="2" charset="-122"/>
              </a:rPr>
              <a:t>⊥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sz="2000" dirty="0">
                <a:ea typeface="宋体" panose="02010600030101010101" pitchFamily="2" charset="-122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000" dirty="0">
                <a:ea typeface="宋体" panose="02010600030101010101" pitchFamily="2" charset="-122"/>
              </a:rPr>
              <a:t>又因为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AA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</a:rPr>
              <a:t>∩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 </a:t>
            </a:r>
            <a:r>
              <a:rPr sz="2000" dirty="0">
                <a:ea typeface="宋体" panose="02010600030101010101" pitchFamily="2" charset="-122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sz="2000" dirty="0">
                <a:ea typeface="宋体" panose="02010600030101010101" pitchFamily="2" charset="-122"/>
              </a:rPr>
              <a:t>，所以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sz="2000" dirty="0">
                <a:ea typeface="宋体" panose="02010600030101010101" pitchFamily="2" charset="-122"/>
              </a:rPr>
              <a:t>⊥平面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ACC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000" dirty="0">
                <a:ea typeface="宋体" panose="02010600030101010101" pitchFamily="2" charset="-122"/>
              </a:rPr>
              <a:t>因为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sz="2000" dirty="0">
                <a:ea typeface="宋体" panose="02010600030101010101" pitchFamily="2" charset="-122"/>
              </a:rPr>
              <a:t>⸦平面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BDD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</a:rPr>
              <a:t>，所以平面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ACC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</a:rPr>
              <a:t>⊥</a:t>
            </a:r>
            <a:endParaRPr lang="en-US" sz="2000" dirty="0"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000" dirty="0">
                <a:ea typeface="宋体" panose="02010600030101010101" pitchFamily="2" charset="-122"/>
              </a:rPr>
              <a:t>平面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BDD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000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Text Box 77">
            <a:extLst>
              <a:ext uri="{FF2B5EF4-FFF2-40B4-BE49-F238E27FC236}">
                <a16:creationId xmlns:a16="http://schemas.microsoft.com/office/drawing/2014/main" id="{AF6BD930-E6ED-0FEC-9F71-84B772099BA2}"/>
              </a:ext>
            </a:extLst>
          </p:cNvPr>
          <p:cNvSpPr txBox="1"/>
          <p:nvPr/>
        </p:nvSpPr>
        <p:spPr>
          <a:xfrm>
            <a:off x="360000" y="769721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如图所示，在正方体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中，求证：平面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⊥平面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BDD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82C636-8BCE-AE4C-34C0-FC3EC5AA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99" y="1491630"/>
            <a:ext cx="2673101" cy="258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152400" y="555625"/>
            <a:ext cx="9005570" cy="4223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已知平面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，，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和直线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判断下列命题的真假: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过平面外一点只可作一个平面与已知平面垂直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）过平面外一条直线可作无数个平面与已知平面垂直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；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ym typeface="+mn-ea"/>
              </a:rPr>
              <a:t>⊥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b="1" dirty="0">
                <a:sym typeface="+mn-ea"/>
              </a:rPr>
              <a:t>⊥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//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；           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ym typeface="+mn-ea"/>
              </a:rPr>
              <a:t>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 dirty="0">
                <a:sym typeface="+mn-ea"/>
              </a:rPr>
              <a:t>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//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； 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sz="2400" b="1" dirty="0">
                <a:sym typeface="+mn-ea"/>
              </a:rPr>
              <a:t>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//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//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ym typeface="+mn-ea"/>
              </a:rPr>
              <a:t>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sz="2400" b="1" dirty="0">
                <a:sym typeface="+mn-ea"/>
              </a:rPr>
              <a:t>则</a:t>
            </a:r>
            <a:r>
              <a:rPr lang="en-US" sz="2400" b="1" dirty="0">
                <a:sym typeface="+mn-ea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sym typeface="+mn-ea"/>
              </a:rPr>
              <a:t>⊥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  <a:sym typeface="+mn-ea"/>
              </a:rPr>
              <a:t>．</a:t>
            </a:r>
            <a:endParaRPr sz="2400" b="1" dirty="0">
              <a:latin typeface="+mn-ea"/>
              <a:ea typeface="+mn-ea"/>
              <a:sym typeface="+mn-ea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998512"/>
              </p:ext>
            </p:extLst>
          </p:nvPr>
        </p:nvGraphicFramePr>
        <p:xfrm>
          <a:off x="1770483" y="2920868"/>
          <a:ext cx="231140" cy="30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000" imgH="165100" progId="Equation.KSEE3">
                  <p:embed/>
                </p:oleObj>
              </mc:Choice>
              <mc:Fallback>
                <p:oleObj r:id="rId5" imgW="1270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0483" y="2920868"/>
                        <a:ext cx="231140" cy="30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813033"/>
              </p:ext>
            </p:extLst>
          </p:nvPr>
        </p:nvGraphicFramePr>
        <p:xfrm>
          <a:off x="2857071" y="2920871"/>
          <a:ext cx="231140" cy="30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7000" imgH="165100" progId="Equation.KSEE3">
                  <p:embed/>
                </p:oleObj>
              </mc:Choice>
              <mc:Fallback>
                <p:oleObj r:id="rId7" imgW="1270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7071" y="2920871"/>
                        <a:ext cx="231140" cy="30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8732577"/>
              </p:ext>
            </p:extLst>
          </p:nvPr>
        </p:nvGraphicFramePr>
        <p:xfrm>
          <a:off x="3138908" y="951985"/>
          <a:ext cx="231140" cy="30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000" imgH="165100" progId="Equation.KSEE3">
                  <p:embed/>
                </p:oleObj>
              </mc:Choice>
              <mc:Fallback>
                <p:oleObj r:id="rId8" imgW="1270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8908" y="951985"/>
                        <a:ext cx="231140" cy="30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360000" y="771550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400" b="1" dirty="0" err="1">
                <a:latin typeface="+mn-ea"/>
                <a:ea typeface="+mn-ea"/>
              </a:rPr>
              <a:t>如图所示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+mn-ea"/>
                <a:ea typeface="+mn-ea"/>
              </a:rPr>
              <a:t>三条直线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OX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OY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OZ </a:t>
            </a:r>
            <a:r>
              <a:rPr lang="en-US" altLang="zh-CN" sz="2400" b="1" dirty="0">
                <a:latin typeface="+mn-ea"/>
                <a:ea typeface="+mn-ea"/>
              </a:rPr>
              <a:t>两两垂直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求证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三个平面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XOY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YOZ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ZOX </a:t>
            </a:r>
            <a:r>
              <a:rPr lang="en-US" altLang="zh-CN" sz="2400" b="1" dirty="0" err="1">
                <a:latin typeface="+mn-ea"/>
                <a:ea typeface="+mn-ea"/>
              </a:rPr>
              <a:t>两两垂直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sz="2400" b="1" dirty="0">
              <a:sym typeface="+mn-ea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239304"/>
            <a:ext cx="2738456" cy="27803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360000" y="771550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在棱长为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的正方体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ABCD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求二面角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的正切值.</a:t>
            </a:r>
            <a:endParaRPr sz="2400" b="1" dirty="0">
              <a:sym typeface="+mn-ea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45" y="1707515"/>
            <a:ext cx="3013710" cy="2846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611188" y="3005053"/>
            <a:ext cx="7875587" cy="41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如果一个平面经过另一个平面的一条垂线，那么这两个平面互相垂直.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611188" y="973688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．二面角的概念与度量．</a:t>
            </a:r>
          </a:p>
        </p:txBody>
      </p:sp>
      <p:sp>
        <p:nvSpPr>
          <p:cNvPr id="31767" name="Text Box 66"/>
          <p:cNvSpPr txBox="1"/>
          <p:nvPr/>
        </p:nvSpPr>
        <p:spPr>
          <a:xfrm>
            <a:off x="611188" y="2386563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．两平面垂直的判定定理．</a:t>
            </a:r>
          </a:p>
        </p:txBody>
      </p:sp>
      <p:sp>
        <p:nvSpPr>
          <p:cNvPr id="13318" name="Text Box 68"/>
          <p:cNvSpPr txBox="1"/>
          <p:nvPr/>
        </p:nvSpPr>
        <p:spPr>
          <a:xfrm>
            <a:off x="611188" y="1486642"/>
            <a:ext cx="8281104" cy="74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从一条直线出发的两个半平面所组成的图形称为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 这条直线称为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二面角的棱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，这两个半平面称为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二面角的面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3" name="Text Box 66"/>
          <p:cNvSpPr txBox="1"/>
          <p:nvPr/>
        </p:nvSpPr>
        <p:spPr>
          <a:xfrm>
            <a:off x="611187" y="3623543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．数学思想方法的总结．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3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/>
              <a:t>作业布置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497150" y="1563638"/>
            <a:ext cx="4149700" cy="71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同步练习配套习题．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Rectangle 19"/>
          <p:cNvSpPr txBox="1"/>
          <p:nvPr>
            <p:custDataLst>
              <p:tags r:id="rId1"/>
            </p:custDataLst>
          </p:nvPr>
        </p:nvSpPr>
        <p:spPr>
          <a:xfrm>
            <a:off x="251460" y="843915"/>
            <a:ext cx="8603615" cy="1803400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1" dirty="0"/>
              <a:t>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直线与直线相交成一定的角，那么平面与平面相交是否也成一定的角？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如图，修筑水坝时, 为了使水坝坚固耐用, 需要使水坝面与水平面成适当的角度；使用笔记本电脑时, 为了方便操作,也要将显示屏打开一定的角度.</a:t>
            </a:r>
          </a:p>
        </p:txBody>
      </p:sp>
      <p:sp>
        <p:nvSpPr>
          <p:cNvPr id="3" name="Rectangle 19"/>
          <p:cNvSpPr txBox="1"/>
          <p:nvPr>
            <p:custDataLst>
              <p:tags r:id="rId2"/>
            </p:custDataLst>
          </p:nvPr>
        </p:nvSpPr>
        <p:spPr>
          <a:xfrm>
            <a:off x="953728" y="4227934"/>
            <a:ext cx="7236544" cy="650875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想一想：如何描述两个平面所形成的这种 “角”？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205" y="2499995"/>
            <a:ext cx="2690495" cy="1467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555" y="2498725"/>
            <a:ext cx="2442210" cy="156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77" y="1161182"/>
            <a:ext cx="2690495" cy="1467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059582"/>
            <a:ext cx="2442210" cy="1569085"/>
          </a:xfrm>
          <a:prstGeom prst="rect">
            <a:avLst/>
          </a:prstGeom>
        </p:spPr>
      </p:pic>
      <p:sp>
        <p:nvSpPr>
          <p:cNvPr id="6" name="Rectangle 19"/>
          <p:cNvSpPr txBox="1"/>
          <p:nvPr>
            <p:custDataLst>
              <p:tags r:id="rId1"/>
            </p:custDataLst>
          </p:nvPr>
        </p:nvSpPr>
        <p:spPr>
          <a:xfrm>
            <a:off x="270192" y="2971497"/>
            <a:ext cx="8603615" cy="1803400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平面内的一条直线把这个平面分成两个部分, 其中的每一部分都称为</a:t>
            </a:r>
            <a:r>
              <a:rPr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半平面</a:t>
            </a:r>
            <a:r>
              <a:rPr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当其中一个半平面绕着这条直线旋转时, 两个半平面就形成了一定的角度.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316" name="Text Box 37"/>
          <p:cNvSpPr txBox="1"/>
          <p:nvPr/>
        </p:nvSpPr>
        <p:spPr>
          <a:xfrm>
            <a:off x="539750" y="843558"/>
            <a:ext cx="27774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二面角的概念</a:t>
            </a:r>
          </a:p>
        </p:txBody>
      </p:sp>
      <p:sp>
        <p:nvSpPr>
          <p:cNvPr id="13318" name="Text Box 68"/>
          <p:cNvSpPr txBox="1"/>
          <p:nvPr/>
        </p:nvSpPr>
        <p:spPr>
          <a:xfrm>
            <a:off x="467360" y="1275715"/>
            <a:ext cx="840994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从一条直线出发的两个半平面所组成的图形称为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 这条直线称为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二面角的棱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，这两个半平面称为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二面角的面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3220085"/>
            <a:ext cx="2508250" cy="1092200"/>
          </a:xfrm>
          <a:prstGeom prst="rect">
            <a:avLst/>
          </a:prstGeom>
        </p:spPr>
      </p:pic>
      <p:sp>
        <p:nvSpPr>
          <p:cNvPr id="3" name="Text Box 68"/>
          <p:cNvSpPr txBox="1"/>
          <p:nvPr/>
        </p:nvSpPr>
        <p:spPr>
          <a:xfrm>
            <a:off x="467360" y="2571115"/>
            <a:ext cx="8409940" cy="902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如图所示，棱为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，半平面分别为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的二面角，记作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9" name="Text Box 126"/>
          <p:cNvSpPr txBox="1"/>
          <p:nvPr>
            <p:custDataLst>
              <p:tags r:id="rId1"/>
            </p:custDataLst>
          </p:nvPr>
        </p:nvSpPr>
        <p:spPr>
          <a:xfrm>
            <a:off x="443388" y="4389396"/>
            <a:ext cx="7885113" cy="5762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你能举出生活中一些二面角的例子吗？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9" name="Text Box 126"/>
          <p:cNvSpPr txBox="1"/>
          <p:nvPr/>
        </p:nvSpPr>
        <p:spPr>
          <a:xfrm>
            <a:off x="395605" y="771525"/>
            <a:ext cx="81502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在笔记本电脑被打开的过程中，我们能感受到两个平面之间的“张角”会逐渐变大，如何来刻画这个“张角”呢？</a:t>
            </a:r>
          </a:p>
        </p:txBody>
      </p:sp>
      <p:sp>
        <p:nvSpPr>
          <p:cNvPr id="2" name="Text Box 99"/>
          <p:cNvSpPr txBox="1"/>
          <p:nvPr>
            <p:custDataLst>
              <p:tags r:id="rId1"/>
            </p:custDataLst>
          </p:nvPr>
        </p:nvSpPr>
        <p:spPr>
          <a:xfrm>
            <a:off x="323215" y="2052955"/>
            <a:ext cx="5616937" cy="2792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如图所示，在二面角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的棱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上任取一点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，以点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为垂足，在半平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面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内分别作垂直于棱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的射线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OA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OB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，则射线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OA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OB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构成的∠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AOB</a:t>
            </a:r>
            <a:endParaRPr lang="en-US" altLang="zh-CN" sz="2400" b="1" i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二面角的平面角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715766"/>
            <a:ext cx="2954655" cy="129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9" name="Text Box 126"/>
          <p:cNvSpPr txBox="1"/>
          <p:nvPr/>
        </p:nvSpPr>
        <p:spPr>
          <a:xfrm>
            <a:off x="611505" y="864235"/>
            <a:ext cx="81502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（1）二面角的大小是用它的平面角来度量的，一个二面角的平面角是多少度，就说这个二面角是多少度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 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0" y="2211705"/>
            <a:ext cx="3245485" cy="14217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39340" y="3764280"/>
            <a:ext cx="4572000" cy="5762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约定二面角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≤</a:t>
            </a:r>
            <a:r>
              <a:rPr lang="zh-CN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θ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≤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°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19672" y="4409506"/>
            <a:ext cx="68757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（2）平面角是直角的二面角叫做直二面角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0483" name="Text Box 77"/>
          <p:cNvSpPr txBox="1"/>
          <p:nvPr/>
        </p:nvSpPr>
        <p:spPr>
          <a:xfrm>
            <a:off x="360000" y="771550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如图所示，在正方体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中，求二面角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的大小.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346412" y="1941970"/>
            <a:ext cx="5776595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　</a:t>
            </a:r>
            <a:r>
              <a:rPr sz="2400" b="1" dirty="0" err="1">
                <a:ea typeface="宋体" panose="02010600030101010101" pitchFamily="2" charset="-122"/>
              </a:rPr>
              <a:t>如何求二面角的大小？需先找出二面角的平面角，然后求出平面角的大小</a:t>
            </a:r>
            <a:r>
              <a:rPr lang="zh-CN" altLang="en-US" sz="2400" b="1" dirty="0">
                <a:ea typeface="宋体" panose="02010600030101010101" pitchFamily="2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563638"/>
            <a:ext cx="247437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360001" y="1953907"/>
            <a:ext cx="5868184" cy="2792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　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在正方体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⊥平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所以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因此∠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为二面角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的一个平面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角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在等腰三角形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=45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所以二面角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的大小为45</a:t>
            </a:r>
            <a:r>
              <a:rPr 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2" name="Text Box 77">
            <a:extLst>
              <a:ext uri="{FF2B5EF4-FFF2-40B4-BE49-F238E27FC236}">
                <a16:creationId xmlns:a16="http://schemas.microsoft.com/office/drawing/2014/main" id="{BA857D36-F52A-BF09-1344-DA00AC1988AB}"/>
              </a:ext>
            </a:extLst>
          </p:cNvPr>
          <p:cNvSpPr txBox="1"/>
          <p:nvPr/>
        </p:nvSpPr>
        <p:spPr>
          <a:xfrm>
            <a:off x="360000" y="771550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如图所示，在正方体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中，求二面角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的大小.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759AD4-9A20-192F-76E8-4672C508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563638"/>
            <a:ext cx="247437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0483" name="Text Box 77"/>
          <p:cNvSpPr txBox="1"/>
          <p:nvPr/>
        </p:nvSpPr>
        <p:spPr>
          <a:xfrm>
            <a:off x="360000" y="771550"/>
            <a:ext cx="8424000" cy="1324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想一想：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观察教室的墙面与地面，它们所成的二面角的大小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是多少度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它们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什么特殊位置关系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" name="Text Box 6"/>
          <p:cNvSpPr txBox="1"/>
          <p:nvPr>
            <p:custDataLst>
              <p:tags r:id="rId1"/>
            </p:custDataLst>
          </p:nvPr>
        </p:nvSpPr>
        <p:spPr>
          <a:xfrm>
            <a:off x="395536" y="2178270"/>
            <a:ext cx="8183245" cy="6680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它们所成的二面角的大小是90°，它们所在的平面互相垂直.</a:t>
            </a:r>
          </a:p>
        </p:txBody>
      </p:sp>
      <p:sp>
        <p:nvSpPr>
          <p:cNvPr id="14340" name="Text Box 37"/>
          <p:cNvSpPr txBox="1"/>
          <p:nvPr/>
        </p:nvSpPr>
        <p:spPr>
          <a:xfrm>
            <a:off x="360000" y="2988285"/>
            <a:ext cx="8545929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定义：两个平面所成的二面角是直二面角时，称</a:t>
            </a:r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</a:t>
            </a:r>
            <a:endParaRPr lang="en-US" altLang="zh-CN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两个平面互相垂直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58694b6-fc84-4604-91ed-c8c6b5786da5"/>
  <p:tag name="COMMONDATA" val="eyJoZGlkIjoiNTE1YjRhMzM3N2M1OTAyNmMyMTMyYjY0OTEzZWI4O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988</Words>
  <Application>Microsoft Office PowerPoint</Application>
  <PresentationFormat>全屏显示(16:9)</PresentationFormat>
  <Paragraphs>91</Paragraphs>
  <Slides>20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1_Office 主题</vt:lpstr>
      <vt:lpstr>Equation.KSEE3</vt:lpstr>
      <vt:lpstr>5.4.2  平面与平面垂直 (第1课时)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299</cp:revision>
  <dcterms:created xsi:type="dcterms:W3CDTF">2013-12-23T07:18:00Z</dcterms:created>
  <dcterms:modified xsi:type="dcterms:W3CDTF">2023-09-08T06:19:25Z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9ED3F18E38AF43029BE5CBD3F17CA0DE_12</vt:lpwstr>
  </property>
  <property fmtid="{D5CDD505-2E9C-101B-9397-08002B2CF9AE}" pid="3" name="KSOProductBuildVer">
    <vt:lpwstr>2052-11.1.0.14036</vt:lpwstr>
  </property>
</Properties>
</file>