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ink/ink1.xml" ContentType="application/inkml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ink/ink2.xml" ContentType="application/inkml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3" r:id="rId2"/>
  </p:sldMasterIdLst>
  <p:notesMasterIdLst>
    <p:notesMasterId r:id="rId17"/>
  </p:notesMasterIdLst>
  <p:handoutMasterIdLst>
    <p:handoutMasterId r:id="rId18"/>
  </p:handoutMasterIdLst>
  <p:sldIdLst>
    <p:sldId id="256" r:id="rId3"/>
    <p:sldId id="364" r:id="rId4"/>
    <p:sldId id="326" r:id="rId5"/>
    <p:sldId id="366" r:id="rId6"/>
    <p:sldId id="365" r:id="rId7"/>
    <p:sldId id="367" r:id="rId8"/>
    <p:sldId id="368" r:id="rId9"/>
    <p:sldId id="329" r:id="rId10"/>
    <p:sldId id="369" r:id="rId11"/>
    <p:sldId id="370" r:id="rId12"/>
    <p:sldId id="371" r:id="rId13"/>
    <p:sldId id="342" r:id="rId14"/>
    <p:sldId id="348" r:id="rId15"/>
    <p:sldId id="303" r:id="rId16"/>
  </p:sldIdLst>
  <p:sldSz cx="9144000" cy="5143500" type="screen16x9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0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ACA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82"/>
  </p:normalViewPr>
  <p:slideViewPr>
    <p:cSldViewPr showGuides="1">
      <p:cViewPr varScale="1">
        <p:scale>
          <a:sx n="142" d="100"/>
          <a:sy n="142" d="100"/>
        </p:scale>
        <p:origin x="714" y="120"/>
      </p:cViewPr>
      <p:guideLst>
        <p:guide orient="horz" pos="160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70A05EE-AE6D-4E3E-9DD9-0FCE10642EEF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>
              <a:buNone/>
            </a:pPr>
            <a:fld id="{9A0DB2DC-4C9A-4742-B13C-FB6460FD3503}" type="slidenum">
              <a:rPr lang="zh-CN" altLang="en-US" sz="1200" dirty="0"/>
              <a:t>‹#›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" max="2" units="cm"/>
          <inkml:channel name="Y" type="integer" min="-2" max="2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4T02:44: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4 560 0 0,'0'0'1103'0'0,"0"0"-282"0"0,0 0-476 0 0,0 0-226 0 0,0 0-67 0 0,0 0 112 0 0,0 0 84 0 0,0 0-32 0 0,0 0-82 0 0,0 0-65 0 0,0 0-41 0 0,0 0 9 0 0,0 0-24 0 0,0 0-18 0 0,0 0-60 0 0,0 0-70 0 0,0 0-88 0 0,0 0-296 0 0,0 0-296 0 0,0-2-1307 0 0,0 0 2097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" max="2" units="cm"/>
          <inkml:channel name="Y" type="integer" min="-2" max="2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4T02:44: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4 560 0 0,'0'0'1103'0'0,"0"0"-282"0"0,0 0-476 0 0,0 0-226 0 0,0 0-67 0 0,0 0 112 0 0,0 0 84 0 0,0 0-32 0 0,0 0-82 0 0,0 0-65 0 0,0 0-41 0 0,0 0 9 0 0,0 0-24 0 0,0 0-18 0 0,0 0-60 0 0,0 0-70 0 0,0 0-88 0 0,0 0-296 0 0,0 0-296 0 0,0-2-1307 0 0,0 0 2097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AF170A9-0386-45EC-9852-F1471DF6FD5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  <a:t>‹#›</a:t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922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  <a:t>1</a:t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2.xml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jpe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墨迹 1"/>
              <p14:cNvContentPartPr/>
              <p14:nvPr/>
            </p14:nvContentPartPr>
            <p14:xfrm>
              <a:off x="461952" y="754591"/>
              <a:ext cx="360" cy="1800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3"/>
            </p:blipFill>
            <p:spPr>
              <a:xfrm>
                <a:off x="461952" y="754591"/>
                <a:ext cx="360" cy="1800"/>
              </a:xfrm>
              <a:prstGeom prst="rect"/>
            </p:spPr>
          </p:pic>
        </mc:Fallback>
      </mc:AlternateContent>
      <p:pic>
        <p:nvPicPr>
          <p:cNvPr id="2051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5EE5D61-03C1-680D-3607-B9E0047C8EF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ctr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l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91B2B3A-2F93-CE03-34EF-4F3A32DB4F2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墨迹 1"/>
              <p14:cNvContentPartPr/>
              <p14:nvPr/>
            </p14:nvContentPartPr>
            <p14:xfrm>
              <a:off x="461952" y="754591"/>
              <a:ext cx="360" cy="1800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3"/>
            </p:blipFill>
            <p:spPr>
              <a:xfrm>
                <a:off x="461952" y="754591"/>
                <a:ext cx="360" cy="1800"/>
              </a:xfrm>
              <a:prstGeom prst="rect"/>
            </p:spPr>
          </p:pic>
        </mc:Fallback>
      </mc:AlternateContent>
      <p:pic>
        <p:nvPicPr>
          <p:cNvPr id="2051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ctr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l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1187450" y="277813"/>
            <a:ext cx="7488238" cy="5651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1187450" y="277813"/>
            <a:ext cx="7488238" cy="5651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4.xml"/><Relationship Id="rId7" Type="http://schemas.openxmlformats.org/officeDocument/2006/relationships/image" Target="../media/image8.wmf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oleObject" Target="../embeddings/oleObject2.bin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5.xml"/><Relationship Id="rId9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6.xml"/><Relationship Id="rId7" Type="http://schemas.openxmlformats.org/officeDocument/2006/relationships/oleObject" Target="../embeddings/oleObject5.bin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../media/image8.wmf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ctrTitle"/>
          </p:nvPr>
        </p:nvSpPr>
        <p:spPr>
          <a:xfrm>
            <a:off x="0" y="1887538"/>
            <a:ext cx="9144000" cy="936625"/>
          </a:xfrm>
        </p:spPr>
        <p:txBody>
          <a:bodyPr vert="horz" wrap="square" lIns="91440" tIns="45720" rIns="91440" bIns="45720" anchor="ctr" anchorCtr="0"/>
          <a:lstStyle>
            <a:lvl1pPr lvl="0">
              <a:buClrTx/>
              <a:buSzTx/>
              <a:buFontTx/>
              <a:defRPr/>
            </a:lvl1pPr>
          </a:lstStyle>
          <a:p>
            <a:pPr lvl="0" algn="ctr" eaLnBrk="1" hangingPunct="1"/>
            <a:r>
              <a:rPr lang="en-US" altLang="zh-CN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5.4.2  </a:t>
            </a:r>
            <a:r>
              <a:rPr lang="zh-CN" alt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平面与平面垂直</a:t>
            </a:r>
            <a:br>
              <a:rPr lang="en-US" altLang="zh-CN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4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第</a:t>
            </a:r>
            <a:r>
              <a:rPr lang="en-US" altLang="zh-CN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课时</a:t>
            </a:r>
            <a:r>
              <a:rPr lang="en-US" altLang="zh-CN" sz="4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1976E8D9-C223-D1D3-9FDF-8FED08D2C35E}"/>
              </a:ext>
            </a:extLst>
          </p:cNvPr>
          <p:cNvGrpSpPr/>
          <p:nvPr/>
        </p:nvGrpSpPr>
        <p:grpSpPr>
          <a:xfrm>
            <a:off x="473351" y="1386611"/>
            <a:ext cx="4959985" cy="2861310"/>
            <a:chOff x="473351" y="1386611"/>
            <a:chExt cx="4959985" cy="2861310"/>
          </a:xfrm>
        </p:grpSpPr>
        <p:sp>
          <p:nvSpPr>
            <p:cNvPr id="5" name="文本框 4"/>
            <p:cNvSpPr txBox="1"/>
            <p:nvPr>
              <p:custDataLst>
                <p:tags r:id="rId3"/>
              </p:custDataLst>
            </p:nvPr>
          </p:nvSpPr>
          <p:spPr>
            <a:xfrm>
              <a:off x="473351" y="1386611"/>
              <a:ext cx="4959985" cy="2861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sz="2400" b="1" dirty="0" err="1">
                  <a:solidFill>
                    <a:srgbClr val="0000CC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证明</a:t>
              </a:r>
              <a:r>
                <a:rPr sz="2400" b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</a:t>
              </a:r>
              <a:r>
                <a:rPr sz="2400" b="1" dirty="0" err="1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在平面</a:t>
              </a:r>
              <a:r>
                <a:rPr lang="en-US" sz="2400" b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sz="2400" b="1" i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α</a:t>
              </a:r>
              <a:r>
                <a:rPr sz="2400" b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sz="2400" b="1" dirty="0" err="1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内作直线</a:t>
              </a:r>
              <a:r>
                <a:rPr lang="en-US" sz="2400" b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sz="2400" b="1" i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</a:t>
              </a:r>
              <a:r>
                <a:rPr lang="en-US" sz="2400" b="1" i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sz="2400" b="1" dirty="0" err="1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垂直于</a:t>
              </a:r>
              <a:r>
                <a:rPr lang="en-US" sz="2400" b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sz="2400" b="1" i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α</a:t>
              </a:r>
              <a:r>
                <a:rPr lang="en-US" sz="2400" b="1" i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sz="2400" b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和</a:t>
              </a:r>
              <a:r>
                <a:rPr lang="en-US" sz="2400" b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sz="2400" b="1" i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β</a:t>
              </a:r>
              <a:r>
                <a:rPr lang="en-US" sz="2400" b="1" i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sz="2400" b="1" dirty="0" err="1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的交线</a:t>
              </a:r>
              <a:r>
                <a:rPr sz="2400" b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，</a:t>
              </a:r>
            </a:p>
            <a:p>
              <a:pPr>
                <a:lnSpc>
                  <a:spcPct val="150000"/>
                </a:lnSpc>
              </a:pPr>
              <a:r>
                <a:rPr sz="2400" b="1" dirty="0" err="1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因为</a:t>
              </a:r>
              <a:r>
                <a:rPr lang="en-US" sz="2400" b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sz="2400" b="1" i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α</a:t>
              </a:r>
              <a:r>
                <a:rPr lang="en-US" sz="24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⊥</a:t>
              </a:r>
              <a:r>
                <a:rPr sz="2400" b="1" i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β</a:t>
              </a:r>
              <a:r>
                <a:rPr sz="2400" b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，</a:t>
              </a:r>
              <a:r>
                <a:rPr sz="2400" b="1" dirty="0" err="1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所以</a:t>
              </a:r>
              <a:r>
                <a:rPr lang="en-US" sz="2400" b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sz="2400" b="1" i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</a:t>
              </a:r>
              <a:r>
                <a:rPr lang="en-US" sz="24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⊥</a:t>
              </a:r>
              <a:r>
                <a:rPr sz="2400" b="1" i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β</a:t>
              </a:r>
              <a:r>
                <a:rPr sz="2400" b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sz="2400" b="1" dirty="0" err="1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因为</a:t>
              </a:r>
              <a:r>
                <a:rPr lang="en-US" sz="2400" b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sz="2400" b="1" i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</a:t>
              </a:r>
              <a:r>
                <a:rPr lang="en-US" sz="24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⊥</a:t>
              </a:r>
              <a:r>
                <a:rPr sz="2400" b="1" i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β</a:t>
              </a:r>
              <a:r>
                <a:rPr sz="2400" b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，</a:t>
              </a:r>
              <a:r>
                <a:rPr sz="2400" b="1" dirty="0" err="1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所以</a:t>
              </a:r>
              <a:r>
                <a:rPr lang="en-US" sz="2400" b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sz="2400" b="1" i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</a:t>
              </a:r>
              <a:r>
                <a:rPr sz="2400" b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//</a:t>
              </a:r>
              <a:r>
                <a:rPr sz="2400" b="1" i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</a:t>
              </a:r>
              <a:r>
                <a:rPr lang="zh-CN" altLang="en-US" sz="2400" b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. </a:t>
              </a:r>
              <a:endParaRPr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sz="2400" b="1" dirty="0" err="1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又因为</a:t>
              </a:r>
              <a:r>
                <a:rPr lang="en-US" sz="2400" b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sz="2400" b="1" i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 </a:t>
              </a:r>
              <a:r>
                <a:rPr lang="en-US" sz="2400" i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   </a:t>
              </a:r>
              <a:r>
                <a:rPr sz="2400" b="1" i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α</a:t>
              </a:r>
              <a:r>
                <a:rPr sz="2400" b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，</a:t>
              </a:r>
              <a:r>
                <a:rPr sz="2400" b="1" i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</a:t>
              </a:r>
              <a:r>
                <a:rPr sz="2400" b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⸦</a:t>
              </a:r>
              <a:r>
                <a:rPr sz="2400" b="1" i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α</a:t>
              </a:r>
              <a:r>
                <a:rPr sz="2400" b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，</a:t>
              </a:r>
              <a:r>
                <a:rPr sz="2400" b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sz="2400" b="1" dirty="0" err="1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所以</a:t>
              </a:r>
              <a:r>
                <a:rPr lang="en-US" sz="2400" b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sz="2400" b="1" i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</a:t>
              </a:r>
              <a:r>
                <a:rPr sz="2400" b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//</a:t>
              </a:r>
              <a:r>
                <a:rPr sz="2400" b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sz="2400" b="1" i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α</a:t>
              </a:r>
              <a:r>
                <a:rPr lang="zh-CN" altLang="en-US" sz="2400" b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. </a:t>
              </a:r>
              <a:endParaRPr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" name="对象 5">
              <a:hlinkClick r:id="" action="ppaction://ole?verb=0"/>
            </p:cNvPr>
            <p:cNvGraphicFramePr>
              <a:graphicFrameLocks noChangeAspect="1"/>
            </p:cNvGraphicFramePr>
            <p:nvPr>
              <p:custDataLst>
                <p:tags r:id="rId4"/>
              </p:custDataLst>
              <p:extLst>
                <p:ext uri="{D42A27DB-BD31-4B8C-83A1-F6EECF244321}">
                  <p14:modId xmlns:p14="http://schemas.microsoft.com/office/powerpoint/2010/main" val="1789613438"/>
                </p:ext>
              </p:extLst>
            </p:nvPr>
          </p:nvGraphicFramePr>
          <p:xfrm>
            <a:off x="1669741" y="3824238"/>
            <a:ext cx="269240" cy="269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6" imgW="152400" imgH="152400" progId="Equation.KSEE3">
                    <p:embed/>
                  </p:oleObj>
                </mc:Choice>
                <mc:Fallback>
                  <p:oleObj r:id="rId6" imgW="152400" imgH="152400" progId="Equation.KSEE3">
                    <p:embed/>
                    <p:pic>
                      <p:nvPicPr>
                        <p:cNvPr id="0" name="图片 1024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669741" y="3824238"/>
                          <a:ext cx="269240" cy="26924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F22E5190-E931-3159-50CF-CF40BDDAA33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19967"/>
          <a:stretch/>
        </p:blipFill>
        <p:spPr>
          <a:xfrm>
            <a:off x="5402364" y="1527629"/>
            <a:ext cx="3506470" cy="2088242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393F9BE1-9EAA-C11F-A4AE-00699AB3C6A3}"/>
              </a:ext>
            </a:extLst>
          </p:cNvPr>
          <p:cNvGrpSpPr/>
          <p:nvPr/>
        </p:nvGrpSpPr>
        <p:grpSpPr>
          <a:xfrm>
            <a:off x="467360" y="771525"/>
            <a:ext cx="8472805" cy="957580"/>
            <a:chOff x="736" y="1215"/>
            <a:chExt cx="13343" cy="1508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A81B5C54-0233-722D-00E0-197B767F17A5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736" y="1215"/>
              <a:ext cx="13343" cy="150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zh-CN" sz="2400" b="1" dirty="0">
                  <a:solidFill>
                    <a:srgbClr val="0000CC"/>
                  </a:solidFill>
                  <a:ea typeface="宋体" panose="02010600030101010101" pitchFamily="2" charset="-122"/>
                </a:rPr>
                <a:t>例</a:t>
              </a:r>
              <a:r>
                <a:rPr lang="en-US" sz="24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zh-CN" altLang="en-US" sz="2400" b="1" dirty="0">
                  <a:latin typeface="宋体" panose="02010600030101010101" pitchFamily="2" charset="-122"/>
                  <a:cs typeface="Times New Roman" panose="02020603050405020304" pitchFamily="18" charset="0"/>
                </a:rPr>
                <a:t>　</a:t>
              </a:r>
              <a:r>
                <a:rPr lang="en-US" sz="2400" b="1" dirty="0" err="1">
                  <a:latin typeface="Times New Roman" panose="02020603050405020304" pitchFamily="18" charset="0"/>
                  <a:ea typeface="宋体" panose="02010600030101010101" pitchFamily="2" charset="-122"/>
                </a:rPr>
                <a:t>如图所示，已知</a:t>
              </a:r>
              <a:r>
                <a:rPr lang="en-US" sz="24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r>
                <a:rPr lang="en-US" sz="2400" b="1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α</a:t>
              </a:r>
              <a:r>
                <a:rPr lang="en-US" sz="24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⊥</a:t>
              </a:r>
              <a:r>
                <a:rPr lang="en-US" sz="2400" b="1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β</a:t>
              </a:r>
              <a:r>
                <a:rPr sz="2400" b="1" dirty="0">
                  <a:sym typeface="+mn-ea"/>
                </a:rPr>
                <a:t>，</a:t>
              </a:r>
              <a:r>
                <a:rPr lang="en-US" sz="2400" b="1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l</a:t>
              </a:r>
              <a:r>
                <a:rPr lang="en-US" sz="24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⊥</a:t>
              </a:r>
              <a:r>
                <a:rPr lang="en-US" sz="2400" b="1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β</a:t>
              </a:r>
              <a:r>
                <a:rPr sz="2400" b="1" dirty="0">
                  <a:sym typeface="+mn-ea"/>
                </a:rPr>
                <a:t>，</a:t>
              </a:r>
              <a:r>
                <a:rPr lang="en-US" sz="2400" b="1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 l    α </a:t>
              </a:r>
              <a:r>
                <a:rPr sz="2400" b="1" dirty="0">
                  <a:sym typeface="+mn-ea"/>
                </a:rPr>
                <a:t>，</a:t>
              </a:r>
              <a:r>
                <a:rPr lang="en-US" sz="2400" b="1" dirty="0" err="1">
                  <a:latin typeface="Times New Roman" panose="02020603050405020304" pitchFamily="18" charset="0"/>
                  <a:ea typeface="宋体" panose="02010600030101010101" pitchFamily="2" charset="-122"/>
                </a:rPr>
                <a:t>求证：</a:t>
              </a:r>
              <a:r>
                <a:rPr lang="en-US" sz="2400" b="1" i="1" dirty="0" err="1">
                  <a:latin typeface="Times New Roman" panose="02020603050405020304" pitchFamily="18" charset="0"/>
                  <a:ea typeface="宋体" panose="02010600030101010101" pitchFamily="2" charset="-122"/>
                </a:rPr>
                <a:t>l</a:t>
              </a:r>
              <a:r>
                <a:rPr lang="en-US" sz="2400" b="1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 // α .</a:t>
              </a:r>
            </a:p>
          </p:txBody>
        </p:sp>
        <p:graphicFrame>
          <p:nvGraphicFramePr>
            <p:cNvPr id="10" name="对象 9">
              <a:hlinkClick r:id="" action="ppaction://ole?verb=0"/>
              <a:extLst>
                <a:ext uri="{FF2B5EF4-FFF2-40B4-BE49-F238E27FC236}">
                  <a16:creationId xmlns:a16="http://schemas.microsoft.com/office/drawing/2014/main" id="{D90B7A75-2AB9-D010-1CE7-245B1D0D9672}"/>
                </a:ext>
              </a:extLst>
            </p:cNvPr>
            <p:cNvGraphicFramePr>
              <a:graphicFrameLocks noChangeAspect="1"/>
            </p:cNvGraphicFramePr>
            <p:nvPr>
              <p:custDataLst>
                <p:tags r:id="rId2"/>
              </p:custDataLst>
              <p:extLst>
                <p:ext uri="{D42A27DB-BD31-4B8C-83A1-F6EECF244321}">
                  <p14:modId xmlns:p14="http://schemas.microsoft.com/office/powerpoint/2010/main" val="2234037258"/>
                </p:ext>
              </p:extLst>
            </p:nvPr>
          </p:nvGraphicFramePr>
          <p:xfrm>
            <a:off x="8612" y="1589"/>
            <a:ext cx="424" cy="4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9" imgW="152400" imgH="152400" progId="Equation.KSEE3">
                    <p:embed/>
                  </p:oleObj>
                </mc:Choice>
                <mc:Fallback>
                  <p:oleObj r:id="rId9" imgW="152400" imgH="152400" progId="Equation.KSEE3">
                    <p:embed/>
                    <p:pic>
                      <p:nvPicPr>
                        <p:cNvPr id="9" name="对象 8">
                          <a:hlinkClick r:id="" action="ppaction://ole?verb=0"/>
                        </p:cNvPr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8612" y="1589"/>
                          <a:ext cx="424" cy="42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p:sp>
        <p:nvSpPr>
          <p:cNvPr id="128" name="文本框 127"/>
          <p:cNvSpPr txBox="1"/>
          <p:nvPr/>
        </p:nvSpPr>
        <p:spPr>
          <a:xfrm>
            <a:off x="179705" y="688975"/>
            <a:ext cx="9224010" cy="15913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>
              <a:lnSpc>
                <a:spcPct val="200000"/>
              </a:lnSpc>
            </a:pPr>
            <a:r>
              <a:rPr lang="zh-CN" sz="2400" b="1" dirty="0">
                <a:solidFill>
                  <a:srgbClr val="0000CC"/>
                </a:solidFill>
                <a:sym typeface="+mn-ea"/>
              </a:rPr>
              <a:t>练习</a:t>
            </a: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</a:t>
            </a:r>
            <a:r>
              <a:rPr lang="en-US" altLang="zh-CN" sz="2400" b="1" dirty="0">
                <a:solidFill>
                  <a:srgbClr val="0000CC"/>
                </a:solidFill>
                <a:sym typeface="+mn-ea"/>
              </a:rPr>
              <a:t>  </a:t>
            </a:r>
            <a:r>
              <a:rPr lang="en-US" altLang="zh-CN" sz="2400" b="1" dirty="0" err="1">
                <a:solidFill>
                  <a:schemeClr val="tx1"/>
                </a:solidFill>
                <a:sym typeface="+mn-ea"/>
              </a:rPr>
              <a:t>如图所示</a:t>
            </a:r>
            <a:r>
              <a:rPr lang="en-US" sz="2400" dirty="0" err="1">
                <a:latin typeface="Times New Roman" panose="02020603050405020304" pitchFamily="18" charset="0"/>
                <a:sym typeface="+mn-ea"/>
              </a:rPr>
              <a:t>，</a:t>
            </a:r>
            <a:r>
              <a:rPr lang="en-US" altLang="zh-CN" sz="2400" b="1" dirty="0" err="1">
                <a:solidFill>
                  <a:schemeClr val="tx1"/>
                </a:solidFill>
                <a:sym typeface="+mn-ea"/>
              </a:rPr>
              <a:t>已知</a:t>
            </a:r>
            <a:r>
              <a:rPr lang="en-US" altLang="zh-CN" sz="2400" b="1" dirty="0">
                <a:solidFill>
                  <a:schemeClr val="tx1"/>
                </a:solidFill>
                <a:sym typeface="+mn-ea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sym typeface="+mn-ea"/>
              </a:rPr>
              <a:t>α</a:t>
            </a:r>
            <a:r>
              <a:rPr lang="en-US" sz="2400" dirty="0">
                <a:latin typeface="Times New Roman" panose="02020603050405020304" pitchFamily="18" charset="0"/>
                <a:sym typeface="+mn-ea"/>
              </a:rPr>
              <a:t>⊥</a:t>
            </a:r>
            <a:r>
              <a:rPr lang="en-US" sz="2400" i="1" dirty="0">
                <a:latin typeface="Times New Roman" panose="02020603050405020304" pitchFamily="18" charset="0"/>
                <a:sym typeface="+mn-ea"/>
              </a:rPr>
              <a:t>β</a:t>
            </a:r>
            <a:r>
              <a:rPr lang="en-US" sz="2400" dirty="0">
                <a:latin typeface="Times New Roman" panose="02020603050405020304" pitchFamily="18" charset="0"/>
                <a:sym typeface="+mn-ea"/>
              </a:rPr>
              <a:t>，</a:t>
            </a:r>
            <a:r>
              <a:rPr lang="en-US" sz="2400" i="1" dirty="0">
                <a:latin typeface="Times New Roman" panose="02020603050405020304" pitchFamily="18" charset="0"/>
                <a:sym typeface="+mn-ea"/>
              </a:rPr>
              <a:t>α </a:t>
            </a:r>
            <a:r>
              <a:rPr lang="en-US" sz="2400" dirty="0">
                <a:latin typeface="Times New Roman" panose="02020603050405020304" pitchFamily="18" charset="0"/>
                <a:sym typeface="+mn-ea"/>
              </a:rPr>
              <a:t>∩ </a:t>
            </a:r>
            <a:r>
              <a:rPr lang="en-US" sz="2400" i="1" dirty="0">
                <a:latin typeface="Times New Roman" panose="02020603050405020304" pitchFamily="18" charset="0"/>
                <a:sym typeface="+mn-ea"/>
              </a:rPr>
              <a:t>β=</a:t>
            </a:r>
            <a:r>
              <a:rPr lang="en-US" sz="2400" i="1" dirty="0" err="1">
                <a:latin typeface="Times New Roman" panose="02020603050405020304" pitchFamily="18" charset="0"/>
                <a:sym typeface="+mn-ea"/>
              </a:rPr>
              <a:t>l</a:t>
            </a:r>
            <a:r>
              <a:rPr lang="en-US" sz="2400" dirty="0" err="1">
                <a:latin typeface="Times New Roman" panose="02020603050405020304" pitchFamily="18" charset="0"/>
                <a:sym typeface="+mn-ea"/>
              </a:rPr>
              <a:t>，</a:t>
            </a:r>
            <a:r>
              <a:rPr lang="en-US" sz="2400" i="1" dirty="0" err="1">
                <a:latin typeface="Times New Roman" panose="02020603050405020304" pitchFamily="18" charset="0"/>
                <a:sym typeface="+mn-ea"/>
              </a:rPr>
              <a:t>AB</a:t>
            </a:r>
            <a:r>
              <a:rPr lang="en-US" sz="2400" i="1" dirty="0">
                <a:latin typeface="Times New Roman" panose="02020603050405020304" pitchFamily="18" charset="0"/>
                <a:sym typeface="+mn-ea"/>
              </a:rPr>
              <a:t>    α</a:t>
            </a:r>
            <a:r>
              <a:rPr lang="en-US" sz="2400" dirty="0">
                <a:latin typeface="Times New Roman" panose="02020603050405020304" pitchFamily="18" charset="0"/>
                <a:sym typeface="+mn-ea"/>
              </a:rPr>
              <a:t>，</a:t>
            </a:r>
            <a:r>
              <a:rPr lang="en-US" sz="2400" i="1" dirty="0" err="1">
                <a:latin typeface="Times New Roman" panose="02020603050405020304" pitchFamily="18" charset="0"/>
                <a:sym typeface="+mn-ea"/>
              </a:rPr>
              <a:t>AB</a:t>
            </a:r>
            <a:r>
              <a:rPr lang="en-US" sz="2400" dirty="0" err="1">
                <a:latin typeface="Times New Roman" panose="02020603050405020304" pitchFamily="18" charset="0"/>
                <a:sym typeface="+mn-ea"/>
              </a:rPr>
              <a:t>⊥</a:t>
            </a:r>
            <a:r>
              <a:rPr lang="en-US" sz="2400" i="1" dirty="0" err="1">
                <a:latin typeface="Times New Roman" panose="02020603050405020304" pitchFamily="18" charset="0"/>
                <a:sym typeface="+mn-ea"/>
              </a:rPr>
              <a:t>l</a:t>
            </a:r>
            <a:r>
              <a:rPr lang="en-US" sz="2400" dirty="0">
                <a:latin typeface="Times New Roman" panose="02020603050405020304" pitchFamily="18" charset="0"/>
                <a:sym typeface="+mn-ea"/>
              </a:rPr>
              <a:t>，</a:t>
            </a:r>
            <a:r>
              <a:rPr lang="en-US" sz="2400" i="1" dirty="0">
                <a:latin typeface="Times New Roman" panose="02020603050405020304" pitchFamily="18" charset="0"/>
                <a:sym typeface="+mn-ea"/>
              </a:rPr>
              <a:t> BC     β</a:t>
            </a:r>
            <a:r>
              <a:rPr lang="en-US" sz="2400" dirty="0">
                <a:latin typeface="Times New Roman" panose="02020603050405020304" pitchFamily="18" charset="0"/>
                <a:sym typeface="+mn-ea"/>
              </a:rPr>
              <a:t>，</a:t>
            </a:r>
            <a:r>
              <a:rPr lang="en-US" sz="2400" i="1" dirty="0">
                <a:latin typeface="Times New Roman" panose="02020603050405020304" pitchFamily="18" charset="0"/>
                <a:sym typeface="+mn-ea"/>
              </a:rPr>
              <a:t>DE    β</a:t>
            </a:r>
            <a:r>
              <a:rPr lang="en-US" sz="2400" dirty="0">
                <a:latin typeface="Times New Roman" panose="02020603050405020304" pitchFamily="18" charset="0"/>
                <a:sym typeface="+mn-ea"/>
              </a:rPr>
              <a:t>，</a:t>
            </a:r>
            <a:r>
              <a:rPr lang="en-US" sz="2400" i="1" dirty="0">
                <a:latin typeface="Times New Roman" panose="02020603050405020304" pitchFamily="18" charset="0"/>
                <a:sym typeface="+mn-ea"/>
              </a:rPr>
              <a:t>BC</a:t>
            </a:r>
            <a:r>
              <a:rPr lang="en-US" sz="2400" dirty="0">
                <a:latin typeface="Times New Roman" panose="02020603050405020304" pitchFamily="18" charset="0"/>
                <a:sym typeface="+mn-ea"/>
              </a:rPr>
              <a:t>⊥</a:t>
            </a:r>
            <a:r>
              <a:rPr lang="en-US" sz="2400" i="1" dirty="0">
                <a:latin typeface="Times New Roman" panose="02020603050405020304" pitchFamily="18" charset="0"/>
                <a:sym typeface="+mn-ea"/>
              </a:rPr>
              <a:t>DE</a:t>
            </a:r>
            <a:r>
              <a:rPr lang="zh-CN" altLang="en-US" sz="2400" dirty="0">
                <a:latin typeface="Times New Roman" panose="02020603050405020304" pitchFamily="18" charset="0"/>
                <a:sym typeface="+mn-ea"/>
              </a:rPr>
              <a:t>．</a:t>
            </a:r>
            <a:r>
              <a:rPr lang="en-US" sz="2400" i="1" dirty="0">
                <a:latin typeface="Times New Roman" panose="02020603050405020304" pitchFamily="18" charset="0"/>
                <a:sym typeface="+mn-ea"/>
              </a:rPr>
              <a:t> </a:t>
            </a:r>
            <a:r>
              <a:rPr lang="zh-CN" altLang="en-US" sz="2400" b="1" dirty="0">
                <a:sym typeface="+mn-ea"/>
              </a:rPr>
              <a:t>求证：</a:t>
            </a:r>
            <a:r>
              <a:rPr lang="en-US" sz="2400" i="1" dirty="0">
                <a:latin typeface="Times New Roman" panose="02020603050405020304" pitchFamily="18" charset="0"/>
                <a:sym typeface="+mn-ea"/>
              </a:rPr>
              <a:t>AC</a:t>
            </a:r>
            <a:r>
              <a:rPr lang="en-US" sz="2400" dirty="0">
                <a:latin typeface="Times New Roman" panose="02020603050405020304" pitchFamily="18" charset="0"/>
                <a:sym typeface="+mn-ea"/>
              </a:rPr>
              <a:t>⊥</a:t>
            </a:r>
            <a:r>
              <a:rPr lang="en-US" sz="2400" i="1" dirty="0">
                <a:latin typeface="Times New Roman" panose="02020603050405020304" pitchFamily="18" charset="0"/>
                <a:sym typeface="+mn-ea"/>
              </a:rPr>
              <a:t>DE</a:t>
            </a:r>
            <a:r>
              <a:rPr lang="zh-CN" altLang="en-US" sz="2400" i="1" dirty="0">
                <a:latin typeface="Times New Roman" panose="02020603050405020304" pitchFamily="18" charset="0"/>
                <a:sym typeface="+mn-ea"/>
              </a:rPr>
              <a:t>．</a:t>
            </a:r>
            <a:endParaRPr lang="en-US" sz="2400" i="1" dirty="0">
              <a:latin typeface="Times New Roman" panose="02020603050405020304" pitchFamily="18" charset="0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sz="2400" i="1" dirty="0">
                <a:latin typeface="Times New Roman" panose="02020603050405020304" pitchFamily="18" charset="0"/>
                <a:sym typeface="+mn-ea"/>
              </a:rPr>
              <a:t>   </a:t>
            </a:r>
            <a:endParaRPr lang="zh-CN" altLang="en-US" sz="2400" b="1" dirty="0">
              <a:solidFill>
                <a:schemeClr val="tx1"/>
              </a:solidFill>
              <a:sym typeface="+mn-ea"/>
            </a:endParaRPr>
          </a:p>
        </p:txBody>
      </p:sp>
      <p:graphicFrame>
        <p:nvGraphicFramePr>
          <p:cNvPr id="3" name="对象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6008370" y="1102360"/>
          <a:ext cx="27368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52400" imgH="127000" progId="Equation.KSEE3">
                  <p:embed/>
                </p:oleObj>
              </mc:Choice>
              <mc:Fallback>
                <p:oleObj r:id="rId4" imgW="152400" imgH="1270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08370" y="1102360"/>
                        <a:ext cx="273685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>
            <a:hlinkClick r:id="" action="ppaction://ole?verb=0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315325" y="1102360"/>
          <a:ext cx="33147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152400" imgH="127000" progId="Equation.KSEE3">
                  <p:embed/>
                </p:oleObj>
              </mc:Choice>
              <mc:Fallback>
                <p:oleObj r:id="rId6" imgW="152400" imgH="1270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15325" y="1102360"/>
                        <a:ext cx="33147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>
            <a:hlinkClick r:id="" action="ppaction://ole?verb=0"/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683260" y="1851660"/>
          <a:ext cx="27368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152400" imgH="127000" progId="Equation.KSEE3">
                  <p:embed/>
                </p:oleObj>
              </mc:Choice>
              <mc:Fallback>
                <p:oleObj r:id="rId7" imgW="152400" imgH="1270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3260" y="1851660"/>
                        <a:ext cx="273685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23440" y="2427605"/>
            <a:ext cx="3669665" cy="232791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标题 2"/>
          <p:cNvSpPr>
            <a:spLocks noGrp="1"/>
          </p:cNvSpPr>
          <p:nvPr>
            <p:ph type="title"/>
          </p:nvPr>
        </p:nvSpPr>
        <p:spPr>
          <a:xfrm>
            <a:off x="0" y="112713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温故知新</a:t>
            </a:r>
          </a:p>
        </p:txBody>
      </p:sp>
      <p:sp>
        <p:nvSpPr>
          <p:cNvPr id="2" name="Text Box 3"/>
          <p:cNvSpPr txBox="1"/>
          <p:nvPr/>
        </p:nvSpPr>
        <p:spPr>
          <a:xfrm>
            <a:off x="545889" y="2793111"/>
            <a:ext cx="8100000" cy="1520609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　　由直线与直线垂直可以判定直线与平面垂直；由直线与平面垂直的定义可以得到直线与直线垂直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；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由直线与平面垂直可以判定平面与平面垂直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；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而由平面与平面垂直的性质可以得到直线与平面垂直．这进一步揭示了直线、平面之间的位置关系可以相互转化．</a:t>
            </a:r>
          </a:p>
        </p:txBody>
      </p:sp>
      <p:sp>
        <p:nvSpPr>
          <p:cNvPr id="31748" name="Text Box 4"/>
          <p:cNvSpPr txBox="1"/>
          <p:nvPr/>
        </p:nvSpPr>
        <p:spPr>
          <a:xfrm>
            <a:off x="539750" y="771525"/>
            <a:ext cx="5132387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．两平面垂直的性质定理：</a:t>
            </a:r>
          </a:p>
        </p:txBody>
      </p:sp>
      <p:sp>
        <p:nvSpPr>
          <p:cNvPr id="31767" name="Text Box 66"/>
          <p:cNvSpPr txBox="1"/>
          <p:nvPr/>
        </p:nvSpPr>
        <p:spPr>
          <a:xfrm>
            <a:off x="539749" y="2324100"/>
            <a:ext cx="8141335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．梳理线线垂直、线面垂直、面面垂直三种垂直的关系．</a:t>
            </a:r>
          </a:p>
        </p:txBody>
      </p:sp>
      <p:sp>
        <p:nvSpPr>
          <p:cNvPr id="3" name="Text Box 68"/>
          <p:cNvSpPr txBox="1"/>
          <p:nvPr/>
        </p:nvSpPr>
        <p:spPr>
          <a:xfrm>
            <a:off x="539433" y="1340562"/>
            <a:ext cx="8100000" cy="74180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　　如果两个平面互相垂直，那么在一个平面内垂直于它们交线的直线垂直于另一个平面.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作业布置</a:t>
            </a:r>
          </a:p>
        </p:txBody>
      </p:sp>
      <p:sp>
        <p:nvSpPr>
          <p:cNvPr id="32771" name="Text Box 5"/>
          <p:cNvSpPr txBox="1"/>
          <p:nvPr/>
        </p:nvSpPr>
        <p:spPr>
          <a:xfrm>
            <a:off x="1763668" y="1635646"/>
            <a:ext cx="5616664" cy="71474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必做题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教材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第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170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页，习题第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题．</a:t>
            </a:r>
            <a:endParaRPr lang="en-US" altLang="zh-CN" sz="1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标题 1"/>
          <p:cNvSpPr txBox="1"/>
          <p:nvPr/>
        </p:nvSpPr>
        <p:spPr>
          <a:xfrm>
            <a:off x="2987675" y="1347788"/>
            <a:ext cx="3330575" cy="194468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zh-CN" altLang="en-US" sz="7200" b="1" dirty="0">
                <a:solidFill>
                  <a:schemeClr val="bg1"/>
                </a:solidFill>
                <a:cs typeface="Times New Roman" panose="02020603050405020304" pitchFamily="18" charset="0"/>
              </a:rPr>
              <a:t>再 见</a:t>
            </a:r>
            <a:endParaRPr lang="zh-CN" altLang="en-US" sz="7200" b="1" dirty="0">
              <a:solidFill>
                <a:schemeClr val="bg1"/>
              </a:solidFill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标题 2"/>
          <p:cNvSpPr>
            <a:spLocks noGrp="1"/>
          </p:cNvSpPr>
          <p:nvPr>
            <p:ph type="title"/>
          </p:nvPr>
        </p:nvSpPr>
        <p:spPr>
          <a:xfrm>
            <a:off x="0" y="112713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复习回顾</a:t>
            </a:r>
          </a:p>
        </p:txBody>
      </p:sp>
      <p:sp>
        <p:nvSpPr>
          <p:cNvPr id="2" name="Text Box 3"/>
          <p:cNvSpPr txBox="1"/>
          <p:nvPr/>
        </p:nvSpPr>
        <p:spPr>
          <a:xfrm>
            <a:off x="682943" y="1396846"/>
            <a:ext cx="7875587" cy="4126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平面中两直线相交成直角或空间中两异面直线所成的角是直角.</a:t>
            </a:r>
          </a:p>
        </p:txBody>
      </p:sp>
      <p:sp>
        <p:nvSpPr>
          <p:cNvPr id="31748" name="Text Box 4"/>
          <p:cNvSpPr txBox="1"/>
          <p:nvPr/>
        </p:nvSpPr>
        <p:spPr>
          <a:xfrm>
            <a:off x="630238" y="771525"/>
            <a:ext cx="5132387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．线线垂直的定义：</a:t>
            </a:r>
          </a:p>
        </p:txBody>
      </p:sp>
      <p:sp>
        <p:nvSpPr>
          <p:cNvPr id="31767" name="Text Box 66"/>
          <p:cNvSpPr txBox="1"/>
          <p:nvPr/>
        </p:nvSpPr>
        <p:spPr>
          <a:xfrm>
            <a:off x="682943" y="2037080"/>
            <a:ext cx="5132387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．线面垂直的判定定理：</a:t>
            </a:r>
          </a:p>
        </p:txBody>
      </p:sp>
      <p:sp>
        <p:nvSpPr>
          <p:cNvPr id="3" name="Text Box 66"/>
          <p:cNvSpPr txBox="1"/>
          <p:nvPr>
            <p:custDataLst>
              <p:tags r:id="rId1"/>
            </p:custDataLst>
          </p:nvPr>
        </p:nvSpPr>
        <p:spPr>
          <a:xfrm>
            <a:off x="682943" y="3479800"/>
            <a:ext cx="5132387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．面面垂直的判定定理：</a:t>
            </a:r>
          </a:p>
        </p:txBody>
      </p:sp>
      <p:sp>
        <p:nvSpPr>
          <p:cNvPr id="5" name="Text Box 3"/>
          <p:cNvSpPr txBox="1"/>
          <p:nvPr>
            <p:custDataLst>
              <p:tags r:id="rId2"/>
            </p:custDataLst>
          </p:nvPr>
        </p:nvSpPr>
        <p:spPr>
          <a:xfrm>
            <a:off x="682942" y="2597655"/>
            <a:ext cx="7875587" cy="781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如果一条直线与一个平面内的两条相交直线都垂直，则这条直线与这个平面垂直.</a:t>
            </a:r>
          </a:p>
        </p:txBody>
      </p:sp>
      <p:sp>
        <p:nvSpPr>
          <p:cNvPr id="6" name="Text Box 3"/>
          <p:cNvSpPr txBox="1"/>
          <p:nvPr>
            <p:custDataLst>
              <p:tags r:id="rId3"/>
            </p:custDataLst>
          </p:nvPr>
        </p:nvSpPr>
        <p:spPr>
          <a:xfrm>
            <a:off x="682942" y="4040375"/>
            <a:ext cx="7875587" cy="4126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如果一个平面经过另一个平面的一条垂线，则这两个平面互相垂直.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dirty="0">
                <a:sym typeface="+mn-ea"/>
              </a:rPr>
              <a:t>问题导入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13316" name="Text Box 37"/>
          <p:cNvSpPr txBox="1"/>
          <p:nvPr/>
        </p:nvSpPr>
        <p:spPr>
          <a:xfrm>
            <a:off x="251460" y="771550"/>
            <a:ext cx="8640000" cy="1198879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457200" lvl="0" indent="-457200" algn="l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把三角板的直角顶点放在一个直二面角的棱上</a:t>
            </a:r>
            <a:r>
              <a:rPr lang="zh-CN" altLang="en-US" sz="24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，</a:t>
            </a:r>
            <a:r>
              <a:rPr lang="zh-CN" altLang="en-US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一条直角边</a:t>
            </a:r>
            <a:endParaRPr lang="zh-CN" altLang="en-US" sz="2400" b="1" dirty="0">
              <a:solidFill>
                <a:srgbClr val="0000CC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lvl="0" indent="0" algn="l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放在一个半平面内与棱垂直</a:t>
            </a:r>
            <a:r>
              <a:rPr lang="zh-CN" altLang="en-US" sz="24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，</a:t>
            </a:r>
            <a:r>
              <a:rPr lang="zh-CN" altLang="en-US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移动三角板</a:t>
            </a:r>
            <a:r>
              <a:rPr lang="zh-CN" altLang="en-US" sz="24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，</a:t>
            </a:r>
            <a:r>
              <a:rPr lang="zh-CN" altLang="en-US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你有什么发现？</a:t>
            </a:r>
          </a:p>
        </p:txBody>
      </p:sp>
      <p:sp>
        <p:nvSpPr>
          <p:cNvPr id="13318" name="Text Box 68"/>
          <p:cNvSpPr txBox="1"/>
          <p:nvPr/>
        </p:nvSpPr>
        <p:spPr>
          <a:xfrm>
            <a:off x="323528" y="2538186"/>
            <a:ext cx="8640000" cy="113024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　　可以发现，无论怎样移动三角板，另一条直角边都在另一个半平面内.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dirty="0">
                <a:sym typeface="+mn-ea"/>
              </a:rPr>
              <a:t>问题导入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3" name="Text Box 37"/>
          <p:cNvSpPr txBox="1"/>
          <p:nvPr>
            <p:custDataLst>
              <p:tags r:id="rId1"/>
            </p:custDataLst>
          </p:nvPr>
        </p:nvSpPr>
        <p:spPr>
          <a:xfrm>
            <a:off x="252000" y="771550"/>
            <a:ext cx="8640000" cy="1198879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457200" lvl="0" indent="-457200" algn="l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黑板所在平面与地面所在平面垂直</a:t>
            </a:r>
            <a:r>
              <a:rPr lang="zh-CN" altLang="en-US" sz="24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，</a:t>
            </a:r>
            <a:r>
              <a:rPr lang="zh-CN" altLang="en-US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是否在黑板上任意画一</a:t>
            </a:r>
          </a:p>
          <a:p>
            <a:pPr marL="0" lvl="0" indent="0" algn="l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</a:t>
            </a:r>
            <a:r>
              <a:rPr lang="zh-CN" altLang="en-US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条直线</a:t>
            </a:r>
            <a:r>
              <a:rPr lang="zh-CN" altLang="en-US" sz="24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，</a:t>
            </a:r>
            <a:r>
              <a:rPr lang="zh-CN" altLang="en-US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都能使这条直线和地面垂直？</a:t>
            </a:r>
          </a:p>
        </p:txBody>
      </p:sp>
      <p:sp>
        <p:nvSpPr>
          <p:cNvPr id="4" name="Text Box 68"/>
          <p:cNvSpPr txBox="1"/>
          <p:nvPr/>
        </p:nvSpPr>
        <p:spPr>
          <a:xfrm>
            <a:off x="252000" y="2283718"/>
            <a:ext cx="8640000" cy="113024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　　不能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．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在黑板上画一条垂直于黑板所在平面与地面的交线的直线时，才能使这条直线和地面垂直．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dirty="0">
                <a:sym typeface="+mn-ea"/>
              </a:rPr>
              <a:t>问题导入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13316" name="Text Box 37"/>
          <p:cNvSpPr txBox="1"/>
          <p:nvPr/>
        </p:nvSpPr>
        <p:spPr>
          <a:xfrm>
            <a:off x="252000" y="769858"/>
            <a:ext cx="8640000" cy="6934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457200" lvl="0" indent="-457200" algn="l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把三角板的直角顶点放在一个直二面角的棱上</a:t>
            </a:r>
            <a:r>
              <a:rPr lang="zh-CN" altLang="en-US" sz="24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en-US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一条直角边</a:t>
            </a:r>
            <a:endParaRPr lang="zh-CN" altLang="en-US" sz="2400" b="1" dirty="0">
              <a:solidFill>
                <a:srgbClr val="0000CC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lvl="0" indent="0" algn="l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放在一个半平面内与棱垂直</a:t>
            </a:r>
            <a:r>
              <a:rPr lang="zh-CN" altLang="en-US" sz="24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，</a:t>
            </a:r>
            <a:r>
              <a:rPr lang="zh-CN" altLang="en-US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移动三角板</a:t>
            </a:r>
            <a:r>
              <a:rPr lang="zh-CN" altLang="en-US" sz="24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，</a:t>
            </a:r>
            <a:r>
              <a:rPr lang="zh-CN" altLang="en-US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你有什么发现？</a:t>
            </a:r>
            <a:endParaRPr lang="zh-CN" altLang="en-US" sz="2400" b="1" dirty="0">
              <a:solidFill>
                <a:srgbClr val="0000CC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lvl="0" indent="0" algn="l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zh-CN" altLang="en-US" sz="2400" b="1" dirty="0">
              <a:solidFill>
                <a:srgbClr val="0000CC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lvl="0" indent="0" algn="l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zh-CN" altLang="en-US" sz="2400" b="1" dirty="0">
              <a:solidFill>
                <a:srgbClr val="0000CC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" name="Text Box 37"/>
          <p:cNvSpPr txBox="1"/>
          <p:nvPr/>
        </p:nvSpPr>
        <p:spPr>
          <a:xfrm>
            <a:off x="256305" y="1878330"/>
            <a:ext cx="8640000" cy="6934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457200" lvl="0" indent="-457200" algn="l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黑板所在平面与地面所在平面垂直</a:t>
            </a:r>
            <a:r>
              <a:rPr lang="zh-CN" altLang="en-US" sz="24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，</a:t>
            </a:r>
            <a:r>
              <a:rPr lang="zh-CN" altLang="en-US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是否在黑板上</a:t>
            </a:r>
            <a:r>
              <a:rPr lang="zh-CN" altLang="en-US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任意画一</a:t>
            </a:r>
            <a:endParaRPr lang="zh-CN" altLang="en-US" sz="2400" b="1" dirty="0">
              <a:solidFill>
                <a:srgbClr val="0000CC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lvl="0" indent="0" algn="l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条</a:t>
            </a:r>
            <a:r>
              <a:rPr lang="zh-CN" altLang="en-US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直线</a:t>
            </a:r>
            <a:r>
              <a:rPr lang="zh-CN" altLang="en-US" sz="24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，</a:t>
            </a:r>
            <a:r>
              <a:rPr lang="zh-CN" altLang="en-US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都能使这条直线和地面垂直？</a:t>
            </a:r>
          </a:p>
        </p:txBody>
      </p:sp>
      <p:sp>
        <p:nvSpPr>
          <p:cNvPr id="4" name="Text Box 68"/>
          <p:cNvSpPr txBox="1"/>
          <p:nvPr/>
        </p:nvSpPr>
        <p:spPr>
          <a:xfrm>
            <a:off x="252000" y="3258430"/>
            <a:ext cx="5112499" cy="46544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你能归纳出上述两例的共同特点吗？</a:t>
            </a:r>
          </a:p>
        </p:txBody>
      </p:sp>
      <p:sp>
        <p:nvSpPr>
          <p:cNvPr id="2" name="Text Box 68"/>
          <p:cNvSpPr txBox="1"/>
          <p:nvPr/>
        </p:nvSpPr>
        <p:spPr>
          <a:xfrm>
            <a:off x="252000" y="3889776"/>
            <a:ext cx="8640000" cy="113024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　　由平面与平面垂直得出直线与平面垂直，这条直线要满足一定的条件.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p:sp>
        <p:nvSpPr>
          <p:cNvPr id="13316" name="Text Box 37"/>
          <p:cNvSpPr txBox="1"/>
          <p:nvPr/>
        </p:nvSpPr>
        <p:spPr>
          <a:xfrm>
            <a:off x="179705" y="843915"/>
            <a:ext cx="4453890" cy="5175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457200" lvl="0" indent="-457200" algn="l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平面与平面垂直的性质定理</a:t>
            </a:r>
          </a:p>
        </p:txBody>
      </p:sp>
      <p:sp>
        <p:nvSpPr>
          <p:cNvPr id="2" name="Text Box 68"/>
          <p:cNvSpPr txBox="1"/>
          <p:nvPr/>
        </p:nvSpPr>
        <p:spPr>
          <a:xfrm>
            <a:off x="467360" y="1275606"/>
            <a:ext cx="8141335" cy="113024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　　如果两个平面互相垂直，那么在一个平面内垂直于它们交线的直线垂直于另一个平面.</a:t>
            </a:r>
          </a:p>
        </p:txBody>
      </p:sp>
      <p:sp>
        <p:nvSpPr>
          <p:cNvPr id="5" name="Text Box 68"/>
          <p:cNvSpPr txBox="1"/>
          <p:nvPr/>
        </p:nvSpPr>
        <p:spPr>
          <a:xfrm>
            <a:off x="467361" y="2460324"/>
            <a:ext cx="5184760" cy="212764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       用符号表示为：若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</a:t>
            </a:r>
            <a:r>
              <a:rPr lang="zh-CN" alt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α</a:t>
            </a:r>
            <a:r>
              <a:rPr lang="en-US" altLang="zh-CN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⊥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</a:t>
            </a:r>
            <a:r>
              <a:rPr lang="zh-CN" alt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β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，</a:t>
            </a:r>
            <a:endParaRPr lang="en-US" altLang="zh-CN" sz="2400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α 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∩ </a:t>
            </a:r>
            <a:r>
              <a:rPr lang="zh-CN" alt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β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=</a:t>
            </a:r>
            <a:r>
              <a:rPr lang="zh-CN" alt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CD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， </a:t>
            </a:r>
            <a:r>
              <a:rPr lang="zh-CN" alt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AB 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⸦ </a:t>
            </a:r>
            <a:r>
              <a:rPr lang="zh-CN" alt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α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，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</a:t>
            </a:r>
            <a:r>
              <a:rPr lang="zh-CN" alt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AB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⊥</a:t>
            </a:r>
            <a:r>
              <a:rPr lang="zh-CN" alt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CD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，</a:t>
            </a:r>
            <a:endParaRPr lang="en-US" altLang="zh-CN" sz="2400" b="1" dirty="0"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点</a:t>
            </a:r>
            <a:r>
              <a:rPr lang="zh-CN" alt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B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为垂足，则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</a:t>
            </a:r>
            <a:r>
              <a:rPr lang="zh-CN" alt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AB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⊥</a:t>
            </a:r>
            <a:r>
              <a:rPr lang="zh-CN" alt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β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. 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如图所示.</a:t>
            </a:r>
            <a:endParaRPr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0" lvl="0" indent="0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77229" y="2355726"/>
            <a:ext cx="2899410" cy="1960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p:sp>
        <p:nvSpPr>
          <p:cNvPr id="13316" name="Text Box 37"/>
          <p:cNvSpPr txBox="1"/>
          <p:nvPr/>
        </p:nvSpPr>
        <p:spPr>
          <a:xfrm>
            <a:off x="179705" y="843915"/>
            <a:ext cx="4453890" cy="5175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457200" lvl="0" indent="-457200" algn="l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平面与平面垂直的性质定理</a:t>
            </a:r>
          </a:p>
        </p:txBody>
      </p:sp>
      <p:sp>
        <p:nvSpPr>
          <p:cNvPr id="5" name="Text Box 68"/>
          <p:cNvSpPr txBox="1"/>
          <p:nvPr>
            <p:custDataLst>
              <p:tags r:id="rId1"/>
            </p:custDataLst>
          </p:nvPr>
        </p:nvSpPr>
        <p:spPr>
          <a:xfrm>
            <a:off x="467360" y="1132205"/>
            <a:ext cx="8141335" cy="9753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用符号表示为：若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</a:t>
            </a:r>
            <a:r>
              <a:rPr lang="zh-CN" alt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α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⊥</a:t>
            </a:r>
            <a:r>
              <a:rPr lang="zh-CN" alt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β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，</a:t>
            </a:r>
            <a:r>
              <a:rPr lang="zh-CN" alt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α 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∩ </a:t>
            </a:r>
            <a:r>
              <a:rPr lang="zh-CN" alt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β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=</a:t>
            </a:r>
            <a:r>
              <a:rPr lang="zh-CN" alt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CD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， </a:t>
            </a:r>
            <a:r>
              <a:rPr lang="zh-CN" alt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AB 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⸦ </a:t>
            </a:r>
            <a:r>
              <a:rPr lang="zh-CN" alt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α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，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</a:t>
            </a:r>
            <a:r>
              <a:rPr lang="zh-CN" alt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AB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⊥</a:t>
            </a:r>
            <a:r>
              <a:rPr lang="zh-CN" alt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CD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，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点</a:t>
            </a:r>
            <a:r>
              <a:rPr lang="zh-CN" alt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B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为垂足，则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</a:t>
            </a:r>
            <a:r>
              <a:rPr lang="zh-CN" alt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AB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⊥</a:t>
            </a:r>
            <a:r>
              <a:rPr lang="zh-CN" alt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β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. 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如图所示.</a:t>
            </a:r>
            <a:endParaRPr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0" lvl="0" indent="0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795645" y="2139950"/>
            <a:ext cx="2613660" cy="1767205"/>
          </a:xfrm>
          <a:prstGeom prst="rect">
            <a:avLst/>
          </a:prstGeom>
        </p:spPr>
      </p:pic>
      <p:sp>
        <p:nvSpPr>
          <p:cNvPr id="3" name="Text Box 68"/>
          <p:cNvSpPr txBox="1"/>
          <p:nvPr/>
        </p:nvSpPr>
        <p:spPr>
          <a:xfrm>
            <a:off x="539750" y="2355850"/>
            <a:ext cx="4711700" cy="18865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证明　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在平面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</a:t>
            </a:r>
            <a:r>
              <a:rPr lang="zh-CN" alt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β</a:t>
            </a:r>
            <a:r>
              <a:rPr lang="en-US" altLang="zh-CN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内作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</a:t>
            </a:r>
            <a:r>
              <a:rPr lang="zh-CN" alt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BE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⊥</a:t>
            </a:r>
            <a:r>
              <a:rPr lang="zh-CN" alt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CD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.</a:t>
            </a:r>
          </a:p>
          <a:p>
            <a:pPr marL="0" lvl="0" indent="0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由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</a:t>
            </a:r>
            <a:r>
              <a:rPr lang="zh-CN" alt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α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⊥</a:t>
            </a:r>
            <a:r>
              <a:rPr lang="zh-CN" alt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β</a:t>
            </a:r>
            <a:r>
              <a:rPr lang="en-US" altLang="zh-CN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可知，</a:t>
            </a:r>
            <a:r>
              <a:rPr lang="zh-CN" alt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AB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⊥</a:t>
            </a:r>
            <a:r>
              <a:rPr lang="zh-CN" alt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BE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.</a:t>
            </a:r>
          </a:p>
          <a:p>
            <a:pPr marL="0" lvl="0" indent="0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因为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</a:t>
            </a:r>
            <a:r>
              <a:rPr lang="zh-CN" alt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AB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⊥</a:t>
            </a:r>
            <a:r>
              <a:rPr lang="zh-CN" alt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CD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，且</a:t>
            </a:r>
            <a:r>
              <a:rPr lang="zh-CN" altLang="en-US" sz="2400" b="1" i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CD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∩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</a:t>
            </a:r>
            <a:r>
              <a:rPr lang="zh-CN" altLang="en-US" sz="2400" b="1" i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BE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=</a:t>
            </a:r>
            <a:r>
              <a:rPr lang="zh-CN" altLang="en-US" sz="2400" b="1" i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B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，</a:t>
            </a:r>
            <a:endParaRPr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  <a:p>
            <a:pPr marL="0" lvl="0" indent="0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所以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</a:t>
            </a:r>
            <a:r>
              <a:rPr lang="zh-CN" alt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AB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⊥</a:t>
            </a:r>
            <a:r>
              <a:rPr lang="zh-CN" alt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β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.</a:t>
            </a:r>
          </a:p>
        </p:txBody>
      </p:sp>
      <p:sp>
        <p:nvSpPr>
          <p:cNvPr id="4" name="Text Box 68"/>
          <p:cNvSpPr txBox="1"/>
          <p:nvPr/>
        </p:nvSpPr>
        <p:spPr>
          <a:xfrm>
            <a:off x="179705" y="4155440"/>
            <a:ext cx="8500110" cy="9779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注意：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（1）定理的实质是由面面垂直得线面垂直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，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故可用来证明线面垂直.</a:t>
            </a:r>
          </a:p>
          <a:p>
            <a:pPr marL="0" lvl="0" indent="0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(2)已知面面垂直时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，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可以利用此定理转化为线面垂直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，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再转化为线线垂直.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p:sp>
        <p:nvSpPr>
          <p:cNvPr id="18435" name="Text Box 3"/>
          <p:cNvSpPr txBox="1"/>
          <p:nvPr/>
        </p:nvSpPr>
        <p:spPr>
          <a:xfrm>
            <a:off x="360000" y="915566"/>
            <a:ext cx="8424000" cy="113024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想一想：</a:t>
            </a:r>
            <a:r>
              <a:rPr 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装修房子时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，</a:t>
            </a:r>
            <a:r>
              <a:rPr 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工人师傅在墙上怎么画出与地面垂直的直线？</a:t>
            </a:r>
            <a:endParaRPr lang="zh-CN" altLang="en-US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" name="Text Box 3"/>
          <p:cNvSpPr txBox="1"/>
          <p:nvPr/>
        </p:nvSpPr>
        <p:spPr>
          <a:xfrm>
            <a:off x="1235868" y="2452529"/>
            <a:ext cx="6672263" cy="57624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只需在墙面上画出地面与墙面的交线的垂线即可.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469416" y="1491630"/>
            <a:ext cx="495998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00CC"/>
                </a:solidFill>
              </a:rPr>
              <a:t>分析：</a:t>
            </a:r>
            <a:r>
              <a:rPr sz="2400" b="1" dirty="0" err="1"/>
              <a:t>本题综合性较强，涉及面面垂直、线面垂直的性质，层层递进得线线平行、线面平行</a:t>
            </a:r>
            <a:r>
              <a:rPr lang="zh-CN" altLang="en-US" sz="2400" b="1" dirty="0"/>
              <a:t>．</a:t>
            </a:r>
            <a:r>
              <a:rPr sz="2400" b="1" dirty="0" err="1"/>
              <a:t>理清其间的逻辑关系</a:t>
            </a:r>
            <a:r>
              <a:rPr lang="zh-CN" altLang="en-US" sz="2400" b="1" dirty="0"/>
              <a:t>是解题的关键</a:t>
            </a:r>
            <a:r>
              <a:rPr lang="zh-CN" altLang="en-US" sz="2400" b="1" dirty="0">
                <a:latin typeface="Times New Roman" panose="02020603050405020304" pitchFamily="18" charset="0"/>
                <a:sym typeface="+mn-ea"/>
              </a:rPr>
              <a:t>. </a:t>
            </a:r>
            <a:endParaRPr sz="2400" b="1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/>
          <a:srcRect b="19967"/>
          <a:stretch/>
        </p:blipFill>
        <p:spPr>
          <a:xfrm>
            <a:off x="5402364" y="1527629"/>
            <a:ext cx="3506470" cy="2088242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467360" y="771525"/>
            <a:ext cx="8472805" cy="957580"/>
            <a:chOff x="736" y="1215"/>
            <a:chExt cx="13343" cy="1508"/>
          </a:xfrm>
        </p:grpSpPr>
        <p:sp>
          <p:nvSpPr>
            <p:cNvPr id="8" name="文本框 7"/>
            <p:cNvSpPr txBox="1"/>
            <p:nvPr>
              <p:custDataLst>
                <p:tags r:id="rId2"/>
              </p:custDataLst>
            </p:nvPr>
          </p:nvSpPr>
          <p:spPr>
            <a:xfrm>
              <a:off x="736" y="1215"/>
              <a:ext cx="13343" cy="150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zh-CN" sz="2400" b="1" dirty="0">
                  <a:solidFill>
                    <a:srgbClr val="0000CC"/>
                  </a:solidFill>
                  <a:ea typeface="宋体" panose="02010600030101010101" pitchFamily="2" charset="-122"/>
                </a:rPr>
                <a:t>例</a:t>
              </a:r>
              <a:r>
                <a:rPr lang="en-US" sz="24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zh-CN" altLang="en-US" sz="2400" b="1" dirty="0">
                  <a:latin typeface="宋体" panose="02010600030101010101" pitchFamily="2" charset="-122"/>
                  <a:cs typeface="Times New Roman" panose="02020603050405020304" pitchFamily="18" charset="0"/>
                </a:rPr>
                <a:t>　</a:t>
              </a:r>
              <a:r>
                <a:rPr lang="en-US" sz="2400" b="1" dirty="0" err="1">
                  <a:latin typeface="Times New Roman" panose="02020603050405020304" pitchFamily="18" charset="0"/>
                  <a:ea typeface="宋体" panose="02010600030101010101" pitchFamily="2" charset="-122"/>
                </a:rPr>
                <a:t>如图所示，已知</a:t>
              </a:r>
              <a:r>
                <a:rPr lang="en-US" sz="24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r>
                <a:rPr lang="en-US" sz="2400" b="1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α</a:t>
              </a:r>
              <a:r>
                <a:rPr lang="en-US" sz="24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⊥</a:t>
              </a:r>
              <a:r>
                <a:rPr lang="en-US" sz="2400" b="1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β</a:t>
              </a:r>
              <a:r>
                <a:rPr sz="2400" b="1" dirty="0">
                  <a:sym typeface="+mn-ea"/>
                </a:rPr>
                <a:t>，</a:t>
              </a:r>
              <a:r>
                <a:rPr lang="en-US" sz="2400" b="1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l</a:t>
              </a:r>
              <a:r>
                <a:rPr lang="en-US" sz="24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⊥</a:t>
              </a:r>
              <a:r>
                <a:rPr lang="en-US" sz="2400" b="1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β</a:t>
              </a:r>
              <a:r>
                <a:rPr sz="2400" b="1" dirty="0">
                  <a:sym typeface="+mn-ea"/>
                </a:rPr>
                <a:t>，</a:t>
              </a:r>
              <a:r>
                <a:rPr lang="en-US" sz="2400" b="1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 l    α </a:t>
              </a:r>
              <a:r>
                <a:rPr sz="2400" b="1" dirty="0">
                  <a:sym typeface="+mn-ea"/>
                </a:rPr>
                <a:t>，</a:t>
              </a:r>
              <a:r>
                <a:rPr lang="en-US" sz="2400" b="1" dirty="0" err="1">
                  <a:latin typeface="Times New Roman" panose="02020603050405020304" pitchFamily="18" charset="0"/>
                  <a:ea typeface="宋体" panose="02010600030101010101" pitchFamily="2" charset="-122"/>
                </a:rPr>
                <a:t>求证：</a:t>
              </a:r>
              <a:r>
                <a:rPr lang="en-US" sz="2400" b="1" i="1" dirty="0" err="1">
                  <a:latin typeface="Times New Roman" panose="02020603050405020304" pitchFamily="18" charset="0"/>
                  <a:ea typeface="宋体" panose="02010600030101010101" pitchFamily="2" charset="-122"/>
                </a:rPr>
                <a:t>l</a:t>
              </a:r>
              <a:r>
                <a:rPr lang="en-US" sz="2400" b="1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 // α .</a:t>
              </a:r>
            </a:p>
          </p:txBody>
        </p:sp>
        <p:graphicFrame>
          <p:nvGraphicFramePr>
            <p:cNvPr id="9" name="对象 8">
              <a:hlinkClick r:id="" action="ppaction://ole?verb=0"/>
            </p:cNvPr>
            <p:cNvGraphicFramePr>
              <a:graphicFrameLocks noChangeAspect="1"/>
            </p:cNvGraphicFramePr>
            <p:nvPr>
              <p:custDataLst>
                <p:tags r:id="rId3"/>
              </p:custDataLst>
              <p:extLst>
                <p:ext uri="{D42A27DB-BD31-4B8C-83A1-F6EECF244321}">
                  <p14:modId xmlns:p14="http://schemas.microsoft.com/office/powerpoint/2010/main" val="1593892166"/>
                </p:ext>
              </p:extLst>
            </p:nvPr>
          </p:nvGraphicFramePr>
          <p:xfrm>
            <a:off x="8612" y="1589"/>
            <a:ext cx="424" cy="4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6" imgW="152400" imgH="152400" progId="Equation.KSEE3">
                    <p:embed/>
                  </p:oleObj>
                </mc:Choice>
                <mc:Fallback>
                  <p:oleObj r:id="rId6" imgW="152400" imgH="152400" progId="Equation.KSEE3">
                    <p:embed/>
                    <p:pic>
                      <p:nvPicPr>
                        <p:cNvPr id="0" name="图片 1024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8612" y="1589"/>
                          <a:ext cx="424" cy="42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566628fe-f659-4c76-933e-53deac793164"/>
  <p:tag name="COMMONDATA" val="eyJoZGlkIjoiMmViZTlkMGEzZmIzZWU1ZDA3ZWViYzMzYWY0ODJhYTk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920,&quot;width&quot;:7275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920,&quot;width&quot;:7275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863</Words>
  <Application>Microsoft Office PowerPoint</Application>
  <PresentationFormat>全屏显示(16:9)</PresentationFormat>
  <Paragraphs>62</Paragraphs>
  <Slides>14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4" baseType="lpstr">
      <vt:lpstr>黑体</vt:lpstr>
      <vt:lpstr>华文楷体</vt:lpstr>
      <vt:lpstr>宋体</vt:lpstr>
      <vt:lpstr>Arial</vt:lpstr>
      <vt:lpstr>Calibri</vt:lpstr>
      <vt:lpstr>Times New Roman</vt:lpstr>
      <vt:lpstr>Wingdings</vt:lpstr>
      <vt:lpstr>Office 主题</vt:lpstr>
      <vt:lpstr>1_Office 主题</vt:lpstr>
      <vt:lpstr>Equation.KSEE3</vt:lpstr>
      <vt:lpstr>5.4.2  平面与平面垂直 (第2课时)</vt:lpstr>
      <vt:lpstr>复习回顾</vt:lpstr>
      <vt:lpstr>问题导入</vt:lpstr>
      <vt:lpstr>问题导入</vt:lpstr>
      <vt:lpstr>问题导入</vt:lpstr>
      <vt:lpstr>新知探究</vt:lpstr>
      <vt:lpstr>新知探究</vt:lpstr>
      <vt:lpstr>新知探究</vt:lpstr>
      <vt:lpstr>新知探究</vt:lpstr>
      <vt:lpstr>新知探究</vt:lpstr>
      <vt:lpstr>新知探究</vt:lpstr>
      <vt:lpstr>温故知新</vt:lpstr>
      <vt:lpstr>作业布置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user</dc:creator>
  <cp:lastModifiedBy>姜 航</cp:lastModifiedBy>
  <cp:revision>278</cp:revision>
  <dcterms:created xsi:type="dcterms:W3CDTF">2013-12-23T07:18:00Z</dcterms:created>
  <dcterms:modified xsi:type="dcterms:W3CDTF">2023-09-08T06:25:34Z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71B15F3BD6284350830BF12827C46499_12</vt:lpwstr>
  </property>
  <property fmtid="{D5CDD505-2E9C-101B-9397-08002B2CF9AE}" pid="3" name="KSOProductBuildVer">
    <vt:lpwstr>2052-11.1.0.14309</vt:lpwstr>
  </property>
</Properties>
</file>