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363" r:id="rId4"/>
    <p:sldId id="364" r:id="rId5"/>
    <p:sldId id="369" r:id="rId6"/>
    <p:sldId id="365" r:id="rId7"/>
    <p:sldId id="367" r:id="rId8"/>
    <p:sldId id="366" r:id="rId9"/>
    <p:sldId id="368" r:id="rId10"/>
    <p:sldId id="342" r:id="rId11"/>
    <p:sldId id="348" r:id="rId12"/>
    <p:sldId id="303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A3AA0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0AE745-280A-4498-8839-80FE2E49840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02:29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3EEF3E-9F73-414D-9B5E-47A1315E4E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6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3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9795B-A140-4684-BE34-DA4BBEFDD0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E6C074-263B-7100-2A9A-FBECD98E55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9795B-A140-4684-BE34-DA4BBEFDD0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9795B-A140-4684-BE34-DA4BBEFDD0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9795B-A140-4684-BE34-DA4BBEFDD0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AF42B6-6990-6ED9-EE50-7E2E003C4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9795B-A140-4684-BE34-DA4BBEFDD0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计数原理（第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回顾反思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7088" y="1276350"/>
            <a:ext cx="7345363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分类计数原理研究什么？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研究“完成一件事，共有多少种不同的方法”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应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用分类计数原理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要注意什么？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应用分类计数原理时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各类办法间相互独立，各类办法中的每种办法都能独立完成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这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件事（一步到位）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35" name="矩形 2"/>
          <p:cNvSpPr/>
          <p:nvPr/>
        </p:nvSpPr>
        <p:spPr>
          <a:xfrm>
            <a:off x="426978" y="915566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小结</a:t>
            </a:r>
            <a:endParaRPr lang="zh-CN" altLang="en-US" sz="2400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19458" name="Text Box 5"/>
          <p:cNvSpPr txBox="1"/>
          <p:nvPr/>
        </p:nvSpPr>
        <p:spPr>
          <a:xfrm>
            <a:off x="1692275" y="1779588"/>
            <a:ext cx="5445125" cy="12279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页，习题第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题． </a:t>
            </a:r>
          </a:p>
          <a:p>
            <a:pPr algn="ctr">
              <a:lnSpc>
                <a:spcPct val="200000"/>
              </a:lnSpc>
            </a:pP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grpSp>
        <p:nvGrpSpPr>
          <p:cNvPr id="32" name="Group 38"/>
          <p:cNvGrpSpPr/>
          <p:nvPr/>
        </p:nvGrpSpPr>
        <p:grpSpPr>
          <a:xfrm>
            <a:off x="2471738" y="2160588"/>
            <a:ext cx="3906837" cy="1908175"/>
            <a:chOff x="191" y="770"/>
            <a:chExt cx="2461" cy="1170"/>
          </a:xfrm>
        </p:grpSpPr>
        <p:grpSp>
          <p:nvGrpSpPr>
            <p:cNvPr id="10243" name="Group 5"/>
            <p:cNvGrpSpPr/>
            <p:nvPr/>
          </p:nvGrpSpPr>
          <p:grpSpPr>
            <a:xfrm>
              <a:off x="191" y="770"/>
              <a:ext cx="2461" cy="1170"/>
              <a:chOff x="1383" y="1842"/>
              <a:chExt cx="2538" cy="1588"/>
            </a:xfrm>
          </p:grpSpPr>
          <p:sp>
            <p:nvSpPr>
              <p:cNvPr id="10244" name="AutoShape 6"/>
              <p:cNvSpPr>
                <a:spLocks noChangeAspect="1"/>
              </p:cNvSpPr>
              <p:nvPr/>
            </p:nvSpPr>
            <p:spPr>
              <a:xfrm>
                <a:off x="1383" y="1842"/>
                <a:ext cx="2538" cy="15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eaLnBrk="0" hangingPunct="0"/>
                <a:endParaRPr lang="zh-CN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45" name="Freeform 7"/>
              <p:cNvSpPr/>
              <p:nvPr/>
            </p:nvSpPr>
            <p:spPr>
              <a:xfrm>
                <a:off x="1880" y="2131"/>
                <a:ext cx="1320" cy="492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53" y="5"/>
                  </a:cxn>
                  <a:cxn ang="0">
                    <a:pos x="129" y="148"/>
                  </a:cxn>
                </a:cxnLst>
                <a:rect l="0" t="0" r="0" b="0"/>
                <a:pathLst>
                  <a:path w="1602" h="539">
                    <a:moveTo>
                      <a:pt x="0" y="539"/>
                    </a:moveTo>
                    <a:cubicBezTo>
                      <a:pt x="195" y="278"/>
                      <a:pt x="390" y="18"/>
                      <a:pt x="657" y="9"/>
                    </a:cubicBezTo>
                    <a:cubicBezTo>
                      <a:pt x="924" y="0"/>
                      <a:pt x="1263" y="241"/>
                      <a:pt x="1602" y="482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6" name="Freeform 8"/>
              <p:cNvSpPr/>
              <p:nvPr/>
            </p:nvSpPr>
            <p:spPr>
              <a:xfrm>
                <a:off x="1886" y="2304"/>
                <a:ext cx="1327" cy="30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7" y="1"/>
                  </a:cxn>
                  <a:cxn ang="0">
                    <a:pos x="138" y="1"/>
                  </a:cxn>
                </a:cxnLst>
                <a:rect l="0" t="0" r="0" b="0"/>
                <a:pathLst>
                  <a:path w="1602" h="539">
                    <a:moveTo>
                      <a:pt x="0" y="539"/>
                    </a:moveTo>
                    <a:cubicBezTo>
                      <a:pt x="195" y="278"/>
                      <a:pt x="390" y="18"/>
                      <a:pt x="657" y="9"/>
                    </a:cubicBezTo>
                    <a:cubicBezTo>
                      <a:pt x="924" y="0"/>
                      <a:pt x="1263" y="241"/>
                      <a:pt x="1602" y="482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7" name="Freeform 9"/>
              <p:cNvSpPr/>
              <p:nvPr/>
            </p:nvSpPr>
            <p:spPr>
              <a:xfrm>
                <a:off x="1893" y="2585"/>
                <a:ext cx="130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6" y="0"/>
                  </a:cxn>
                </a:cxnLst>
                <a:rect l="0" t="0" r="0" b="0"/>
                <a:pathLst>
                  <a:path w="1543" h="1">
                    <a:moveTo>
                      <a:pt x="0" y="0"/>
                    </a:moveTo>
                    <a:cubicBezTo>
                      <a:pt x="638" y="0"/>
                      <a:pt x="1276" y="0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8" name="Freeform 10"/>
              <p:cNvSpPr/>
              <p:nvPr/>
            </p:nvSpPr>
            <p:spPr>
              <a:xfrm>
                <a:off x="1893" y="2586"/>
                <a:ext cx="1300" cy="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39"/>
                  </a:cxn>
                  <a:cxn ang="0">
                    <a:pos x="166" y="0"/>
                  </a:cxn>
                </a:cxnLst>
                <a:rect l="0" t="0" r="0" b="0"/>
                <a:pathLst>
                  <a:path w="1543" h="356">
                    <a:moveTo>
                      <a:pt x="0" y="0"/>
                    </a:moveTo>
                    <a:cubicBezTo>
                      <a:pt x="205" y="178"/>
                      <a:pt x="411" y="356"/>
                      <a:pt x="668" y="356"/>
                    </a:cubicBezTo>
                    <a:cubicBezTo>
                      <a:pt x="925" y="356"/>
                      <a:pt x="1397" y="59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9" name="Freeform 11"/>
              <p:cNvSpPr/>
              <p:nvPr/>
            </p:nvSpPr>
            <p:spPr>
              <a:xfrm>
                <a:off x="1893" y="2585"/>
                <a:ext cx="1300" cy="60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7" y="77"/>
                  </a:cxn>
                  <a:cxn ang="0">
                    <a:pos x="166" y="0"/>
                  </a:cxn>
                </a:cxnLst>
                <a:rect l="0" t="0" r="0" b="0"/>
                <a:pathLst>
                  <a:path w="1543" h="715">
                    <a:moveTo>
                      <a:pt x="0" y="1"/>
                    </a:moveTo>
                    <a:cubicBezTo>
                      <a:pt x="136" y="358"/>
                      <a:pt x="272" y="715"/>
                      <a:pt x="529" y="715"/>
                    </a:cubicBezTo>
                    <a:cubicBezTo>
                      <a:pt x="786" y="715"/>
                      <a:pt x="1164" y="357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0" name="Text Box 12"/>
              <p:cNvSpPr txBox="1"/>
              <p:nvPr/>
            </p:nvSpPr>
            <p:spPr>
              <a:xfrm>
                <a:off x="3281" y="2314"/>
                <a:ext cx="64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乙地</a:t>
                </a:r>
              </a:p>
            </p:txBody>
          </p:sp>
          <p:sp>
            <p:nvSpPr>
              <p:cNvPr id="10251" name="Text Box 13"/>
              <p:cNvSpPr txBox="1"/>
              <p:nvPr/>
            </p:nvSpPr>
            <p:spPr>
              <a:xfrm>
                <a:off x="2511" y="3101"/>
                <a:ext cx="64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2" name="Text Box 14"/>
              <p:cNvSpPr txBox="1"/>
              <p:nvPr/>
            </p:nvSpPr>
            <p:spPr>
              <a:xfrm>
                <a:off x="2102" y="1842"/>
                <a:ext cx="64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endParaRPr lang="zh-CN" altLang="zh-CN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3" name="Text Box 15"/>
              <p:cNvSpPr txBox="1"/>
              <p:nvPr/>
            </p:nvSpPr>
            <p:spPr>
              <a:xfrm>
                <a:off x="1383" y="2384"/>
                <a:ext cx="64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甲地</a:t>
                </a:r>
              </a:p>
            </p:txBody>
          </p:sp>
          <p:sp>
            <p:nvSpPr>
              <p:cNvPr id="10254" name="Freeform 16"/>
              <p:cNvSpPr/>
              <p:nvPr/>
            </p:nvSpPr>
            <p:spPr>
              <a:xfrm>
                <a:off x="1893" y="2585"/>
                <a:ext cx="1300" cy="45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9" y="58"/>
                  </a:cxn>
                  <a:cxn ang="0">
                    <a:pos x="166" y="0"/>
                  </a:cxn>
                </a:cxnLst>
                <a:rect l="0" t="0" r="0" b="0"/>
                <a:pathLst>
                  <a:path w="1543" h="540">
                    <a:moveTo>
                      <a:pt x="0" y="1"/>
                    </a:moveTo>
                    <a:cubicBezTo>
                      <a:pt x="147" y="270"/>
                      <a:pt x="295" y="540"/>
                      <a:pt x="552" y="540"/>
                    </a:cubicBezTo>
                    <a:cubicBezTo>
                      <a:pt x="809" y="540"/>
                      <a:pt x="1378" y="90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55" name="Oval 17"/>
            <p:cNvSpPr/>
            <p:nvPr/>
          </p:nvSpPr>
          <p:spPr>
            <a:xfrm>
              <a:off x="623" y="1277"/>
              <a:ext cx="100" cy="96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6" name="Oval 18"/>
            <p:cNvSpPr/>
            <p:nvPr/>
          </p:nvSpPr>
          <p:spPr>
            <a:xfrm>
              <a:off x="1903" y="1265"/>
              <a:ext cx="125" cy="106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57" name="Text Box 39"/>
          <p:cNvSpPr txBox="1"/>
          <p:nvPr/>
        </p:nvSpPr>
        <p:spPr>
          <a:xfrm>
            <a:off x="647700" y="1090613"/>
            <a:ext cx="72390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数一数从甲地到乙地有多少种不同的走法？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1266" name="Text Box 1049"/>
          <p:cNvSpPr txBox="1"/>
          <p:nvPr/>
        </p:nvSpPr>
        <p:spPr>
          <a:xfrm>
            <a:off x="595313" y="776288"/>
            <a:ext cx="7793111" cy="1246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问题情境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从甲地去乙地，可以乘火车，也可以乘汽车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一天中，火车有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班，汽车有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班，那么一天中乘坐这些交通工具从甲地到乙地有多少种不同的选择？</a:t>
            </a:r>
          </a:p>
        </p:txBody>
      </p:sp>
      <p:grpSp>
        <p:nvGrpSpPr>
          <p:cNvPr id="25" name="Group 1052"/>
          <p:cNvGrpSpPr/>
          <p:nvPr/>
        </p:nvGrpSpPr>
        <p:grpSpPr>
          <a:xfrm>
            <a:off x="425450" y="1712913"/>
            <a:ext cx="4897438" cy="2682875"/>
            <a:chOff x="295" y="1570"/>
            <a:chExt cx="3085" cy="1906"/>
          </a:xfrm>
        </p:grpSpPr>
        <p:grpSp>
          <p:nvGrpSpPr>
            <p:cNvPr id="11268" name="Group 1053"/>
            <p:cNvGrpSpPr/>
            <p:nvPr/>
          </p:nvGrpSpPr>
          <p:grpSpPr>
            <a:xfrm>
              <a:off x="295" y="1570"/>
              <a:ext cx="3085" cy="1906"/>
              <a:chOff x="1383" y="1842"/>
              <a:chExt cx="2538" cy="1588"/>
            </a:xfrm>
          </p:grpSpPr>
          <p:sp>
            <p:nvSpPr>
              <p:cNvPr id="11269" name="AutoShape 1054"/>
              <p:cNvSpPr>
                <a:spLocks noChangeAspect="1"/>
              </p:cNvSpPr>
              <p:nvPr/>
            </p:nvSpPr>
            <p:spPr>
              <a:xfrm>
                <a:off x="1383" y="1842"/>
                <a:ext cx="2538" cy="15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eaLnBrk="0" hangingPunct="0"/>
                <a:endParaRPr lang="zh-CN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0" name="Freeform 1055"/>
              <p:cNvSpPr/>
              <p:nvPr/>
            </p:nvSpPr>
            <p:spPr>
              <a:xfrm>
                <a:off x="1880" y="2131"/>
                <a:ext cx="1320" cy="492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64" y="5"/>
                  </a:cxn>
                  <a:cxn ang="0">
                    <a:pos x="157" y="162"/>
                  </a:cxn>
                </a:cxnLst>
                <a:rect l="0" t="0" r="0" b="0"/>
                <a:pathLst>
                  <a:path w="1602" h="539">
                    <a:moveTo>
                      <a:pt x="0" y="539"/>
                    </a:moveTo>
                    <a:cubicBezTo>
                      <a:pt x="195" y="278"/>
                      <a:pt x="390" y="18"/>
                      <a:pt x="657" y="9"/>
                    </a:cubicBezTo>
                    <a:cubicBezTo>
                      <a:pt x="924" y="0"/>
                      <a:pt x="1263" y="241"/>
                      <a:pt x="1602" y="482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1" name="Freeform 1056"/>
              <p:cNvSpPr/>
              <p:nvPr/>
            </p:nvSpPr>
            <p:spPr>
              <a:xfrm>
                <a:off x="1886" y="2304"/>
                <a:ext cx="1327" cy="30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9" y="1"/>
                  </a:cxn>
                  <a:cxn ang="0">
                    <a:pos x="167" y="1"/>
                  </a:cxn>
                </a:cxnLst>
                <a:rect l="0" t="0" r="0" b="0"/>
                <a:pathLst>
                  <a:path w="1602" h="539">
                    <a:moveTo>
                      <a:pt x="0" y="539"/>
                    </a:moveTo>
                    <a:cubicBezTo>
                      <a:pt x="195" y="278"/>
                      <a:pt x="390" y="18"/>
                      <a:pt x="657" y="9"/>
                    </a:cubicBezTo>
                    <a:cubicBezTo>
                      <a:pt x="924" y="0"/>
                      <a:pt x="1263" y="241"/>
                      <a:pt x="1602" y="482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Freeform 1057"/>
              <p:cNvSpPr/>
              <p:nvPr/>
            </p:nvSpPr>
            <p:spPr>
              <a:xfrm>
                <a:off x="1893" y="2585"/>
                <a:ext cx="130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</a:cxnLst>
                <a:rect l="0" t="0" r="0" b="0"/>
                <a:pathLst>
                  <a:path w="1543" h="1">
                    <a:moveTo>
                      <a:pt x="0" y="0"/>
                    </a:moveTo>
                    <a:cubicBezTo>
                      <a:pt x="638" y="0"/>
                      <a:pt x="1276" y="0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3" name="Freeform 1058"/>
              <p:cNvSpPr/>
              <p:nvPr/>
            </p:nvSpPr>
            <p:spPr>
              <a:xfrm>
                <a:off x="1893" y="2586"/>
                <a:ext cx="1300" cy="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46"/>
                  </a:cxn>
                  <a:cxn ang="0">
                    <a:pos x="197" y="0"/>
                  </a:cxn>
                </a:cxnLst>
                <a:rect l="0" t="0" r="0" b="0"/>
                <a:pathLst>
                  <a:path w="1543" h="356">
                    <a:moveTo>
                      <a:pt x="0" y="0"/>
                    </a:moveTo>
                    <a:cubicBezTo>
                      <a:pt x="205" y="178"/>
                      <a:pt x="411" y="356"/>
                      <a:pt x="668" y="356"/>
                    </a:cubicBezTo>
                    <a:cubicBezTo>
                      <a:pt x="925" y="356"/>
                      <a:pt x="1397" y="59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4" name="Freeform 1059"/>
              <p:cNvSpPr/>
              <p:nvPr/>
            </p:nvSpPr>
            <p:spPr>
              <a:xfrm>
                <a:off x="1893" y="2585"/>
                <a:ext cx="1300" cy="60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8" y="91"/>
                  </a:cxn>
                  <a:cxn ang="0">
                    <a:pos x="197" y="0"/>
                  </a:cxn>
                </a:cxnLst>
                <a:rect l="0" t="0" r="0" b="0"/>
                <a:pathLst>
                  <a:path w="1543" h="715">
                    <a:moveTo>
                      <a:pt x="0" y="1"/>
                    </a:moveTo>
                    <a:cubicBezTo>
                      <a:pt x="136" y="358"/>
                      <a:pt x="272" y="715"/>
                      <a:pt x="529" y="715"/>
                    </a:cubicBezTo>
                    <a:cubicBezTo>
                      <a:pt x="786" y="715"/>
                      <a:pt x="1164" y="357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5" name="Text Box 1060"/>
              <p:cNvSpPr txBox="1"/>
              <p:nvPr/>
            </p:nvSpPr>
            <p:spPr>
              <a:xfrm>
                <a:off x="3281" y="2314"/>
                <a:ext cx="64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乙地</a:t>
                </a:r>
              </a:p>
            </p:txBody>
          </p:sp>
          <p:sp>
            <p:nvSpPr>
              <p:cNvPr id="11276" name="Text Box 1061"/>
              <p:cNvSpPr txBox="1"/>
              <p:nvPr/>
            </p:nvSpPr>
            <p:spPr>
              <a:xfrm>
                <a:off x="2511" y="3101"/>
                <a:ext cx="64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汽车</a:t>
                </a:r>
              </a:p>
            </p:txBody>
          </p:sp>
          <p:sp>
            <p:nvSpPr>
              <p:cNvPr id="11277" name="Text Box 1062"/>
              <p:cNvSpPr txBox="1"/>
              <p:nvPr/>
            </p:nvSpPr>
            <p:spPr>
              <a:xfrm>
                <a:off x="2145" y="1936"/>
                <a:ext cx="64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火车</a:t>
                </a:r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8" name="Text Box 1063"/>
              <p:cNvSpPr txBox="1"/>
              <p:nvPr/>
            </p:nvSpPr>
            <p:spPr>
              <a:xfrm>
                <a:off x="1383" y="2384"/>
                <a:ext cx="64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algn="just" eaLnBrk="0" hangingPunct="0"/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甲地</a:t>
                </a:r>
              </a:p>
            </p:txBody>
          </p:sp>
          <p:sp>
            <p:nvSpPr>
              <p:cNvPr id="11279" name="Freeform 1064"/>
              <p:cNvSpPr/>
              <p:nvPr/>
            </p:nvSpPr>
            <p:spPr>
              <a:xfrm>
                <a:off x="1893" y="2585"/>
                <a:ext cx="1300" cy="45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0" y="69"/>
                  </a:cxn>
                  <a:cxn ang="0">
                    <a:pos x="197" y="0"/>
                  </a:cxn>
                </a:cxnLst>
                <a:rect l="0" t="0" r="0" b="0"/>
                <a:pathLst>
                  <a:path w="1543" h="540">
                    <a:moveTo>
                      <a:pt x="0" y="1"/>
                    </a:moveTo>
                    <a:cubicBezTo>
                      <a:pt x="147" y="270"/>
                      <a:pt x="295" y="540"/>
                      <a:pt x="552" y="540"/>
                    </a:cubicBezTo>
                    <a:cubicBezTo>
                      <a:pt x="809" y="540"/>
                      <a:pt x="1378" y="90"/>
                      <a:pt x="1543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80" name="Oval 1065"/>
            <p:cNvSpPr/>
            <p:nvPr/>
          </p:nvSpPr>
          <p:spPr>
            <a:xfrm>
              <a:off x="893" y="2442"/>
              <a:ext cx="45" cy="45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wrap="square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1" name="Oval 1066"/>
            <p:cNvSpPr/>
            <p:nvPr/>
          </p:nvSpPr>
          <p:spPr>
            <a:xfrm>
              <a:off x="2472" y="2432"/>
              <a:ext cx="45" cy="45"/>
            </a:xfrm>
            <a:prstGeom prst="ellipse">
              <a:avLst/>
            </a:pr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anchor="ctr" anchorCtr="0">
              <a:spAutoFit/>
            </a:bodyPr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Group 1073"/>
          <p:cNvGrpSpPr/>
          <p:nvPr/>
        </p:nvGrpSpPr>
        <p:grpSpPr>
          <a:xfrm>
            <a:off x="1377950" y="1871662"/>
            <a:ext cx="2571750" cy="1162050"/>
            <a:chOff x="899" y="1741"/>
            <a:chExt cx="1620" cy="732"/>
          </a:xfrm>
        </p:grpSpPr>
        <p:sp>
          <p:nvSpPr>
            <p:cNvPr id="11283" name="Freeform 1074"/>
            <p:cNvSpPr/>
            <p:nvPr/>
          </p:nvSpPr>
          <p:spPr>
            <a:xfrm>
              <a:off x="899" y="1950"/>
              <a:ext cx="1605" cy="523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669" y="9"/>
                </a:cxn>
                <a:cxn ang="0">
                  <a:pos x="1638" y="336"/>
                </a:cxn>
              </a:cxnLst>
              <a:rect l="0" t="0" r="0" b="0"/>
              <a:pathLst>
                <a:path w="1602" h="539">
                  <a:moveTo>
                    <a:pt x="0" y="539"/>
                  </a:moveTo>
                  <a:cubicBezTo>
                    <a:pt x="195" y="278"/>
                    <a:pt x="390" y="18"/>
                    <a:pt x="657" y="9"/>
                  </a:cubicBezTo>
                  <a:cubicBezTo>
                    <a:pt x="924" y="0"/>
                    <a:pt x="1263" y="241"/>
                    <a:pt x="1602" y="48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Freeform 1075"/>
            <p:cNvSpPr/>
            <p:nvPr/>
          </p:nvSpPr>
          <p:spPr>
            <a:xfrm>
              <a:off x="906" y="2134"/>
              <a:ext cx="1613" cy="32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17" y="1"/>
                </a:cxn>
                <a:cxn ang="0">
                  <a:pos x="1739" y="1"/>
                </a:cxn>
              </a:cxnLst>
              <a:rect l="0" t="0" r="0" b="0"/>
              <a:pathLst>
                <a:path w="1602" h="539">
                  <a:moveTo>
                    <a:pt x="0" y="539"/>
                  </a:moveTo>
                  <a:cubicBezTo>
                    <a:pt x="195" y="278"/>
                    <a:pt x="390" y="18"/>
                    <a:pt x="657" y="9"/>
                  </a:cubicBezTo>
                  <a:cubicBezTo>
                    <a:pt x="924" y="0"/>
                    <a:pt x="1263" y="241"/>
                    <a:pt x="1602" y="48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Text Box 1076"/>
            <p:cNvSpPr txBox="1"/>
            <p:nvPr/>
          </p:nvSpPr>
          <p:spPr>
            <a:xfrm>
              <a:off x="1225" y="1741"/>
              <a:ext cx="779" cy="350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/>
            <a:lstStyle/>
            <a:p>
              <a:pPr algn="just" eaLnBrk="0" hangingPunct="0"/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火车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" name="Freeform 1067"/>
          <p:cNvSpPr/>
          <p:nvPr/>
        </p:nvSpPr>
        <p:spPr>
          <a:xfrm>
            <a:off x="1379538" y="2184400"/>
            <a:ext cx="2547937" cy="8302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02" h="539">
                <a:moveTo>
                  <a:pt x="0" y="539"/>
                </a:moveTo>
                <a:cubicBezTo>
                  <a:pt x="195" y="278"/>
                  <a:pt x="390" y="18"/>
                  <a:pt x="657" y="9"/>
                </a:cubicBezTo>
                <a:cubicBezTo>
                  <a:pt x="924" y="0"/>
                  <a:pt x="1263" y="241"/>
                  <a:pt x="1602" y="482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68"/>
          <p:cNvSpPr/>
          <p:nvPr/>
        </p:nvSpPr>
        <p:spPr>
          <a:xfrm>
            <a:off x="1389063" y="2460625"/>
            <a:ext cx="2560637" cy="5191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02" h="539">
                <a:moveTo>
                  <a:pt x="0" y="539"/>
                </a:moveTo>
                <a:cubicBezTo>
                  <a:pt x="195" y="278"/>
                  <a:pt x="390" y="18"/>
                  <a:pt x="657" y="9"/>
                </a:cubicBezTo>
                <a:cubicBezTo>
                  <a:pt x="924" y="0"/>
                  <a:pt x="1263" y="241"/>
                  <a:pt x="1602" y="482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Group 1077"/>
          <p:cNvGrpSpPr/>
          <p:nvPr/>
        </p:nvGrpSpPr>
        <p:grpSpPr>
          <a:xfrm>
            <a:off x="1414463" y="2959099"/>
            <a:ext cx="2508250" cy="1428750"/>
            <a:chOff x="915" y="2433"/>
            <a:chExt cx="1580" cy="900"/>
          </a:xfrm>
        </p:grpSpPr>
        <p:sp>
          <p:nvSpPr>
            <p:cNvPr id="11289" name="Freeform 1078"/>
            <p:cNvSpPr/>
            <p:nvPr/>
          </p:nvSpPr>
          <p:spPr>
            <a:xfrm>
              <a:off x="915" y="2433"/>
              <a:ext cx="15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3" y="0"/>
                </a:cxn>
              </a:cxnLst>
              <a:rect l="0" t="0" r="0" b="0"/>
              <a:pathLst>
                <a:path w="1543" h="1">
                  <a:moveTo>
                    <a:pt x="0" y="0"/>
                  </a:moveTo>
                  <a:cubicBezTo>
                    <a:pt x="638" y="0"/>
                    <a:pt x="1276" y="0"/>
                    <a:pt x="1543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0" name="Freeform 1079"/>
            <p:cNvSpPr/>
            <p:nvPr/>
          </p:nvSpPr>
          <p:spPr>
            <a:xfrm>
              <a:off x="915" y="2434"/>
              <a:ext cx="1580" cy="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96"/>
                </a:cxn>
                <a:cxn ang="0">
                  <a:pos x="2053" y="0"/>
                </a:cxn>
              </a:cxnLst>
              <a:rect l="0" t="0" r="0" b="0"/>
              <a:pathLst>
                <a:path w="1543" h="356">
                  <a:moveTo>
                    <a:pt x="0" y="0"/>
                  </a:moveTo>
                  <a:cubicBezTo>
                    <a:pt x="205" y="178"/>
                    <a:pt x="411" y="356"/>
                    <a:pt x="668" y="356"/>
                  </a:cubicBezTo>
                  <a:cubicBezTo>
                    <a:pt x="925" y="356"/>
                    <a:pt x="1397" y="59"/>
                    <a:pt x="1543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1" name="Freeform 1080"/>
            <p:cNvSpPr/>
            <p:nvPr/>
          </p:nvSpPr>
          <p:spPr>
            <a:xfrm>
              <a:off x="915" y="2433"/>
              <a:ext cx="1580" cy="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03" y="188"/>
                </a:cxn>
                <a:cxn ang="0">
                  <a:pos x="2053" y="0"/>
                </a:cxn>
              </a:cxnLst>
              <a:rect l="0" t="0" r="0" b="0"/>
              <a:pathLst>
                <a:path w="1543" h="715">
                  <a:moveTo>
                    <a:pt x="0" y="1"/>
                  </a:moveTo>
                  <a:cubicBezTo>
                    <a:pt x="136" y="358"/>
                    <a:pt x="272" y="715"/>
                    <a:pt x="529" y="715"/>
                  </a:cubicBezTo>
                  <a:cubicBezTo>
                    <a:pt x="786" y="715"/>
                    <a:pt x="1164" y="357"/>
                    <a:pt x="1543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2" name="Text Box 1081"/>
            <p:cNvSpPr txBox="1"/>
            <p:nvPr/>
          </p:nvSpPr>
          <p:spPr>
            <a:xfrm>
              <a:off x="1664" y="2983"/>
              <a:ext cx="779" cy="350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/>
            <a:lstStyle/>
            <a:p>
              <a:pPr algn="just" eaLnBrk="0" hangingPunct="0"/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汽车</a:t>
              </a:r>
            </a:p>
          </p:txBody>
        </p:sp>
        <p:sp>
          <p:nvSpPr>
            <p:cNvPr id="11293" name="Freeform 1082"/>
            <p:cNvSpPr/>
            <p:nvPr/>
          </p:nvSpPr>
          <p:spPr>
            <a:xfrm>
              <a:off x="915" y="2433"/>
              <a:ext cx="1580" cy="4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34" y="146"/>
                </a:cxn>
                <a:cxn ang="0">
                  <a:pos x="2053" y="0"/>
                </a:cxn>
              </a:cxnLst>
              <a:rect l="0" t="0" r="0" b="0"/>
              <a:pathLst>
                <a:path w="1543" h="540">
                  <a:moveTo>
                    <a:pt x="0" y="1"/>
                  </a:moveTo>
                  <a:cubicBezTo>
                    <a:pt x="147" y="270"/>
                    <a:pt x="295" y="540"/>
                    <a:pt x="552" y="540"/>
                  </a:cubicBezTo>
                  <a:cubicBezTo>
                    <a:pt x="809" y="540"/>
                    <a:pt x="1378" y="90"/>
                    <a:pt x="1543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Freeform 1069"/>
          <p:cNvSpPr/>
          <p:nvPr/>
        </p:nvSpPr>
        <p:spPr>
          <a:xfrm>
            <a:off x="1406525" y="2925763"/>
            <a:ext cx="25082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0" t="0" r="0" b="0"/>
            <a:pathLst>
              <a:path w="1543" h="1">
                <a:moveTo>
                  <a:pt x="0" y="0"/>
                </a:moveTo>
                <a:cubicBezTo>
                  <a:pt x="638" y="0"/>
                  <a:pt x="1276" y="0"/>
                  <a:pt x="1543" y="0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Freeform 1070"/>
          <p:cNvSpPr/>
          <p:nvPr/>
        </p:nvSpPr>
        <p:spPr>
          <a:xfrm>
            <a:off x="1381125" y="2971800"/>
            <a:ext cx="2508250" cy="506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43" h="356">
                <a:moveTo>
                  <a:pt x="0" y="0"/>
                </a:moveTo>
                <a:cubicBezTo>
                  <a:pt x="205" y="178"/>
                  <a:pt x="411" y="356"/>
                  <a:pt x="668" y="356"/>
                </a:cubicBezTo>
                <a:cubicBezTo>
                  <a:pt x="925" y="356"/>
                  <a:pt x="1397" y="59"/>
                  <a:pt x="1543" y="0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Freeform 1071"/>
          <p:cNvSpPr/>
          <p:nvPr/>
        </p:nvSpPr>
        <p:spPr>
          <a:xfrm>
            <a:off x="1384300" y="2982913"/>
            <a:ext cx="2508250" cy="7683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43" h="540">
                <a:moveTo>
                  <a:pt x="0" y="1"/>
                </a:moveTo>
                <a:cubicBezTo>
                  <a:pt x="147" y="270"/>
                  <a:pt x="295" y="540"/>
                  <a:pt x="552" y="540"/>
                </a:cubicBezTo>
                <a:cubicBezTo>
                  <a:pt x="809" y="540"/>
                  <a:pt x="1378" y="90"/>
                  <a:pt x="1543" y="0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Freeform 1072"/>
          <p:cNvSpPr/>
          <p:nvPr/>
        </p:nvSpPr>
        <p:spPr>
          <a:xfrm>
            <a:off x="1417638" y="2990850"/>
            <a:ext cx="2508250" cy="10160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543" h="715">
                <a:moveTo>
                  <a:pt x="0" y="1"/>
                </a:moveTo>
                <a:cubicBezTo>
                  <a:pt x="136" y="358"/>
                  <a:pt x="272" y="715"/>
                  <a:pt x="529" y="715"/>
                </a:cubicBezTo>
                <a:cubicBezTo>
                  <a:pt x="786" y="715"/>
                  <a:pt x="1164" y="357"/>
                  <a:pt x="1543" y="0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AutoShape 1051"/>
          <p:cNvSpPr/>
          <p:nvPr/>
        </p:nvSpPr>
        <p:spPr>
          <a:xfrm>
            <a:off x="5365750" y="1900238"/>
            <a:ext cx="3598863" cy="2665412"/>
          </a:xfrm>
          <a:prstGeom prst="wedgeRoundRectCallout">
            <a:avLst>
              <a:gd name="adj1" fmla="val -68005"/>
              <a:gd name="adj2" fmla="val -60019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eaLnBrk="0" hangingPunct="0">
              <a:lnSpc>
                <a:spcPct val="125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要完成什么事？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完成这件事有几类不同的办法？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每类办法中又有几种方法？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完成这件事共有多少种不同的方法？</a:t>
            </a:r>
          </a:p>
        </p:txBody>
      </p:sp>
      <p:sp>
        <p:nvSpPr>
          <p:cNvPr id="61" name="Text Box 1050"/>
          <p:cNvSpPr txBox="1"/>
          <p:nvPr/>
        </p:nvSpPr>
        <p:spPr>
          <a:xfrm>
            <a:off x="603250" y="4272447"/>
            <a:ext cx="3286125" cy="46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290" name="Text Box 30"/>
          <p:cNvSpPr txBox="1"/>
          <p:nvPr/>
        </p:nvSpPr>
        <p:spPr>
          <a:xfrm>
            <a:off x="387350" y="706438"/>
            <a:ext cx="7486650" cy="652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分类计数原理</a:t>
            </a:r>
          </a:p>
        </p:txBody>
      </p:sp>
      <p:sp>
        <p:nvSpPr>
          <p:cNvPr id="20" name="Text Box 43"/>
          <p:cNvSpPr txBox="1"/>
          <p:nvPr/>
        </p:nvSpPr>
        <p:spPr>
          <a:xfrm>
            <a:off x="721023" y="2257425"/>
            <a:ext cx="461665" cy="15605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t" anchorCtr="0">
            <a:spAutoFit/>
          </a:bodyPr>
          <a:lstStyle/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完成一件事</a:t>
            </a:r>
          </a:p>
        </p:txBody>
      </p:sp>
      <p:sp>
        <p:nvSpPr>
          <p:cNvPr id="21" name="Line 38"/>
          <p:cNvSpPr/>
          <p:nvPr/>
        </p:nvSpPr>
        <p:spPr>
          <a:xfrm>
            <a:off x="1235075" y="3036888"/>
            <a:ext cx="277813" cy="1587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2"/>
          <p:cNvSpPr txBox="1"/>
          <p:nvPr/>
        </p:nvSpPr>
        <p:spPr>
          <a:xfrm>
            <a:off x="2357438" y="1333500"/>
            <a:ext cx="1944687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类办法</a:t>
            </a:r>
          </a:p>
        </p:txBody>
      </p:sp>
      <p:sp>
        <p:nvSpPr>
          <p:cNvPr id="23" name="Text Box 34"/>
          <p:cNvSpPr txBox="1"/>
          <p:nvPr/>
        </p:nvSpPr>
        <p:spPr>
          <a:xfrm>
            <a:off x="1674813" y="1851025"/>
            <a:ext cx="3395662" cy="63817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类办法中</a:t>
            </a:r>
          </a:p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</a:p>
        </p:txBody>
      </p:sp>
      <p:sp>
        <p:nvSpPr>
          <p:cNvPr id="24" name="Text Box 35"/>
          <p:cNvSpPr txBox="1"/>
          <p:nvPr/>
        </p:nvSpPr>
        <p:spPr>
          <a:xfrm>
            <a:off x="1631950" y="2738438"/>
            <a:ext cx="3395663" cy="6365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类办法中</a:t>
            </a:r>
          </a:p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</a:p>
        </p:txBody>
      </p:sp>
      <p:sp>
        <p:nvSpPr>
          <p:cNvPr id="25" name="Text Box 37"/>
          <p:cNvSpPr txBox="1"/>
          <p:nvPr/>
        </p:nvSpPr>
        <p:spPr>
          <a:xfrm>
            <a:off x="1631950" y="3640138"/>
            <a:ext cx="3395663" cy="355600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26" name="Text Box 36"/>
          <p:cNvSpPr txBox="1"/>
          <p:nvPr/>
        </p:nvSpPr>
        <p:spPr>
          <a:xfrm>
            <a:off x="1674813" y="4227513"/>
            <a:ext cx="3395662" cy="6365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类办法中</a:t>
            </a:r>
          </a:p>
          <a:p>
            <a:pPr algn="ctr" eaLnBrk="0" hangingPunct="0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种不同的方法</a:t>
            </a:r>
          </a:p>
        </p:txBody>
      </p:sp>
      <p:sp>
        <p:nvSpPr>
          <p:cNvPr id="27" name="Text Box 41"/>
          <p:cNvSpPr txBox="1"/>
          <p:nvPr/>
        </p:nvSpPr>
        <p:spPr>
          <a:xfrm>
            <a:off x="5934075" y="1333500"/>
            <a:ext cx="2808288" cy="34607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 eaLnBrk="0" hangingPunct="0"/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共有多少种不同的方法</a:t>
            </a:r>
          </a:p>
        </p:txBody>
      </p:sp>
      <p:sp>
        <p:nvSpPr>
          <p:cNvPr id="28" name="Line 39"/>
          <p:cNvSpPr/>
          <p:nvPr/>
        </p:nvSpPr>
        <p:spPr>
          <a:xfrm>
            <a:off x="5203825" y="3036888"/>
            <a:ext cx="369888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5700713" y="2847975"/>
            <a:ext cx="3197225" cy="376238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314" name="Text Box 30"/>
          <p:cNvSpPr txBox="1"/>
          <p:nvPr/>
        </p:nvSpPr>
        <p:spPr>
          <a:xfrm>
            <a:off x="387350" y="706438"/>
            <a:ext cx="7486650" cy="652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分类计数原理</a:t>
            </a:r>
          </a:p>
        </p:txBody>
      </p:sp>
      <p:sp>
        <p:nvSpPr>
          <p:cNvPr id="2" name="矩形 1"/>
          <p:cNvSpPr/>
          <p:nvPr/>
        </p:nvSpPr>
        <p:spPr>
          <a:xfrm>
            <a:off x="250825" y="1357313"/>
            <a:ext cx="8642350" cy="27722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>
              <a:lnSpc>
                <a:spcPct val="200000"/>
              </a:lnSpc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完成一件事，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类办法，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且：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在第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类办法中有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种不同的方法，在第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类办法中有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种不同的方法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类办法中有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种不同的方法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那么完成这件事共有</a:t>
            </a:r>
          </a:p>
          <a:p>
            <a:pPr algn="ctr" eaLnBrk="0" hangingPunct="0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种不同的方法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338" name="Rectangle 13"/>
          <p:cNvSpPr/>
          <p:nvPr/>
        </p:nvSpPr>
        <p:spPr>
          <a:xfrm>
            <a:off x="539750" y="842963"/>
            <a:ext cx="8064500" cy="864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书架上层有不同的数学书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本，中层有不同的语文书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本，下层有不同的物理书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本．现从中任取一本书，问有多少种不同的取法？  </a:t>
            </a:r>
          </a:p>
        </p:txBody>
      </p:sp>
      <p:sp>
        <p:nvSpPr>
          <p:cNvPr id="20" name="Text Box 23"/>
          <p:cNvSpPr txBox="1"/>
          <p:nvPr/>
        </p:nvSpPr>
        <p:spPr>
          <a:xfrm>
            <a:off x="733425" y="2792413"/>
            <a:ext cx="461963" cy="14954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t" anchorCtr="0">
            <a:spAutoFit/>
          </a:bodyPr>
          <a:lstStyle/>
          <a:p>
            <a:pPr algn="ctr" eaLnBrk="0" hangingPunct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任取一本书  </a:t>
            </a:r>
          </a:p>
        </p:txBody>
      </p:sp>
      <p:sp>
        <p:nvSpPr>
          <p:cNvPr id="21" name="Line 19"/>
          <p:cNvSpPr/>
          <p:nvPr/>
        </p:nvSpPr>
        <p:spPr>
          <a:xfrm>
            <a:off x="1303338" y="3540125"/>
            <a:ext cx="349250" cy="158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14"/>
          <p:cNvSpPr txBox="1"/>
          <p:nvPr/>
        </p:nvSpPr>
        <p:spPr>
          <a:xfrm>
            <a:off x="1816100" y="1697038"/>
            <a:ext cx="3863975" cy="3698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zh-CN" altLang="en-US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</a:t>
            </a:r>
            <a:r>
              <a:rPr lang="zh-CN" altLang="en-US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类取法   </a:t>
            </a:r>
          </a:p>
        </p:txBody>
      </p:sp>
      <p:sp>
        <p:nvSpPr>
          <p:cNvPr id="23" name="Text Box 16"/>
          <p:cNvSpPr txBox="1"/>
          <p:nvPr/>
        </p:nvSpPr>
        <p:spPr>
          <a:xfrm>
            <a:off x="1816100" y="2286000"/>
            <a:ext cx="3863975" cy="719138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 eaLnBrk="0" hangingPunct="0">
              <a:lnSpc>
                <a:spcPct val="11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第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类，从上层 </a:t>
            </a:r>
            <a:r>
              <a:rPr lang="en-US" altLang="zh-CN" b="1" dirty="0"/>
              <a:t>15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本数学书</a:t>
            </a:r>
            <a:r>
              <a:rPr lang="zh-CN" altLang="en-US" b="1" dirty="0"/>
              <a:t>中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任取一本，有 </a:t>
            </a:r>
            <a:r>
              <a:rPr lang="en-US" altLang="zh-CN" b="1" dirty="0"/>
              <a:t>15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种取法   </a:t>
            </a:r>
          </a:p>
        </p:txBody>
      </p:sp>
      <p:sp>
        <p:nvSpPr>
          <p:cNvPr id="24" name="Text Box 17"/>
          <p:cNvSpPr txBox="1"/>
          <p:nvPr/>
        </p:nvSpPr>
        <p:spPr>
          <a:xfrm>
            <a:off x="1760538" y="3219450"/>
            <a:ext cx="3906837" cy="644525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 eaLnBrk="0" hangingPunct="0">
              <a:lnSpc>
                <a:spcPct val="11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第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类，从中层 </a:t>
            </a:r>
            <a:r>
              <a:rPr lang="en-US" altLang="zh-CN" b="1" dirty="0"/>
              <a:t>18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本语文书</a:t>
            </a:r>
            <a:r>
              <a:rPr lang="zh-CN" altLang="en-US" b="1" dirty="0"/>
              <a:t>中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任取一本，有 </a:t>
            </a:r>
            <a:r>
              <a:rPr lang="en-US" altLang="zh-CN" b="1" dirty="0"/>
              <a:t>18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种取法  </a:t>
            </a:r>
          </a:p>
        </p:txBody>
      </p:sp>
      <p:sp>
        <p:nvSpPr>
          <p:cNvPr id="25" name="Text Box 18"/>
          <p:cNvSpPr txBox="1"/>
          <p:nvPr/>
        </p:nvSpPr>
        <p:spPr>
          <a:xfrm>
            <a:off x="1785938" y="4084638"/>
            <a:ext cx="3894137" cy="703262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 eaLnBrk="0" hangingPunct="0">
              <a:lnSpc>
                <a:spcPct val="11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第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3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类，从下层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7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本物理书</a:t>
            </a:r>
            <a:r>
              <a:rPr lang="zh-CN" altLang="en-US" b="1" dirty="0"/>
              <a:t>中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任取一本，有</a:t>
            </a:r>
            <a:r>
              <a:rPr lang="zh-CN" altLang="en-US" b="1" dirty="0"/>
              <a:t> </a:t>
            </a:r>
            <a:r>
              <a:rPr lang="en-US" altLang="zh-CN" b="1" dirty="0"/>
              <a:t>7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种取法  </a:t>
            </a:r>
          </a:p>
        </p:txBody>
      </p:sp>
      <p:sp>
        <p:nvSpPr>
          <p:cNvPr id="26" name="Text Box 22"/>
          <p:cNvSpPr txBox="1"/>
          <p:nvPr/>
        </p:nvSpPr>
        <p:spPr>
          <a:xfrm>
            <a:off x="5956300" y="1697038"/>
            <a:ext cx="2836863" cy="3698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 eaLnBrk="0" hangingPunct="0"/>
            <a:r>
              <a:rPr lang="zh-CN" altLang="en-US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共有多少种不同的取法  </a:t>
            </a:r>
          </a:p>
        </p:txBody>
      </p:sp>
      <p:sp>
        <p:nvSpPr>
          <p:cNvPr id="27" name="Line 20"/>
          <p:cNvSpPr/>
          <p:nvPr/>
        </p:nvSpPr>
        <p:spPr>
          <a:xfrm>
            <a:off x="5738813" y="3509963"/>
            <a:ext cx="430212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15"/>
          <p:cNvSpPr txBox="1"/>
          <p:nvPr/>
        </p:nvSpPr>
        <p:spPr>
          <a:xfrm>
            <a:off x="6391275" y="3246438"/>
            <a:ext cx="2357438" cy="6492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>
            <a:defPPr>
              <a:defRPr lang="zh-CN"/>
            </a:defPPr>
            <a:lvl1pPr algn="just" eaLnBrk="0" hangingPunct="0">
              <a:lnSpc>
                <a:spcPct val="110000"/>
              </a:lnSpc>
              <a:defRPr b="1"/>
            </a:lvl1pPr>
          </a:lstStyle>
          <a:p>
            <a:r>
              <a:rPr lang="en-US" altLang="zh-CN" i="1" dirty="0"/>
              <a:t>N</a:t>
            </a:r>
            <a:r>
              <a:rPr lang="zh-CN" altLang="en-US" dirty="0"/>
              <a:t>＝</a:t>
            </a:r>
            <a:r>
              <a:rPr lang="en-US" altLang="zh-CN" dirty="0"/>
              <a:t>15</a:t>
            </a:r>
            <a:r>
              <a:rPr lang="zh-CN" altLang="en-US" dirty="0"/>
              <a:t>＋</a:t>
            </a:r>
            <a:r>
              <a:rPr lang="en-US" altLang="zh-CN" dirty="0"/>
              <a:t>18</a:t>
            </a:r>
            <a:r>
              <a:rPr lang="zh-CN" altLang="en-US" dirty="0"/>
              <a:t>＋</a:t>
            </a:r>
            <a:r>
              <a:rPr lang="en-US" altLang="zh-CN" dirty="0"/>
              <a:t>7</a:t>
            </a:r>
          </a:p>
          <a:p>
            <a:r>
              <a:rPr lang="zh-CN" altLang="en-US" dirty="0"/>
              <a:t>  ＝</a:t>
            </a:r>
            <a:r>
              <a:rPr lang="en-US" altLang="zh-CN" dirty="0"/>
              <a:t>40(</a:t>
            </a:r>
            <a:r>
              <a:rPr lang="zh-CN" altLang="en-US" dirty="0"/>
              <a:t>种</a:t>
            </a:r>
            <a:r>
              <a:rPr lang="en-US" altLang="zh-CN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" name="Rectangle 78"/>
          <p:cNvSpPr/>
          <p:nvPr/>
        </p:nvSpPr>
        <p:spPr>
          <a:xfrm>
            <a:off x="561358" y="1707943"/>
            <a:ext cx="8042892" cy="621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根据分类计数原理，不同的取法一共有：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5363" name="Rectangle 13"/>
          <p:cNvSpPr/>
          <p:nvPr/>
        </p:nvSpPr>
        <p:spPr>
          <a:xfrm>
            <a:off x="539750" y="842963"/>
            <a:ext cx="8064500" cy="864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书架上层有不同的数学书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本，中层有不同的语文书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本，下层有不同的物理书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本．现从中任取一本书，问有多少种不同的取法？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6386" name="Text Box 77"/>
          <p:cNvSpPr txBox="1"/>
          <p:nvPr/>
        </p:nvSpPr>
        <p:spPr>
          <a:xfrm>
            <a:off x="827088" y="1058863"/>
            <a:ext cx="7489825" cy="151015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某班同学分成甲、乙、丙、丁四个小组，每个同学只能参加一个小组，甲组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人，乙组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人，丙组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人，丁组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人．现要求该班选派一人去参加某项活动，则有多少种不同的选法？</a:t>
            </a:r>
          </a:p>
        </p:txBody>
      </p:sp>
      <p:sp>
        <p:nvSpPr>
          <p:cNvPr id="20" name="Rectangle 78"/>
          <p:cNvSpPr/>
          <p:nvPr/>
        </p:nvSpPr>
        <p:spPr>
          <a:xfrm>
            <a:off x="855688" y="2787774"/>
            <a:ext cx="7820768" cy="621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根据分类计数原理，不同的选法一共有：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</a:p>
        </p:txBody>
      </p:sp>
      <p:sp>
        <p:nvSpPr>
          <p:cNvPr id="12291" name="Text Box 77"/>
          <p:cNvSpPr txBox="1">
            <a:spLocks noChangeArrowheads="1"/>
          </p:cNvSpPr>
          <p:nvPr/>
        </p:nvSpPr>
        <p:spPr bwMode="auto">
          <a:xfrm>
            <a:off x="827088" y="1058863"/>
            <a:ext cx="7489825" cy="194219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eaLnBrk="0" hangingPunct="0">
              <a:lnSpc>
                <a:spcPct val="125000"/>
              </a:lnSpc>
              <a:defRPr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algn="just"/>
            <a:r>
              <a:rPr lang="zh-CN" altLang="en-US" sz="2400" dirty="0">
                <a:cs typeface="Times New Roman" panose="02020603050405020304" pitchFamily="18" charset="0"/>
              </a:rPr>
              <a:t>练习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lang="zh-CN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本不同的科技书和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lang="zh-CN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本不同的文学书，从中任选一本书，共有多少种不同的选法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2.</a:t>
            </a:r>
            <a:r>
              <a:rPr lang="zh-CN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某班有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lang="zh-CN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名男生和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 </a:t>
            </a:r>
            <a:r>
              <a:rPr lang="zh-CN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名女生，从该班选一名同学参加座谈会，共有多少种不同的选法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51ef97b-52ee-4691-b018-c15d267d1f90"/>
  <p:tag name="COMMONDATA" val="eyJoZGlkIjoiZDM4ZDhiYzY5NzA4MzEwNDFlMTc2Njc2MWYxMDM4Y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741</Words>
  <Application>Microsoft Office PowerPoint</Application>
  <PresentationFormat>全屏显示(16:9)</PresentationFormat>
  <Paragraphs>66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黑体</vt:lpstr>
      <vt:lpstr>华文楷体</vt:lpstr>
      <vt:lpstr>宋体</vt:lpstr>
      <vt:lpstr>Arial</vt:lpstr>
      <vt:lpstr>Calibri</vt:lpstr>
      <vt:lpstr>Times New Roman</vt:lpstr>
      <vt:lpstr>Office 主题</vt:lpstr>
      <vt:lpstr>7.1  计数原理（第1课时）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巩固练习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306</cp:revision>
  <dcterms:created xsi:type="dcterms:W3CDTF">2013-12-23T07:18:00Z</dcterms:created>
  <dcterms:modified xsi:type="dcterms:W3CDTF">2023-09-08T07:45:40Z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E50364F0280E43FA85DD70E99A94CB95_13</vt:lpwstr>
  </property>
  <property fmtid="{D5CDD505-2E9C-101B-9397-08002B2CF9AE}" pid="3" name="KSOProductBuildVer">
    <vt:lpwstr>2052-11.1.0.14309</vt:lpwstr>
  </property>
</Properties>
</file>