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35" r:id="rId3"/>
    <p:sldId id="379" r:id="rId4"/>
    <p:sldId id="364" r:id="rId5"/>
    <p:sldId id="386" r:id="rId6"/>
    <p:sldId id="365" r:id="rId7"/>
    <p:sldId id="383" r:id="rId8"/>
    <p:sldId id="368" r:id="rId9"/>
    <p:sldId id="370" r:id="rId10"/>
    <p:sldId id="369" r:id="rId11"/>
    <p:sldId id="371" r:id="rId12"/>
    <p:sldId id="384" r:id="rId13"/>
    <p:sldId id="385" r:id="rId14"/>
    <p:sldId id="381" r:id="rId15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82"/>
  </p:normalViewPr>
  <p:slideViewPr>
    <p:cSldViewPr showGuides="1">
      <p:cViewPr varScale="1">
        <p:scale>
          <a:sx n="142" d="100"/>
          <a:sy n="142" d="100"/>
        </p:scale>
        <p:origin x="71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7B788C6-D672-4513-B6FB-6554B05551F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fontAlgn="base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02:27: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EC099D-AA1F-4CAB-8E17-440FB1360F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921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1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412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895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墨迹 6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254562-3893-43CE-A587-6E49FECDB5B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A66DA92-5EF3-486A-DE37-C0EEEDBA3A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254562-3893-43CE-A587-6E49FECDB5B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254562-3893-43CE-A587-6E49FECDB5B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254562-3893-43CE-A587-6E49FECDB5B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954BC0F-D937-3566-3BD9-994487FE80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254562-3893-43CE-A587-6E49FECDB5B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标题 1"/>
          <p:cNvSpPr>
            <a:spLocks noGrp="1"/>
          </p:cNvSpPr>
          <p:nvPr>
            <p:ph type="ctrTitle" idx="4294967295"/>
          </p:nvPr>
        </p:nvSpPr>
        <p:spPr>
          <a:xfrm>
            <a:off x="0" y="1887538"/>
            <a:ext cx="9144000" cy="936625"/>
          </a:xfrm>
          <a:ln/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7.1  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计数原理（第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课时）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  <a:ln/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sp>
        <p:nvSpPr>
          <p:cNvPr id="18434" name="Rectangle 18"/>
          <p:cNvSpPr/>
          <p:nvPr/>
        </p:nvSpPr>
        <p:spPr>
          <a:xfrm>
            <a:off x="2082800" y="842963"/>
            <a:ext cx="5873576" cy="590354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两个计数原理的共同点与不同点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Rectangle 19"/>
          <p:cNvSpPr/>
          <p:nvPr/>
        </p:nvSpPr>
        <p:spPr>
          <a:xfrm>
            <a:off x="519113" y="1708150"/>
            <a:ext cx="2359025" cy="4127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共同点：</a:t>
            </a:r>
          </a:p>
        </p:txBody>
      </p:sp>
      <p:sp>
        <p:nvSpPr>
          <p:cNvPr id="18436" name="Rectangle 20"/>
          <p:cNvSpPr/>
          <p:nvPr/>
        </p:nvSpPr>
        <p:spPr>
          <a:xfrm>
            <a:off x="539750" y="2643188"/>
            <a:ext cx="2052638" cy="4127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不同点：</a:t>
            </a:r>
          </a:p>
        </p:txBody>
      </p:sp>
      <p:sp>
        <p:nvSpPr>
          <p:cNvPr id="7" name="Rectangle 21"/>
          <p:cNvSpPr/>
          <p:nvPr/>
        </p:nvSpPr>
        <p:spPr>
          <a:xfrm>
            <a:off x="2082800" y="1708150"/>
            <a:ext cx="5907088" cy="41370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都是研究“完成一件事，共有多少种不同的方法”；</a:t>
            </a:r>
          </a:p>
        </p:txBody>
      </p:sp>
      <p:sp>
        <p:nvSpPr>
          <p:cNvPr id="8" name="Rectangle 22"/>
          <p:cNvSpPr/>
          <p:nvPr/>
        </p:nvSpPr>
        <p:spPr>
          <a:xfrm>
            <a:off x="2082800" y="2643188"/>
            <a:ext cx="6515100" cy="1892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分类计数原理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中的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类办法相互独立，且每类办法里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的每种方法都可独立完成这件事； 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分步计数原理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中的每个步骤互相依存，每一步都不能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独立完成这件事，只有每个步骤都完成了，这件事才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算完成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  <a:ln/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sp>
        <p:nvSpPr>
          <p:cNvPr id="19458" name="Rectangle 115"/>
          <p:cNvSpPr/>
          <p:nvPr/>
        </p:nvSpPr>
        <p:spPr>
          <a:xfrm>
            <a:off x="379413" y="915988"/>
            <a:ext cx="8424862" cy="1903726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甲班有三好学生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人，乙班有三好学生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人，丙班有三好学生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25000"/>
              </a:lnSpc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（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）由这三个班中任选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名三好学生，出席三好学生表彰会，有多少种不同的选法？</a:t>
            </a:r>
          </a:p>
          <a:p>
            <a:pPr eaLnBrk="0" hangingPunct="0">
              <a:lnSpc>
                <a:spcPct val="125000"/>
              </a:lnSpc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（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）由这三个班中各选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名三好学生，出席三好学生表彰会，有多少种不同的选法？</a:t>
            </a:r>
          </a:p>
        </p:txBody>
      </p:sp>
      <p:sp>
        <p:nvSpPr>
          <p:cNvPr id="4" name="Text Box 116"/>
          <p:cNvSpPr txBox="1"/>
          <p:nvPr/>
        </p:nvSpPr>
        <p:spPr>
          <a:xfrm>
            <a:off x="467545" y="2931790"/>
            <a:ext cx="5832648" cy="155747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解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）根据分类计数原理，不同的选法种数是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lnSpc>
                <a:spcPct val="125000"/>
              </a:lnSpc>
            </a:pP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  <a:p>
            <a:pPr eaLnBrk="0" hangingPunct="0">
              <a:lnSpc>
                <a:spcPct val="125000"/>
              </a:lnSpc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（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）根据分步计数原理，不同的选法种数是</a:t>
            </a:r>
          </a:p>
          <a:p>
            <a:pPr algn="ctr" eaLnBrk="0" hangingPunct="0">
              <a:lnSpc>
                <a:spcPct val="125000"/>
              </a:lnSpc>
            </a:pP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8×6×9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432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  <a:ln/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回顾反思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042988" y="1028700"/>
            <a:ext cx="7850188" cy="39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分步计数原理研究什么？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研究“完成一件事，共有多少种不同的方法”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应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用分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步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计数原理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要注意什么？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应用分步计数原理时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一步不能完成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这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件事，每个步骤完成后才能完成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这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件事（一步不到位）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缺少其中的任何一个步骤，这件事都无法完成，只有依次完成所有的步骤，才能完成这件事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两个原理的区别与联系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是什么？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矩形 2"/>
          <p:cNvSpPr/>
          <p:nvPr/>
        </p:nvSpPr>
        <p:spPr>
          <a:xfrm>
            <a:off x="341313" y="828675"/>
            <a:ext cx="701675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小结</a:t>
            </a:r>
            <a:endParaRPr lang="zh-CN" altLang="en-US" sz="2000" dirty="0">
              <a:solidFill>
                <a:srgbClr val="0000CC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  <a:ln/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作业布置</a:t>
            </a:r>
          </a:p>
        </p:txBody>
      </p:sp>
      <p:sp>
        <p:nvSpPr>
          <p:cNvPr id="21506" name="Text Box 5"/>
          <p:cNvSpPr txBox="1"/>
          <p:nvPr/>
        </p:nvSpPr>
        <p:spPr>
          <a:xfrm>
            <a:off x="1849437" y="1960749"/>
            <a:ext cx="5445125" cy="611001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教材第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203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页，习题第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题．</a:t>
            </a:r>
            <a:endParaRPr lang="en-US" altLang="zh-CN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再 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  <a:ln/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问题导入</a:t>
            </a:r>
          </a:p>
        </p:txBody>
      </p:sp>
      <p:sp>
        <p:nvSpPr>
          <p:cNvPr id="10242" name="Text Box 39"/>
          <p:cNvSpPr txBox="1"/>
          <p:nvPr/>
        </p:nvSpPr>
        <p:spPr>
          <a:xfrm>
            <a:off x="647700" y="1090613"/>
            <a:ext cx="7239000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数一数从甲地到乙地有多少种不同的走法？</a:t>
            </a:r>
          </a:p>
        </p:txBody>
      </p:sp>
      <p:grpSp>
        <p:nvGrpSpPr>
          <p:cNvPr id="10243" name="Group 19"/>
          <p:cNvGrpSpPr>
            <a:grpSpLocks noChangeAspect="1"/>
          </p:cNvGrpSpPr>
          <p:nvPr/>
        </p:nvGrpSpPr>
        <p:grpSpPr>
          <a:xfrm>
            <a:off x="1531938" y="1576388"/>
            <a:ext cx="5273675" cy="2225675"/>
            <a:chOff x="4824" y="2288"/>
            <a:chExt cx="3476" cy="1467"/>
          </a:xfrm>
        </p:grpSpPr>
        <p:sp>
          <p:nvSpPr>
            <p:cNvPr id="10244" name="AutoShape 20"/>
            <p:cNvSpPr>
              <a:spLocks noChangeAspect="1"/>
            </p:cNvSpPr>
            <p:nvPr/>
          </p:nvSpPr>
          <p:spPr>
            <a:xfrm>
              <a:off x="4824" y="2288"/>
              <a:ext cx="3330" cy="146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lstStyle/>
            <a:p>
              <a:pPr eaLnBrk="0" hangingPunc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45" name="Freeform 21"/>
            <p:cNvSpPr/>
            <p:nvPr/>
          </p:nvSpPr>
          <p:spPr>
            <a:xfrm>
              <a:off x="5562" y="2677"/>
              <a:ext cx="1078" cy="421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94" y="2"/>
                </a:cxn>
                <a:cxn ang="0">
                  <a:pos x="630" y="21"/>
                </a:cxn>
              </a:cxnLst>
              <a:rect l="0" t="0" r="0" b="0"/>
              <a:pathLst>
                <a:path w="1120" h="518">
                  <a:moveTo>
                    <a:pt x="0" y="518"/>
                  </a:moveTo>
                  <a:cubicBezTo>
                    <a:pt x="166" y="267"/>
                    <a:pt x="333" y="16"/>
                    <a:pt x="520" y="8"/>
                  </a:cubicBezTo>
                  <a:cubicBezTo>
                    <a:pt x="707" y="0"/>
                    <a:pt x="1018" y="390"/>
                    <a:pt x="1120" y="468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6" name="Freeform 22"/>
            <p:cNvSpPr/>
            <p:nvPr/>
          </p:nvSpPr>
          <p:spPr>
            <a:xfrm>
              <a:off x="5571" y="3082"/>
              <a:ext cx="1077" cy="1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5" y="140"/>
                </a:cxn>
                <a:cxn ang="0">
                  <a:pos x="623" y="0"/>
                </a:cxn>
              </a:cxnLst>
              <a:rect l="0" t="0" r="0" b="0"/>
              <a:pathLst>
                <a:path w="1120" h="140">
                  <a:moveTo>
                    <a:pt x="0" y="0"/>
                  </a:moveTo>
                  <a:cubicBezTo>
                    <a:pt x="171" y="70"/>
                    <a:pt x="343" y="140"/>
                    <a:pt x="530" y="140"/>
                  </a:cubicBezTo>
                  <a:cubicBezTo>
                    <a:pt x="717" y="140"/>
                    <a:pt x="1022" y="23"/>
                    <a:pt x="1120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7" name="Freeform 23"/>
            <p:cNvSpPr/>
            <p:nvPr/>
          </p:nvSpPr>
          <p:spPr>
            <a:xfrm>
              <a:off x="5571" y="3090"/>
              <a:ext cx="1077" cy="3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8" y="340"/>
                </a:cxn>
                <a:cxn ang="0">
                  <a:pos x="623" y="0"/>
                </a:cxn>
              </a:cxnLst>
              <a:rect l="0" t="0" r="0" b="0"/>
              <a:pathLst>
                <a:path w="1120" h="340">
                  <a:moveTo>
                    <a:pt x="0" y="0"/>
                  </a:moveTo>
                  <a:cubicBezTo>
                    <a:pt x="156" y="170"/>
                    <a:pt x="313" y="340"/>
                    <a:pt x="500" y="340"/>
                  </a:cubicBezTo>
                  <a:cubicBezTo>
                    <a:pt x="687" y="340"/>
                    <a:pt x="903" y="170"/>
                    <a:pt x="1120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8" name="Freeform 24"/>
            <p:cNvSpPr/>
            <p:nvPr/>
          </p:nvSpPr>
          <p:spPr>
            <a:xfrm>
              <a:off x="6648" y="2780"/>
              <a:ext cx="741" cy="310"/>
            </a:xfrm>
            <a:custGeom>
              <a:avLst/>
              <a:gdLst/>
              <a:ahLst/>
              <a:cxnLst>
                <a:cxn ang="0">
                  <a:pos x="0" y="294"/>
                </a:cxn>
                <a:cxn ang="0">
                  <a:pos x="291" y="3"/>
                </a:cxn>
                <a:cxn ang="0">
                  <a:pos x="741" y="310"/>
                </a:cxn>
              </a:cxnLst>
              <a:rect l="0" t="0" r="0" b="0"/>
              <a:pathLst>
                <a:path w="741" h="310">
                  <a:moveTo>
                    <a:pt x="0" y="294"/>
                  </a:moveTo>
                  <a:cubicBezTo>
                    <a:pt x="84" y="147"/>
                    <a:pt x="168" y="0"/>
                    <a:pt x="291" y="3"/>
                  </a:cubicBezTo>
                  <a:cubicBezTo>
                    <a:pt x="414" y="6"/>
                    <a:pt x="577" y="158"/>
                    <a:pt x="741" y="31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9" name="Freeform 25"/>
            <p:cNvSpPr/>
            <p:nvPr/>
          </p:nvSpPr>
          <p:spPr>
            <a:xfrm>
              <a:off x="6648" y="3050"/>
              <a:ext cx="741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8" y="4764849"/>
                </a:cxn>
                <a:cxn ang="0">
                  <a:pos x="741" y="1265945"/>
                </a:cxn>
              </a:cxnLst>
              <a:rect l="0" t="0" r="0" b="0"/>
              <a:pathLst>
                <a:path w="741" h="95">
                  <a:moveTo>
                    <a:pt x="0" y="0"/>
                  </a:moveTo>
                  <a:cubicBezTo>
                    <a:pt x="57" y="43"/>
                    <a:pt x="115" y="87"/>
                    <a:pt x="238" y="91"/>
                  </a:cubicBezTo>
                  <a:cubicBezTo>
                    <a:pt x="361" y="95"/>
                    <a:pt x="551" y="59"/>
                    <a:pt x="741" y="2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0" name="Text Box 26"/>
            <p:cNvSpPr txBox="1"/>
            <p:nvPr/>
          </p:nvSpPr>
          <p:spPr>
            <a:xfrm>
              <a:off x="7483" y="2985"/>
              <a:ext cx="817" cy="44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lstStyle/>
            <a:p>
              <a:pPr algn="just" eaLnBrk="0" hangingPunct="0"/>
              <a:r>
                <a:rPr lang="zh-CN" altLang="en-US" sz="2000" b="1" dirty="0">
                  <a:latin typeface="Calibri" panose="020F0502020204030204" pitchFamily="34" charset="0"/>
                  <a:ea typeface="宋体" panose="02010600030101010101" pitchFamily="2" charset="-122"/>
                </a:rPr>
                <a:t>乙地  </a:t>
              </a:r>
              <a:endPara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51" name="Text Box 27"/>
            <p:cNvSpPr txBox="1"/>
            <p:nvPr/>
          </p:nvSpPr>
          <p:spPr>
            <a:xfrm>
              <a:off x="5014" y="2985"/>
              <a:ext cx="666" cy="44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lstStyle/>
            <a:p>
              <a:pPr algn="just" eaLnBrk="0" hangingPunct="0"/>
              <a:r>
                <a:rPr lang="zh-CN" altLang="en-US" sz="2000" b="1" dirty="0">
                  <a:latin typeface="Calibri" panose="020F0502020204030204" pitchFamily="34" charset="0"/>
                  <a:ea typeface="宋体" panose="02010600030101010101" pitchFamily="2" charset="-122"/>
                </a:rPr>
                <a:t>甲地    </a:t>
              </a:r>
              <a:endPara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0252" name="Oval 37"/>
          <p:cNvSpPr/>
          <p:nvPr/>
        </p:nvSpPr>
        <p:spPr>
          <a:xfrm>
            <a:off x="2570163" y="2676525"/>
            <a:ext cx="161925" cy="161925"/>
          </a:xfrm>
          <a:prstGeom prst="ellipse">
            <a:avLst/>
          </a:prstGeom>
          <a:solidFill>
            <a:schemeClr val="tx1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eaVert" anchor="ctr" anchorCtr="0">
            <a:spAutoFit/>
          </a:bodyPr>
          <a:lstStyle/>
          <a:p>
            <a:pPr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3" name="Oval 37"/>
          <p:cNvSpPr/>
          <p:nvPr/>
        </p:nvSpPr>
        <p:spPr>
          <a:xfrm>
            <a:off x="4217988" y="2711450"/>
            <a:ext cx="161925" cy="163513"/>
          </a:xfrm>
          <a:prstGeom prst="ellipse">
            <a:avLst/>
          </a:prstGeom>
          <a:solidFill>
            <a:schemeClr val="tx1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eaVert" anchor="ctr" anchorCtr="0">
            <a:spAutoFit/>
          </a:bodyPr>
          <a:lstStyle/>
          <a:p>
            <a:pPr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4" name="Oval 37"/>
          <p:cNvSpPr/>
          <p:nvPr/>
        </p:nvSpPr>
        <p:spPr>
          <a:xfrm>
            <a:off x="5400675" y="2722563"/>
            <a:ext cx="161925" cy="163512"/>
          </a:xfrm>
          <a:prstGeom prst="ellipse">
            <a:avLst/>
          </a:prstGeom>
          <a:solidFill>
            <a:schemeClr val="tx1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eaVert" anchor="ctr" anchorCtr="0">
            <a:spAutoFit/>
          </a:bodyPr>
          <a:lstStyle/>
          <a:p>
            <a:pPr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20"/>
          <p:cNvSpPr txBox="1"/>
          <p:nvPr/>
        </p:nvSpPr>
        <p:spPr>
          <a:xfrm>
            <a:off x="495300" y="795338"/>
            <a:ext cx="8324850" cy="10404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lnSpc>
                <a:spcPct val="105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问题情境</a:t>
            </a:r>
            <a:r>
              <a:rPr lang="en-US" altLang="zh-CN" sz="24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地去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地，中间必须经过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地，且已知由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地到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地有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条路可走，再由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地到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地有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条路可走，那么由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地经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到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地有多少种不同的走法？</a:t>
            </a:r>
          </a:p>
        </p:txBody>
      </p:sp>
      <p:sp>
        <p:nvSpPr>
          <p:cNvPr id="4" name="Rectangle 16"/>
          <p:cNvSpPr/>
          <p:nvPr/>
        </p:nvSpPr>
        <p:spPr>
          <a:xfrm>
            <a:off x="530225" y="2587625"/>
            <a:ext cx="8066088" cy="1892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问题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：本题中要完成一件什么事？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问题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：由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地去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地有</a:t>
            </a:r>
            <a:r>
              <a:rPr lang="zh-CN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个步骤，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第一步：由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地到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地，有</a:t>
            </a:r>
            <a:r>
              <a:rPr lang="zh-CN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种不同的走法；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第二步：由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地到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地，有</a:t>
            </a:r>
            <a:r>
              <a:rPr lang="zh-CN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种不同的走法．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问题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：完成这件事有多少种不同的方法？</a:t>
            </a:r>
          </a:p>
        </p:txBody>
      </p:sp>
      <p:grpSp>
        <p:nvGrpSpPr>
          <p:cNvPr id="5" name="Group 21"/>
          <p:cNvGrpSpPr/>
          <p:nvPr/>
        </p:nvGrpSpPr>
        <p:grpSpPr>
          <a:xfrm>
            <a:off x="2817813" y="1344613"/>
            <a:ext cx="3289300" cy="1349375"/>
            <a:chOff x="1247" y="1072"/>
            <a:chExt cx="2072" cy="1133"/>
          </a:xfrm>
        </p:grpSpPr>
        <p:grpSp>
          <p:nvGrpSpPr>
            <p:cNvPr id="11268" name="Group 22"/>
            <p:cNvGrpSpPr>
              <a:grpSpLocks noChangeAspect="1"/>
            </p:cNvGrpSpPr>
            <p:nvPr/>
          </p:nvGrpSpPr>
          <p:grpSpPr>
            <a:xfrm>
              <a:off x="1247" y="1072"/>
              <a:ext cx="2072" cy="1133"/>
              <a:chOff x="5114" y="2288"/>
              <a:chExt cx="2680" cy="1467"/>
            </a:xfrm>
          </p:grpSpPr>
          <p:sp>
            <p:nvSpPr>
              <p:cNvPr id="11269" name="Freeform 24"/>
              <p:cNvSpPr/>
              <p:nvPr/>
            </p:nvSpPr>
            <p:spPr>
              <a:xfrm>
                <a:off x="5562" y="2677"/>
                <a:ext cx="1078" cy="421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355" y="2"/>
                  </a:cxn>
                  <a:cxn ang="0">
                    <a:pos x="765" y="59"/>
                  </a:cxn>
                </a:cxnLst>
                <a:rect l="0" t="0" r="0" b="0"/>
                <a:pathLst>
                  <a:path w="1120" h="518">
                    <a:moveTo>
                      <a:pt x="0" y="518"/>
                    </a:moveTo>
                    <a:cubicBezTo>
                      <a:pt x="166" y="267"/>
                      <a:pt x="333" y="16"/>
                      <a:pt x="520" y="8"/>
                    </a:cubicBezTo>
                    <a:cubicBezTo>
                      <a:pt x="707" y="0"/>
                      <a:pt x="1018" y="390"/>
                      <a:pt x="1120" y="468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70" name="Freeform 25"/>
              <p:cNvSpPr/>
              <p:nvPr/>
            </p:nvSpPr>
            <p:spPr>
              <a:xfrm>
                <a:off x="5571" y="3082"/>
                <a:ext cx="1077" cy="1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9" y="140"/>
                  </a:cxn>
                  <a:cxn ang="0">
                    <a:pos x="758" y="0"/>
                  </a:cxn>
                </a:cxnLst>
                <a:rect l="0" t="0" r="0" b="0"/>
                <a:pathLst>
                  <a:path w="1120" h="140">
                    <a:moveTo>
                      <a:pt x="0" y="0"/>
                    </a:moveTo>
                    <a:cubicBezTo>
                      <a:pt x="171" y="70"/>
                      <a:pt x="343" y="140"/>
                      <a:pt x="530" y="140"/>
                    </a:cubicBezTo>
                    <a:cubicBezTo>
                      <a:pt x="717" y="140"/>
                      <a:pt x="1022" y="23"/>
                      <a:pt x="1120" y="0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71" name="Freeform 26"/>
              <p:cNvSpPr/>
              <p:nvPr/>
            </p:nvSpPr>
            <p:spPr>
              <a:xfrm>
                <a:off x="5571" y="3090"/>
                <a:ext cx="1077" cy="3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8" y="340"/>
                  </a:cxn>
                  <a:cxn ang="0">
                    <a:pos x="758" y="0"/>
                  </a:cxn>
                </a:cxnLst>
                <a:rect l="0" t="0" r="0" b="0"/>
                <a:pathLst>
                  <a:path w="1120" h="340">
                    <a:moveTo>
                      <a:pt x="0" y="0"/>
                    </a:moveTo>
                    <a:cubicBezTo>
                      <a:pt x="156" y="170"/>
                      <a:pt x="313" y="340"/>
                      <a:pt x="500" y="340"/>
                    </a:cubicBezTo>
                    <a:cubicBezTo>
                      <a:pt x="687" y="340"/>
                      <a:pt x="903" y="170"/>
                      <a:pt x="1120" y="0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72" name="Freeform 27"/>
              <p:cNvSpPr/>
              <p:nvPr/>
            </p:nvSpPr>
            <p:spPr>
              <a:xfrm>
                <a:off x="6648" y="2780"/>
                <a:ext cx="741" cy="310"/>
              </a:xfrm>
              <a:custGeom>
                <a:avLst/>
                <a:gdLst/>
                <a:ahLst/>
                <a:cxnLst>
                  <a:cxn ang="0">
                    <a:pos x="0" y="294"/>
                  </a:cxn>
                  <a:cxn ang="0">
                    <a:pos x="291" y="3"/>
                  </a:cxn>
                  <a:cxn ang="0">
                    <a:pos x="741" y="310"/>
                  </a:cxn>
                </a:cxnLst>
                <a:rect l="0" t="0" r="0" b="0"/>
                <a:pathLst>
                  <a:path w="741" h="310">
                    <a:moveTo>
                      <a:pt x="0" y="294"/>
                    </a:moveTo>
                    <a:cubicBezTo>
                      <a:pt x="84" y="147"/>
                      <a:pt x="168" y="0"/>
                      <a:pt x="291" y="3"/>
                    </a:cubicBezTo>
                    <a:cubicBezTo>
                      <a:pt x="414" y="6"/>
                      <a:pt x="577" y="158"/>
                      <a:pt x="741" y="310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73" name="Freeform 28"/>
              <p:cNvSpPr/>
              <p:nvPr/>
            </p:nvSpPr>
            <p:spPr>
              <a:xfrm>
                <a:off x="6648" y="3050"/>
                <a:ext cx="741" cy="1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8" y="127464"/>
                  </a:cxn>
                  <a:cxn ang="0">
                    <a:pos x="741" y="33865"/>
                  </a:cxn>
                </a:cxnLst>
                <a:rect l="0" t="0" r="0" b="0"/>
                <a:pathLst>
                  <a:path w="741" h="95">
                    <a:moveTo>
                      <a:pt x="0" y="0"/>
                    </a:moveTo>
                    <a:cubicBezTo>
                      <a:pt x="57" y="43"/>
                      <a:pt x="115" y="87"/>
                      <a:pt x="238" y="91"/>
                    </a:cubicBezTo>
                    <a:cubicBezTo>
                      <a:pt x="361" y="95"/>
                      <a:pt x="551" y="59"/>
                      <a:pt x="741" y="24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74" name="Text Box 29"/>
              <p:cNvSpPr txBox="1"/>
              <p:nvPr/>
            </p:nvSpPr>
            <p:spPr>
              <a:xfrm>
                <a:off x="7337" y="2853"/>
                <a:ext cx="457" cy="4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/>
              <a:lstStyle/>
              <a:p>
                <a:pPr algn="just" eaLnBrk="0" hangingPunct="0"/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C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75" name="Text Box 30"/>
              <p:cNvSpPr txBox="1"/>
              <p:nvPr/>
            </p:nvSpPr>
            <p:spPr>
              <a:xfrm>
                <a:off x="6443" y="2605"/>
                <a:ext cx="457" cy="4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/>
              <a:lstStyle/>
              <a:p>
                <a:pPr algn="just" eaLnBrk="0" hangingPunct="0"/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76" name="Text Box 31"/>
              <p:cNvSpPr txBox="1"/>
              <p:nvPr/>
            </p:nvSpPr>
            <p:spPr>
              <a:xfrm>
                <a:off x="5114" y="2893"/>
                <a:ext cx="457" cy="4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/>
              <a:lstStyle/>
              <a:p>
                <a:pPr algn="just" eaLnBrk="0" hangingPunct="0"/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618" name="Text Box 32"/>
              <p:cNvSpPr txBox="1">
                <a:spLocks noChangeArrowheads="1"/>
              </p:cNvSpPr>
              <p:nvPr/>
            </p:nvSpPr>
            <p:spPr bwMode="auto">
              <a:xfrm>
                <a:off x="5807" y="3310"/>
                <a:ext cx="640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619" name="Text Box 33"/>
              <p:cNvSpPr txBox="1">
                <a:spLocks noChangeArrowheads="1"/>
              </p:cNvSpPr>
              <p:nvPr/>
            </p:nvSpPr>
            <p:spPr bwMode="auto">
              <a:xfrm>
                <a:off x="5788" y="2839"/>
                <a:ext cx="642" cy="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620" name="Text Box 34"/>
              <p:cNvSpPr txBox="1">
                <a:spLocks noChangeArrowheads="1"/>
              </p:cNvSpPr>
              <p:nvPr/>
            </p:nvSpPr>
            <p:spPr bwMode="auto">
              <a:xfrm>
                <a:off x="5802" y="2288"/>
                <a:ext cx="640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80" name="Text Box 35"/>
              <p:cNvSpPr txBox="1"/>
              <p:nvPr/>
            </p:nvSpPr>
            <p:spPr>
              <a:xfrm>
                <a:off x="6792" y="3150"/>
                <a:ext cx="641" cy="4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/>
              <a:lstStyle/>
              <a:p>
                <a:pPr algn="just" eaLnBrk="0" hangingPunct="0"/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81" name="Text Box 36"/>
              <p:cNvSpPr txBox="1"/>
              <p:nvPr/>
            </p:nvSpPr>
            <p:spPr>
              <a:xfrm>
                <a:off x="6820" y="2370"/>
                <a:ext cx="641" cy="4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/>
              <a:lstStyle/>
              <a:p>
                <a:pPr algn="just" eaLnBrk="0" hangingPunct="0"/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282" name="Oval 37"/>
            <p:cNvSpPr/>
            <p:nvPr/>
          </p:nvSpPr>
          <p:spPr>
            <a:xfrm flipH="1">
              <a:off x="1600" y="1661"/>
              <a:ext cx="29" cy="38"/>
            </a:xfrm>
            <a:prstGeom prst="ellipse">
              <a:avLst/>
            </a:prstGeom>
            <a:solidFill>
              <a:schemeClr val="tx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eaVert" anchor="ctr" anchorCtr="0">
              <a:spAutoFit/>
            </a:bodyPr>
            <a:lstStyle/>
            <a:p>
              <a:pPr eaLnBrk="0" hangingPunc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83" name="Oval 38"/>
            <p:cNvSpPr/>
            <p:nvPr/>
          </p:nvSpPr>
          <p:spPr>
            <a:xfrm>
              <a:off x="2977" y="1661"/>
              <a:ext cx="29" cy="38"/>
            </a:xfrm>
            <a:prstGeom prst="ellipse">
              <a:avLst/>
            </a:prstGeom>
            <a:solidFill>
              <a:schemeClr val="tx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eaVert" anchor="ctr" anchorCtr="0">
              <a:spAutoFit/>
            </a:bodyPr>
            <a:lstStyle/>
            <a:p>
              <a:pPr eaLnBrk="0" hangingPunc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84" name="Oval 39"/>
            <p:cNvSpPr/>
            <p:nvPr/>
          </p:nvSpPr>
          <p:spPr>
            <a:xfrm>
              <a:off x="2422" y="1661"/>
              <a:ext cx="29" cy="50"/>
            </a:xfrm>
            <a:prstGeom prst="ellipse">
              <a:avLst/>
            </a:prstGeom>
            <a:solidFill>
              <a:schemeClr val="tx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eaVert" anchor="ctr" anchorCtr="0">
              <a:spAutoFit/>
            </a:bodyPr>
            <a:lstStyle/>
            <a:p>
              <a:pPr eaLnBrk="0" hangingPunc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3" name="Group 41"/>
          <p:cNvGrpSpPr/>
          <p:nvPr/>
        </p:nvGrpSpPr>
        <p:grpSpPr>
          <a:xfrm>
            <a:off x="3371081" y="1344613"/>
            <a:ext cx="1355725" cy="1349375"/>
            <a:chOff x="1605" y="1096"/>
            <a:chExt cx="854" cy="1133"/>
          </a:xfrm>
        </p:grpSpPr>
        <p:sp>
          <p:nvSpPr>
            <p:cNvPr id="11286" name="Freeform 42"/>
            <p:cNvSpPr/>
            <p:nvPr/>
          </p:nvSpPr>
          <p:spPr>
            <a:xfrm>
              <a:off x="1605" y="1396"/>
              <a:ext cx="834" cy="32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7" y="1"/>
                </a:cxn>
                <a:cxn ang="0">
                  <a:pos x="59" y="5"/>
                </a:cxn>
              </a:cxnLst>
              <a:rect l="0" t="0" r="0" b="0"/>
              <a:pathLst>
                <a:path w="1120" h="518">
                  <a:moveTo>
                    <a:pt x="0" y="518"/>
                  </a:moveTo>
                  <a:cubicBezTo>
                    <a:pt x="166" y="267"/>
                    <a:pt x="333" y="16"/>
                    <a:pt x="520" y="8"/>
                  </a:cubicBezTo>
                  <a:cubicBezTo>
                    <a:pt x="707" y="0"/>
                    <a:pt x="1018" y="390"/>
                    <a:pt x="1120" y="468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7" name="Freeform 43"/>
            <p:cNvSpPr/>
            <p:nvPr/>
          </p:nvSpPr>
          <p:spPr>
            <a:xfrm>
              <a:off x="1612" y="1709"/>
              <a:ext cx="833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0"/>
                </a:cxn>
                <a:cxn ang="0">
                  <a:pos x="58" y="0"/>
                </a:cxn>
              </a:cxnLst>
              <a:rect l="0" t="0" r="0" b="0"/>
              <a:pathLst>
                <a:path w="1120" h="140">
                  <a:moveTo>
                    <a:pt x="0" y="0"/>
                  </a:moveTo>
                  <a:cubicBezTo>
                    <a:pt x="171" y="70"/>
                    <a:pt x="343" y="140"/>
                    <a:pt x="530" y="140"/>
                  </a:cubicBezTo>
                  <a:cubicBezTo>
                    <a:pt x="717" y="140"/>
                    <a:pt x="1022" y="23"/>
                    <a:pt x="1120" y="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8" name="Freeform 44"/>
            <p:cNvSpPr/>
            <p:nvPr/>
          </p:nvSpPr>
          <p:spPr>
            <a:xfrm>
              <a:off x="1612" y="1715"/>
              <a:ext cx="833" cy="2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26"/>
                </a:cxn>
                <a:cxn ang="0">
                  <a:pos x="58" y="0"/>
                </a:cxn>
              </a:cxnLst>
              <a:rect l="0" t="0" r="0" b="0"/>
              <a:pathLst>
                <a:path w="1120" h="340">
                  <a:moveTo>
                    <a:pt x="0" y="0"/>
                  </a:moveTo>
                  <a:cubicBezTo>
                    <a:pt x="156" y="170"/>
                    <a:pt x="313" y="340"/>
                    <a:pt x="500" y="340"/>
                  </a:cubicBezTo>
                  <a:cubicBezTo>
                    <a:pt x="687" y="340"/>
                    <a:pt x="903" y="170"/>
                    <a:pt x="1120" y="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1" name="Text Box 45"/>
            <p:cNvSpPr txBox="1">
              <a:spLocks noChangeArrowheads="1"/>
            </p:cNvSpPr>
            <p:nvPr/>
          </p:nvSpPr>
          <p:spPr bwMode="auto">
            <a:xfrm>
              <a:off x="1795" y="1885"/>
              <a:ext cx="495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kumimoji="0" lang="en-US" altLang="zh-CN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02" name="Text Box 46"/>
            <p:cNvSpPr txBox="1">
              <a:spLocks noChangeArrowheads="1"/>
            </p:cNvSpPr>
            <p:nvPr/>
          </p:nvSpPr>
          <p:spPr bwMode="auto">
            <a:xfrm>
              <a:off x="1780" y="1522"/>
              <a:ext cx="496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kumimoji="0" lang="en-US" altLang="zh-CN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03" name="Text Box 47"/>
            <p:cNvSpPr txBox="1">
              <a:spLocks noChangeArrowheads="1"/>
            </p:cNvSpPr>
            <p:nvPr/>
          </p:nvSpPr>
          <p:spPr bwMode="auto">
            <a:xfrm>
              <a:off x="1791" y="1096"/>
              <a:ext cx="495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kumimoji="0" lang="en-US" altLang="zh-CN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92" name="Oval 48"/>
            <p:cNvSpPr/>
            <p:nvPr/>
          </p:nvSpPr>
          <p:spPr>
            <a:xfrm flipH="1">
              <a:off x="1612" y="1685"/>
              <a:ext cx="29" cy="38"/>
            </a:xfrm>
            <a:prstGeom prst="ellipse">
              <a:avLst/>
            </a:prstGeom>
            <a:solidFill>
              <a:schemeClr val="tx1"/>
            </a:solidFill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eaVert" anchor="ctr" anchorCtr="0">
              <a:spAutoFit/>
            </a:bodyPr>
            <a:lstStyle/>
            <a:p>
              <a:pPr eaLnBrk="0" hangingPunc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93" name="Oval 49"/>
            <p:cNvSpPr/>
            <p:nvPr/>
          </p:nvSpPr>
          <p:spPr>
            <a:xfrm>
              <a:off x="2430" y="1685"/>
              <a:ext cx="29" cy="38"/>
            </a:xfrm>
            <a:prstGeom prst="ellipse">
              <a:avLst/>
            </a:prstGeom>
            <a:solidFill>
              <a:schemeClr val="tx1"/>
            </a:solidFill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eaVert" anchor="ctr" anchorCtr="0">
              <a:spAutoFit/>
            </a:bodyPr>
            <a:lstStyle/>
            <a:p>
              <a:pPr eaLnBrk="0" hangingPunc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2" name="Text Box 17"/>
          <p:cNvSpPr txBox="1"/>
          <p:nvPr/>
        </p:nvSpPr>
        <p:spPr>
          <a:xfrm rot="-5400000">
            <a:off x="3163242" y="3021417"/>
            <a:ext cx="461665" cy="207749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 anchorCtr="0">
            <a:spAutoFit/>
          </a:bodyPr>
          <a:lstStyle/>
          <a:p>
            <a:pPr eaLnBrk="0" hangingPunct="0"/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3" name="Text Box 19"/>
          <p:cNvSpPr txBox="1"/>
          <p:nvPr/>
        </p:nvSpPr>
        <p:spPr>
          <a:xfrm rot="-5400000">
            <a:off x="4227686" y="3396277"/>
            <a:ext cx="461665" cy="207749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 anchorCtr="0">
            <a:spAutoFit/>
          </a:bodyPr>
          <a:lstStyle/>
          <a:p>
            <a:pPr eaLnBrk="0" hangingPunct="0"/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5" name="Text Box 18"/>
          <p:cNvSpPr txBox="1"/>
          <p:nvPr/>
        </p:nvSpPr>
        <p:spPr>
          <a:xfrm rot="-5400000">
            <a:off x="4216901" y="3749211"/>
            <a:ext cx="461665" cy="207749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 anchorCtr="0">
            <a:spAutoFit/>
          </a:bodyPr>
          <a:lstStyle/>
          <a:p>
            <a:pPr eaLnBrk="0" hangingPunct="0"/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36" name="Group 50"/>
          <p:cNvGrpSpPr/>
          <p:nvPr/>
        </p:nvGrpSpPr>
        <p:grpSpPr>
          <a:xfrm>
            <a:off x="4695056" y="1419650"/>
            <a:ext cx="1011238" cy="1123526"/>
            <a:chOff x="2445" y="1154"/>
            <a:chExt cx="637" cy="944"/>
          </a:xfrm>
        </p:grpSpPr>
        <p:sp>
          <p:nvSpPr>
            <p:cNvPr id="11298" name="Freeform 51"/>
            <p:cNvSpPr/>
            <p:nvPr/>
          </p:nvSpPr>
          <p:spPr>
            <a:xfrm>
              <a:off x="2445" y="1476"/>
              <a:ext cx="573" cy="239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22" y="2"/>
                </a:cxn>
                <a:cxn ang="0">
                  <a:pos x="56" y="23"/>
                </a:cxn>
              </a:cxnLst>
              <a:rect l="0" t="0" r="0" b="0"/>
              <a:pathLst>
                <a:path w="741" h="310">
                  <a:moveTo>
                    <a:pt x="0" y="294"/>
                  </a:moveTo>
                  <a:cubicBezTo>
                    <a:pt x="84" y="147"/>
                    <a:pt x="168" y="0"/>
                    <a:pt x="291" y="3"/>
                  </a:cubicBezTo>
                  <a:cubicBezTo>
                    <a:pt x="414" y="6"/>
                    <a:pt x="577" y="158"/>
                    <a:pt x="741" y="31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99" name="Freeform 52"/>
            <p:cNvSpPr/>
            <p:nvPr/>
          </p:nvSpPr>
          <p:spPr>
            <a:xfrm>
              <a:off x="2445" y="1685"/>
              <a:ext cx="573" cy="1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9386"/>
                </a:cxn>
                <a:cxn ang="0">
                  <a:pos x="56" y="2433"/>
                </a:cxn>
              </a:cxnLst>
              <a:rect l="0" t="0" r="0" b="0"/>
              <a:pathLst>
                <a:path w="741" h="95">
                  <a:moveTo>
                    <a:pt x="0" y="0"/>
                  </a:moveTo>
                  <a:cubicBezTo>
                    <a:pt x="57" y="43"/>
                    <a:pt x="115" y="87"/>
                    <a:pt x="238" y="91"/>
                  </a:cubicBezTo>
                  <a:cubicBezTo>
                    <a:pt x="361" y="95"/>
                    <a:pt x="551" y="59"/>
                    <a:pt x="741" y="24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00" name="Text Box 53"/>
            <p:cNvSpPr txBox="1"/>
            <p:nvPr/>
          </p:nvSpPr>
          <p:spPr>
            <a:xfrm>
              <a:off x="2561" y="1755"/>
              <a:ext cx="496" cy="343"/>
            </a:xfrm>
            <a:prstGeom prst="rect">
              <a:avLst/>
            </a:prstGeom>
            <a:noFill/>
            <a:ln w="38100">
              <a:noFill/>
            </a:ln>
          </p:spPr>
          <p:txBody>
            <a:bodyPr anchor="t" anchorCtr="0"/>
            <a:lstStyle/>
            <a:p>
              <a:pPr algn="just" eaLnBrk="0" hangingPunct="0"/>
              <a:r>
                <a:rPr lang="en-US" altLang="zh-CN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zh-CN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01" name="Text Box 54"/>
            <p:cNvSpPr txBox="1"/>
            <p:nvPr/>
          </p:nvSpPr>
          <p:spPr>
            <a:xfrm>
              <a:off x="2586" y="1154"/>
              <a:ext cx="496" cy="343"/>
            </a:xfrm>
            <a:prstGeom prst="rect">
              <a:avLst/>
            </a:prstGeom>
            <a:noFill/>
            <a:ln w="38100">
              <a:noFill/>
            </a:ln>
          </p:spPr>
          <p:txBody>
            <a:bodyPr anchor="t" anchorCtr="0"/>
            <a:lstStyle/>
            <a:p>
              <a:pPr algn="just" eaLnBrk="0" hangingPunct="0"/>
              <a:r>
                <a:rPr lang="en-US" altLang="zh-CN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zh-CN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02" name="Oval 55"/>
            <p:cNvSpPr/>
            <p:nvPr/>
          </p:nvSpPr>
          <p:spPr>
            <a:xfrm>
              <a:off x="3018" y="1685"/>
              <a:ext cx="34" cy="45"/>
            </a:xfrm>
            <a:prstGeom prst="ellipse">
              <a:avLst/>
            </a:prstGeom>
            <a:solidFill>
              <a:schemeClr val="tx1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eaVert" anchor="ctr" anchorCtr="0">
              <a:spAutoFit/>
            </a:bodyPr>
            <a:lstStyle/>
            <a:p>
              <a:pPr eaLnBrk="0" hangingPunc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03" name="Oval 56"/>
            <p:cNvSpPr/>
            <p:nvPr/>
          </p:nvSpPr>
          <p:spPr>
            <a:xfrm flipH="1">
              <a:off x="2445" y="1685"/>
              <a:ext cx="29" cy="38"/>
            </a:xfrm>
            <a:prstGeom prst="ellipse">
              <a:avLst/>
            </a:prstGeom>
            <a:solidFill>
              <a:schemeClr val="tx1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eaVert" anchor="ctr" anchorCtr="0">
              <a:spAutoFit/>
            </a:bodyPr>
            <a:lstStyle/>
            <a:p>
              <a:pPr eaLnBrk="0" hangingPunc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3" name="Freeform 60"/>
          <p:cNvSpPr/>
          <p:nvPr/>
        </p:nvSpPr>
        <p:spPr>
          <a:xfrm>
            <a:off x="4710113" y="1781175"/>
            <a:ext cx="909637" cy="28575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741" h="310">
                <a:moveTo>
                  <a:pt x="0" y="294"/>
                </a:moveTo>
                <a:cubicBezTo>
                  <a:pt x="84" y="147"/>
                  <a:pt x="168" y="0"/>
                  <a:pt x="291" y="3"/>
                </a:cubicBezTo>
                <a:cubicBezTo>
                  <a:pt x="414" y="6"/>
                  <a:pt x="577" y="158"/>
                  <a:pt x="741" y="31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" name="Freeform 61"/>
          <p:cNvSpPr/>
          <p:nvPr/>
        </p:nvSpPr>
        <p:spPr>
          <a:xfrm>
            <a:off x="4678363" y="2025650"/>
            <a:ext cx="909637" cy="179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741" h="95">
                <a:moveTo>
                  <a:pt x="0" y="0"/>
                </a:moveTo>
                <a:cubicBezTo>
                  <a:pt x="57" y="43"/>
                  <a:pt x="115" y="87"/>
                  <a:pt x="238" y="91"/>
                </a:cubicBezTo>
                <a:cubicBezTo>
                  <a:pt x="361" y="95"/>
                  <a:pt x="551" y="59"/>
                  <a:pt x="741" y="24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" name="Freeform 57"/>
          <p:cNvSpPr/>
          <p:nvPr/>
        </p:nvSpPr>
        <p:spPr>
          <a:xfrm>
            <a:off x="3394075" y="1697038"/>
            <a:ext cx="1323975" cy="388937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120" h="518">
                <a:moveTo>
                  <a:pt x="0" y="518"/>
                </a:moveTo>
                <a:cubicBezTo>
                  <a:pt x="166" y="267"/>
                  <a:pt x="333" y="16"/>
                  <a:pt x="520" y="8"/>
                </a:cubicBezTo>
                <a:cubicBezTo>
                  <a:pt x="707" y="0"/>
                  <a:pt x="1018" y="390"/>
                  <a:pt x="1120" y="468"/>
                </a:cubicBezTo>
              </a:path>
            </a:pathLst>
          </a:custGeom>
          <a:noFill/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" name="Freeform 58"/>
          <p:cNvSpPr/>
          <p:nvPr/>
        </p:nvSpPr>
        <p:spPr>
          <a:xfrm>
            <a:off x="3362325" y="2092325"/>
            <a:ext cx="1322388" cy="130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0" t="0" r="0" b="0"/>
            <a:pathLst>
              <a:path w="1120" h="140">
                <a:moveTo>
                  <a:pt x="0" y="0"/>
                </a:moveTo>
                <a:cubicBezTo>
                  <a:pt x="171" y="70"/>
                  <a:pt x="343" y="140"/>
                  <a:pt x="530" y="140"/>
                </a:cubicBezTo>
                <a:cubicBezTo>
                  <a:pt x="717" y="140"/>
                  <a:pt x="1022" y="23"/>
                  <a:pt x="1120" y="0"/>
                </a:cubicBezTo>
              </a:path>
            </a:pathLst>
          </a:custGeom>
          <a:noFill/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" name="Freeform 59"/>
          <p:cNvSpPr/>
          <p:nvPr/>
        </p:nvSpPr>
        <p:spPr>
          <a:xfrm>
            <a:off x="3379788" y="2084388"/>
            <a:ext cx="1322387" cy="3127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0" t="0" r="0" b="0"/>
            <a:pathLst>
              <a:path w="1120" h="340">
                <a:moveTo>
                  <a:pt x="0" y="0"/>
                </a:moveTo>
                <a:cubicBezTo>
                  <a:pt x="156" y="170"/>
                  <a:pt x="313" y="340"/>
                  <a:pt x="500" y="340"/>
                </a:cubicBezTo>
                <a:cubicBezTo>
                  <a:pt x="687" y="340"/>
                  <a:pt x="903" y="170"/>
                  <a:pt x="1120" y="0"/>
                </a:cubicBezTo>
              </a:path>
            </a:pathLst>
          </a:custGeom>
          <a:noFill/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" name="Text Box 40"/>
          <p:cNvSpPr txBox="1">
            <a:spLocks noChangeArrowheads="1"/>
          </p:cNvSpPr>
          <p:nvPr/>
        </p:nvSpPr>
        <p:spPr bwMode="auto">
          <a:xfrm>
            <a:off x="549275" y="4479925"/>
            <a:ext cx="43623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0" hangingPunct="0">
              <a:spcBef>
                <a:spcPct val="50000"/>
              </a:spcBef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解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完成这件事有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× 2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方法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．　</a:t>
            </a:r>
          </a:p>
        </p:txBody>
      </p:sp>
      <p:sp>
        <p:nvSpPr>
          <p:cNvPr id="1131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  <a:ln/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  <a:ln/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sp>
        <p:nvSpPr>
          <p:cNvPr id="12290" name="Text Box 30"/>
          <p:cNvSpPr txBox="1"/>
          <p:nvPr/>
        </p:nvSpPr>
        <p:spPr>
          <a:xfrm>
            <a:off x="336550" y="698500"/>
            <a:ext cx="7486650" cy="5922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分步计数原理</a:t>
            </a:r>
          </a:p>
        </p:txBody>
      </p:sp>
      <p:sp>
        <p:nvSpPr>
          <p:cNvPr id="16" name="Text Box 21"/>
          <p:cNvSpPr txBox="1"/>
          <p:nvPr/>
        </p:nvSpPr>
        <p:spPr>
          <a:xfrm>
            <a:off x="400050" y="2295525"/>
            <a:ext cx="514350" cy="1638300"/>
          </a:xfrm>
          <a:prstGeom prst="rect">
            <a:avLst/>
          </a:prstGeom>
          <a:solidFill>
            <a:srgbClr val="FFFFFF">
              <a:alpha val="0"/>
            </a:srgb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ctr" eaLnBrk="0" hangingPunct="0"/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完成一件事</a:t>
            </a:r>
          </a:p>
          <a:p>
            <a:pPr algn="ctr" eaLnBrk="0" hangingPunct="0"/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29"/>
          <p:cNvSpPr/>
          <p:nvPr/>
        </p:nvSpPr>
        <p:spPr>
          <a:xfrm rot="-5400000">
            <a:off x="875655" y="2878201"/>
            <a:ext cx="461665" cy="380873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ctr" anchorCtr="0">
            <a:spAutoFit/>
          </a:bodyPr>
          <a:lstStyle/>
          <a:p>
            <a:pPr eaLnBrk="0" hangingPunct="0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</a:p>
        </p:txBody>
      </p:sp>
      <p:sp>
        <p:nvSpPr>
          <p:cNvPr id="18" name="Text Box 26"/>
          <p:cNvSpPr txBox="1"/>
          <p:nvPr/>
        </p:nvSpPr>
        <p:spPr>
          <a:xfrm>
            <a:off x="1763713" y="1206500"/>
            <a:ext cx="2520950" cy="325438"/>
          </a:xfrm>
          <a:prstGeom prst="rect">
            <a:avLst/>
          </a:prstGeom>
          <a:solidFill>
            <a:srgbClr val="FFFFFF">
              <a:alpha val="0"/>
            </a:srgb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ctr" eaLnBrk="0" hangingPunct="0"/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需要分成 </a:t>
            </a:r>
            <a:r>
              <a:rPr lang="en-US" altLang="zh-CN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个步骤</a:t>
            </a:r>
          </a:p>
        </p:txBody>
      </p:sp>
      <p:sp>
        <p:nvSpPr>
          <p:cNvPr id="19" name="Text Box 22"/>
          <p:cNvSpPr txBox="1"/>
          <p:nvPr/>
        </p:nvSpPr>
        <p:spPr>
          <a:xfrm>
            <a:off x="1301750" y="1611313"/>
            <a:ext cx="612775" cy="3436937"/>
          </a:xfrm>
          <a:prstGeom prst="rect">
            <a:avLst/>
          </a:prstGeom>
          <a:solidFill>
            <a:srgbClr val="FFFFFF">
              <a:alpha val="0"/>
            </a:srgb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ctr" eaLnBrk="0" hangingPunct="0"/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</a:p>
          <a:p>
            <a:pPr algn="ctr" eaLnBrk="0" hangingPunct="0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 eaLnBrk="0" hangingPunct="0"/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步有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种不同的方法</a:t>
            </a:r>
          </a:p>
        </p:txBody>
      </p:sp>
      <p:sp>
        <p:nvSpPr>
          <p:cNvPr id="30" name="Rectangle 33"/>
          <p:cNvSpPr/>
          <p:nvPr/>
        </p:nvSpPr>
        <p:spPr>
          <a:xfrm rot="-5400000">
            <a:off x="1874986" y="2900426"/>
            <a:ext cx="461665" cy="380873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ctr" anchorCtr="0">
            <a:spAutoFit/>
          </a:bodyPr>
          <a:lstStyle/>
          <a:p>
            <a:pPr eaLnBrk="0" hangingPunct="0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</a:p>
        </p:txBody>
      </p:sp>
      <p:sp>
        <p:nvSpPr>
          <p:cNvPr id="31" name="Text Box 23"/>
          <p:cNvSpPr txBox="1"/>
          <p:nvPr/>
        </p:nvSpPr>
        <p:spPr>
          <a:xfrm>
            <a:off x="2295525" y="1622425"/>
            <a:ext cx="638175" cy="3425825"/>
          </a:xfrm>
          <a:prstGeom prst="rect">
            <a:avLst/>
          </a:prstGeom>
          <a:solidFill>
            <a:srgbClr val="FFFFFF">
              <a:alpha val="0"/>
            </a:srgb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ctr" eaLnBrk="0" hangingPunct="0"/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</a:p>
          <a:p>
            <a:pPr algn="ctr" eaLnBrk="0" hangingPunct="0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 eaLnBrk="0" hangingPunct="0"/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步有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种不同的方法</a:t>
            </a:r>
          </a:p>
        </p:txBody>
      </p:sp>
      <p:sp>
        <p:nvSpPr>
          <p:cNvPr id="32" name="Rectangle 31"/>
          <p:cNvSpPr/>
          <p:nvPr/>
        </p:nvSpPr>
        <p:spPr>
          <a:xfrm rot="-5400000">
            <a:off x="2894161" y="2909951"/>
            <a:ext cx="461665" cy="380873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ctr" anchorCtr="0">
            <a:spAutoFit/>
          </a:bodyPr>
          <a:lstStyle/>
          <a:p>
            <a:pPr eaLnBrk="0" hangingPunct="0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</a:p>
        </p:txBody>
      </p:sp>
      <p:sp>
        <p:nvSpPr>
          <p:cNvPr id="33" name="Text Box 28"/>
          <p:cNvSpPr txBox="1"/>
          <p:nvPr/>
        </p:nvSpPr>
        <p:spPr>
          <a:xfrm>
            <a:off x="3206750" y="1627188"/>
            <a:ext cx="514350" cy="3421062"/>
          </a:xfrm>
          <a:prstGeom prst="rect">
            <a:avLst/>
          </a:prstGeom>
          <a:solidFill>
            <a:srgbClr val="FFFFFF">
              <a:alpha val="0"/>
            </a:srgb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ctr" eaLnBrk="0" hangingPunct="0"/>
            <a:endParaRPr lang="en-US" altLang="zh-C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lang="en-US" altLang="zh-C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lang="en-US" altLang="zh-C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lang="en-US" altLang="zh-C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lang="en-US" altLang="zh-C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lang="en-US" altLang="zh-C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lang="en-US" altLang="zh-C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lang="en-US" altLang="zh-C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lang="en-US" altLang="zh-C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4" name="Rectangle 32"/>
          <p:cNvSpPr/>
          <p:nvPr/>
        </p:nvSpPr>
        <p:spPr>
          <a:xfrm rot="-5400000">
            <a:off x="3703786" y="2916301"/>
            <a:ext cx="461665" cy="380873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ctr" anchorCtr="0">
            <a:spAutoFit/>
          </a:bodyPr>
          <a:lstStyle/>
          <a:p>
            <a:pPr eaLnBrk="0" hangingPunct="0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</a:p>
        </p:txBody>
      </p:sp>
      <p:sp>
        <p:nvSpPr>
          <p:cNvPr id="35" name="Text Box 24"/>
          <p:cNvSpPr txBox="1"/>
          <p:nvPr/>
        </p:nvSpPr>
        <p:spPr>
          <a:xfrm>
            <a:off x="4130675" y="1603375"/>
            <a:ext cx="612775" cy="3444875"/>
          </a:xfrm>
          <a:prstGeom prst="rect">
            <a:avLst/>
          </a:prstGeom>
          <a:solidFill>
            <a:srgbClr val="FFFFFF">
              <a:alpha val="0"/>
            </a:srgb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ctr" eaLnBrk="0" hangingPunct="0"/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   </a:t>
            </a:r>
          </a:p>
          <a:p>
            <a:pPr algn="ctr" eaLnBrk="0" hangingPunct="0"/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algn="ctr" eaLnBrk="0" hangingPunct="0"/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步有</a:t>
            </a:r>
          </a:p>
          <a:p>
            <a:pPr algn="ctr" eaLnBrk="0" hangingPunct="0"/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种不同的方法</a:t>
            </a:r>
          </a:p>
        </p:txBody>
      </p:sp>
      <p:sp>
        <p:nvSpPr>
          <p:cNvPr id="36" name="Text Box 27"/>
          <p:cNvSpPr txBox="1"/>
          <p:nvPr/>
        </p:nvSpPr>
        <p:spPr>
          <a:xfrm>
            <a:off x="5199063" y="1166813"/>
            <a:ext cx="3367087" cy="384175"/>
          </a:xfrm>
          <a:prstGeom prst="rect">
            <a:avLst/>
          </a:prstGeom>
          <a:solidFill>
            <a:srgbClr val="FFFFFF">
              <a:alpha val="0"/>
            </a:srgb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ctr" eaLnBrk="0" hangingPunct="0"/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共有多少种不同的方法</a:t>
            </a:r>
          </a:p>
        </p:txBody>
      </p:sp>
      <p:sp>
        <p:nvSpPr>
          <p:cNvPr id="37" name="Rectangle 30"/>
          <p:cNvSpPr/>
          <p:nvPr/>
        </p:nvSpPr>
        <p:spPr>
          <a:xfrm rot="-5400000">
            <a:off x="4732486" y="2925826"/>
            <a:ext cx="461665" cy="380873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ctr" anchorCtr="0">
            <a:spAutoFit/>
          </a:bodyPr>
          <a:lstStyle/>
          <a:p>
            <a:pPr eaLnBrk="0" hangingPunct="0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</a:p>
        </p:txBody>
      </p:sp>
      <p:sp>
        <p:nvSpPr>
          <p:cNvPr id="38" name="Text Box 25"/>
          <p:cNvSpPr txBox="1"/>
          <p:nvPr/>
        </p:nvSpPr>
        <p:spPr>
          <a:xfrm>
            <a:off x="5199063" y="2878138"/>
            <a:ext cx="3367087" cy="433387"/>
          </a:xfrm>
          <a:prstGeom prst="rect">
            <a:avLst/>
          </a:prstGeom>
          <a:solidFill>
            <a:srgbClr val="FFFFFF">
              <a:alpha val="0"/>
            </a:srgb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 anchorCtr="0"/>
          <a:lstStyle/>
          <a:p>
            <a:pPr algn="ctr" eaLnBrk="0" hangingPunct="0"/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× 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× … × 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0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 animBg="1"/>
      <p:bldP spid="37" grpId="0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  <a:ln/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sp>
        <p:nvSpPr>
          <p:cNvPr id="13314" name="Text Box 30"/>
          <p:cNvSpPr txBox="1"/>
          <p:nvPr/>
        </p:nvSpPr>
        <p:spPr>
          <a:xfrm>
            <a:off x="336550" y="698500"/>
            <a:ext cx="7486650" cy="6524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分步计数原理</a:t>
            </a:r>
          </a:p>
        </p:txBody>
      </p:sp>
      <p:sp>
        <p:nvSpPr>
          <p:cNvPr id="2" name="矩形 1"/>
          <p:cNvSpPr/>
          <p:nvPr/>
        </p:nvSpPr>
        <p:spPr>
          <a:xfrm>
            <a:off x="250825" y="1419225"/>
            <a:ext cx="8641655" cy="31702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 eaLnBrk="0" hangingPunct="0">
              <a:lnSpc>
                <a:spcPct val="20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完成一件事，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如果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需要分成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个步骤，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且：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做第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步有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种不同的方法，做第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步有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种不同的方法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0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做第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步有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0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种不同的方法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那么完成这件事共有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lnSpc>
                <a:spcPct val="20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pt-BR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pt-BR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CN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pt-BR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altLang="zh-CN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    </a:t>
            </a:r>
          </a:p>
          <a:p>
            <a:pPr algn="just" eaLnBrk="0" hangingPunct="0">
              <a:lnSpc>
                <a:spcPct val="200000"/>
              </a:lnSpc>
            </a:pP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种不同的方法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  <a:ln/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sp>
        <p:nvSpPr>
          <p:cNvPr id="14338" name="Rectangle 22"/>
          <p:cNvSpPr/>
          <p:nvPr/>
        </p:nvSpPr>
        <p:spPr>
          <a:xfrm>
            <a:off x="484188" y="915988"/>
            <a:ext cx="8480425" cy="8649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书架上层有不同的数学书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本，中层有不同的语文书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本，下层有不同的物理书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本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现从中取出数学、语文、物理书各一本，问有多少种不同的取法？</a:t>
            </a:r>
          </a:p>
        </p:txBody>
      </p:sp>
      <p:sp>
        <p:nvSpPr>
          <p:cNvPr id="5" name="Text Box 29"/>
          <p:cNvSpPr txBox="1"/>
          <p:nvPr/>
        </p:nvSpPr>
        <p:spPr>
          <a:xfrm>
            <a:off x="614363" y="2706688"/>
            <a:ext cx="428625" cy="1654175"/>
          </a:xfrm>
          <a:prstGeom prst="rect">
            <a:avLst/>
          </a:prstGeom>
          <a:solidFill>
            <a:srgbClr val="FFFFFF">
              <a:alpha val="0"/>
            </a:srgb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just" eaLnBrk="0" hangingPunct="0"/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各取一本书</a:t>
            </a:r>
          </a:p>
        </p:txBody>
      </p:sp>
      <p:sp>
        <p:nvSpPr>
          <p:cNvPr id="6" name="Line 32"/>
          <p:cNvSpPr/>
          <p:nvPr/>
        </p:nvSpPr>
        <p:spPr>
          <a:xfrm>
            <a:off x="1143000" y="3533775"/>
            <a:ext cx="50641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3"/>
          <p:cNvSpPr txBox="1"/>
          <p:nvPr/>
        </p:nvSpPr>
        <p:spPr>
          <a:xfrm>
            <a:off x="2232025" y="1976438"/>
            <a:ext cx="2668588" cy="40163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 algn="ctr" eaLnBrk="0" hangingPunct="0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需要分成三个步骤</a:t>
            </a:r>
          </a:p>
        </p:txBody>
      </p:sp>
      <p:sp>
        <p:nvSpPr>
          <p:cNvPr id="8" name="Text Box 25"/>
          <p:cNvSpPr txBox="1"/>
          <p:nvPr/>
        </p:nvSpPr>
        <p:spPr>
          <a:xfrm>
            <a:off x="1692275" y="2571750"/>
            <a:ext cx="1112838" cy="2303463"/>
          </a:xfrm>
          <a:prstGeom prst="rect">
            <a:avLst/>
          </a:prstGeom>
          <a:solidFill>
            <a:srgbClr val="FFFFFF">
              <a:alpha val="0"/>
            </a:srgb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dist" eaLnBrk="0" hangingPunct="0"/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步，</a:t>
            </a:r>
          </a:p>
          <a:p>
            <a:pPr algn="dist" eaLnBrk="0" hangingPunct="0"/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从上层</a:t>
            </a:r>
          </a:p>
          <a:p>
            <a:pPr algn="dist" eaLnBrk="0" hangingPunct="0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本数</a:t>
            </a:r>
          </a:p>
          <a:p>
            <a:pPr algn="dist" eaLnBrk="0" hangingPunct="0"/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学书任</a:t>
            </a:r>
          </a:p>
          <a:p>
            <a:pPr algn="dist" eaLnBrk="0" hangingPunct="0"/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取一本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dist" eaLnBrk="0" hangingPunct="0"/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</a:t>
            </a:r>
          </a:p>
          <a:p>
            <a:pPr algn="dist" eaLnBrk="0" hangingPunct="0"/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取法；</a:t>
            </a:r>
          </a:p>
        </p:txBody>
      </p:sp>
      <p:sp>
        <p:nvSpPr>
          <p:cNvPr id="9" name="Line 34"/>
          <p:cNvSpPr/>
          <p:nvPr/>
        </p:nvSpPr>
        <p:spPr>
          <a:xfrm>
            <a:off x="2830513" y="3524250"/>
            <a:ext cx="311150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6"/>
          <p:cNvSpPr txBox="1"/>
          <p:nvPr/>
        </p:nvSpPr>
        <p:spPr>
          <a:xfrm>
            <a:off x="3194050" y="2589213"/>
            <a:ext cx="1109663" cy="2286000"/>
          </a:xfrm>
          <a:prstGeom prst="rect">
            <a:avLst/>
          </a:prstGeom>
          <a:solidFill>
            <a:srgbClr val="FFFFFF">
              <a:alpha val="0"/>
            </a:srgb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dist" eaLnBrk="0" hangingPunct="0"/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步，</a:t>
            </a:r>
          </a:p>
          <a:p>
            <a:pPr algn="dist" eaLnBrk="0" hangingPunct="0"/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从中层</a:t>
            </a:r>
          </a:p>
          <a:p>
            <a:pPr algn="dist" eaLnBrk="0" hangingPunct="0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本语</a:t>
            </a:r>
          </a:p>
          <a:p>
            <a:pPr algn="dist" eaLnBrk="0" hangingPunct="0"/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文书任</a:t>
            </a:r>
          </a:p>
          <a:p>
            <a:pPr algn="dist" eaLnBrk="0" hangingPunct="0"/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取一本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dist" eaLnBrk="0" hangingPunct="0"/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</a:t>
            </a:r>
          </a:p>
          <a:p>
            <a:pPr algn="dist" eaLnBrk="0" hangingPunct="0"/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取法；</a:t>
            </a:r>
          </a:p>
        </p:txBody>
      </p:sp>
      <p:sp>
        <p:nvSpPr>
          <p:cNvPr id="11" name="Line 33"/>
          <p:cNvSpPr/>
          <p:nvPr/>
        </p:nvSpPr>
        <p:spPr>
          <a:xfrm>
            <a:off x="4303713" y="3514725"/>
            <a:ext cx="311150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35"/>
          <p:cNvSpPr txBox="1"/>
          <p:nvPr/>
        </p:nvSpPr>
        <p:spPr>
          <a:xfrm>
            <a:off x="4645025" y="2592388"/>
            <a:ext cx="1106488" cy="2282825"/>
          </a:xfrm>
          <a:prstGeom prst="rect">
            <a:avLst/>
          </a:prstGeom>
          <a:solidFill>
            <a:srgbClr val="FFFFFF">
              <a:alpha val="0"/>
            </a:srgb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dist" eaLnBrk="0" hangingPunct="0"/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步，</a:t>
            </a:r>
          </a:p>
          <a:p>
            <a:pPr algn="dist" eaLnBrk="0" hangingPunct="0"/>
            <a:r>
              <a:rPr lang="zh-CN" altLang="en-US" sz="8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</a:t>
            </a:r>
          </a:p>
        </p:txBody>
      </p:sp>
      <p:sp>
        <p:nvSpPr>
          <p:cNvPr id="13" name="Text Box 27"/>
          <p:cNvSpPr txBox="1"/>
          <p:nvPr/>
        </p:nvSpPr>
        <p:spPr>
          <a:xfrm>
            <a:off x="4645025" y="2590800"/>
            <a:ext cx="1106488" cy="2284413"/>
          </a:xfrm>
          <a:prstGeom prst="rect">
            <a:avLst/>
          </a:prstGeom>
          <a:solidFill>
            <a:srgbClr val="FFFFFF">
              <a:alpha val="0"/>
            </a:srgb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dist" eaLnBrk="0" hangingPunct="0"/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步，</a:t>
            </a:r>
          </a:p>
          <a:p>
            <a:pPr algn="dist" eaLnBrk="0" hangingPunct="0"/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从下层</a:t>
            </a:r>
          </a:p>
          <a:p>
            <a:pPr algn="dist" eaLnBrk="0" hangingPunct="0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本物</a:t>
            </a:r>
          </a:p>
          <a:p>
            <a:pPr algn="dist" eaLnBrk="0" hangingPunct="0"/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理书任</a:t>
            </a:r>
          </a:p>
          <a:p>
            <a:pPr algn="dist" eaLnBrk="0" hangingPunct="0"/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取一本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dist" eaLnBrk="0" hangingPunct="0"/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</a:t>
            </a:r>
          </a:p>
          <a:p>
            <a:pPr algn="dist" eaLnBrk="0" hangingPunct="0"/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取法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30"/>
          <p:cNvSpPr txBox="1"/>
          <p:nvPr/>
        </p:nvSpPr>
        <p:spPr>
          <a:xfrm>
            <a:off x="6011863" y="2032000"/>
            <a:ext cx="2808287" cy="346075"/>
          </a:xfrm>
          <a:prstGeom prst="rect">
            <a:avLst/>
          </a:prstGeom>
          <a:solidFill>
            <a:srgbClr val="FFFFFF">
              <a:alpha val="0"/>
            </a:srgb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just" eaLnBrk="0" hangingPunct="0"/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共有多少种不同的取法</a:t>
            </a:r>
          </a:p>
        </p:txBody>
      </p:sp>
      <p:sp>
        <p:nvSpPr>
          <p:cNvPr id="15" name="Line 28"/>
          <p:cNvSpPr/>
          <p:nvPr/>
        </p:nvSpPr>
        <p:spPr>
          <a:xfrm>
            <a:off x="5878513" y="3533775"/>
            <a:ext cx="311150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24"/>
          <p:cNvSpPr txBox="1"/>
          <p:nvPr/>
        </p:nvSpPr>
        <p:spPr>
          <a:xfrm>
            <a:off x="6302375" y="3338513"/>
            <a:ext cx="2662238" cy="423862"/>
          </a:xfrm>
          <a:prstGeom prst="rect">
            <a:avLst/>
          </a:prstGeom>
          <a:solidFill>
            <a:srgbClr val="FFFFFF">
              <a:alpha val="0"/>
            </a:srgb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eaLnBrk="0" hangingPunct="0"/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15×18×7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1890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build="p" animBg="1"/>
      <p:bldP spid="10" grpId="0" animBg="1"/>
      <p:bldP spid="12" grpId="0" animBg="1"/>
      <p:bldP spid="12" grpId="1" animBg="1"/>
      <p:bldP spid="13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  <a:ln/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sp>
        <p:nvSpPr>
          <p:cNvPr id="17" name="Text Box 116"/>
          <p:cNvSpPr txBox="1"/>
          <p:nvPr/>
        </p:nvSpPr>
        <p:spPr>
          <a:xfrm>
            <a:off x="484188" y="2283718"/>
            <a:ext cx="7272338" cy="8649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解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根据分步计数原理，不同的取法共有</a:t>
            </a:r>
          </a:p>
          <a:p>
            <a:pPr eaLnBrk="0" hangingPunct="0">
              <a:lnSpc>
                <a:spcPct val="125000"/>
              </a:lnSpc>
            </a:pP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N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15×18×7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1890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</p:txBody>
      </p:sp>
      <p:sp>
        <p:nvSpPr>
          <p:cNvPr id="15363" name="Rectangle 22"/>
          <p:cNvSpPr/>
          <p:nvPr/>
        </p:nvSpPr>
        <p:spPr>
          <a:xfrm>
            <a:off x="484188" y="915988"/>
            <a:ext cx="8480425" cy="8649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书架上层有不同的数学书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本，中层有不同的语文书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本，下层有不同的物理书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本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现从中取出数学、语文、物理书各一本，问有多少种不同的取法？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  <a:ln/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sp>
        <p:nvSpPr>
          <p:cNvPr id="16386" name="Rectangle 7"/>
          <p:cNvSpPr/>
          <p:nvPr/>
        </p:nvSpPr>
        <p:spPr>
          <a:xfrm>
            <a:off x="331788" y="788297"/>
            <a:ext cx="8431212" cy="86498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某农场要在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种不同类型的土地上，试验种植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这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种不同品种的小麦，要求每种土地上试种一种小麦，问有多少种不同的试验方案？</a:t>
            </a:r>
          </a:p>
        </p:txBody>
      </p:sp>
      <p:sp>
        <p:nvSpPr>
          <p:cNvPr id="4" name="Text Box 12"/>
          <p:cNvSpPr txBox="1"/>
          <p:nvPr/>
        </p:nvSpPr>
        <p:spPr>
          <a:xfrm>
            <a:off x="219396" y="1646487"/>
            <a:ext cx="8105080" cy="8649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解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第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步，先考虑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种小麦，可在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种不同类型的土地中任选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种，有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25000"/>
              </a:lnSpc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选法；</a:t>
            </a:r>
          </a:p>
        </p:txBody>
      </p:sp>
      <p:sp>
        <p:nvSpPr>
          <p:cNvPr id="5" name="Text Box 10"/>
          <p:cNvSpPr txBox="1"/>
          <p:nvPr/>
        </p:nvSpPr>
        <p:spPr>
          <a:xfrm>
            <a:off x="787400" y="2481427"/>
            <a:ext cx="7568504" cy="749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 eaLnBrk="0" hangingPunct="0">
              <a:lnSpc>
                <a:spcPct val="125000"/>
              </a:lnSpc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步，考虑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种小麦，可在剩下的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种不同类型的土地中任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选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种，有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种选法；</a:t>
            </a:r>
          </a:p>
        </p:txBody>
      </p:sp>
      <p:sp>
        <p:nvSpPr>
          <p:cNvPr id="6" name="Text Box 9"/>
          <p:cNvSpPr txBox="1"/>
          <p:nvPr/>
        </p:nvSpPr>
        <p:spPr>
          <a:xfrm>
            <a:off x="769217" y="3225825"/>
            <a:ext cx="7568504" cy="7477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 eaLnBrk="0" hangingPunct="0">
              <a:lnSpc>
                <a:spcPct val="125000"/>
              </a:lnSpc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步，考虑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种小麦，可在剩下的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种不同类型的土地中任选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种，有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种选法；</a:t>
            </a:r>
          </a:p>
        </p:txBody>
      </p:sp>
      <p:sp>
        <p:nvSpPr>
          <p:cNvPr id="7" name="Text Box 11"/>
          <p:cNvSpPr txBox="1"/>
          <p:nvPr/>
        </p:nvSpPr>
        <p:spPr>
          <a:xfrm>
            <a:off x="798240" y="3994807"/>
            <a:ext cx="7899400" cy="403316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步，最后考虑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种小麦，只剩下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种类型的土地，因此只有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种选法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8"/>
          <p:cNvSpPr txBox="1"/>
          <p:nvPr/>
        </p:nvSpPr>
        <p:spPr>
          <a:xfrm>
            <a:off x="787400" y="4446588"/>
            <a:ext cx="7097713" cy="39292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依据分步计数原理，可知共有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4×3×2×1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种不同的试验方案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  <a:ln/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sp>
        <p:nvSpPr>
          <p:cNvPr id="17410" name="Rectangle 25"/>
          <p:cNvSpPr/>
          <p:nvPr/>
        </p:nvSpPr>
        <p:spPr>
          <a:xfrm>
            <a:off x="323850" y="980776"/>
            <a:ext cx="8280400" cy="52129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indent="196850" eaLnBrk="0" hangingPunct="0">
              <a:lnSpc>
                <a:spcPct val="125000"/>
              </a:lnSpc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由数字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可以组成多少个三位数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各位上的数字可以重复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</a:p>
        </p:txBody>
      </p:sp>
      <p:graphicFrame>
        <p:nvGraphicFramePr>
          <p:cNvPr id="4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183004"/>
              </p:ext>
            </p:extLst>
          </p:nvPr>
        </p:nvGraphicFramePr>
        <p:xfrm>
          <a:off x="2051050" y="2355850"/>
          <a:ext cx="4465639" cy="342900"/>
        </p:xfrm>
        <a:graphic>
          <a:graphicData uri="http://schemas.openxmlformats.org/drawingml/2006/table">
            <a:tbl>
              <a:tblPr/>
              <a:tblGrid>
                <a:gridCol w="1488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8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8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百位</a:t>
                      </a:r>
                    </a:p>
                  </a:txBody>
                  <a:tcPr marL="91472" marR="91472" marT="34228" marB="342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十位</a:t>
                      </a:r>
                    </a:p>
                  </a:txBody>
                  <a:tcPr marL="91472" marR="91472" marT="34228" marB="342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个位</a:t>
                      </a:r>
                    </a:p>
                  </a:txBody>
                  <a:tcPr marL="91472" marR="91472" marT="34228" marB="342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 Box 37"/>
          <p:cNvSpPr txBox="1"/>
          <p:nvPr/>
        </p:nvSpPr>
        <p:spPr>
          <a:xfrm>
            <a:off x="2282825" y="1835090"/>
            <a:ext cx="4700588" cy="40011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第一步            第二步           第三步 </a:t>
            </a:r>
          </a:p>
        </p:txBody>
      </p:sp>
      <p:sp>
        <p:nvSpPr>
          <p:cNvPr id="6" name="Text Box 38"/>
          <p:cNvSpPr txBox="1"/>
          <p:nvPr/>
        </p:nvSpPr>
        <p:spPr>
          <a:xfrm>
            <a:off x="2141538" y="2859088"/>
            <a:ext cx="3887787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   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" name="Text Box 26"/>
          <p:cNvSpPr txBox="1"/>
          <p:nvPr/>
        </p:nvSpPr>
        <p:spPr>
          <a:xfrm>
            <a:off x="539552" y="3435846"/>
            <a:ext cx="8064698" cy="5935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解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根据分步计数原理，共组成不同的三位数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5×5×5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125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fae9bf5d-1cf5-4aca-9236-77b4980768e9"/>
  <p:tag name="COMMONDATA" val="eyJoZGlkIjoiZDM4ZDhiYzY5NzA4MzEwNDFlMTc2Njc2MWYxMDM4YTI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3251</TotalTime>
  <Words>1170</Words>
  <Application>Microsoft Office PowerPoint</Application>
  <PresentationFormat>全屏显示(16:9)</PresentationFormat>
  <Paragraphs>143</Paragraphs>
  <Slides>14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黑体</vt:lpstr>
      <vt:lpstr>华文楷体</vt:lpstr>
      <vt:lpstr>Arial</vt:lpstr>
      <vt:lpstr>Calibri</vt:lpstr>
      <vt:lpstr>Times New Roman</vt:lpstr>
      <vt:lpstr>Wingdings</vt:lpstr>
      <vt:lpstr>Office 主题</vt:lpstr>
      <vt:lpstr>7.1  计数原理（第2课时）</vt:lpstr>
      <vt:lpstr>问题导入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回顾反思</vt:lpstr>
      <vt:lpstr>作业布置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姜 航</cp:lastModifiedBy>
  <cp:revision>328</cp:revision>
  <dcterms:created xsi:type="dcterms:W3CDTF">2013-12-23T07:18:53Z</dcterms:created>
  <dcterms:modified xsi:type="dcterms:W3CDTF">2023-09-08T07:52:39Z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D64A883B799A4BE6B54E4AA59FFFABFF_13</vt:lpwstr>
  </property>
  <property fmtid="{D5CDD505-2E9C-101B-9397-08002B2CF9AE}" pid="3" name="KSOProductBuildVer">
    <vt:lpwstr>2052-11.1.0.14309</vt:lpwstr>
  </property>
</Properties>
</file>