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35" r:id="rId3"/>
    <p:sldId id="305" r:id="rId4"/>
    <p:sldId id="325" r:id="rId5"/>
    <p:sldId id="326" r:id="rId6"/>
    <p:sldId id="344" r:id="rId7"/>
    <p:sldId id="345" r:id="rId8"/>
    <p:sldId id="342" r:id="rId9"/>
    <p:sldId id="348" r:id="rId10"/>
    <p:sldId id="303" r:id="rId11"/>
  </p:sldIdLst>
  <p:sldSz cx="9144000" cy="5143500" type="screen16x9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82"/>
  </p:normalViewPr>
  <p:slideViewPr>
    <p:cSldViewPr showGuides="1">
      <p:cViewPr varScale="1">
        <p:scale>
          <a:sx n="142" d="100"/>
          <a:sy n="142" d="100"/>
        </p:scale>
        <p:origin x="71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A05EE-AE6D-4E3E-9DD9-0FCE10642E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fontAlgn="base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F170A9-0386-45EC-9852-F1471DF6FD5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921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921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1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1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1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58C3FEB-1248-A0F3-C79D-CB326B7C3E0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3D171B5-1F86-47B5-29CF-D5C0B97DA9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标题 1"/>
          <p:cNvSpPr>
            <a:spLocks noGrp="1"/>
          </p:cNvSpPr>
          <p:nvPr>
            <p:ph type="ctrTitle" idx="4294967295"/>
          </p:nvPr>
        </p:nvSpPr>
        <p:spPr>
          <a:xfrm>
            <a:off x="0" y="1887538"/>
            <a:ext cx="9144000" cy="9366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7.2.1  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排列（第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课时）</a:t>
            </a:r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>
              <a:buFontTx/>
            </a:pPr>
            <a:r>
              <a:rPr lang="zh-CN" altLang="en-US" sz="72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再 见</a:t>
            </a:r>
            <a:endParaRPr lang="zh-CN" altLang="en-US" sz="7200" b="1" dirty="0">
              <a:solidFill>
                <a:schemeClr val="bg1"/>
              </a:solidFill>
              <a:latin typeface="黑体" panose="02010609060101010101" pitchFamily="2" charset="-122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</a:p>
        </p:txBody>
      </p:sp>
      <p:sp>
        <p:nvSpPr>
          <p:cNvPr id="10242" name="文本框 99"/>
          <p:cNvSpPr txBox="1"/>
          <p:nvPr/>
        </p:nvSpPr>
        <p:spPr>
          <a:xfrm>
            <a:off x="1403350" y="1060450"/>
            <a:ext cx="6894513" cy="20288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（1）什么是分类计数原理？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（2）什么是分步计数原理？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（3）两个基本计数原理的区别是什么？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</a:p>
        </p:txBody>
      </p:sp>
      <p:sp>
        <p:nvSpPr>
          <p:cNvPr id="11266" name="文本框 99"/>
          <p:cNvSpPr txBox="1"/>
          <p:nvPr/>
        </p:nvSpPr>
        <p:spPr>
          <a:xfrm>
            <a:off x="395536" y="843558"/>
            <a:ext cx="7848872" cy="85260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indent="133350" eaLnBrk="0" hangingPunct="0">
              <a:lnSpc>
                <a:spcPct val="125000"/>
              </a:lnSpc>
            </a:pP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问题情境   </a:t>
            </a:r>
            <a:r>
              <a:rPr lang="zh-CN" altLang="zh-CN" b="1" dirty="0">
                <a:latin typeface="+mn-ea"/>
                <a:ea typeface="+mn-ea"/>
                <a:cs typeface="Times New Roman" panose="02020603050405020304" pitchFamily="18" charset="0"/>
              </a:rPr>
              <a:t>北京、上海、广州</a:t>
            </a:r>
            <a:r>
              <a:rPr lang="en-US" altLang="zh-CN" b="1" dirty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en-US" altLang="zh-CN" b="1" dirty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zh-CN" b="1" dirty="0">
                <a:latin typeface="+mn-ea"/>
                <a:ea typeface="+mn-ea"/>
                <a:cs typeface="Times New Roman" panose="02020603050405020304" pitchFamily="18" charset="0"/>
              </a:rPr>
              <a:t>个民航站之间的直达航线</a:t>
            </a:r>
            <a:r>
              <a:rPr lang="zh-CN" altLang="en-US" b="1" dirty="0">
                <a:latin typeface="+mn-ea"/>
                <a:ea typeface="+mn-ea"/>
                <a:cs typeface="Times New Roman" panose="02020603050405020304" pitchFamily="18" charset="0"/>
              </a:rPr>
              <a:t>，</a:t>
            </a:r>
            <a:r>
              <a:rPr lang="zh-CN" altLang="zh-CN" b="1" dirty="0">
                <a:latin typeface="+mn-ea"/>
                <a:ea typeface="+mn-ea"/>
                <a:cs typeface="Times New Roman" panose="02020603050405020304" pitchFamily="18" charset="0"/>
              </a:rPr>
              <a:t>需要准备多少种不同的机票?</a:t>
            </a:r>
            <a:endParaRPr lang="zh-CN" altLang="en-US" b="1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267" name="文本框 1"/>
          <p:cNvSpPr txBox="1"/>
          <p:nvPr/>
        </p:nvSpPr>
        <p:spPr>
          <a:xfrm>
            <a:off x="539552" y="2211388"/>
            <a:ext cx="7704856" cy="85260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en-US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分析</a:t>
            </a:r>
            <a:r>
              <a:rPr lang="en-US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]  </a:t>
            </a:r>
            <a:r>
              <a:rPr lang="en-US" altLang="zh-CN" b="1" dirty="0" err="1">
                <a:latin typeface="+mn-ea"/>
                <a:ea typeface="+mn-ea"/>
                <a:cs typeface="Times New Roman" panose="02020603050405020304" pitchFamily="18" charset="0"/>
              </a:rPr>
              <a:t>这个问题就是从北京、上海、广州</a:t>
            </a:r>
            <a:r>
              <a:rPr lang="en-US" altLang="zh-CN" b="1" dirty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en-US" altLang="zh-CN" b="1" dirty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+mn-ea"/>
                <a:ea typeface="+mn-ea"/>
                <a:cs typeface="Times New Roman" panose="02020603050405020304" pitchFamily="18" charset="0"/>
              </a:rPr>
              <a:t>个民航站中，每次取出</a:t>
            </a:r>
            <a:r>
              <a:rPr lang="en-US" altLang="zh-CN" b="1" dirty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+mn-ea"/>
                <a:ea typeface="+mn-ea"/>
                <a:cs typeface="Times New Roman" panose="02020603050405020304" pitchFamily="18" charset="0"/>
              </a:rPr>
              <a:t>个站，按照起点在前，终点在后的顺序排好，求一共有多少种不同的排法</a:t>
            </a:r>
            <a:r>
              <a:rPr lang="en-US" altLang="zh-CN" b="1" dirty="0">
                <a:latin typeface="+mn-ea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6" grpId="1"/>
      <p:bldP spid="11267" grpId="0"/>
      <p:bldP spid="1126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</a:p>
        </p:txBody>
      </p:sp>
      <p:sp>
        <p:nvSpPr>
          <p:cNvPr id="12290" name="文本框 1"/>
          <p:cNvSpPr txBox="1"/>
          <p:nvPr/>
        </p:nvSpPr>
        <p:spPr>
          <a:xfrm>
            <a:off x="539552" y="699542"/>
            <a:ext cx="7992887" cy="1009251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解</a:t>
            </a:r>
            <a:r>
              <a:rPr lang="en-US" altLang="zh-CN" b="1" dirty="0">
                <a:solidFill>
                  <a:srgbClr val="0000FF"/>
                </a:solidFill>
                <a:latin typeface="宋体" panose="02010600030101010101" pitchFamily="2" charset="-122"/>
              </a:rPr>
              <a:t>  </a:t>
            </a:r>
            <a:r>
              <a:rPr lang="zh-CN" altLang="zh-CN" b="1" dirty="0">
                <a:latin typeface="宋体" panose="02010600030101010101" pitchFamily="2" charset="-122"/>
              </a:rPr>
              <a:t>根据分步计数原理，在</a:t>
            </a:r>
            <a:r>
              <a:rPr lang="en-US" altLang="zh-CN" b="1" dirty="0">
                <a:latin typeface="宋体" panose="02010600030101010101" pitchFamily="2" charset="-122"/>
              </a:rPr>
              <a:t> 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b="1" dirty="0">
                <a:latin typeface="宋体" panose="02010600030101010101" pitchFamily="2" charset="-122"/>
              </a:rPr>
              <a:t>个民航站中，每次取</a:t>
            </a:r>
            <a:r>
              <a:rPr lang="en-US" altLang="zh-CN" b="1" dirty="0">
                <a:latin typeface="宋体" panose="02010600030101010101" pitchFamily="2" charset="-122"/>
              </a:rPr>
              <a:t> 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b="1" dirty="0">
                <a:latin typeface="宋体" panose="02010600030101010101" pitchFamily="2" charset="-122"/>
              </a:rPr>
              <a:t>个，起点站在前，终点站在后的顺序的不同取法共有</a:t>
            </a:r>
            <a:r>
              <a:rPr lang="en-US" altLang="zh-CN" b="1" dirty="0">
                <a:latin typeface="宋体" panose="02010600030101010101" pitchFamily="2" charset="-122"/>
              </a:rPr>
              <a:t> 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3×2=6</a:t>
            </a:r>
            <a:r>
              <a:rPr lang="zh-CN" altLang="zh-CN" b="1" dirty="0">
                <a:latin typeface="宋体" panose="02010600030101010101" pitchFamily="2" charset="-122"/>
              </a:rPr>
              <a:t>(种).</a:t>
            </a:r>
            <a:endParaRPr lang="zh-CN" altLang="en-US" b="1" dirty="0">
              <a:latin typeface="宋体" panose="02010600030101010101" pitchFamily="2" charset="-122"/>
            </a:endParaRPr>
          </a:p>
        </p:txBody>
      </p:sp>
      <p:sp>
        <p:nvSpPr>
          <p:cNvPr id="12291" name="文本框 2"/>
          <p:cNvSpPr txBox="1"/>
          <p:nvPr/>
        </p:nvSpPr>
        <p:spPr>
          <a:xfrm>
            <a:off x="1043608" y="1779662"/>
            <a:ext cx="5080000" cy="36933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zh-CN" altLang="zh-CN" b="1" dirty="0">
                <a:ea typeface="宋体" panose="02010600030101010101" pitchFamily="2" charset="-122"/>
              </a:rPr>
              <a:t>需要准备如下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zh-CN" altLang="zh-CN" b="1" dirty="0">
                <a:ea typeface="宋体" panose="02010600030101010101" pitchFamily="2" charset="-122"/>
              </a:rPr>
              <a:t>种飞机票：</a:t>
            </a:r>
            <a:endParaRPr lang="zh-CN" altLang="en-US" b="1" dirty="0">
              <a:ea typeface="宋体" panose="02010600030101010101" pitchFamily="2" charset="-122"/>
            </a:endParaRPr>
          </a:p>
        </p:txBody>
      </p:sp>
      <p:pic>
        <p:nvPicPr>
          <p:cNvPr id="1229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7744" y="2163985"/>
            <a:ext cx="3375445" cy="26400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0" grpId="1"/>
      <p:bldP spid="12291" grpId="0"/>
      <p:bldP spid="1229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3314" name="Text Box 37"/>
          <p:cNvSpPr txBox="1"/>
          <p:nvPr/>
        </p:nvSpPr>
        <p:spPr>
          <a:xfrm>
            <a:off x="466725" y="771525"/>
            <a:ext cx="7718425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 dirty="0">
                <a:solidFill>
                  <a:srgbClr val="0000CC"/>
                </a:solidFill>
                <a:latin typeface="+mn-ea"/>
                <a:ea typeface="+mn-ea"/>
              </a:rPr>
              <a:t>排列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13315" name="文本框 1"/>
          <p:cNvSpPr txBox="1"/>
          <p:nvPr/>
        </p:nvSpPr>
        <p:spPr>
          <a:xfrm>
            <a:off x="683568" y="1276350"/>
            <a:ext cx="7477125" cy="182838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>
              <a:lnSpc>
                <a:spcPct val="200000"/>
              </a:lnSpc>
              <a:buFont typeface="Wingdings" panose="05000000000000000000" pitchFamily="2" charset="2"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一般地，从 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 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个不同元素中，任取 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≤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）个元素，按照一定的顺序排成一列，称为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从 </a:t>
            </a:r>
            <a:r>
              <a:rPr lang="zh-CN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 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个不同元素中取出 </a:t>
            </a:r>
            <a:r>
              <a:rPr lang="zh-CN" alt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个元素的一个排列</a:t>
            </a:r>
            <a:r>
              <a:rPr lang="en-US" altLang="zh-CN" sz="2000" b="1" dirty="0">
                <a:latin typeface="+mn-ea"/>
              </a:rPr>
              <a:t>.</a:t>
            </a:r>
            <a:endParaRPr lang="zh-CN" altLang="en-US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16" name="文本框 99"/>
          <p:cNvSpPr txBox="1"/>
          <p:nvPr/>
        </p:nvSpPr>
        <p:spPr>
          <a:xfrm>
            <a:off x="722932" y="3159142"/>
            <a:ext cx="7398395" cy="121283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indent="266700" algn="just" eaLnBrk="0" hangingPunct="0">
              <a:lnSpc>
                <a:spcPct val="200000"/>
              </a:lnSpc>
            </a:pPr>
            <a:r>
              <a:rPr lang="en-US" altLang="zh-CN" sz="2000" b="1" dirty="0">
                <a:latin typeface="+mn-ea"/>
                <a:ea typeface="+mn-ea"/>
              </a:rPr>
              <a:t>  </a:t>
            </a:r>
            <a:r>
              <a:rPr lang="zh-CN" altLang="zh-CN" sz="2000" b="1" dirty="0">
                <a:latin typeface="+mn-ea"/>
                <a:ea typeface="+mn-ea"/>
              </a:rPr>
              <a:t>特别地，如果</a:t>
            </a:r>
            <a:r>
              <a:rPr lang="en-US" altLang="zh-CN" sz="2000" b="1" dirty="0">
                <a:latin typeface="+mn-ea"/>
                <a:ea typeface="+mn-ea"/>
              </a:rPr>
              <a:t> 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lang="en-US" altLang="zh-CN" sz="2000" b="1" dirty="0">
                <a:latin typeface="+mn-ea"/>
                <a:ea typeface="+mn-ea"/>
              </a:rPr>
              <a:t>=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 </a:t>
            </a:r>
            <a:r>
              <a:rPr lang="zh-CN" altLang="zh-CN" sz="2000" b="1" dirty="0">
                <a:latin typeface="+mn-ea"/>
                <a:ea typeface="+mn-ea"/>
              </a:rPr>
              <a:t>(也就是每次取出所有元素的排列)，这样的排列称为</a:t>
            </a:r>
            <a:r>
              <a:rPr lang="zh-CN" altLang="zh-CN" sz="2000" b="1" dirty="0">
                <a:solidFill>
                  <a:srgbClr val="C00000"/>
                </a:solidFill>
                <a:latin typeface="+mn-ea"/>
                <a:ea typeface="+mn-ea"/>
              </a:rPr>
              <a:t>全排列</a:t>
            </a:r>
            <a:r>
              <a:rPr lang="en-US" altLang="zh-CN" sz="2000" b="1" dirty="0">
                <a:latin typeface="+mn-ea"/>
                <a:ea typeface="+mn-ea"/>
              </a:rPr>
              <a:t>.</a:t>
            </a:r>
            <a:endParaRPr lang="zh-CN" altLang="en-US" sz="2000" b="1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4" grpId="1"/>
      <p:bldP spid="13315" grpId="0"/>
      <p:bldP spid="13315" grpId="1"/>
      <p:bldP spid="13316" grpId="0"/>
      <p:bldP spid="1331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4338" name="文本框 99"/>
          <p:cNvSpPr txBox="1"/>
          <p:nvPr/>
        </p:nvSpPr>
        <p:spPr>
          <a:xfrm>
            <a:off x="1152474" y="902458"/>
            <a:ext cx="6768926" cy="8637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zh-CN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例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由数字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CN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CN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可以组成多少个没有重复数字的三位数?并写出所有的排列</a:t>
            </a:r>
            <a:r>
              <a:rPr lang="en-US" altLang="zh-CN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zh-CN" altLang="en-US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339" name="文本框 3"/>
          <p:cNvSpPr txBox="1"/>
          <p:nvPr/>
        </p:nvSpPr>
        <p:spPr>
          <a:xfrm>
            <a:off x="1152474" y="1888953"/>
            <a:ext cx="7235950" cy="1424749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indent="133350" eaLnBrk="0" hangingPunct="0">
              <a:lnSpc>
                <a:spcPct val="150000"/>
              </a:lnSpc>
            </a:pPr>
            <a:r>
              <a:rPr lang="zh-CN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解</a:t>
            </a:r>
            <a:r>
              <a:rPr lang="en-US" altLang="zh-CN" b="1" dirty="0">
                <a:latin typeface="+mn-ea"/>
                <a:ea typeface="+mn-ea"/>
              </a:rPr>
              <a:t>  </a:t>
            </a:r>
            <a:r>
              <a:rPr lang="zh-CN" altLang="zh-CN" b="1" dirty="0">
                <a:latin typeface="+mn-ea"/>
                <a:ea typeface="+mn-ea"/>
              </a:rPr>
              <a:t>根据分步计数原理，从</a:t>
            </a:r>
            <a:r>
              <a:rPr lang="en-US" altLang="zh-CN" b="1" dirty="0">
                <a:latin typeface="+mn-ea"/>
                <a:ea typeface="+mn-ea"/>
              </a:rPr>
              <a:t> </a:t>
            </a:r>
            <a:r>
              <a:rPr lang="zh-CN" altLang="zh-CN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zh-CN" b="1" dirty="0">
                <a:latin typeface="+mn-ea"/>
                <a:ea typeface="+mn-ea"/>
              </a:rPr>
              <a:t> 个不同数字中，每次全部取出排成没</a:t>
            </a:r>
            <a:endParaRPr lang="en-US" altLang="zh-CN" b="1" dirty="0">
              <a:latin typeface="+mn-ea"/>
              <a:ea typeface="+mn-ea"/>
            </a:endParaRPr>
          </a:p>
          <a:p>
            <a:pPr indent="133350" eaLnBrk="0" hangingPunct="0">
              <a:lnSpc>
                <a:spcPct val="150000"/>
              </a:lnSpc>
            </a:pPr>
            <a:r>
              <a:rPr lang="zh-CN" altLang="zh-CN" b="1" dirty="0">
                <a:latin typeface="+mn-ea"/>
                <a:ea typeface="+mn-ea"/>
              </a:rPr>
              <a:t>有重复数字的三位数的共有</a:t>
            </a:r>
            <a:r>
              <a:rPr lang="en-US" altLang="zh-CN" b="1" dirty="0">
                <a:latin typeface="+mn-ea"/>
                <a:ea typeface="+mn-ea"/>
              </a:rPr>
              <a:t>               </a:t>
            </a:r>
          </a:p>
          <a:p>
            <a:pPr indent="133350" algn="ctr" eaLnBrk="0" hangingPunct="0"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3×2×1=6(</a:t>
            </a:r>
            <a:r>
              <a:rPr lang="zh-CN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个</a:t>
            </a:r>
            <a:r>
              <a:rPr lang="en-US" altLang="zh-CN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en-US" altLang="zh-CN" b="1" dirty="0">
                <a:latin typeface="+mn-ea"/>
                <a:ea typeface="+mn-ea"/>
              </a:rPr>
              <a:t>.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14340" name="文本框 4"/>
          <p:cNvSpPr txBox="1"/>
          <p:nvPr/>
        </p:nvSpPr>
        <p:spPr>
          <a:xfrm>
            <a:off x="1619672" y="3313702"/>
            <a:ext cx="4752255" cy="4540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indent="133350" eaLnBrk="0" hangingPunct="0">
              <a:lnSpc>
                <a:spcPct val="150000"/>
              </a:lnSpc>
            </a:pPr>
            <a:r>
              <a:rPr lang="zh-CN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它们是: 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123</a:t>
            </a:r>
            <a:r>
              <a:rPr lang="zh-CN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132</a:t>
            </a:r>
            <a:r>
              <a:rPr lang="zh-CN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213</a:t>
            </a:r>
            <a:r>
              <a:rPr lang="zh-CN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231</a:t>
            </a:r>
            <a:r>
              <a:rPr lang="zh-CN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312</a:t>
            </a:r>
            <a:r>
              <a:rPr lang="zh-CN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321</a:t>
            </a:r>
            <a:r>
              <a:rPr lang="en-US" altLang="zh-CN" b="1" dirty="0">
                <a:latin typeface="+mn-ea"/>
              </a:rPr>
              <a:t>.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36274" y="4241042"/>
            <a:ext cx="3065463" cy="339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/>
            <a:r>
              <a:rPr kumimoji="0" lang="zh-CN" altLang="en-US" kern="1200" cap="none" spc="0" normalizeH="0" baseline="0" noProof="1">
                <a:solidFill>
                  <a:schemeClr val="accent6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charset="-122"/>
              </a:rPr>
              <a:t>（例</a:t>
            </a:r>
            <a:r>
              <a:rPr kumimoji="0" lang="en-US" altLang="zh-CN" kern="1200" cap="none" spc="0" normalizeH="0" baseline="0" noProof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zh-CN" altLang="en-US" kern="1200" cap="none" spc="0" normalizeH="0" baseline="0" noProof="1">
                <a:solidFill>
                  <a:schemeClr val="accent6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charset="-122"/>
              </a:rPr>
              <a:t>是全排列问题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charset="-122"/>
              </a:rPr>
              <a:t>.</a:t>
            </a:r>
            <a:r>
              <a:rPr kumimoji="0" lang="zh-CN" altLang="en-US" kern="1200" cap="none" spc="0" normalizeH="0" baseline="0" noProof="1">
                <a:solidFill>
                  <a:schemeClr val="accent6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8" grpId="1"/>
      <p:bldP spid="14339" grpId="0"/>
      <p:bldP spid="14339" grpId="1"/>
      <p:bldP spid="14340" grpId="0"/>
      <p:bldP spid="14340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巩固练习</a:t>
            </a:r>
          </a:p>
        </p:txBody>
      </p:sp>
      <p:sp>
        <p:nvSpPr>
          <p:cNvPr id="15362" name="文本框 99"/>
          <p:cNvSpPr txBox="1"/>
          <p:nvPr/>
        </p:nvSpPr>
        <p:spPr>
          <a:xfrm>
            <a:off x="755328" y="1653690"/>
            <a:ext cx="7201048" cy="115170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pPr indent="266700" eaLnBrk="0" hangingPunct="0">
              <a:lnSpc>
                <a:spcPct val="125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</a:t>
            </a:r>
            <a:r>
              <a:rPr lang="en-US" altLang="zh-CN" b="1" dirty="0">
                <a:latin typeface="宋体" panose="02010600030101010101" pitchFamily="2" charset="-122"/>
              </a:rPr>
              <a:t>.</a:t>
            </a:r>
            <a:r>
              <a:rPr lang="zh-CN" altLang="zh-CN" b="1" dirty="0">
                <a:latin typeface="宋体" panose="02010600030101010101" pitchFamily="2" charset="-122"/>
              </a:rPr>
              <a:t>写出红、黄、蓝</a:t>
            </a:r>
            <a:r>
              <a:rPr lang="en-US" altLang="zh-CN" b="1" dirty="0">
                <a:latin typeface="宋体" panose="02010600030101010101" pitchFamily="2" charset="-122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zh-CN" altLang="zh-CN" b="1" dirty="0">
                <a:latin typeface="宋体" panose="02010600030101010101" pitchFamily="2" charset="-122"/>
              </a:rPr>
              <a:t>种颜色构成的全排列，并指出共有多少种</a:t>
            </a:r>
            <a:r>
              <a:rPr lang="en-US" altLang="zh-CN" b="1" dirty="0">
                <a:latin typeface="宋体" panose="02010600030101010101" pitchFamily="2" charset="-122"/>
              </a:rPr>
              <a:t>.</a:t>
            </a:r>
          </a:p>
          <a:p>
            <a:pPr indent="266700" eaLnBrk="0" hangingPunct="0">
              <a:lnSpc>
                <a:spcPct val="125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</a:t>
            </a:r>
            <a:r>
              <a:rPr lang="en-US" altLang="zh-CN" b="1" dirty="0">
                <a:latin typeface="宋体" panose="02010600030101010101" pitchFamily="2" charset="-122"/>
              </a:rPr>
              <a:t>.</a:t>
            </a:r>
            <a:r>
              <a:rPr lang="zh-CN" altLang="zh-CN" b="1" dirty="0">
                <a:latin typeface="宋体" panose="02010600030101010101" pitchFamily="2" charset="-122"/>
              </a:rPr>
              <a:t>写出从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b="1" dirty="0">
                <a:latin typeface="宋体" panose="02010600030101010101" pitchFamily="2" charset="-122"/>
              </a:rPr>
              <a:t>，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b="1" dirty="0">
                <a:latin typeface="宋体" panose="02010600030101010101" pitchFamily="2" charset="-122"/>
              </a:rPr>
              <a:t>，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b="1" dirty="0">
                <a:latin typeface="宋体" panose="02010600030101010101" pitchFamily="2" charset="-122"/>
              </a:rPr>
              <a:t>，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b="1" dirty="0">
                <a:latin typeface="宋体" panose="02010600030101010101" pitchFamily="2" charset="-122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zh-CN" altLang="zh-CN" b="1" dirty="0">
                <a:latin typeface="宋体" panose="02010600030101010101" pitchFamily="2" charset="-122"/>
              </a:rPr>
              <a:t>个元素中任取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zh-CN" altLang="zh-CN" b="1" dirty="0">
                <a:latin typeface="宋体" panose="02010600030101010101" pitchFamily="2" charset="-122"/>
              </a:rPr>
              <a:t>个元素的所有排列，并指出共有多少种</a:t>
            </a:r>
            <a:r>
              <a:rPr lang="en-US" altLang="zh-CN" b="1" dirty="0">
                <a:latin typeface="宋体" panose="02010600030101010101" pitchFamily="2" charset="-122"/>
              </a:rPr>
              <a:t>.</a:t>
            </a:r>
            <a:endParaRPr lang="en-US" altLang="en-US" b="1" dirty="0">
              <a:latin typeface="宋体" panose="02010600030101010101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B05C789-F297-2D1C-2ABA-E09341F8920B}"/>
              </a:ext>
            </a:extLst>
          </p:cNvPr>
          <p:cNvSpPr txBox="1"/>
          <p:nvPr/>
        </p:nvSpPr>
        <p:spPr>
          <a:xfrm>
            <a:off x="467544" y="915566"/>
            <a:ext cx="1296144" cy="593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eaLnBrk="0" hangingPunct="0">
              <a:lnSpc>
                <a:spcPct val="150000"/>
              </a:lnSpc>
            </a:pP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2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回顾反思</a:t>
            </a:r>
          </a:p>
        </p:txBody>
      </p:sp>
      <p:sp>
        <p:nvSpPr>
          <p:cNvPr id="17410" name="文本框 2"/>
          <p:cNvSpPr txBox="1"/>
          <p:nvPr/>
        </p:nvSpPr>
        <p:spPr>
          <a:xfrm>
            <a:off x="1258664" y="2076986"/>
            <a:ext cx="5689600" cy="45525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  <a:buFontTx/>
            </a:pP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如何用分步计数原理来求解排列问题？</a:t>
            </a:r>
          </a:p>
        </p:txBody>
      </p:sp>
      <p:sp>
        <p:nvSpPr>
          <p:cNvPr id="17411" name="文本框 4"/>
          <p:cNvSpPr txBox="1"/>
          <p:nvPr/>
        </p:nvSpPr>
        <p:spPr>
          <a:xfrm>
            <a:off x="1258664" y="1707654"/>
            <a:ext cx="4572000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buFontTx/>
            </a:pP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1</a:t>
            </a:r>
            <a:r>
              <a:rPr lang="en-US" altLang="zh-CN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.</a:t>
            </a:r>
            <a:r>
              <a:rPr lang="zh-CN" altLang="en-US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什么是排列？什么是全排列？</a:t>
            </a:r>
          </a:p>
        </p:txBody>
      </p:sp>
      <p:sp>
        <p:nvSpPr>
          <p:cNvPr id="2" name="矩形 2">
            <a:extLst>
              <a:ext uri="{FF2B5EF4-FFF2-40B4-BE49-F238E27FC236}">
                <a16:creationId xmlns:a16="http://schemas.microsoft.com/office/drawing/2014/main" id="{FAC3B027-BFC5-7451-A1E2-E082248CBFE9}"/>
              </a:ext>
            </a:extLst>
          </p:cNvPr>
          <p:cNvSpPr/>
          <p:nvPr/>
        </p:nvSpPr>
        <p:spPr>
          <a:xfrm>
            <a:off x="642034" y="1029965"/>
            <a:ext cx="800219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小结</a:t>
            </a:r>
            <a:endParaRPr lang="zh-CN" altLang="en-US" sz="2400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0" grpId="1"/>
      <p:bldP spid="17411" grpId="0"/>
      <p:bldP spid="174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作业布置</a:t>
            </a:r>
          </a:p>
        </p:txBody>
      </p:sp>
      <p:sp>
        <p:nvSpPr>
          <p:cNvPr id="18434" name="Text Box 5"/>
          <p:cNvSpPr txBox="1"/>
          <p:nvPr/>
        </p:nvSpPr>
        <p:spPr>
          <a:xfrm>
            <a:off x="1979712" y="1491630"/>
            <a:ext cx="5445125" cy="2089739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200000"/>
              </a:lnSpc>
              <a:buFontTx/>
            </a:pP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必做题</a:t>
            </a:r>
            <a:r>
              <a:rPr lang="zh-CN" altLang="en-US" sz="20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206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页，练习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题；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选做题</a:t>
            </a:r>
            <a:r>
              <a:rPr lang="zh-CN" altLang="en-US" sz="20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206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页，练习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题． </a:t>
            </a:r>
          </a:p>
          <a:p>
            <a:pPr>
              <a:lnSpc>
                <a:spcPct val="200000"/>
              </a:lnSpc>
              <a:buFontTx/>
            </a:pPr>
            <a:endParaRPr lang="en-US" altLang="zh-CN" sz="2000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70851052-ab88-460d-806c-82dd2ff249e5"/>
  <p:tag name="COMMONDATA" val="eyJoZGlkIjoiZDM4ZDhiYzY5NzA4MzEwNDFlMTc2Njc2MWYxMDM4YT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157.500787401575,&quot;width&quot;:6470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411</Words>
  <Application>Microsoft Office PowerPoint</Application>
  <PresentationFormat>全屏显示(16:9)</PresentationFormat>
  <Paragraphs>35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黑体</vt:lpstr>
      <vt:lpstr>华文楷体</vt:lpstr>
      <vt:lpstr>楷体</vt:lpstr>
      <vt:lpstr>宋体</vt:lpstr>
      <vt:lpstr>Arial</vt:lpstr>
      <vt:lpstr>Calibri</vt:lpstr>
      <vt:lpstr>Times New Roman</vt:lpstr>
      <vt:lpstr>Wingdings</vt:lpstr>
      <vt:lpstr>Office 主题</vt:lpstr>
      <vt:lpstr>7.2.1  排列（第1课时）</vt:lpstr>
      <vt:lpstr>问题导入</vt:lpstr>
      <vt:lpstr>问题导入</vt:lpstr>
      <vt:lpstr>问题导入</vt:lpstr>
      <vt:lpstr>新知探究</vt:lpstr>
      <vt:lpstr>新知探究</vt:lpstr>
      <vt:lpstr>巩固练习</vt:lpstr>
      <vt:lpstr>回顾反思</vt:lpstr>
      <vt:lpstr>作业布置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姜 航</cp:lastModifiedBy>
  <cp:revision>271</cp:revision>
  <dcterms:created xsi:type="dcterms:W3CDTF">2013-12-23T07:18:00Z</dcterms:created>
  <dcterms:modified xsi:type="dcterms:W3CDTF">2023-09-08T07:57:08Z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817E677622F4441DB9B8FE87A5B4345E_13</vt:lpwstr>
  </property>
  <property fmtid="{D5CDD505-2E9C-101B-9397-08002B2CF9AE}" pid="3" name="KSOProductBuildVer">
    <vt:lpwstr>2052-11.1.0.14309</vt:lpwstr>
  </property>
</Properties>
</file>