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5" r:id="rId4"/>
    <p:sldId id="326" r:id="rId5"/>
    <p:sldId id="344" r:id="rId6"/>
    <p:sldId id="345" r:id="rId7"/>
    <p:sldId id="334" r:id="rId8"/>
    <p:sldId id="350" r:id="rId9"/>
    <p:sldId id="351" r:id="rId10"/>
    <p:sldId id="352" r:id="rId11"/>
    <p:sldId id="342" r:id="rId12"/>
    <p:sldId id="348" r:id="rId13"/>
    <p:sldId id="303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6" userDrawn="1">
          <p15:clr>
            <a:srgbClr val="A4A3A4"/>
          </p15:clr>
        </p15:guide>
        <p15:guide id="2" pos="2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66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BFF392-4A73-BDEA-0BCE-DFC2E5A225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D2FEFD-101F-08F7-8B4C-060DB9942E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8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7.2.1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排列（第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回顾反思</a:t>
            </a:r>
          </a:p>
        </p:txBody>
      </p:sp>
      <p:sp>
        <p:nvSpPr>
          <p:cNvPr id="16386" name="文本框 2"/>
          <p:cNvSpPr txBox="1"/>
          <p:nvPr/>
        </p:nvSpPr>
        <p:spPr>
          <a:xfrm>
            <a:off x="1458258" y="2778215"/>
            <a:ext cx="5689600" cy="455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如何用分步计数原理推导排列数公式？</a:t>
            </a:r>
          </a:p>
        </p:txBody>
      </p:sp>
      <p:sp>
        <p:nvSpPr>
          <p:cNvPr id="16387" name="文本框 4"/>
          <p:cNvSpPr txBox="1"/>
          <p:nvPr/>
        </p:nvSpPr>
        <p:spPr>
          <a:xfrm>
            <a:off x="1458258" y="1452411"/>
            <a:ext cx="622173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1.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什么是排列数？排列数如何表示？</a:t>
            </a:r>
          </a:p>
        </p:txBody>
      </p:sp>
      <p:sp>
        <p:nvSpPr>
          <p:cNvPr id="2" name="文本框 2"/>
          <p:cNvSpPr txBox="1"/>
          <p:nvPr/>
        </p:nvSpPr>
        <p:spPr>
          <a:xfrm>
            <a:off x="1439154" y="2077132"/>
            <a:ext cx="6275705" cy="455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如何计算全排列数？阶乘的意义是什么？怎样表示？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8B0B1D1-4A95-5B62-44CC-D1EB063A4082}"/>
              </a:ext>
            </a:extLst>
          </p:cNvPr>
          <p:cNvSpPr txBox="1"/>
          <p:nvPr/>
        </p:nvSpPr>
        <p:spPr>
          <a:xfrm>
            <a:off x="611560" y="915566"/>
            <a:ext cx="1061864" cy="510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7" grpId="0"/>
      <p:bldP spid="16387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17410" name="Text Box 5"/>
          <p:cNvSpPr txBox="1"/>
          <p:nvPr/>
        </p:nvSpPr>
        <p:spPr>
          <a:xfrm>
            <a:off x="2222500" y="1552575"/>
            <a:ext cx="5445125" cy="2089739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必做题</a:t>
            </a:r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209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选做题</a:t>
            </a:r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242" name="文本框 1"/>
          <p:cNvSpPr txBox="1"/>
          <p:nvPr/>
        </p:nvSpPr>
        <p:spPr>
          <a:xfrm>
            <a:off x="755575" y="843558"/>
            <a:ext cx="7776865" cy="85260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问题情境  </a:t>
            </a:r>
            <a:r>
              <a:rPr lang="zh-CN" altLang="en-US" b="1" dirty="0">
                <a:latin typeface="+mn-ea"/>
                <a:ea typeface="+mn-ea"/>
              </a:rPr>
              <a:t>从 </a:t>
            </a:r>
            <a:r>
              <a:rPr lang="zh-CN" altLang="zh-CN" b="1" dirty="0">
                <a:latin typeface="+mn-ea"/>
                <a:ea typeface="+mn-ea"/>
              </a:rPr>
              <a:t>10 名集训的乒乓球运动员中，任选</a:t>
            </a:r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zh-CN" altLang="zh-CN" b="1" dirty="0">
                <a:latin typeface="+mn-ea"/>
                <a:ea typeface="+mn-ea"/>
              </a:rPr>
              <a:t>3</a:t>
            </a:r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zh-CN" altLang="zh-CN" b="1" dirty="0">
                <a:latin typeface="+mn-ea"/>
                <a:ea typeface="+mn-ea"/>
              </a:rPr>
              <a:t>名运动员，并排好出场的先后次序参加比赛，有多少种参赛方法?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0243" name="文本框 99"/>
          <p:cNvSpPr txBox="1"/>
          <p:nvPr/>
        </p:nvSpPr>
        <p:spPr>
          <a:xfrm>
            <a:off x="827584" y="2067694"/>
            <a:ext cx="7560839" cy="100925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r>
              <a:rPr lang="zh-CN" altLang="zh-CN" b="1" dirty="0">
                <a:latin typeface="+mn-ea"/>
                <a:ea typeface="+mn-ea"/>
              </a:rPr>
              <a:t>从</a:t>
            </a:r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zh-CN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+mn-ea"/>
                <a:ea typeface="+mn-ea"/>
              </a:rPr>
              <a:t>名运动员中选</a:t>
            </a:r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+mn-ea"/>
                <a:ea typeface="+mn-ea"/>
              </a:rPr>
              <a:t>名，排好出场次序参加比赛，有多少种参赛方法，就是求解从</a:t>
            </a:r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+mn-ea"/>
                <a:ea typeface="+mn-ea"/>
              </a:rPr>
              <a:t>个不同的元素中取出</a:t>
            </a:r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+mn-ea"/>
                <a:ea typeface="+mn-ea"/>
              </a:rPr>
              <a:t>个元素的所有排列的个数</a:t>
            </a:r>
            <a:r>
              <a:rPr lang="en-US" altLang="zh-CN" b="1" dirty="0">
                <a:latin typeface="+mn-ea"/>
                <a:ea typeface="+mn-ea"/>
              </a:rPr>
              <a:t>.</a:t>
            </a: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10243" grpId="0"/>
      <p:bldP spid="102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290" name="Text Box 37"/>
          <p:cNvSpPr txBox="1"/>
          <p:nvPr/>
        </p:nvSpPr>
        <p:spPr>
          <a:xfrm>
            <a:off x="467544" y="788728"/>
            <a:ext cx="158499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+mn-ea"/>
                <a:ea typeface="+mn-ea"/>
              </a:rPr>
              <a:t>排列数</a:t>
            </a:r>
            <a:endParaRPr lang="zh-CN" altLang="en-US" sz="2800" b="1" dirty="0">
              <a:latin typeface="+mn-ea"/>
              <a:ea typeface="+mn-ea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793BF54-1DC1-4B91-435E-0C6BE5B3E693}"/>
              </a:ext>
            </a:extLst>
          </p:cNvPr>
          <p:cNvGrpSpPr/>
          <p:nvPr/>
        </p:nvGrpSpPr>
        <p:grpSpPr>
          <a:xfrm>
            <a:off x="611560" y="1276350"/>
            <a:ext cx="7765678" cy="1828107"/>
            <a:chOff x="611560" y="1276350"/>
            <a:chExt cx="7765678" cy="1828107"/>
          </a:xfrm>
        </p:grpSpPr>
        <p:sp>
          <p:nvSpPr>
            <p:cNvPr id="12295" name="文本框 1"/>
            <p:cNvSpPr txBox="1"/>
            <p:nvPr/>
          </p:nvSpPr>
          <p:spPr>
            <a:xfrm>
              <a:off x="611560" y="1276350"/>
              <a:ext cx="7765678" cy="1828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200000"/>
                </a:lnSpc>
                <a:buFont typeface="Wingdings" panose="05000000000000000000" pitchFamily="2" charset="2"/>
              </a:pPr>
              <a:r>
                <a:rPr lang="en-US" altLang="zh-CN" sz="20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    </a:t>
              </a:r>
              <a:r>
                <a:rPr lang="zh-CN" altLang="en-US" sz="2000" b="1" dirty="0">
                  <a:latin typeface="+mn-ea"/>
                  <a:ea typeface="+mn-ea"/>
                </a:rPr>
                <a:t>一般地，从 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zh-CN" altLang="en-US" sz="2000" b="1" dirty="0">
                  <a:latin typeface="+mn-ea"/>
                  <a:ea typeface="+mn-ea"/>
                </a:rPr>
                <a:t> 个不同元素中取出 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zh-CN" altLang="en-US" sz="2000" b="1" dirty="0">
                  <a:latin typeface="+mn-ea"/>
                  <a:ea typeface="+mn-ea"/>
                </a:rPr>
                <a:t>(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zh-CN" altLang="en-US" sz="2000" b="1" dirty="0">
                  <a:latin typeface="+mn-ea"/>
                  <a:ea typeface="+mn-ea"/>
                </a:rPr>
                <a:t>≤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zh-CN" altLang="en-US" sz="2000" b="1" dirty="0">
                  <a:latin typeface="+mn-ea"/>
                  <a:ea typeface="+mn-ea"/>
                </a:rPr>
                <a:t>）个元素的所有排列的个数，称为</a:t>
              </a:r>
              <a:r>
                <a:rPr lang="zh-CN" altLang="en-US" sz="2000" b="1" dirty="0">
                  <a:solidFill>
                    <a:srgbClr val="C00000"/>
                  </a:solidFill>
                  <a:latin typeface="+mn-ea"/>
                  <a:ea typeface="+mn-ea"/>
                </a:rPr>
                <a:t>从 </a:t>
              </a:r>
              <a:r>
                <a:rPr lang="zh-CN" altLang="en-US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 </a:t>
              </a:r>
              <a:r>
                <a:rPr lang="zh-CN" altLang="en-US" sz="2000" b="1" dirty="0">
                  <a:solidFill>
                    <a:srgbClr val="C00000"/>
                  </a:solidFill>
                  <a:latin typeface="+mn-ea"/>
                  <a:ea typeface="+mn-ea"/>
                </a:rPr>
                <a:t>个不同元素中取出 </a:t>
              </a:r>
              <a:r>
                <a:rPr lang="zh-CN" altLang="en-US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 </a:t>
              </a:r>
              <a:r>
                <a:rPr lang="zh-CN" altLang="en-US" sz="2000" b="1" dirty="0">
                  <a:solidFill>
                    <a:srgbClr val="C00000"/>
                  </a:solidFill>
                  <a:latin typeface="+mn-ea"/>
                  <a:ea typeface="+mn-ea"/>
                </a:rPr>
                <a:t>个元素的排列数</a:t>
              </a:r>
              <a:r>
                <a:rPr lang="zh-CN" altLang="en-US" sz="2000" b="1" dirty="0">
                  <a:latin typeface="+mn-ea"/>
                  <a:ea typeface="+mn-ea"/>
                </a:rPr>
                <a:t>，用符号 </a:t>
              </a:r>
              <a:r>
                <a:rPr lang="en-US" altLang="zh-CN" sz="2000" b="1" dirty="0">
                  <a:latin typeface="+mn-ea"/>
                  <a:ea typeface="+mn-ea"/>
                </a:rPr>
                <a:t>  </a:t>
              </a:r>
              <a:r>
                <a:rPr lang="zh-CN" altLang="en-US" sz="2000" b="1" dirty="0">
                  <a:latin typeface="+mn-ea"/>
                  <a:ea typeface="+mn-ea"/>
                </a:rPr>
                <a:t>表示( </a:t>
              </a:r>
              <a:r>
                <a: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altLang="en-US" sz="2000" b="1" dirty="0">
                  <a:latin typeface="+mn-ea"/>
                  <a:ea typeface="+mn-ea"/>
                </a:rPr>
                <a:t>是排列的英文</a:t>
              </a:r>
              <a:r>
                <a:rPr lang="en-US" altLang="zh-CN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rrangement</a:t>
              </a:r>
              <a:r>
                <a:rPr lang="zh-CN" altLang="en-US" sz="2000" b="1" dirty="0">
                  <a:latin typeface="+mn-ea"/>
                  <a:ea typeface="+mn-ea"/>
                </a:rPr>
                <a:t>的第一个字母的大写)</a:t>
              </a:r>
              <a:r>
                <a:rPr lang="en-US" altLang="zh-CN" sz="2000" b="1" dirty="0">
                  <a:latin typeface="+mn-ea"/>
                  <a:ea typeface="+mn-ea"/>
                </a:rPr>
                <a:t>.</a:t>
              </a:r>
              <a:endParaRPr lang="zh-CN" altLang="en-US" sz="2000" b="1" dirty="0">
                <a:latin typeface="+mn-ea"/>
                <a:ea typeface="+mn-ea"/>
              </a:endParaRP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E7F2F586-EF7D-E6DB-334C-C951150199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678227"/>
                </p:ext>
              </p:extLst>
            </p:nvPr>
          </p:nvGraphicFramePr>
          <p:xfrm>
            <a:off x="968831" y="2715715"/>
            <a:ext cx="338006" cy="388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28600" imgH="241200" progId="Equation.DSMT4">
                    <p:embed/>
                  </p:oleObj>
                </mc:Choice>
                <mc:Fallback>
                  <p:oleObj name="Equation" r:id="rId2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68831" y="2715715"/>
                          <a:ext cx="338006" cy="3887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50449C-642C-7612-FB1E-A24CD065A1F9}"/>
              </a:ext>
            </a:extLst>
          </p:cNvPr>
          <p:cNvGrpSpPr/>
          <p:nvPr/>
        </p:nvGrpSpPr>
        <p:grpSpPr>
          <a:xfrm>
            <a:off x="995362" y="3291830"/>
            <a:ext cx="7153275" cy="435517"/>
            <a:chOff x="995362" y="3291830"/>
            <a:chExt cx="7153275" cy="435517"/>
          </a:xfrm>
        </p:grpSpPr>
        <p:sp>
          <p:nvSpPr>
            <p:cNvPr id="12292" name="文本框 99"/>
            <p:cNvSpPr txBox="1"/>
            <p:nvPr/>
          </p:nvSpPr>
          <p:spPr>
            <a:xfrm>
              <a:off x="995362" y="3291830"/>
              <a:ext cx="7153275" cy="435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indent="266700" eaLnBrk="0" hangingPunct="0">
                <a:lnSpc>
                  <a:spcPct val="130000"/>
                </a:lnSpc>
              </a:pPr>
              <a:r>
                <a:rPr lang="zh-CN" altLang="zh-CN" sz="2000" b="1" dirty="0">
                  <a:latin typeface="+mn-ea"/>
                  <a:ea typeface="+mn-ea"/>
                </a:rPr>
                <a:t>如前面问题中的排列数就可用</a:t>
              </a:r>
              <a:r>
                <a:rPr lang="en-US" altLang="zh-CN" sz="2000" b="1" dirty="0">
                  <a:latin typeface="+mn-ea"/>
                  <a:ea typeface="+mn-ea"/>
                </a:rPr>
                <a:t>    </a:t>
              </a:r>
              <a:r>
                <a:rPr lang="zh-CN" altLang="zh-CN" sz="2000" b="1" dirty="0">
                  <a:latin typeface="+mn-ea"/>
                  <a:ea typeface="+mn-ea"/>
                </a:rPr>
                <a:t>表示</a:t>
              </a:r>
              <a:r>
                <a:rPr lang="en-US" altLang="zh-CN" sz="2000" b="1" dirty="0">
                  <a:latin typeface="+mn-ea"/>
                  <a:ea typeface="+mn-ea"/>
                </a:rPr>
                <a:t>.</a:t>
              </a:r>
              <a:endParaRPr lang="zh-CN" altLang="zh-CN" sz="2000" b="1" dirty="0">
                <a:latin typeface="+mn-ea"/>
                <a:ea typeface="+mn-ea"/>
              </a:endParaRPr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53C7AB79-931C-6AD6-E4C1-932ED2E0E6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264622"/>
                </p:ext>
              </p:extLst>
            </p:nvPr>
          </p:nvGraphicFramePr>
          <p:xfrm>
            <a:off x="4792464" y="3334941"/>
            <a:ext cx="35560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241200" progId="Equation.DSMT4">
                    <p:embed/>
                  </p:oleObj>
                </mc:Choice>
                <mc:Fallback>
                  <p:oleObj name="Equation" r:id="rId4" imgW="241200" imgH="2412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E7F2F586-EF7D-E6DB-334C-C951150199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92464" y="3334941"/>
                          <a:ext cx="355600" cy="388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27405" y="2427605"/>
            <a:ext cx="5080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r>
              <a:rPr lang="zh-CN" b="1" dirty="0"/>
              <a:t>根据分步计数原理，得到排列数</a:t>
            </a:r>
            <a:r>
              <a:rPr lang="en-US" b="1" dirty="0">
                <a:latin typeface="宋体" panose="02010600030101010101" pitchFamily="2" charset="-122"/>
              </a:rPr>
              <a:t>:</a:t>
            </a:r>
            <a:endParaRPr lang="en-US" altLang="en-US" b="1" dirty="0"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3395" y="2910205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同理，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71550" y="3413125"/>
            <a:ext cx="5080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r>
              <a:rPr lang="zh-CN" b="1" dirty="0"/>
              <a:t>类似地，可得</a:t>
            </a:r>
            <a:r>
              <a:rPr lang="en-US" b="1" dirty="0">
                <a:latin typeface="宋体" panose="02010600030101010101" pitchFamily="2" charset="-122"/>
              </a:rPr>
              <a:t>:</a:t>
            </a:r>
            <a:endParaRPr lang="en-US" altLang="en-US" b="1" dirty="0"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89993" y="4359850"/>
            <a:ext cx="13106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宋体" panose="02010600030101010101" pitchFamily="2" charset="-122"/>
              </a:rPr>
              <a:t>......</a:t>
            </a:r>
            <a:endParaRPr lang="en-US" altLang="en-US" sz="1800" dirty="0">
              <a:latin typeface="宋体" panose="0201060003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AF238D-C901-C633-DCC7-C12986820E9D}"/>
              </a:ext>
            </a:extLst>
          </p:cNvPr>
          <p:cNvGrpSpPr/>
          <p:nvPr/>
        </p:nvGrpSpPr>
        <p:grpSpPr>
          <a:xfrm>
            <a:off x="1187450" y="844550"/>
            <a:ext cx="5916613" cy="465590"/>
            <a:chOff x="1187450" y="844550"/>
            <a:chExt cx="5916613" cy="465590"/>
          </a:xfrm>
        </p:grpSpPr>
        <p:sp>
          <p:nvSpPr>
            <p:cNvPr id="13314" name="文本框 99"/>
            <p:cNvSpPr txBox="1"/>
            <p:nvPr/>
          </p:nvSpPr>
          <p:spPr>
            <a:xfrm>
              <a:off x="1187450" y="844550"/>
              <a:ext cx="5916613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问题</a:t>
              </a:r>
              <a:r>
                <a:rPr lang="en-US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试求排列数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</a:t>
              </a:r>
              <a:r>
                <a: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和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 </a:t>
              </a:r>
              <a:r>
                <a:rPr lang="en-US" altLang="zh-CN" b="1" dirty="0">
                  <a:latin typeface="+mn-ea"/>
                </a:rPr>
                <a:t>.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675CDE61-4BA8-52E0-259B-2AC11C6ACA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1616812"/>
                </p:ext>
              </p:extLst>
            </p:nvPr>
          </p:nvGraphicFramePr>
          <p:xfrm>
            <a:off x="3892872" y="921202"/>
            <a:ext cx="319088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241200" progId="Equation.DSMT4">
                    <p:embed/>
                  </p:oleObj>
                </mc:Choice>
                <mc:Fallback>
                  <p:oleObj name="Equation" r:id="rId2" imgW="215640" imgH="24120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53C7AB79-931C-6AD6-E4C1-932ED2E0E6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92872" y="921202"/>
                          <a:ext cx="319088" cy="388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224C0A73-F9E0-4132-26BB-4AE9DF2471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08"/>
                </p:ext>
              </p:extLst>
            </p:nvPr>
          </p:nvGraphicFramePr>
          <p:xfrm>
            <a:off x="3347864" y="912691"/>
            <a:ext cx="31750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40" imgH="241200" progId="Equation.DSMT4">
                    <p:embed/>
                  </p:oleObj>
                </mc:Choice>
                <mc:Fallback>
                  <p:oleObj name="Equation" r:id="rId4" imgW="215640" imgH="24120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53C7AB79-931C-6AD6-E4C1-932ED2E0E6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47864" y="912691"/>
                          <a:ext cx="317500" cy="388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545A53BB-6F1A-C901-0C20-ADC57D7009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201"/>
          <a:stretch/>
        </p:blipFill>
        <p:spPr>
          <a:xfrm>
            <a:off x="2710710" y="1285184"/>
            <a:ext cx="1274308" cy="1054800"/>
          </a:xfrm>
          <a:prstGeom prst="rect">
            <a:avLst/>
          </a:prstGeom>
        </p:spPr>
      </p:pic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9C5D7229-1A05-2918-A192-B2851F277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05777"/>
              </p:ext>
            </p:extLst>
          </p:nvPr>
        </p:nvGraphicFramePr>
        <p:xfrm>
          <a:off x="4644008" y="2429850"/>
          <a:ext cx="1527109" cy="38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200" imgH="241200" progId="Equation.DSMT4">
                  <p:embed/>
                </p:oleObj>
              </mc:Choice>
              <mc:Fallback>
                <p:oleObj name="Equation" r:id="rId7" imgW="952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4008" y="2429850"/>
                        <a:ext cx="1527109" cy="386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377AE67F-4235-FD6E-9AE7-F651B5E07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41646"/>
              </p:ext>
            </p:extLst>
          </p:nvPr>
        </p:nvGraphicFramePr>
        <p:xfrm>
          <a:off x="2529508" y="2905628"/>
          <a:ext cx="19542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8960" imgH="241200" progId="Equation.DSMT4">
                  <p:embed/>
                </p:oleObj>
              </mc:Choice>
              <mc:Fallback>
                <p:oleObj name="Equation" r:id="rId9" imgW="1218960" imgH="24120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9C5D7229-1A05-2918-A192-B2851F277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29508" y="2905628"/>
                        <a:ext cx="1954212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05793547-3929-A9CE-1C04-62C6BD8C4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462817"/>
              </p:ext>
            </p:extLst>
          </p:nvPr>
        </p:nvGraphicFramePr>
        <p:xfrm>
          <a:off x="2965013" y="3413125"/>
          <a:ext cx="1323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480" imgH="241200" progId="Equation.DSMT4">
                  <p:embed/>
                </p:oleObj>
              </mc:Choice>
              <mc:Fallback>
                <p:oleObj name="Equation" r:id="rId11" imgW="825480" imgH="24120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377AE67F-4235-FD6E-9AE7-F651B5E07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65013" y="3413125"/>
                        <a:ext cx="132397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D07361F9-DDF1-F3AA-53D0-0EC3C2D6A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493797"/>
              </p:ext>
            </p:extLst>
          </p:nvPr>
        </p:nvGraphicFramePr>
        <p:xfrm>
          <a:off x="2982601" y="3921915"/>
          <a:ext cx="19558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960" imgH="241200" progId="Equation.DSMT4">
                  <p:embed/>
                </p:oleObj>
              </mc:Choice>
              <mc:Fallback>
                <p:oleObj name="Equation" r:id="rId13" imgW="1218960" imgH="24120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05793547-3929-A9CE-1C04-62C6BD8C40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2601" y="3921915"/>
                        <a:ext cx="195580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5" grpId="0"/>
      <p:bldP spid="5" grpId="1"/>
      <p:bldP spid="101" grpId="0"/>
      <p:bldP spid="101" grpId="1"/>
      <p:bldP spid="11" grpId="1"/>
      <p:bldP spid="11" grpId="2"/>
      <p:bldP spid="133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208" y="2068940"/>
            <a:ext cx="3165124" cy="13169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71550" y="1203960"/>
            <a:ext cx="7704906" cy="864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[</a:t>
            </a: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分析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] 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假定有排列顺序的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个空位，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 </a:t>
            </a:r>
            <a:r>
              <a: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个不同的元素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中任取</a:t>
            </a:r>
            <a:r>
              <a: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个依次去填空：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50D469A-5060-6D13-6B3B-CE5B05D5A187}"/>
              </a:ext>
            </a:extLst>
          </p:cNvPr>
          <p:cNvGrpSpPr/>
          <p:nvPr/>
        </p:nvGrpSpPr>
        <p:grpSpPr>
          <a:xfrm>
            <a:off x="971550" y="805417"/>
            <a:ext cx="3314700" cy="460375"/>
            <a:chOff x="971550" y="805417"/>
            <a:chExt cx="3314700" cy="460375"/>
          </a:xfrm>
        </p:grpSpPr>
        <p:sp>
          <p:nvSpPr>
            <p:cNvPr id="4" name="文本框 3"/>
            <p:cNvSpPr txBox="1"/>
            <p:nvPr/>
          </p:nvSpPr>
          <p:spPr>
            <a:xfrm>
              <a:off x="971550" y="805417"/>
              <a:ext cx="331470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400" b="1" dirty="0">
                  <a:latin typeface="+mn-ea"/>
                  <a:ea typeface="+mn-ea"/>
                </a:rPr>
                <a:t>如何计算排列数</a:t>
              </a:r>
              <a:r>
                <a:rPr lang="en-US" altLang="zh-CN" sz="2400" b="1" dirty="0">
                  <a:latin typeface="+mn-ea"/>
                  <a:ea typeface="+mn-ea"/>
                </a:rPr>
                <a:t>   ?</a:t>
              </a:r>
            </a:p>
          </p:txBody>
        </p:sp>
        <p:graphicFrame>
          <p:nvGraphicFramePr>
            <p:cNvPr id="3" name="对象 2">
              <a:extLst>
                <a:ext uri="{FF2B5EF4-FFF2-40B4-BE49-F238E27FC236}">
                  <a16:creationId xmlns:a16="http://schemas.microsoft.com/office/drawing/2014/main" id="{997B00B5-3248-5579-F82D-BFBD499E4E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9584609"/>
                </p:ext>
              </p:extLst>
            </p:nvPr>
          </p:nvGraphicFramePr>
          <p:xfrm>
            <a:off x="3275856" y="847736"/>
            <a:ext cx="360040" cy="418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8600" imgH="241200" progId="Equation.DSMT4">
                    <p:embed/>
                  </p:oleObj>
                </mc:Choice>
                <mc:Fallback>
                  <p:oleObj name="Equation" r:id="rId3" imgW="228600" imgH="24120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224C0A73-F9E0-4132-26BB-4AE9DF2471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75856" y="847736"/>
                          <a:ext cx="360040" cy="418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0C5962-DA69-45B2-EC20-5D8475980682}"/>
              </a:ext>
            </a:extLst>
          </p:cNvPr>
          <p:cNvGrpSpPr/>
          <p:nvPr/>
        </p:nvGrpSpPr>
        <p:grpSpPr>
          <a:xfrm>
            <a:off x="2032000" y="3405493"/>
            <a:ext cx="5080000" cy="418056"/>
            <a:chOff x="1835696" y="3399457"/>
            <a:chExt cx="5080000" cy="418056"/>
          </a:xfrm>
        </p:grpSpPr>
        <p:sp>
          <p:nvSpPr>
            <p:cNvPr id="14" name="文本框 13"/>
            <p:cNvSpPr txBox="1"/>
            <p:nvPr/>
          </p:nvSpPr>
          <p:spPr>
            <a:xfrm>
              <a:off x="1835696" y="3423819"/>
              <a:ext cx="50800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则所有不同的填法总数就是排列数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zh-CN" b="1" dirty="0">
                  <a:latin typeface="+mn-ea"/>
                </a:rPr>
                <a:t>.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7190634F-38DC-1174-9472-3F7AAE3753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986260"/>
                </p:ext>
              </p:extLst>
            </p:nvPr>
          </p:nvGraphicFramePr>
          <p:xfrm>
            <a:off x="5436096" y="3399457"/>
            <a:ext cx="360040" cy="418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8600" imgH="241200" progId="Equation.DSMT4">
                    <p:embed/>
                  </p:oleObj>
                </mc:Choice>
                <mc:Fallback>
                  <p:oleObj name="Equation" r:id="rId5" imgW="228600" imgH="241200" progId="Equation.DSMT4">
                    <p:embed/>
                    <p:pic>
                      <p:nvPicPr>
                        <p:cNvPr id="3" name="对象 2">
                          <a:extLst>
                            <a:ext uri="{FF2B5EF4-FFF2-40B4-BE49-F238E27FC236}">
                              <a16:creationId xmlns:a16="http://schemas.microsoft.com/office/drawing/2014/main" id="{997B00B5-3248-5579-F82D-BFBD499E4E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36096" y="3399457"/>
                          <a:ext cx="360040" cy="418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9BCFC9D-B804-869A-920A-84EFFBA4BBE2}"/>
              </a:ext>
            </a:extLst>
          </p:cNvPr>
          <p:cNvGrpSpPr/>
          <p:nvPr/>
        </p:nvGrpSpPr>
        <p:grpSpPr>
          <a:xfrm>
            <a:off x="1488311" y="3843112"/>
            <a:ext cx="6468065" cy="1057725"/>
            <a:chOff x="1488311" y="3843112"/>
            <a:chExt cx="6468065" cy="1057725"/>
          </a:xfrm>
        </p:grpSpPr>
        <p:sp>
          <p:nvSpPr>
            <p:cNvPr id="17" name="文本框 16"/>
            <p:cNvSpPr txBox="1"/>
            <p:nvPr/>
          </p:nvSpPr>
          <p:spPr>
            <a:xfrm>
              <a:off x="1488311" y="3843112"/>
              <a:ext cx="6468065" cy="1057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根据分步计数原理，全部填满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个空位共有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种填法</a:t>
              </a:r>
              <a:r>
                <a:rPr lang="en-US" altLang="zh-CN" b="1" dirty="0">
                  <a:latin typeface="+mn-ea"/>
                </a:rPr>
                <a:t>.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B96AC9A0-0D21-07FF-6AC3-B72D81FD02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7231695"/>
                </p:ext>
              </p:extLst>
            </p:nvPr>
          </p:nvGraphicFramePr>
          <p:xfrm>
            <a:off x="3248634" y="4250910"/>
            <a:ext cx="2385673" cy="347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800" imgH="203040" progId="Equation.DSMT4">
                    <p:embed/>
                  </p:oleObj>
                </mc:Choice>
                <mc:Fallback>
                  <p:oleObj name="Equation" r:id="rId6" imgW="13968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48634" y="4250910"/>
                          <a:ext cx="2385673" cy="3470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1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290" name="Text Box 37"/>
          <p:cNvSpPr txBox="1"/>
          <p:nvPr/>
        </p:nvSpPr>
        <p:spPr>
          <a:xfrm>
            <a:off x="466725" y="771525"/>
            <a:ext cx="273712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+mn-ea"/>
                <a:ea typeface="+mn-ea"/>
              </a:rPr>
              <a:t>排列数公式：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7" name="Text Box 37"/>
          <p:cNvSpPr txBox="1"/>
          <p:nvPr/>
        </p:nvSpPr>
        <p:spPr>
          <a:xfrm>
            <a:off x="466725" y="1851660"/>
            <a:ext cx="273712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+mn-ea"/>
                <a:ea typeface="+mn-ea"/>
              </a:rPr>
              <a:t>全排列数公式：</a:t>
            </a:r>
            <a:endParaRPr lang="zh-CN" altLang="en-US" sz="2800" b="1" dirty="0">
              <a:latin typeface="+mn-ea"/>
              <a:ea typeface="+mn-ea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27B0F12E-B8BB-A9DC-AE14-2414AB628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47073"/>
              </p:ext>
            </p:extLst>
          </p:nvPr>
        </p:nvGraphicFramePr>
        <p:xfrm>
          <a:off x="1887538" y="1317625"/>
          <a:ext cx="28527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241200" progId="Equation.DSMT4">
                  <p:embed/>
                </p:oleObj>
              </mc:Choice>
              <mc:Fallback>
                <p:oleObj name="Equation" r:id="rId2" imgW="1777680" imgH="24120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D07361F9-DDF1-F3AA-53D0-0EC3C2D6A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87538" y="1317625"/>
                        <a:ext cx="2852737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18E295F-2DF3-F4B1-5911-7C716445F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011513"/>
              </p:ext>
            </p:extLst>
          </p:nvPr>
        </p:nvGraphicFramePr>
        <p:xfrm>
          <a:off x="1905446" y="2546984"/>
          <a:ext cx="40544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241200" progId="Equation.DSMT4">
                  <p:embed/>
                </p:oleObj>
              </mc:Choice>
              <mc:Fallback>
                <p:oleObj name="Equation" r:id="rId4" imgW="2527200" imgH="2412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27B0F12E-B8BB-A9DC-AE14-2414AB628C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446" y="2546984"/>
                        <a:ext cx="405447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47026336-A112-E904-1E15-1453463574F1}"/>
              </a:ext>
            </a:extLst>
          </p:cNvPr>
          <p:cNvGrpSpPr/>
          <p:nvPr/>
        </p:nvGrpSpPr>
        <p:grpSpPr>
          <a:xfrm>
            <a:off x="683896" y="3075940"/>
            <a:ext cx="8064568" cy="520392"/>
            <a:chOff x="683896" y="3075940"/>
            <a:chExt cx="7407894" cy="520392"/>
          </a:xfrm>
        </p:grpSpPr>
        <p:sp>
          <p:nvSpPr>
            <p:cNvPr id="106" name="文本框 105"/>
            <p:cNvSpPr txBox="1"/>
            <p:nvPr/>
          </p:nvSpPr>
          <p:spPr>
            <a:xfrm>
              <a:off x="683896" y="3075940"/>
              <a:ext cx="7407894" cy="507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0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注意：</a:t>
              </a:r>
              <a:r>
                <a:rPr lang="zh-CN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自然数</a:t>
              </a:r>
              <a:r>
                <a:rPr 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</a:t>
              </a:r>
              <a:r>
                <a:rPr lang="en-US" sz="2000" b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~ </a:t>
              </a:r>
              <a:r>
                <a:rPr lang="zh-CN" sz="2000" b="1" i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zh-CN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的连乘积</a:t>
              </a: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，</a:t>
              </a:r>
              <a:r>
                <a:rPr lang="zh-CN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称为</a:t>
              </a:r>
              <a:r>
                <a:rPr lang="zh-CN" sz="2000" b="1" i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zh-CN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的阶乘</a:t>
              </a: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，</a:t>
              </a:r>
              <a:r>
                <a:rPr lang="zh-CN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用</a:t>
              </a:r>
              <a:r>
                <a:rPr lang="zh-CN" sz="2000" b="1" i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zh-CN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!表示，即</a:t>
              </a:r>
              <a:r>
                <a:rPr lang="en-US" altLang="zh-CN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.</a:t>
              </a:r>
              <a:endPara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CCCE88CD-AF63-9812-93F4-7B6701BFD5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319370"/>
                </p:ext>
              </p:extLst>
            </p:nvPr>
          </p:nvGraphicFramePr>
          <p:xfrm>
            <a:off x="6729833" y="3210569"/>
            <a:ext cx="795338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95000" imgH="241200" progId="Equation.DSMT4">
                    <p:embed/>
                  </p:oleObj>
                </mc:Choice>
                <mc:Fallback>
                  <p:oleObj name="Equation" r:id="rId6" imgW="495000" imgH="2412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C18E295F-2DF3-F4B1-5911-7C716445FA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29833" y="3210569"/>
                          <a:ext cx="795338" cy="3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7" grpId="0"/>
      <p:bldP spid="7" grpId="1"/>
      <p:bldP spid="10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290" name="Text Box 37"/>
          <p:cNvSpPr txBox="1"/>
          <p:nvPr/>
        </p:nvSpPr>
        <p:spPr>
          <a:xfrm>
            <a:off x="466725" y="771525"/>
            <a:ext cx="7718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+mn-ea"/>
                <a:ea typeface="+mn-ea"/>
              </a:rPr>
              <a:t>排列数公式：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01547" y="1851660"/>
            <a:ext cx="11880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b="1" dirty="0">
                <a:ea typeface="宋体" panose="02010600030101010101" pitchFamily="2" charset="-122"/>
              </a:rPr>
              <a:t>因为</a:t>
            </a:r>
            <a:endParaRPr lang="zh-CN" altLang="en-US" sz="2000" b="1" dirty="0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2468245"/>
            <a:ext cx="49987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000" b="1" dirty="0">
                <a:ea typeface="宋体" panose="02010600030101010101" pitchFamily="2" charset="-122"/>
              </a:rPr>
              <a:t>所以，排列数公式还可以写成</a:t>
            </a:r>
            <a:endParaRPr lang="zh-CN" altLang="en-US" sz="2000" b="1" dirty="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795" y="3651885"/>
            <a:ext cx="1600200" cy="440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latin typeface="+mn-ea"/>
                <a:ea typeface="+mn-ea"/>
                <a:cs typeface="华文楷体" panose="02010600040101010101" pitchFamily="2" charset="-122"/>
              </a:rPr>
              <a:t>规定：</a:t>
            </a:r>
            <a:r>
              <a:rPr 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0!=1</a:t>
            </a:r>
            <a:r>
              <a:rPr lang="en-US" altLang="zh-CN" sz="2000" b="1" dirty="0">
                <a:latin typeface="+mn-ea"/>
                <a:ea typeface="+mn-ea"/>
                <a:cs typeface="华文楷体" panose="02010600040101010101" pitchFamily="2" charset="-122"/>
              </a:rPr>
              <a:t>.</a:t>
            </a:r>
            <a:endParaRPr lang="zh-CN" altLang="en-US" sz="2000" b="1" dirty="0">
              <a:latin typeface="+mn-ea"/>
              <a:ea typeface="+mn-ea"/>
              <a:cs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9795" y="4211320"/>
            <a:ext cx="6482715" cy="4381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latin typeface="+mn-ea"/>
                <a:ea typeface="+mn-ea"/>
                <a:cs typeface="华文楷体" panose="02010600040101010101" pitchFamily="2" charset="-122"/>
                <a:sym typeface="+mn-ea"/>
              </a:rPr>
              <a:t>所以，当</a:t>
            </a:r>
            <a:r>
              <a:rPr 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=</a:t>
            </a:r>
            <a:r>
              <a:rPr 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sz="2000" b="1" dirty="0">
                <a:latin typeface="+mn-ea"/>
                <a:ea typeface="+mn-ea"/>
                <a:cs typeface="华文楷体" panose="02010600040101010101" pitchFamily="2" charset="-122"/>
                <a:sym typeface="+mn-ea"/>
              </a:rPr>
              <a:t>时，</a:t>
            </a:r>
            <a:r>
              <a:rPr 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(</a:t>
            </a:r>
            <a:r>
              <a:rPr 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－</a:t>
            </a:r>
            <a:r>
              <a:rPr 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)!=</a:t>
            </a:r>
            <a:r>
              <a:rPr 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2000" b="1" dirty="0">
                <a:latin typeface="+mn-ea"/>
                <a:ea typeface="+mn-ea"/>
                <a:cs typeface="华文楷体" panose="02010600040101010101" pitchFamily="2" charset="-122"/>
                <a:sym typeface="+mn-ea"/>
              </a:rPr>
              <a:t>，上述公式也是成立的</a:t>
            </a:r>
            <a:r>
              <a:rPr lang="en-US" altLang="zh-CN" sz="2000" b="1" dirty="0">
                <a:latin typeface="+mn-ea"/>
                <a:ea typeface="+mn-ea"/>
                <a:cs typeface="华文楷体" panose="02010600040101010101" pitchFamily="2" charset="-122"/>
              </a:rPr>
              <a:t>.</a:t>
            </a:r>
            <a:endParaRPr lang="zh-CN" altLang="en-US" sz="2000" b="1" dirty="0">
              <a:latin typeface="+mn-ea"/>
              <a:ea typeface="+mn-ea"/>
              <a:cs typeface="华文楷体" panose="02010600040101010101" pitchFamily="2" charset="-122"/>
              <a:sym typeface="+mn-ea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22D48603-B292-F3A6-7B9C-3AF389D6B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08548"/>
              </p:ext>
            </p:extLst>
          </p:nvPr>
        </p:nvGraphicFramePr>
        <p:xfrm>
          <a:off x="2195735" y="1318418"/>
          <a:ext cx="3210623" cy="44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241200" progId="Equation.DSMT4">
                  <p:embed/>
                </p:oleObj>
              </mc:Choice>
              <mc:Fallback>
                <p:oleObj name="Equation" r:id="rId2" imgW="1752480" imgH="2412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27B0F12E-B8BB-A9DC-AE14-2414AB628C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5735" y="1318418"/>
                        <a:ext cx="3210623" cy="44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661AF358-34B0-CD46-6987-1600E7BA1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96614"/>
              </p:ext>
            </p:extLst>
          </p:nvPr>
        </p:nvGraphicFramePr>
        <p:xfrm>
          <a:off x="2957513" y="2887663"/>
          <a:ext cx="14874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419040" progId="Equation.DSMT4">
                  <p:embed/>
                </p:oleObj>
              </mc:Choice>
              <mc:Fallback>
                <p:oleObj name="Equation" r:id="rId4" imgW="927000" imgH="41904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22D48603-B292-F3A6-7B9C-3AF389D6B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7513" y="2887663"/>
                        <a:ext cx="1487487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D58417F6-4B1D-442D-8D88-43DD47CFC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02904"/>
              </p:ext>
            </p:extLst>
          </p:nvPr>
        </p:nvGraphicFramePr>
        <p:xfrm>
          <a:off x="2123728" y="1858962"/>
          <a:ext cx="3653153" cy="391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203040" progId="Equation.DSMT4">
                  <p:embed/>
                </p:oleObj>
              </mc:Choice>
              <mc:Fallback>
                <p:oleObj name="Equation" r:id="rId6" imgW="1892160" imgH="20304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C18E295F-2DF3-F4B1-5911-7C716445F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728" y="1858962"/>
                        <a:ext cx="3653153" cy="391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06" grpId="0"/>
      <p:bldP spid="106" grpId="1"/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Text Box 37"/>
              <p:cNvSpPr txBox="1"/>
              <p:nvPr/>
            </p:nvSpPr>
            <p:spPr>
              <a:xfrm>
                <a:off x="466725" y="771525"/>
                <a:ext cx="2593107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buFont typeface="Wingdings" panose="05000000000000000000" pitchFamily="2" charset="2"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宋体" panose="02010600030101010101" pitchFamily="2" charset="-122"/>
                  </a:rPr>
                  <a:t>例</a:t>
                </a:r>
                <a:r>
                  <a:rPr lang="en-US" altLang="zh-CN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计算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𝟏𝟓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sup>
                    </m:sSubSup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及</m:t>
                    </m:r>
                    <m:sSubSup>
                      <m:sSubSup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.</a:t>
                </a:r>
                <a:endParaRPr lang="zh-CN" altLang="en-US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290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771525"/>
                <a:ext cx="2593107" cy="461665"/>
              </a:xfrm>
              <a:prstGeom prst="rect">
                <a:avLst/>
              </a:prstGeom>
              <a:blipFill>
                <a:blip r:embed="rId2"/>
                <a:stretch>
                  <a:fillRect l="-3765" t="-12000" b="-3200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539552" y="1422082"/>
            <a:ext cx="628196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解</a:t>
            </a:r>
            <a:endParaRPr lang="en-US" altLang="zh-CN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191200" y="2180542"/>
                <a:ext cx="4572000" cy="39805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=5×4×3×2×1=120.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00" y="2180542"/>
                <a:ext cx="4572000" cy="398058"/>
              </a:xfrm>
              <a:prstGeom prst="rect">
                <a:avLst/>
              </a:prstGeom>
              <a:blipFill>
                <a:blip r:embed="rId3"/>
                <a:stretch>
                  <a:fillRect t="-7692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91200" y="1450875"/>
                <a:ext cx="4572000" cy="39190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𝟏𝟓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=15×14×13×12=32760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；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00" y="1450875"/>
                <a:ext cx="4572000" cy="391902"/>
              </a:xfrm>
              <a:prstGeom prst="rect">
                <a:avLst/>
              </a:prstGeom>
              <a:blipFill>
                <a:blip r:embed="rId4"/>
                <a:stretch>
                  <a:fillRect t="-7813" b="-23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2" grpId="0"/>
      <p:bldP spid="2" grpId="1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43709" y="1548808"/>
                <a:ext cx="4608309" cy="214981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266700" ea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sub>
                      <m:sup>
                        <m:r>
                          <a:rPr lang="en-US" altLang="zh-CN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altLang="zh-CN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；</m:t>
                    </m:r>
                    <m:r>
                      <a:rPr lang="en-US" altLang="zh-CN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altLang="zh-CN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（</m:t>
                    </m:r>
                    <m:r>
                      <a:rPr lang="en-US" altLang="zh-CN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）</m:t>
                    </m:r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altLang="zh-CN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bSup>
                    <m:r>
                      <a:rPr lang="en-US" altLang="zh-CN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；</m:t>
                    </m:r>
                  </m:oMath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6700" ea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6700" ea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𝟖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-2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𝟖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sup>
                    </m:sSubSup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；</m:t>
                    </m:r>
                  </m:oMath>
                </a14:m>
                <a:endPara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6700" ea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266700" ea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5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a:rPr lang="en-US" altLang="zh-CN" sz="2000" b="1" i="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𝟕</m:t>
                            </m:r>
                          </m:sub>
                          <m:sup>
                            <m:r>
                              <a:rPr lang="en-US" altLang="zh-C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a:rPr lang="en-US" altLang="zh-CN" sz="2000" b="1" i="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𝟕</m:t>
                            </m:r>
                          </m:sub>
                          <m:sup>
                            <m:r>
                              <a:rPr lang="en-US" altLang="zh-C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𝟒</m:t>
                            </m:r>
                          </m:sup>
                        </m:sSubSup>
                      </m:den>
                    </m:f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</m:oMath>
                </a14:m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09" y="1548808"/>
                <a:ext cx="4608309" cy="21498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2990A9E-3048-03B6-8E06-15007AB1AF91}"/>
              </a:ext>
            </a:extLst>
          </p:cNvPr>
          <p:cNvSpPr txBox="1"/>
          <p:nvPr/>
        </p:nvSpPr>
        <p:spPr>
          <a:xfrm>
            <a:off x="611560" y="915566"/>
            <a:ext cx="1061864" cy="510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计算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2a05fb0-1ae4-437c-9b7a-fd4f8e4048eb"/>
  <p:tag name="COMMONDATA" val="eyJoZGlkIjoiZDM4ZDhiYzY5NzA4MzEwNDFlMTc2Njc2MWYxMDM4YT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462</Words>
  <Application>Microsoft Office PowerPoint</Application>
  <PresentationFormat>全屏显示(16:9)</PresentationFormat>
  <Paragraphs>53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Equation</vt:lpstr>
      <vt:lpstr>7.2.1  排列（第2课时）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巩固练习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287</cp:revision>
  <dcterms:created xsi:type="dcterms:W3CDTF">2013-12-23T07:18:00Z</dcterms:created>
  <dcterms:modified xsi:type="dcterms:W3CDTF">2023-09-08T07:59:36Z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44D80F7D3F6042F1BB1EA8C096FCCEFE_12</vt:lpwstr>
  </property>
  <property fmtid="{D5CDD505-2E9C-101B-9397-08002B2CF9AE}" pid="3" name="KSOProductBuildVer">
    <vt:lpwstr>2052-11.1.0.14309</vt:lpwstr>
  </property>
</Properties>
</file>