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2"/>
  </p:notesMasterIdLst>
  <p:handoutMasterIdLst>
    <p:handoutMasterId r:id="rId13"/>
  </p:handoutMasterIdLst>
  <p:sldIdLst>
    <p:sldId id="256" r:id="rId3"/>
    <p:sldId id="335" r:id="rId4"/>
    <p:sldId id="326" r:id="rId5"/>
    <p:sldId id="344" r:id="rId6"/>
    <p:sldId id="345" r:id="rId7"/>
    <p:sldId id="356" r:id="rId8"/>
    <p:sldId id="352" r:id="rId9"/>
    <p:sldId id="348" r:id="rId10"/>
    <p:sldId id="303" r:id="rId11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BB79F8-909C-1429-9EE0-056E90FA8A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A896BD-5586-61CB-AB61-2703C293C1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7.2.1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排列（第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242" name="文本框 1"/>
          <p:cNvSpPr txBox="1"/>
          <p:nvPr/>
        </p:nvSpPr>
        <p:spPr>
          <a:xfrm>
            <a:off x="899592" y="1275606"/>
            <a:ext cx="7121525" cy="17015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1.什么是分类计数原理和分步计数原理？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2.什么是排列？排列的基本特点是什么？举例说明.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3.排列数公式是什么？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71600" y="939898"/>
            <a:ext cx="691256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1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某段铁路上有</a:t>
            </a:r>
            <a:r>
              <a:rPr 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个车站，共需准备多少种普通客票?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7624" y="4083918"/>
            <a:ext cx="61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（例</a:t>
            </a:r>
            <a:r>
              <a:rPr lang="en-US" altLang="zh-CN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是无限制条件的排列问题，直接用排列数公式计算.）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8993FCE-3715-3955-DD4B-92D9B54CD501}"/>
              </a:ext>
            </a:extLst>
          </p:cNvPr>
          <p:cNvGrpSpPr/>
          <p:nvPr/>
        </p:nvGrpSpPr>
        <p:grpSpPr>
          <a:xfrm>
            <a:off x="851200" y="1765963"/>
            <a:ext cx="7276498" cy="1522340"/>
            <a:chOff x="851200" y="1765963"/>
            <a:chExt cx="7276498" cy="1522340"/>
          </a:xfrm>
        </p:grpSpPr>
        <p:sp>
          <p:nvSpPr>
            <p:cNvPr id="2" name="文本框 1"/>
            <p:cNvSpPr txBox="1"/>
            <p:nvPr/>
          </p:nvSpPr>
          <p:spPr>
            <a:xfrm>
              <a:off x="851200" y="1765963"/>
              <a:ext cx="7276498" cy="15223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133985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解</a:t>
              </a:r>
              <a:r>
                <a:rPr lang="en-US" altLang="zh-CN" sz="2400" b="1" dirty="0">
                  <a:solidFill>
                    <a:srgbClr val="0000CC"/>
                  </a:solidFill>
                  <a:ea typeface="宋体" panose="02010600030101010101" pitchFamily="2" charset="-122"/>
                </a:rPr>
                <a:t>  </a:t>
              </a:r>
              <a:r>
                <a:rPr 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每一张车票实际上是对应着</a:t>
              </a:r>
              <a:r>
                <a:rPr lang="en-US" alt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个车站的</a:t>
              </a:r>
              <a:r>
                <a:rPr lang="en-US" alt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lang="en-US" alt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个排列，因此需要准备</a:t>
              </a:r>
              <a:endPara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indent="133985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的车票种数，就是从 12 个车站中任取 2 个的排列数，所以共需准备</a:t>
              </a:r>
            </a:p>
            <a:p>
              <a:pPr indent="133985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               </a:t>
              </a:r>
            </a:p>
            <a:p>
              <a:pPr indent="133985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lang="en-US" altLang="zh-CN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种普通客票</a:t>
              </a:r>
              <a:r>
                <a:rPr lang="en-US" altLang="zh-CN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lang="en-US" altLang="zh-CN" b="1" dirty="0">
                  <a:ea typeface="+mn-ea"/>
                  <a:cs typeface="Cambria Math" panose="02040503050406030204" charset="0"/>
                </a:rPr>
                <a:t> </a:t>
              </a:r>
              <a:endPara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5F93CF34-FB78-2BF6-F310-BDDDFE0E4D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633461"/>
                </p:ext>
              </p:extLst>
            </p:nvPr>
          </p:nvGraphicFramePr>
          <p:xfrm>
            <a:off x="3419872" y="2582036"/>
            <a:ext cx="1761701" cy="344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55600" imgH="241200" progId="Equation.DSMT4">
                    <p:embed/>
                  </p:oleObj>
                </mc:Choice>
                <mc:Fallback>
                  <p:oleObj name="Equation" r:id="rId2" imgW="1155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2582036"/>
                          <a:ext cx="1761701" cy="3448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7405" y="843915"/>
            <a:ext cx="7489011" cy="14123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0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用红、黄、蓝</a:t>
            </a:r>
            <a:r>
              <a:rPr 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3 面旗子按一定的顺序，从上到下排列在竖直的旗杆上表示信号，每次可以任挂 1 面、2 面或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3 面，并且不同的顺序表示不同的信号，一共可以表示多少种信号? 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9592" y="2416145"/>
            <a:ext cx="7416824" cy="8349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</a:t>
            </a:r>
            <a:r>
              <a:rPr lang="en-US" altLang="zh-CN" sz="2000" b="1" dirty="0">
                <a:solidFill>
                  <a:srgbClr val="0000CC"/>
                </a:solidFill>
                <a:ea typeface="宋体" panose="02010600030101010101" pitchFamily="2" charset="-122"/>
              </a:rPr>
              <a:t>   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由于用任意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面、2 面或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面旗子都可以表示某种信号，用先分类，再分步的方法计算信号总数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3648" y="3294936"/>
            <a:ext cx="216024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b="1" dirty="0">
                <a:ea typeface="宋体" panose="02010600030101010101" pitchFamily="2" charset="-122"/>
              </a:rPr>
              <a:t>所求信号的种数是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33907" y="4105035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（例</a:t>
            </a:r>
            <a:r>
              <a:rPr lang="en-US" altLang="zh-CN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是有限制条件的排列问题，先分类，再排列.）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78132DD2-85E0-74E1-5F33-7C0F919A1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732904"/>
              </p:ext>
            </p:extLst>
          </p:nvPr>
        </p:nvGraphicFramePr>
        <p:xfrm>
          <a:off x="3462338" y="3295650"/>
          <a:ext cx="38338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360" imgH="241200" progId="Equation.DSMT4">
                  <p:embed/>
                </p:oleObj>
              </mc:Choice>
              <mc:Fallback>
                <p:oleObj name="Equation" r:id="rId2" imgW="2349360" imgH="2412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5F93CF34-FB78-2BF6-F310-BDDDFE0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2338" y="3295650"/>
                        <a:ext cx="3833812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27584" y="915566"/>
            <a:ext cx="7200721" cy="5032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0~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这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个数字，可以组成多少个没有重复数字的三位数?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584" y="1612607"/>
            <a:ext cx="7272808" cy="8361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解法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 </a:t>
            </a:r>
            <a:r>
              <a:rPr lang="zh-CN" altLang="en-US" b="1" dirty="0">
                <a:latin typeface="宋体" panose="02010600030101010101" pitchFamily="2" charset="-122"/>
              </a:rPr>
              <a:t>百位、十位、个位分别排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0~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宋体" panose="02010600030101010101" pitchFamily="2" charset="-122"/>
              </a:rPr>
              <a:t>数字之一，不能重复，百位上不能排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zh-CN" altLang="en-US" b="1" dirty="0">
                <a:latin typeface="宋体" panose="02010600030101010101" pitchFamily="2" charset="-122"/>
              </a:rPr>
              <a:t>，</a:t>
            </a:r>
            <a:r>
              <a:rPr lang="zh-CN" b="1" dirty="0">
                <a:latin typeface="宋体" panose="02010600030101010101" pitchFamily="2" charset="-122"/>
              </a:rPr>
              <a:t>根据分步计数原理，所求的三位数的个数是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F106ACE9-FCEE-FBAF-36AA-2F7D33CF3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19096"/>
              </p:ext>
            </p:extLst>
          </p:nvPr>
        </p:nvGraphicFramePr>
        <p:xfrm>
          <a:off x="2915816" y="2642495"/>
          <a:ext cx="27574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41200" progId="Equation.DSMT4">
                  <p:embed/>
                </p:oleObj>
              </mc:Choice>
              <mc:Fallback>
                <p:oleObj name="Equation" r:id="rId2" imgW="1688760" imgH="24120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78132DD2-85E0-74E1-5F33-7C0F919A1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15816" y="2642495"/>
                        <a:ext cx="2757488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99592" y="379588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（例</a:t>
            </a:r>
            <a:r>
              <a:rPr lang="en-US" altLang="zh-CN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3是一个有限制条件的排列问题，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可使用“直接法”或“间接法”解决</a:t>
            </a:r>
            <a:r>
              <a:rPr lang="en-US" altLang="zh-CN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该问题的两种解法都是采用“直接法”.）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CC7558-FB6B-E021-0539-98E0F5B10BA9}"/>
              </a:ext>
            </a:extLst>
          </p:cNvPr>
          <p:cNvSpPr txBox="1"/>
          <p:nvPr/>
        </p:nvSpPr>
        <p:spPr>
          <a:xfrm>
            <a:off x="827584" y="915566"/>
            <a:ext cx="7200721" cy="5032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0~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这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个数字，可以组成多少个没有重复数字的三位数?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C30307EF-465D-2FB0-6799-7B52D5976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45946"/>
              </p:ext>
            </p:extLst>
          </p:nvPr>
        </p:nvGraphicFramePr>
        <p:xfrm>
          <a:off x="2915816" y="2837436"/>
          <a:ext cx="23844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241200" progId="Equation.DSMT4">
                  <p:embed/>
                </p:oleObj>
              </mc:Choice>
              <mc:Fallback>
                <p:oleObj name="Equation" r:id="rId2" imgW="1460160" imgH="2412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F106ACE9-FCEE-FBAF-36AA-2F7D33CF3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15816" y="2837436"/>
                        <a:ext cx="2384425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10681F97-2833-4CF5-306D-FF2A47942730}"/>
              </a:ext>
            </a:extLst>
          </p:cNvPr>
          <p:cNvGrpSpPr/>
          <p:nvPr/>
        </p:nvGrpSpPr>
        <p:grpSpPr>
          <a:xfrm>
            <a:off x="818300" y="1612607"/>
            <a:ext cx="7138076" cy="1191545"/>
            <a:chOff x="818300" y="1612607"/>
            <a:chExt cx="7138076" cy="1191545"/>
          </a:xfrm>
        </p:grpSpPr>
        <p:sp>
          <p:nvSpPr>
            <p:cNvPr id="3" name="文本框 2"/>
            <p:cNvSpPr txBox="1"/>
            <p:nvPr/>
          </p:nvSpPr>
          <p:spPr>
            <a:xfrm>
              <a:off x="818300" y="1612607"/>
              <a:ext cx="7138076" cy="11915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解法</a:t>
              </a:r>
              <a:r>
                <a:rPr lang="en-US" altLang="zh-CN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先排百位上的数字，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百位上不能排 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0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     种排法</a:t>
              </a: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再排十位和个位上的数字，即从余下的 9 个数字中任取 2 个的排列，有</a:t>
              </a:r>
              <a:endPara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种排法</a:t>
              </a: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根据分步计数原理，所求的三位数的个数是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20001322-D89E-F7DE-DE2C-50156D2E4C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216310"/>
                </p:ext>
              </p:extLst>
            </p:nvPr>
          </p:nvGraphicFramePr>
          <p:xfrm>
            <a:off x="6093452" y="1723603"/>
            <a:ext cx="331788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241200" progId="Equation.DSMT4">
                    <p:embed/>
                  </p:oleObj>
                </mc:Choice>
                <mc:Fallback>
                  <p:oleObj name="Equation" r:id="rId4" imgW="203040" imgH="24120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C30307EF-465D-2FB0-6799-7B52D59769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93452" y="1723603"/>
                          <a:ext cx="331788" cy="369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769603CF-35A4-3309-38E6-E385574742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4429059"/>
                </p:ext>
              </p:extLst>
            </p:nvPr>
          </p:nvGraphicFramePr>
          <p:xfrm>
            <a:off x="7524328" y="2093491"/>
            <a:ext cx="352425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640" imgH="241200" progId="Equation.DSMT4">
                    <p:embed/>
                  </p:oleObj>
                </mc:Choice>
                <mc:Fallback>
                  <p:oleObj name="Equation" r:id="rId6" imgW="215640" imgH="24120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20001322-D89E-F7DE-DE2C-50156D2E4C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524328" y="2093491"/>
                          <a:ext cx="352425" cy="369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巩固练习</a:t>
            </a:r>
          </a:p>
        </p:txBody>
      </p:sp>
      <p:sp>
        <p:nvSpPr>
          <p:cNvPr id="12290" name="Text Box 37"/>
          <p:cNvSpPr txBox="1"/>
          <p:nvPr>
            <p:custDataLst>
              <p:tags r:id="rId1"/>
            </p:custDataLst>
          </p:nvPr>
        </p:nvSpPr>
        <p:spPr>
          <a:xfrm>
            <a:off x="395605" y="771525"/>
            <a:ext cx="169037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indent="266700"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 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51620" y="1286718"/>
            <a:ext cx="6797675" cy="12850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-13335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名同学中有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名男生，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名女生，一起拍照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33350">
              <a:lnSpc>
                <a:spcPct val="150000"/>
              </a:lnSpc>
            </a:pP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（1）8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名同学排成一排照相，共有多少种排法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33350">
              <a:lnSpc>
                <a:spcPct val="15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规定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名男生分别站在两边，共有多少种排法？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794C48-7802-DB1F-EEB4-726553E809E3}"/>
              </a:ext>
            </a:extLst>
          </p:cNvPr>
          <p:cNvSpPr txBox="1"/>
          <p:nvPr/>
        </p:nvSpPr>
        <p:spPr>
          <a:xfrm>
            <a:off x="683568" y="925644"/>
            <a:ext cx="936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练习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8D611E-FFB3-D9AD-9C78-BDA2EA1389BA}"/>
              </a:ext>
            </a:extLst>
          </p:cNvPr>
          <p:cNvSpPr txBox="1"/>
          <p:nvPr/>
        </p:nvSpPr>
        <p:spPr>
          <a:xfrm>
            <a:off x="1151620" y="2651567"/>
            <a:ext cx="7015890" cy="8707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-133350" algn="just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名表演者站成一排表演，规定领唱者必须站在中间，朗诵者必须站在最右侧，共有多少种排法?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C3AEC4-DAA3-61C8-80D8-5E9A13FBF6F5}"/>
              </a:ext>
            </a:extLst>
          </p:cNvPr>
          <p:cNvSpPr txBox="1"/>
          <p:nvPr/>
        </p:nvSpPr>
        <p:spPr>
          <a:xfrm>
            <a:off x="1156508" y="3522318"/>
            <a:ext cx="7015891" cy="8707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-133350" algn="just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.用 1~5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这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个数字，可以组成多少个没有重复数字的四位数?其中有多少个四位数是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的倍数?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17410" name="Text Box 5"/>
          <p:cNvSpPr txBox="1"/>
          <p:nvPr/>
        </p:nvSpPr>
        <p:spPr>
          <a:xfrm>
            <a:off x="2123728" y="1563638"/>
            <a:ext cx="5445125" cy="20377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必做题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210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选做题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</a:p>
          <a:p>
            <a:pPr>
              <a:lnSpc>
                <a:spcPct val="200000"/>
              </a:lnSpc>
              <a:buFontTx/>
            </a:pP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2a05fb0-1ae4-437c-9b7a-fd4f8e4048eb"/>
  <p:tag name="COMMONDATA" val="eyJoZGlkIjoiZDM4ZDhiYzY5NzA4MzEwNDFlMTc2Njc2MWYxMDM4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574</Words>
  <Application>Microsoft Office PowerPoint</Application>
  <PresentationFormat>全屏显示(16:9)</PresentationFormat>
  <Paragraphs>38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黑体</vt:lpstr>
      <vt:lpstr>华文楷体</vt:lpstr>
      <vt:lpstr>宋体</vt:lpstr>
      <vt:lpstr>Arial</vt:lpstr>
      <vt:lpstr>Calibri</vt:lpstr>
      <vt:lpstr>Times New Roman</vt:lpstr>
      <vt:lpstr>Office 主题</vt:lpstr>
      <vt:lpstr>1_Office 主题</vt:lpstr>
      <vt:lpstr>Equation</vt:lpstr>
      <vt:lpstr>7.2.1  排列（第3课时）</vt:lpstr>
      <vt:lpstr>问题导入</vt:lpstr>
      <vt:lpstr>新知探究</vt:lpstr>
      <vt:lpstr>新知探究</vt:lpstr>
      <vt:lpstr>新知探究</vt:lpstr>
      <vt:lpstr>新知探究</vt:lpstr>
      <vt:lpstr>巩固练习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288</cp:revision>
  <dcterms:created xsi:type="dcterms:W3CDTF">2013-12-23T07:18:00Z</dcterms:created>
  <dcterms:modified xsi:type="dcterms:W3CDTF">2023-09-08T08:03:55Z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44D80F7D3F6042F1BB1EA8C096FCCEFE_12</vt:lpwstr>
  </property>
  <property fmtid="{D5CDD505-2E9C-101B-9397-08002B2CF9AE}" pid="3" name="KSOProductBuildVer">
    <vt:lpwstr>2052-11.1.0.14309</vt:lpwstr>
  </property>
</Properties>
</file>