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ink/ink1.xml" ContentType="application/inkml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ink/ink3.xml" ContentType="application/inkml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8" r:id="rId3"/>
  </p:sldMasterIdLst>
  <p:notesMasterIdLst>
    <p:notesMasterId r:id="rId18"/>
  </p:notesMasterIdLst>
  <p:handoutMasterIdLst>
    <p:handoutMasterId r:id="rId19"/>
  </p:handoutMasterIdLst>
  <p:sldIdLst>
    <p:sldId id="256" r:id="rId4"/>
    <p:sldId id="335" r:id="rId5"/>
    <p:sldId id="408" r:id="rId6"/>
    <p:sldId id="372" r:id="rId7"/>
    <p:sldId id="420" r:id="rId8"/>
    <p:sldId id="373" r:id="rId9"/>
    <p:sldId id="399" r:id="rId10"/>
    <p:sldId id="374" r:id="rId11"/>
    <p:sldId id="375" r:id="rId12"/>
    <p:sldId id="376" r:id="rId13"/>
    <p:sldId id="390" r:id="rId14"/>
    <p:sldId id="342" r:id="rId15"/>
    <p:sldId id="348" r:id="rId16"/>
    <p:sldId id="303" r:id="rId17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2" userDrawn="1">
          <p15:clr>
            <a:srgbClr val="A4A3A4"/>
          </p15:clr>
        </p15:guide>
        <p15:guide id="2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AC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82"/>
  </p:normalViewPr>
  <p:slideViewPr>
    <p:cSldViewPr showGuides="1">
      <p:cViewPr varScale="1">
        <p:scale>
          <a:sx n="142" d="100"/>
          <a:sy n="142" d="100"/>
        </p:scale>
        <p:origin x="714" y="120"/>
      </p:cViewPr>
      <p:guideLst>
        <p:guide orient="horz" pos="1672"/>
        <p:guide pos="29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0A05EE-AE6D-4E3E-9DD9-0FCE10642E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" max="2" units="cm"/>
          <inkml:channel name="Y" type="integer" min="-2" max="2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5-04T02:44: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4 560 0 0,'0'0'1103'0'0,"0"0"-282"0"0,0 0-476 0 0,0 0-226 0 0,0 0-67 0 0,0 0 112 0 0,0 0 84 0 0,0 0-32 0 0,0 0-82 0 0,0 0-65 0 0,0 0-41 0 0,0 0 9 0 0,0 0-24 0 0,0 0-18 0 0,0 0-60 0 0,0 0-70 0 0,0 0-88 0 0,0 0-296 0 0,0 0-296 0 0,0-2-1307 0 0,0 0 2097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F170A9-0386-45EC-9852-F1471DF6FD5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945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3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4099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7119415-1BAA-FED7-E16C-62F63B68D0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162960D-5EBB-0F89-D17D-DE5342FB6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1229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ctr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3960440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>
              <a:lnSpc>
                <a:spcPct val="150000"/>
              </a:lnSpc>
              <a:defRPr sz="2800"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123478"/>
            <a:ext cx="8219256" cy="565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algn="l">
              <a:defRPr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墨迹 1"/>
              <p14:cNvContentPartPr/>
              <p14:nvPr/>
            </p14:nvContentPartPr>
            <p14:xfrm>
              <a:off x="461951" y="754591"/>
              <a:ext cx="360" cy="1800"/>
            </p14:xfrm>
          </p:contentPart>
        </mc:Choice>
        <mc:Fallback xmlns="">
          <p:pic>
            <p:nvPicPr>
              <p:cNvPr id="2" name="墨迹 1"/>
            </p:nvPicPr>
            <p:blipFill>
              <a:blip r:embed="rId3"/>
            </p:blipFill>
            <p:spPr>
              <a:xfrm>
                <a:off x="461951" y="754591"/>
                <a:ext cx="360" cy="1800"/>
              </a:xfrm>
              <a:prstGeom prst="rect"/>
            </p:spPr>
          </p:pic>
        </mc:Fallback>
      </mc:AlternateContent>
      <p:pic>
        <p:nvPicPr>
          <p:cNvPr id="12291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88"/>
            <a:ext cx="91440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1187450" y="277813"/>
            <a:ext cx="7488238" cy="565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261728-258E-41E1-8CBE-2883727EE47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2023/9/8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黑体" panose="02010609060101010101" pitchFamily="2" charset="-122"/>
          <a:ea typeface="黑体" panose="0201060906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ctrTitle" idx="4294967295"/>
          </p:nvPr>
        </p:nvSpPr>
        <p:spPr>
          <a:xfrm>
            <a:off x="0" y="1887538"/>
            <a:ext cx="9144000" cy="936625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7.2.2  </a:t>
            </a:r>
            <a:r>
              <a:rPr lang="zh-CN" altLang="en-US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组合（第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4800">
                <a:solidFill>
                  <a:schemeClr val="bg1"/>
                </a:solidFill>
                <a:latin typeface="Times New Roman" panose="02020603050405020304" pitchFamily="18" charset="0"/>
              </a:rPr>
              <a:t>课时）</a:t>
            </a:r>
            <a:r>
              <a:rPr lang="en-US" altLang="zh-CN" sz="48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zh-CN" altLang="en-US" sz="4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395536" y="843200"/>
            <a:ext cx="8424936" cy="8707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以问题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和问题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为例，</a:t>
            </a:r>
            <a:r>
              <a:rPr 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我们以“元素相同”为标准分类，建立起排列和组合之间的对应关系：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4887" y="4054145"/>
            <a:ext cx="8280920" cy="8707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观察分析：问题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中（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个排列可以分成每组有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个不同排列的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个组合；</a:t>
            </a:r>
            <a:endParaRPr lang="en-US" altLang="zh-CN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（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个排列可以分成每组有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个不同排列的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个组合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D0D6688-99F5-9E52-9250-8F481C709C63}"/>
              </a:ext>
            </a:extLst>
          </p:cNvPr>
          <p:cNvGrpSpPr/>
          <p:nvPr/>
        </p:nvGrpSpPr>
        <p:grpSpPr>
          <a:xfrm>
            <a:off x="1115616" y="1713951"/>
            <a:ext cx="6126234" cy="1106121"/>
            <a:chOff x="1024704" y="2138908"/>
            <a:chExt cx="6238430" cy="127511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72AE7A4-6E11-A3A1-57C4-55B58BF8F695}"/>
                </a:ext>
              </a:extLst>
            </p:cNvPr>
            <p:cNvSpPr txBox="1"/>
            <p:nvPr/>
          </p:nvSpPr>
          <p:spPr>
            <a:xfrm>
              <a:off x="1024704" y="2209218"/>
              <a:ext cx="595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组合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207169C-CC4B-7520-090D-7CE291DAC4B6}"/>
                </a:ext>
              </a:extLst>
            </p:cNvPr>
            <p:cNvSpPr txBox="1"/>
            <p:nvPr/>
          </p:nvSpPr>
          <p:spPr>
            <a:xfrm>
              <a:off x="1024704" y="3007224"/>
              <a:ext cx="5950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/>
                <a:t>排列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EA1D0C6-1FD8-491D-C261-F5BB8432CE78}"/>
                </a:ext>
              </a:extLst>
            </p:cNvPr>
            <p:cNvSpPr/>
            <p:nvPr/>
          </p:nvSpPr>
          <p:spPr>
            <a:xfrm>
              <a:off x="2258452" y="2158112"/>
              <a:ext cx="720080" cy="369332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</a:rPr>
                <a:t>甲乙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F105773-BB83-3DC0-0DA0-6FC6D6C9EEC7}"/>
                </a:ext>
              </a:extLst>
            </p:cNvPr>
            <p:cNvSpPr/>
            <p:nvPr/>
          </p:nvSpPr>
          <p:spPr>
            <a:xfrm>
              <a:off x="4184348" y="2138909"/>
              <a:ext cx="720080" cy="38469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</a:rPr>
                <a:t>甲丙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4CE318A-4DC7-6D82-9D91-166BDCA01E36}"/>
                </a:ext>
              </a:extLst>
            </p:cNvPr>
            <p:cNvSpPr/>
            <p:nvPr/>
          </p:nvSpPr>
          <p:spPr>
            <a:xfrm>
              <a:off x="6236087" y="2138908"/>
              <a:ext cx="720080" cy="38469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</a:rPr>
                <a:t>乙丙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0D42F0A-B59F-B8F4-7DF4-A4E07163050E}"/>
                </a:ext>
              </a:extLst>
            </p:cNvPr>
            <p:cNvSpPr/>
            <p:nvPr/>
          </p:nvSpPr>
          <p:spPr>
            <a:xfrm>
              <a:off x="1934416" y="3003004"/>
              <a:ext cx="1368152" cy="41022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</a:rPr>
                <a:t>甲乙，乙甲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B62AD9D-C859-AC6C-AA6E-6008893173D8}"/>
                </a:ext>
              </a:extLst>
            </p:cNvPr>
            <p:cNvSpPr/>
            <p:nvPr/>
          </p:nvSpPr>
          <p:spPr>
            <a:xfrm>
              <a:off x="3914636" y="3003004"/>
              <a:ext cx="1368152" cy="41022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</a:rPr>
                <a:t>甲丙，丙甲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5492131-AA54-3459-263F-D1FCA6A06F42}"/>
                </a:ext>
              </a:extLst>
            </p:cNvPr>
            <p:cNvSpPr/>
            <p:nvPr/>
          </p:nvSpPr>
          <p:spPr>
            <a:xfrm>
              <a:off x="5894982" y="3003798"/>
              <a:ext cx="1368152" cy="410220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tx1"/>
                  </a:solidFill>
                </a:rPr>
                <a:t>乙丙，丙甲</a:t>
              </a:r>
            </a:p>
          </p:txBody>
        </p:sp>
        <p:sp>
          <p:nvSpPr>
            <p:cNvPr id="14" name="箭头: 下 13">
              <a:extLst>
                <a:ext uri="{FF2B5EF4-FFF2-40B4-BE49-F238E27FC236}">
                  <a16:creationId xmlns:a16="http://schemas.microsoft.com/office/drawing/2014/main" id="{06B6B6CE-81EE-FC9B-103C-F671B8331928}"/>
                </a:ext>
              </a:extLst>
            </p:cNvPr>
            <p:cNvSpPr/>
            <p:nvPr/>
          </p:nvSpPr>
          <p:spPr>
            <a:xfrm>
              <a:off x="2529291" y="2591400"/>
              <a:ext cx="144016" cy="36933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箭头: 下 14">
              <a:extLst>
                <a:ext uri="{FF2B5EF4-FFF2-40B4-BE49-F238E27FC236}">
                  <a16:creationId xmlns:a16="http://schemas.microsoft.com/office/drawing/2014/main" id="{B3CC65A4-A732-3BDC-9908-0032B31C7D8B}"/>
                </a:ext>
              </a:extLst>
            </p:cNvPr>
            <p:cNvSpPr/>
            <p:nvPr/>
          </p:nvSpPr>
          <p:spPr>
            <a:xfrm>
              <a:off x="4490700" y="2578147"/>
              <a:ext cx="144016" cy="36933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6" name="箭头: 下 15">
              <a:extLst>
                <a:ext uri="{FF2B5EF4-FFF2-40B4-BE49-F238E27FC236}">
                  <a16:creationId xmlns:a16="http://schemas.microsoft.com/office/drawing/2014/main" id="{4F9C4724-EDDA-3EC1-1444-63B7C3CF61F0}"/>
                </a:ext>
              </a:extLst>
            </p:cNvPr>
            <p:cNvSpPr/>
            <p:nvPr/>
          </p:nvSpPr>
          <p:spPr>
            <a:xfrm>
              <a:off x="6524119" y="2586969"/>
              <a:ext cx="144016" cy="36933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02BCDFF-60FF-6329-390E-B0AE4E652C63}"/>
              </a:ext>
            </a:extLst>
          </p:cNvPr>
          <p:cNvGrpSpPr/>
          <p:nvPr/>
        </p:nvGrpSpPr>
        <p:grpSpPr>
          <a:xfrm>
            <a:off x="1115616" y="2883899"/>
            <a:ext cx="7128791" cy="1091301"/>
            <a:chOff x="755576" y="1138476"/>
            <a:chExt cx="7128791" cy="1091301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4C823388-79AA-2C92-9207-AA90C0A7F575}"/>
                </a:ext>
              </a:extLst>
            </p:cNvPr>
            <p:cNvSpPr txBox="1"/>
            <p:nvPr/>
          </p:nvSpPr>
          <p:spPr>
            <a:xfrm>
              <a:off x="755576" y="113847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组合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4264AC8-BB9C-0651-B1E1-655238A58546}"/>
                </a:ext>
              </a:extLst>
            </p:cNvPr>
            <p:cNvSpPr txBox="1"/>
            <p:nvPr/>
          </p:nvSpPr>
          <p:spPr>
            <a:xfrm>
              <a:off x="755761" y="185951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/>
                <a:t>排列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E86362B-F59A-84E5-C776-DBB84E29C406}"/>
                </a:ext>
              </a:extLst>
            </p:cNvPr>
            <p:cNvSpPr/>
            <p:nvPr/>
          </p:nvSpPr>
          <p:spPr>
            <a:xfrm>
              <a:off x="1663438" y="1241155"/>
              <a:ext cx="1030210" cy="2724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箭头: 下 20">
              <a:extLst>
                <a:ext uri="{FF2B5EF4-FFF2-40B4-BE49-F238E27FC236}">
                  <a16:creationId xmlns:a16="http://schemas.microsoft.com/office/drawing/2014/main" id="{DBE7DAE8-189F-F4DA-AAF4-516806A8C485}"/>
                </a:ext>
              </a:extLst>
            </p:cNvPr>
            <p:cNvSpPr/>
            <p:nvPr/>
          </p:nvSpPr>
          <p:spPr>
            <a:xfrm>
              <a:off x="2034527" y="1545730"/>
              <a:ext cx="144016" cy="36933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054794B-867E-9764-25E4-69387D73FD54}"/>
                </a:ext>
              </a:extLst>
            </p:cNvPr>
            <p:cNvSpPr/>
            <p:nvPr/>
          </p:nvSpPr>
          <p:spPr>
            <a:xfrm>
              <a:off x="1663438" y="1957334"/>
              <a:ext cx="1030210" cy="2724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  <a:r>
                <a:rPr lang="zh-CN" altLang="en-US" dirty="0">
                  <a:solidFill>
                    <a:schemeClr val="tx1"/>
                  </a:solidFill>
                </a:rPr>
                <a:t>，</a:t>
              </a:r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BA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1062CD4-A2E9-39D7-0E6F-9D385D4F63BE}"/>
                </a:ext>
              </a:extLst>
            </p:cNvPr>
            <p:cNvSpPr/>
            <p:nvPr/>
          </p:nvSpPr>
          <p:spPr>
            <a:xfrm>
              <a:off x="2693648" y="1241155"/>
              <a:ext cx="1030210" cy="2724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箭头: 下 23">
              <a:extLst>
                <a:ext uri="{FF2B5EF4-FFF2-40B4-BE49-F238E27FC236}">
                  <a16:creationId xmlns:a16="http://schemas.microsoft.com/office/drawing/2014/main" id="{43E38D9A-3869-F013-84D2-EADC3E9114FA}"/>
                </a:ext>
              </a:extLst>
            </p:cNvPr>
            <p:cNvSpPr/>
            <p:nvPr/>
          </p:nvSpPr>
          <p:spPr>
            <a:xfrm>
              <a:off x="3064737" y="1545730"/>
              <a:ext cx="144016" cy="36933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0FC17F9-9081-F16A-7DAD-7765A4C7F504}"/>
                </a:ext>
              </a:extLst>
            </p:cNvPr>
            <p:cNvSpPr/>
            <p:nvPr/>
          </p:nvSpPr>
          <p:spPr>
            <a:xfrm>
              <a:off x="2693648" y="1957334"/>
              <a:ext cx="1030210" cy="2724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</a:t>
              </a:r>
              <a:r>
                <a:rPr lang="zh-CN" altLang="en-US" dirty="0">
                  <a:solidFill>
                    <a:schemeClr val="tx1"/>
                  </a:solidFill>
                </a:rPr>
                <a:t>，</a:t>
              </a:r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CA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7E3C8E6-55B1-9912-E81E-8E951618FD6B}"/>
                </a:ext>
              </a:extLst>
            </p:cNvPr>
            <p:cNvSpPr/>
            <p:nvPr/>
          </p:nvSpPr>
          <p:spPr>
            <a:xfrm>
              <a:off x="3723858" y="1240227"/>
              <a:ext cx="1030210" cy="2724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箭头: 下 26">
              <a:extLst>
                <a:ext uri="{FF2B5EF4-FFF2-40B4-BE49-F238E27FC236}">
                  <a16:creationId xmlns:a16="http://schemas.microsoft.com/office/drawing/2014/main" id="{6D87DAA0-C44B-93C5-FDE0-ECD334904C0A}"/>
                </a:ext>
              </a:extLst>
            </p:cNvPr>
            <p:cNvSpPr/>
            <p:nvPr/>
          </p:nvSpPr>
          <p:spPr>
            <a:xfrm>
              <a:off x="4094947" y="1544802"/>
              <a:ext cx="144016" cy="36933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7330A28B-85FF-B6DF-A7EE-E7AC214200D4}"/>
                </a:ext>
              </a:extLst>
            </p:cNvPr>
            <p:cNvSpPr/>
            <p:nvPr/>
          </p:nvSpPr>
          <p:spPr>
            <a:xfrm>
              <a:off x="3723858" y="1956406"/>
              <a:ext cx="1030210" cy="2724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</a:t>
              </a:r>
              <a:r>
                <a:rPr lang="zh-CN" altLang="en-US" dirty="0">
                  <a:solidFill>
                    <a:schemeClr val="tx1"/>
                  </a:solidFill>
                </a:rPr>
                <a:t>，</a:t>
              </a:r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DA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1B7B1C62-8C68-A46B-DAA1-05AFEF625E3E}"/>
                </a:ext>
              </a:extLst>
            </p:cNvPr>
            <p:cNvSpPr/>
            <p:nvPr/>
          </p:nvSpPr>
          <p:spPr>
            <a:xfrm>
              <a:off x="4754068" y="1240227"/>
              <a:ext cx="1030210" cy="2724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箭头: 下 29">
              <a:extLst>
                <a:ext uri="{FF2B5EF4-FFF2-40B4-BE49-F238E27FC236}">
                  <a16:creationId xmlns:a16="http://schemas.microsoft.com/office/drawing/2014/main" id="{26A68850-502E-A534-674B-4510C607DB4D}"/>
                </a:ext>
              </a:extLst>
            </p:cNvPr>
            <p:cNvSpPr/>
            <p:nvPr/>
          </p:nvSpPr>
          <p:spPr>
            <a:xfrm>
              <a:off x="5125157" y="1544802"/>
              <a:ext cx="144016" cy="36933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8816B62-1468-FBA9-35F2-FED000CF6D19}"/>
                </a:ext>
              </a:extLst>
            </p:cNvPr>
            <p:cNvSpPr/>
            <p:nvPr/>
          </p:nvSpPr>
          <p:spPr>
            <a:xfrm>
              <a:off x="4754068" y="1956406"/>
              <a:ext cx="1030210" cy="2724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BC</a:t>
              </a:r>
              <a:r>
                <a:rPr lang="zh-CN" altLang="en-US" dirty="0">
                  <a:solidFill>
                    <a:schemeClr val="tx1"/>
                  </a:solidFill>
                </a:rPr>
                <a:t>，</a:t>
              </a:r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C7A95A0-5D14-6B39-71A4-E134C7F9B6B2}"/>
                </a:ext>
              </a:extLst>
            </p:cNvPr>
            <p:cNvSpPr/>
            <p:nvPr/>
          </p:nvSpPr>
          <p:spPr>
            <a:xfrm>
              <a:off x="5786406" y="1240227"/>
              <a:ext cx="1030210" cy="2724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BD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箭头: 下 32">
              <a:extLst>
                <a:ext uri="{FF2B5EF4-FFF2-40B4-BE49-F238E27FC236}">
                  <a16:creationId xmlns:a16="http://schemas.microsoft.com/office/drawing/2014/main" id="{1A3EC674-D45C-BEF6-AEDD-CCD5EC45BCB4}"/>
                </a:ext>
              </a:extLst>
            </p:cNvPr>
            <p:cNvSpPr/>
            <p:nvPr/>
          </p:nvSpPr>
          <p:spPr>
            <a:xfrm>
              <a:off x="6157495" y="1544802"/>
              <a:ext cx="144016" cy="36933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302AAC33-8CFD-66EF-34B2-C0E1067A3B2A}"/>
                </a:ext>
              </a:extLst>
            </p:cNvPr>
            <p:cNvSpPr/>
            <p:nvPr/>
          </p:nvSpPr>
          <p:spPr>
            <a:xfrm>
              <a:off x="5786406" y="1956406"/>
              <a:ext cx="1030210" cy="2724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BD</a:t>
              </a:r>
              <a:r>
                <a:rPr lang="zh-CN" altLang="en-US" dirty="0">
                  <a:solidFill>
                    <a:schemeClr val="tx1"/>
                  </a:solidFill>
                </a:rPr>
                <a:t>，</a:t>
              </a:r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9C3CFED-0519-00D1-17E1-5F740E700F74}"/>
                </a:ext>
              </a:extLst>
            </p:cNvPr>
            <p:cNvSpPr/>
            <p:nvPr/>
          </p:nvSpPr>
          <p:spPr>
            <a:xfrm>
              <a:off x="6815715" y="1240227"/>
              <a:ext cx="1030210" cy="2724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箭头: 下 35">
              <a:extLst>
                <a:ext uri="{FF2B5EF4-FFF2-40B4-BE49-F238E27FC236}">
                  <a16:creationId xmlns:a16="http://schemas.microsoft.com/office/drawing/2014/main" id="{82794E51-D7A5-356B-95A0-42DC56A36092}"/>
                </a:ext>
              </a:extLst>
            </p:cNvPr>
            <p:cNvSpPr/>
            <p:nvPr/>
          </p:nvSpPr>
          <p:spPr>
            <a:xfrm>
              <a:off x="7186804" y="1544802"/>
              <a:ext cx="144016" cy="369332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CDE95E1-C928-6549-08BC-4EAE987E314D}"/>
                </a:ext>
              </a:extLst>
            </p:cNvPr>
            <p:cNvSpPr/>
            <p:nvPr/>
          </p:nvSpPr>
          <p:spPr>
            <a:xfrm>
              <a:off x="6815714" y="1956406"/>
              <a:ext cx="1068653" cy="272443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CD</a:t>
              </a:r>
              <a:r>
                <a:rPr lang="zh-CN" altLang="en-US" dirty="0">
                  <a:solidFill>
                    <a:schemeClr val="tx1"/>
                  </a:solidFill>
                </a:rPr>
                <a:t>，</a:t>
              </a:r>
              <a:r>
                <a:rPr lang="en-US" altLang="zh-CN" i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DC</a:t>
              </a:r>
              <a:endParaRPr lang="zh-CN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34925" y="771525"/>
            <a:ext cx="244884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[</a:t>
            </a:r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问题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]    </a:t>
            </a:r>
            <a:r>
              <a:rPr 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应用举例</a:t>
            </a:r>
            <a:endParaRPr lang="zh-CN" altLang="en-US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560" y="1233190"/>
            <a:ext cx="8280920" cy="12862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校门口停放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辆共享自行车，下面的问题是排列问题，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还是组合问题？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(1)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从中选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辆，有多少种不同的方法？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(2)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从中选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辆给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位同学，有多少种不同的方法？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1560" y="2571750"/>
            <a:ext cx="6755765" cy="1247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练习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平面内有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共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个点.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(1)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以其中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个点为端点的有向线段共有多少条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(2)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以其中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个点为端点的线段共有多少条？</a:t>
            </a:r>
            <a:endParaRPr lang="zh-CN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2" grpId="0"/>
      <p:bldP spid="2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2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回顾反思</a:t>
            </a:r>
          </a:p>
        </p:txBody>
      </p:sp>
      <p:sp>
        <p:nvSpPr>
          <p:cNvPr id="34819" name="文本框 2"/>
          <p:cNvSpPr txBox="1"/>
          <p:nvPr/>
        </p:nvSpPr>
        <p:spPr>
          <a:xfrm>
            <a:off x="1043608" y="1324213"/>
            <a:ext cx="267081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组合定义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</a:p>
        </p:txBody>
      </p:sp>
      <p:sp>
        <p:nvSpPr>
          <p:cNvPr id="34820" name="文本框 3"/>
          <p:cNvSpPr txBox="1"/>
          <p:nvPr/>
        </p:nvSpPr>
        <p:spPr>
          <a:xfrm>
            <a:off x="611560" y="1674421"/>
            <a:ext cx="8240713" cy="87075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一般地，从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个不同元素中取出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dirty="0" err="1">
                <a:latin typeface="宋体" panose="02010600030101010101" pitchFamily="2" charset="-122"/>
                <a:cs typeface="宋体" panose="02010600030101010101" pitchFamily="2" charset="-122"/>
              </a:rPr>
              <a:t>≤</a:t>
            </a:r>
            <a:r>
              <a:rPr lang="en-US" altLang="zh-CN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个元素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并成一组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，称为从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个不同元素中取出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个元素的一个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组合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．</a:t>
            </a:r>
          </a:p>
        </p:txBody>
      </p:sp>
      <p:sp>
        <p:nvSpPr>
          <p:cNvPr id="34821" name="文本框 4"/>
          <p:cNvSpPr txBox="1"/>
          <p:nvPr/>
        </p:nvSpPr>
        <p:spPr>
          <a:xfrm>
            <a:off x="1115616" y="2701095"/>
            <a:ext cx="420052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排列、组合的区别与联系：</a:t>
            </a:r>
          </a:p>
        </p:txBody>
      </p:sp>
      <p:sp>
        <p:nvSpPr>
          <p:cNvPr id="34822" name="文本框 5"/>
          <p:cNvSpPr txBox="1"/>
          <p:nvPr/>
        </p:nvSpPr>
        <p:spPr>
          <a:xfrm>
            <a:off x="1043608" y="3160024"/>
            <a:ext cx="6336704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共同点</a:t>
            </a:r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都要“从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个不同元素中任取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个元素”；</a:t>
            </a:r>
            <a:r>
              <a:rPr lang="zh-CN" altLang="en-US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  <p:sp>
        <p:nvSpPr>
          <p:cNvPr id="34823" name="文本框 6"/>
          <p:cNvSpPr txBox="1"/>
          <p:nvPr/>
        </p:nvSpPr>
        <p:spPr>
          <a:xfrm>
            <a:off x="1005170" y="3618953"/>
            <a:ext cx="7167230" cy="85837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不同点</a:t>
            </a:r>
            <a:r>
              <a:rPr lang="en-US" altLang="zh-CN" b="1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对于所取出的元素，排列要“按照一定的顺序排成一列”，</a:t>
            </a:r>
            <a:endParaRPr lang="en-US" altLang="zh-CN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而组合“与顺序无关”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endParaRPr lang="zh-CN" altLang="en-US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CD63C791-851B-D021-4B57-9A143C08DE8B}"/>
              </a:ext>
            </a:extLst>
          </p:cNvPr>
          <p:cNvSpPr txBox="1"/>
          <p:nvPr/>
        </p:nvSpPr>
        <p:spPr>
          <a:xfrm>
            <a:off x="567929" y="877389"/>
            <a:ext cx="87448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小结</a:t>
            </a:r>
            <a:endParaRPr lang="en-US" altLang="zh-CN" sz="2400" b="1" dirty="0">
              <a:solidFill>
                <a:srgbClr val="0000CC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19" grpId="1"/>
      <p:bldP spid="34820" grpId="0"/>
      <p:bldP spid="34820" grpId="1"/>
      <p:bldP spid="34821" grpId="0"/>
      <p:bldP spid="34821" grpId="1"/>
      <p:bldP spid="34822" grpId="0"/>
      <p:bldP spid="34822" grpId="1"/>
      <p:bldP spid="34823" grpId="0"/>
      <p:bldP spid="34823" grpId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作业布置</a:t>
            </a:r>
          </a:p>
        </p:txBody>
      </p:sp>
      <p:sp>
        <p:nvSpPr>
          <p:cNvPr id="35842" name="Text Box 5"/>
          <p:cNvSpPr txBox="1"/>
          <p:nvPr/>
        </p:nvSpPr>
        <p:spPr>
          <a:xfrm>
            <a:off x="2222500" y="1552575"/>
            <a:ext cx="5445125" cy="20377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200000"/>
              </a:lnSpc>
              <a:buFontTx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必做题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教材第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页，练习第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题；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</a:pPr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选做题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教材第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页，练习第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题． </a:t>
            </a:r>
          </a:p>
          <a:p>
            <a:pPr>
              <a:lnSpc>
                <a:spcPct val="200000"/>
              </a:lnSpc>
              <a:buFontTx/>
            </a:pPr>
            <a:endParaRPr lang="en-US" altLang="zh-CN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 txBox="1"/>
          <p:nvPr/>
        </p:nvSpPr>
        <p:spPr>
          <a:xfrm>
            <a:off x="2987675" y="1347788"/>
            <a:ext cx="3330575" cy="194468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>
              <a:buFontTx/>
            </a:pPr>
            <a:r>
              <a:rPr lang="zh-CN" altLang="en-US" sz="72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再 见</a:t>
            </a:r>
            <a:endParaRPr lang="zh-CN" altLang="en-US" sz="7200" b="1" dirty="0">
              <a:solidFill>
                <a:schemeClr val="bg1"/>
              </a:solidFill>
              <a:latin typeface="黑体" panose="02010609060101010101" pitchFamily="2" charset="-122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20483" name="文本框 1"/>
          <p:cNvSpPr txBox="1"/>
          <p:nvPr/>
        </p:nvSpPr>
        <p:spPr>
          <a:xfrm>
            <a:off x="467544" y="1851670"/>
            <a:ext cx="7965008" cy="1273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一般地，从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个不同元素中，任取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zh-CN" b="1" dirty="0" err="1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≤</a:t>
            </a:r>
            <a:r>
              <a:rPr lang="en-US" altLang="zh-CN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）个元素，按照一定的顺序排成一列，称为从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个元素中取出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个元素的一个</a:t>
            </a:r>
            <a:r>
              <a:rPr lang="zh-CN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排列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如果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zh-CN" altLang="zh-CN" b="1" i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，也就是每次取出所有元素的排列，这样的排列称为</a:t>
            </a:r>
            <a:r>
              <a:rPr lang="zh-CN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全排列</a:t>
            </a: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314" name="Text Box 37"/>
          <p:cNvSpPr txBox="1"/>
          <p:nvPr/>
        </p:nvSpPr>
        <p:spPr>
          <a:xfrm>
            <a:off x="395605" y="1199515"/>
            <a:ext cx="771842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什么是排列和全排列？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  <p:bldP spid="13314" grpId="0"/>
      <p:bldP spid="133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问题导入</a:t>
            </a:r>
          </a:p>
        </p:txBody>
      </p:sp>
      <p:sp>
        <p:nvSpPr>
          <p:cNvPr id="20484" name="文本框 2"/>
          <p:cNvSpPr txBox="1"/>
          <p:nvPr/>
        </p:nvSpPr>
        <p:spPr>
          <a:xfrm>
            <a:off x="395288" y="843598"/>
            <a:ext cx="8209160" cy="224337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[</a:t>
            </a:r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问题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]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    (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从甲、乙、丙</a:t>
            </a:r>
            <a:r>
              <a:rPr lang="en-US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名同学中选</a:t>
            </a:r>
            <a:r>
              <a:rPr lang="en-US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名去参加一项活动，其中1名同学参加上午的活动，另一名同学参加下午的活动，有多种不同的选法？</a:t>
            </a:r>
            <a:endParaRPr lang="en-US" altLang="zh-CN" sz="1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    (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从标有字母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zh-CN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个字母的小球中，取出</a:t>
            </a:r>
            <a:r>
              <a:rPr lang="en-US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zh-CN" sz="1800" b="1" dirty="0">
                <a:latin typeface="宋体" panose="02010600030101010101" pitchFamily="2" charset="-122"/>
                <a:cs typeface="宋体" panose="02010600030101010101" pitchFamily="2" charset="-122"/>
              </a:rPr>
              <a:t>个排成一列，有多种不同的选法？</a:t>
            </a:r>
            <a:endParaRPr lang="zh-CN" altLang="en-US" sz="1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0485" name="文本框 3"/>
          <p:cNvSpPr txBox="1"/>
          <p:nvPr/>
        </p:nvSpPr>
        <p:spPr>
          <a:xfrm>
            <a:off x="467544" y="3175678"/>
            <a:ext cx="42589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2" charset="-122"/>
              </a:rPr>
              <a:t>提问</a:t>
            </a:r>
            <a:r>
              <a:rPr lang="en-US" altLang="zh-CN" b="1" dirty="0">
                <a:solidFill>
                  <a:srgbClr val="0000CC"/>
                </a:solidFill>
                <a:latin typeface="宋体" panose="02010600030101010101" pitchFamily="2" charset="-122"/>
                <a:cs typeface="黑体" panose="02010609060101010101" pitchFamily="2" charset="-122"/>
              </a:rPr>
              <a:t>  </a:t>
            </a:r>
            <a:r>
              <a:rPr lang="zh-CN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问题</a:t>
            </a:r>
            <a:r>
              <a:rPr lang="en-US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b="1" dirty="0">
                <a:latin typeface="宋体" panose="02010600030101010101" pitchFamily="2" charset="-122"/>
                <a:cs typeface="黑体" panose="02010609060101010101" pitchFamily="2" charset="-122"/>
              </a:rPr>
              <a:t>中</a:t>
            </a:r>
            <a:r>
              <a:rPr lang="zh-CN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两小问是什么问题？</a:t>
            </a:r>
            <a:endParaRPr lang="zh-CN" altLang="en-US" b="1" dirty="0">
              <a:latin typeface="宋体" panose="0201060003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0486" name="文本框 4"/>
          <p:cNvSpPr txBox="1"/>
          <p:nvPr/>
        </p:nvSpPr>
        <p:spPr>
          <a:xfrm>
            <a:off x="4499293" y="3220085"/>
            <a:ext cx="19304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楷体" panose="02010609060101010101" charset="-122"/>
              </a:rPr>
              <a:t>（排列问题）</a:t>
            </a:r>
          </a:p>
        </p:txBody>
      </p:sp>
      <p:sp>
        <p:nvSpPr>
          <p:cNvPr id="20487" name="文本框 5"/>
          <p:cNvSpPr txBox="1"/>
          <p:nvPr/>
        </p:nvSpPr>
        <p:spPr>
          <a:xfrm>
            <a:off x="1331640" y="3632792"/>
            <a:ext cx="3096344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latin typeface="宋体" panose="02010600030101010101" pitchFamily="2" charset="-122"/>
              </a:rPr>
              <a:t>你能把所有情况列出来吗？</a:t>
            </a:r>
          </a:p>
        </p:txBody>
      </p:sp>
      <p:sp>
        <p:nvSpPr>
          <p:cNvPr id="20488" name="文本框 6"/>
          <p:cNvSpPr txBox="1"/>
          <p:nvPr/>
        </p:nvSpPr>
        <p:spPr>
          <a:xfrm>
            <a:off x="683568" y="4083918"/>
            <a:ext cx="7776864" cy="87075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（1.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甲乙，甲丙，乙丙，乙甲，丙甲，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丙乙；</a:t>
            </a:r>
          </a:p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4" grpId="1"/>
      <p:bldP spid="20485" grpId="0"/>
      <p:bldP spid="20485" grpId="1"/>
      <p:bldP spid="20486" grpId="0"/>
      <p:bldP spid="20486" grpId="1"/>
      <p:bldP spid="20487" grpId="0"/>
      <p:bldP spid="20487" grpId="1"/>
      <p:bldP spid="20488" grpId="0"/>
      <p:bldP spid="2048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1506" name="文本框 99"/>
          <p:cNvSpPr txBox="1"/>
          <p:nvPr/>
        </p:nvSpPr>
        <p:spPr>
          <a:xfrm>
            <a:off x="106943" y="860187"/>
            <a:ext cx="8353489" cy="14235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  [</a:t>
            </a:r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问题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2] 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</a:rPr>
              <a:t>      </a:t>
            </a:r>
            <a:r>
              <a:rPr lang="zh-CN" altLang="zh-CN" b="1" dirty="0">
                <a:solidFill>
                  <a:srgbClr val="000000"/>
                </a:solidFill>
              </a:rPr>
              <a:t>在北京、上海、广州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zh-CN" b="1" dirty="0">
                <a:solidFill>
                  <a:srgbClr val="000000"/>
                </a:solidFill>
              </a:rPr>
              <a:t>个民航站的直达航线之间，有多少种不同的飞机票价？</a:t>
            </a:r>
            <a:r>
              <a:rPr lang="en-US" altLang="zh-CN" b="1" dirty="0">
                <a:solidFill>
                  <a:srgbClr val="00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</a:rPr>
              <a:t>             </a:t>
            </a:r>
            <a:r>
              <a:rPr lang="zh-CN" altLang="zh-CN" b="1" dirty="0">
                <a:solidFill>
                  <a:srgbClr val="000000"/>
                </a:solidFill>
              </a:rPr>
              <a:t>（假定两地间的往返票价和舱位票价是相同的.）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21507" name="文本框 1"/>
          <p:cNvSpPr txBox="1"/>
          <p:nvPr/>
        </p:nvSpPr>
        <p:spPr>
          <a:xfrm>
            <a:off x="179512" y="2207568"/>
            <a:ext cx="8640960" cy="593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279400">
              <a:lnSpc>
                <a:spcPct val="150000"/>
              </a:lnSpc>
            </a:pPr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2" charset="-122"/>
              </a:rPr>
              <a:t>提问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2" charset="-122"/>
              </a:rPr>
              <a:t>  </a:t>
            </a:r>
            <a:r>
              <a:rPr lang="zh-CN" altLang="zh-CN" sz="1800" b="1" dirty="0"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 </a:t>
            </a:r>
            <a:r>
              <a:rPr lang="zh-CN" altLang="zh-CN" sz="1800" b="1" dirty="0">
                <a:latin typeface="宋体" panose="02010600030101010101" pitchFamily="2" charset="-122"/>
                <a:cs typeface="黑体" panose="02010609060101010101" pitchFamily="2" charset="-122"/>
              </a:rPr>
              <a:t>这个问题与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1800" b="1" dirty="0">
                <a:solidFill>
                  <a:srgbClr val="000000"/>
                </a:solidFill>
                <a:latin typeface="宋体" panose="02010600030101010101" pitchFamily="2" charset="-122"/>
                <a:cs typeface="黑体" panose="02010609060101010101" pitchFamily="2" charset="-122"/>
              </a:rPr>
              <a:t>节计算飞机票种数的</a:t>
            </a:r>
            <a:r>
              <a:rPr lang="zh-CN" altLang="zh-CN" sz="1800" b="1" dirty="0">
                <a:latin typeface="宋体" panose="02010600030101010101" pitchFamily="2" charset="-122"/>
                <a:cs typeface="黑体" panose="02010609060101010101" pitchFamily="2" charset="-122"/>
              </a:rPr>
              <a:t>问题有什么相同点?有什么不同点?</a:t>
            </a:r>
            <a:endParaRPr lang="zh-CN" altLang="en-US" sz="1800" b="1" dirty="0">
              <a:latin typeface="宋体" panose="0201060003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21508" name="文本框 2"/>
          <p:cNvSpPr txBox="1"/>
          <p:nvPr/>
        </p:nvSpPr>
        <p:spPr>
          <a:xfrm>
            <a:off x="186952" y="2906211"/>
            <a:ext cx="5249144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279400"/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相同点：都是从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个城市中选取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个城市. </a:t>
            </a:r>
          </a:p>
        </p:txBody>
      </p:sp>
      <p:sp>
        <p:nvSpPr>
          <p:cNvPr id="21509" name="文本框 3"/>
          <p:cNvSpPr txBox="1"/>
          <p:nvPr/>
        </p:nvSpPr>
        <p:spPr>
          <a:xfrm>
            <a:off x="225747" y="3291830"/>
            <a:ext cx="8090669" cy="87075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不同点：飞机票的种数与起点站、终点站有关，</a:t>
            </a:r>
          </a:p>
          <a:p>
            <a:pPr>
              <a:lnSpc>
                <a:spcPct val="150000"/>
              </a:lnSpc>
            </a:pP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而飞机票的价格只与两地的距离有关，与起点、终点顺序无关．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7" grpId="1"/>
      <p:bldP spid="21508" grpId="0"/>
      <p:bldP spid="21508" grpId="1"/>
      <p:bldP spid="21509" grpId="0"/>
      <p:bldP spid="2150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1510" name="文本框 4"/>
          <p:cNvSpPr txBox="1"/>
          <p:nvPr/>
        </p:nvSpPr>
        <p:spPr>
          <a:xfrm>
            <a:off x="467544" y="2325496"/>
            <a:ext cx="5904656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400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黑体" panose="02010609060101010101" pitchFamily="2" charset="-122"/>
                <a:sym typeface="+mn-ea"/>
              </a:rPr>
              <a:t>提问</a:t>
            </a:r>
            <a:r>
              <a:rPr lang="en-US" altLang="zh-CN" sz="1900" dirty="0">
                <a:solidFill>
                  <a:srgbClr val="0000CC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  </a:t>
            </a:r>
            <a:r>
              <a:rPr lang="zh-CN" altLang="zh-CN" sz="1900" b="1" dirty="0">
                <a:latin typeface="+mn-ea"/>
                <a:ea typeface="+mn-ea"/>
              </a:rPr>
              <a:t>你能列出所有</a:t>
            </a: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</a:rPr>
              <a:t>飞机票的价格有多少种</a:t>
            </a:r>
            <a:r>
              <a:rPr lang="zh-CN" altLang="zh-CN" sz="1900" b="1" dirty="0">
                <a:latin typeface="+mn-ea"/>
                <a:ea typeface="+mn-ea"/>
              </a:rPr>
              <a:t>吗？</a:t>
            </a:r>
            <a:endParaRPr lang="zh-CN" altLang="en-US" sz="1900" b="1" dirty="0">
              <a:latin typeface="+mn-ea"/>
              <a:ea typeface="+mn-ea"/>
            </a:endParaRPr>
          </a:p>
        </p:txBody>
      </p:sp>
      <p:sp>
        <p:nvSpPr>
          <p:cNvPr id="21511" name="文本框 5"/>
          <p:cNvSpPr txBox="1"/>
          <p:nvPr/>
        </p:nvSpPr>
        <p:spPr>
          <a:xfrm>
            <a:off x="879872" y="2828939"/>
            <a:ext cx="5080000" cy="17532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indent="400050">
              <a:lnSpc>
                <a:spcPct val="150000"/>
              </a:lnSpc>
            </a:pP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飞机票的价格有如下三种：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 </a:t>
            </a:r>
            <a:endParaRPr lang="zh-CN" altLang="zh-CN" b="1" dirty="0">
              <a:solidFill>
                <a:srgbClr val="000000"/>
              </a:solidFill>
              <a:latin typeface="+mn-ea"/>
              <a:ea typeface="+mn-ea"/>
              <a:cs typeface="华文楷体" panose="02010600040101010101" pitchFamily="2" charset="-122"/>
            </a:endParaRPr>
          </a:p>
          <a:p>
            <a:pPr indent="400050">
              <a:lnSpc>
                <a:spcPct val="150000"/>
              </a:lnSpc>
            </a:pP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北京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———</a:t>
            </a: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上海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 </a:t>
            </a: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（上海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  <a:sym typeface="+mn-ea"/>
              </a:rPr>
              <a:t>———</a:t>
            </a: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北京）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 </a:t>
            </a:r>
            <a:endParaRPr lang="zh-CN" altLang="zh-CN" b="1" dirty="0">
              <a:solidFill>
                <a:srgbClr val="000000"/>
              </a:solidFill>
              <a:latin typeface="+mn-ea"/>
              <a:ea typeface="+mn-ea"/>
              <a:cs typeface="华文楷体" panose="02010600040101010101" pitchFamily="2" charset="-122"/>
            </a:endParaRPr>
          </a:p>
          <a:p>
            <a:pPr indent="400050">
              <a:lnSpc>
                <a:spcPct val="150000"/>
              </a:lnSpc>
            </a:pP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北京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———</a:t>
            </a: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广州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 </a:t>
            </a: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（广州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———</a:t>
            </a: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北京）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 </a:t>
            </a:r>
            <a:endParaRPr lang="zh-CN" altLang="zh-CN" b="1" dirty="0">
              <a:solidFill>
                <a:srgbClr val="000000"/>
              </a:solidFill>
              <a:latin typeface="+mn-ea"/>
              <a:ea typeface="+mn-ea"/>
              <a:cs typeface="华文楷体" panose="02010600040101010101" pitchFamily="2" charset="-122"/>
            </a:endParaRPr>
          </a:p>
          <a:p>
            <a:pPr indent="400050">
              <a:lnSpc>
                <a:spcPct val="150000"/>
              </a:lnSpc>
            </a:pP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上海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———</a:t>
            </a: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广州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 </a:t>
            </a: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（广州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———</a:t>
            </a:r>
            <a:r>
              <a:rPr lang="zh-CN" altLang="zh-CN" b="1" dirty="0">
                <a:solidFill>
                  <a:srgbClr val="000000"/>
                </a:solidFill>
                <a:latin typeface="+mn-ea"/>
                <a:ea typeface="+mn-ea"/>
                <a:cs typeface="华文楷体" panose="02010600040101010101" pitchFamily="2" charset="-122"/>
              </a:rPr>
              <a:t>上海）</a:t>
            </a:r>
            <a:endParaRPr lang="zh-CN" altLang="en-US" b="1" dirty="0">
              <a:solidFill>
                <a:srgbClr val="000000"/>
              </a:solidFill>
              <a:latin typeface="+mn-ea"/>
              <a:ea typeface="+mn-ea"/>
              <a:cs typeface="华文楷体" panose="02010600040101010101" pitchFamily="2" charset="-122"/>
            </a:endParaRPr>
          </a:p>
        </p:txBody>
      </p:sp>
      <p:sp>
        <p:nvSpPr>
          <p:cNvPr id="4" name="文本框 99">
            <a:extLst>
              <a:ext uri="{FF2B5EF4-FFF2-40B4-BE49-F238E27FC236}">
                <a16:creationId xmlns:a16="http://schemas.microsoft.com/office/drawing/2014/main" id="{D1541674-41EB-BEB8-A331-136EF5034045}"/>
              </a:ext>
            </a:extLst>
          </p:cNvPr>
          <p:cNvSpPr txBox="1"/>
          <p:nvPr/>
        </p:nvSpPr>
        <p:spPr>
          <a:xfrm>
            <a:off x="106943" y="860187"/>
            <a:ext cx="8353489" cy="14235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  [</a:t>
            </a:r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问题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2] 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</a:rPr>
              <a:t>      </a:t>
            </a:r>
            <a:r>
              <a:rPr lang="zh-CN" altLang="zh-CN" b="1" dirty="0">
                <a:solidFill>
                  <a:srgbClr val="000000"/>
                </a:solidFill>
              </a:rPr>
              <a:t>在北京、上海、广州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zh-CN" b="1" dirty="0">
                <a:solidFill>
                  <a:srgbClr val="000000"/>
                </a:solidFill>
              </a:rPr>
              <a:t>个民航站的直达航线之间，有多少种不同的飞机票价？</a:t>
            </a:r>
            <a:r>
              <a:rPr lang="en-US" altLang="zh-CN" b="1" dirty="0">
                <a:solidFill>
                  <a:srgbClr val="00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</a:rPr>
              <a:t>             </a:t>
            </a:r>
            <a:r>
              <a:rPr lang="zh-CN" altLang="zh-CN" b="1" dirty="0">
                <a:solidFill>
                  <a:srgbClr val="000000"/>
                </a:solidFill>
              </a:rPr>
              <a:t>（假定两地间的往返票价和舱位票价是相同的.）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0" grpId="1"/>
      <p:bldP spid="21511" grpId="0"/>
      <p:bldP spid="215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2532" name="文本框 2"/>
          <p:cNvSpPr txBox="1"/>
          <p:nvPr/>
        </p:nvSpPr>
        <p:spPr>
          <a:xfrm>
            <a:off x="611560" y="2392164"/>
            <a:ext cx="7848872" cy="85837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</a:rPr>
              <a:t>  </a:t>
            </a:r>
            <a:r>
              <a:rPr lang="en-US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  </a:t>
            </a:r>
            <a:r>
              <a:rPr lang="zh-CN" altLang="en-US" b="1" dirty="0">
                <a:latin typeface="宋体" panose="02010600030101010101" pitchFamily="2" charset="-122"/>
                <a:cs typeface="黑体" panose="02010609060101010101" pitchFamily="2" charset="-122"/>
              </a:rPr>
              <a:t>问题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cs typeface="黑体" panose="02010609060101010101" pitchFamily="2" charset="-122"/>
              </a:rPr>
              <a:t>可以看成</a:t>
            </a:r>
            <a:r>
              <a:rPr lang="zh-CN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从</a:t>
            </a:r>
            <a:r>
              <a:rPr lang="en-US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个不同元素中抽取</a:t>
            </a:r>
            <a:r>
              <a:rPr lang="en-US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个元素作为一组</a:t>
            </a:r>
            <a:r>
              <a:rPr lang="zh-CN" altLang="en-US" b="1" dirty="0">
                <a:latin typeface="宋体" panose="02010600030101010101" pitchFamily="2" charset="-122"/>
                <a:cs typeface="黑体" panose="02010609060101010101" pitchFamily="2" charset="-122"/>
              </a:rPr>
              <a:t>，</a:t>
            </a:r>
            <a:r>
              <a:rPr lang="zh-CN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共有多少个不同的组</a:t>
            </a:r>
            <a:r>
              <a:rPr lang="en-US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.</a:t>
            </a:r>
          </a:p>
        </p:txBody>
      </p:sp>
      <p:sp>
        <p:nvSpPr>
          <p:cNvPr id="22535" name="文本框 9"/>
          <p:cNvSpPr txBox="1"/>
          <p:nvPr/>
        </p:nvSpPr>
        <p:spPr>
          <a:xfrm>
            <a:off x="971600" y="3364924"/>
            <a:ext cx="4680877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b="1" dirty="0">
                <a:latin typeface="宋体" panose="02010600030101010101" pitchFamily="2" charset="-122"/>
              </a:rPr>
              <a:t> </a:t>
            </a:r>
            <a:r>
              <a:rPr lang="zh-CN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数学上我们把这个问题称为</a:t>
            </a:r>
            <a:r>
              <a:rPr lang="zh-CN" altLang="zh-CN" b="1" dirty="0">
                <a:solidFill>
                  <a:srgbClr val="C00000"/>
                </a:solidFill>
                <a:latin typeface="宋体" panose="02010600030101010101" pitchFamily="2" charset="-122"/>
                <a:cs typeface="黑体" panose="02010609060101010101" pitchFamily="2" charset="-122"/>
              </a:rPr>
              <a:t>组合问题</a:t>
            </a:r>
            <a:r>
              <a:rPr lang="en-US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.</a:t>
            </a:r>
          </a:p>
        </p:txBody>
      </p:sp>
      <p:sp>
        <p:nvSpPr>
          <p:cNvPr id="2" name="文本框 99">
            <a:extLst>
              <a:ext uri="{FF2B5EF4-FFF2-40B4-BE49-F238E27FC236}">
                <a16:creationId xmlns:a16="http://schemas.microsoft.com/office/drawing/2014/main" id="{A2064BBD-C499-6801-0141-29051F6A09EF}"/>
              </a:ext>
            </a:extLst>
          </p:cNvPr>
          <p:cNvSpPr txBox="1"/>
          <p:nvPr/>
        </p:nvSpPr>
        <p:spPr>
          <a:xfrm>
            <a:off x="106943" y="860187"/>
            <a:ext cx="8353489" cy="14235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    [</a:t>
            </a:r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问题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2] 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</a:rPr>
              <a:t>      </a:t>
            </a:r>
            <a:r>
              <a:rPr lang="zh-CN" altLang="zh-CN" b="1" dirty="0">
                <a:solidFill>
                  <a:srgbClr val="000000"/>
                </a:solidFill>
              </a:rPr>
              <a:t>在北京、上海、广州</a:t>
            </a:r>
            <a:r>
              <a:rPr lang="en-US" altLang="zh-CN" b="1" dirty="0">
                <a:solidFill>
                  <a:srgbClr val="000000"/>
                </a:solidFill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zh-CN" b="1" dirty="0">
                <a:solidFill>
                  <a:srgbClr val="000000"/>
                </a:solidFill>
              </a:rPr>
              <a:t>个民航站的直达航线之间，有多少种不同的飞机票价？</a:t>
            </a:r>
            <a:r>
              <a:rPr lang="en-US" altLang="zh-CN" b="1" dirty="0">
                <a:solidFill>
                  <a:srgbClr val="000000"/>
                </a:solidFill>
              </a:rPr>
              <a:t>     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0000"/>
                </a:solidFill>
              </a:rPr>
              <a:t>             </a:t>
            </a:r>
            <a:r>
              <a:rPr lang="zh-CN" altLang="zh-CN" b="1" dirty="0">
                <a:solidFill>
                  <a:srgbClr val="000000"/>
                </a:solidFill>
              </a:rPr>
              <a:t>（假定两地间的往返票价和舱位票价是相同的.）</a:t>
            </a:r>
            <a:endParaRPr lang="zh-CN" alt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2" grpId="1"/>
      <p:bldP spid="22535" grpId="0"/>
      <p:bldP spid="2253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30722" name="文本框 1"/>
          <p:cNvSpPr txBox="1"/>
          <p:nvPr/>
        </p:nvSpPr>
        <p:spPr>
          <a:xfrm>
            <a:off x="1043608" y="2355850"/>
            <a:ext cx="82105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思考</a:t>
            </a:r>
            <a:r>
              <a:rPr lang="zh-CN" altLang="en-US" sz="2000" b="1" dirty="0">
                <a:solidFill>
                  <a:srgbClr val="0000CC"/>
                </a:solidFill>
                <a:latin typeface="宋体" panose="02010600030101010101" pitchFamily="2" charset="-122"/>
              </a:rPr>
              <a:t>  </a:t>
            </a:r>
            <a:r>
              <a:rPr lang="zh-CN" altLang="en-US" b="1" dirty="0">
                <a:latin typeface="宋体" panose="02010600030101010101" pitchFamily="2" charset="-122"/>
              </a:rPr>
              <a:t>排列与组合有什么异同点？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30723" name="文本框 2"/>
          <p:cNvSpPr txBox="1"/>
          <p:nvPr/>
        </p:nvSpPr>
        <p:spPr>
          <a:xfrm>
            <a:off x="858520" y="2817515"/>
            <a:ext cx="7241872" cy="45525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cs typeface="华文楷体" panose="02010600040101010101" pitchFamily="2" charset="-122"/>
              </a:rPr>
              <a:t>✷相同点：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cs typeface="华文楷体" panose="02010600040101010101" pitchFamily="2" charset="-122"/>
              </a:rPr>
              <a:t>两者都是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从 </a:t>
            </a:r>
            <a:r>
              <a:rPr lang="zh-CN" altLang="zh-C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</a:t>
            </a:r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个不同元素中任取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（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≤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</a:t>
            </a:r>
            <a:r>
              <a:rPr lang="zh-CN" altLang="en-US" b="1" dirty="0">
                <a:solidFill>
                  <a:schemeClr val="tx1"/>
                </a:solidFill>
                <a:latin typeface="宋体" panose="0201060003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）个元素</a:t>
            </a: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cs typeface="华文楷体" panose="02010600040101010101" pitchFamily="2" charset="-122"/>
                <a:sym typeface="宋体" panose="02010600030101010101" pitchFamily="2" charset="-122"/>
              </a:rPr>
              <a:t>.</a:t>
            </a:r>
          </a:p>
        </p:txBody>
      </p:sp>
      <p:sp>
        <p:nvSpPr>
          <p:cNvPr id="30724" name="文本框 3"/>
          <p:cNvSpPr txBox="1"/>
          <p:nvPr/>
        </p:nvSpPr>
        <p:spPr>
          <a:xfrm>
            <a:off x="828912" y="3379864"/>
            <a:ext cx="7056963" cy="44287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cs typeface="华文楷体" panose="02010600040101010101" pitchFamily="2" charset="-122"/>
              </a:rPr>
              <a:t>✷不同点：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cs typeface="华文楷体" panose="02010600040101010101" pitchFamily="2" charset="-122"/>
              </a:rPr>
              <a:t>排列与元素的顺序有关，组合与元素的顺序无关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cs typeface="华文楷体" panose="02010600040101010101" pitchFamily="2" charset="-122"/>
              </a:rPr>
              <a:t>.</a:t>
            </a:r>
            <a:endParaRPr lang="en-US" altLang="zh-CN" dirty="0">
              <a:solidFill>
                <a:schemeClr val="accent1"/>
              </a:solidFill>
              <a:latin typeface="宋体" panose="02010600030101010101" pitchFamily="2" charset="-122"/>
            </a:endParaRPr>
          </a:p>
        </p:txBody>
      </p:sp>
      <p:sp>
        <p:nvSpPr>
          <p:cNvPr id="13314" name="Text Box 37"/>
          <p:cNvSpPr txBox="1"/>
          <p:nvPr>
            <p:custDataLst>
              <p:tags r:id="rId1"/>
            </p:custDataLst>
          </p:nvPr>
        </p:nvSpPr>
        <p:spPr>
          <a:xfrm>
            <a:off x="251461" y="699770"/>
            <a:ext cx="187226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组合的定义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37" name="文本框 2"/>
          <p:cNvSpPr txBox="1"/>
          <p:nvPr>
            <p:custDataLst>
              <p:tags r:id="rId2"/>
            </p:custDataLst>
          </p:nvPr>
        </p:nvSpPr>
        <p:spPr>
          <a:xfrm>
            <a:off x="539552" y="1277206"/>
            <a:ext cx="8210551" cy="87075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    一般地，从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个不同元素中取出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</a:t>
            </a: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</a:t>
            </a:r>
            <a:r>
              <a:rPr lang="zh-CN" altLang="zh-CN" b="1" dirty="0">
                <a:latin typeface="宋体" panose="02010600030101010101" pitchFamily="2" charset="-122"/>
                <a:sym typeface="宋体" panose="02010600030101010101" pitchFamily="2" charset="-122"/>
              </a:rPr>
              <a:t>≤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</a:t>
            </a: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）个元素作为一组，称为从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个不同元素中取出 </a:t>
            </a:r>
            <a:r>
              <a:rPr lang="zh-CN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个元素的一个</a:t>
            </a:r>
            <a:r>
              <a:rPr lang="zh-CN" altLang="en-US" b="1" dirty="0">
                <a:solidFill>
                  <a:srgbClr val="C0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组合</a:t>
            </a:r>
            <a:r>
              <a:rPr lang="zh-CN" altLang="en-US" b="1" dirty="0">
                <a:latin typeface="宋体" panose="02010600030101010101" pitchFamily="2" charset="-122"/>
                <a:sym typeface="宋体" panose="02010600030101010101" pitchFamily="2" charset="-122"/>
              </a:rPr>
              <a:t>．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  <p:bldP spid="30723" grpId="0"/>
      <p:bldP spid="30723" grpId="1"/>
      <p:bldP spid="30724" grpId="0"/>
      <p:bldP spid="30724" grpId="1"/>
      <p:bldP spid="13314" grpId="0"/>
      <p:bldP spid="13314" grpId="1"/>
      <p:bldP spid="22537" grpId="0"/>
      <p:bldP spid="2253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3554" name="文本框 106"/>
          <p:cNvSpPr txBox="1"/>
          <p:nvPr/>
        </p:nvSpPr>
        <p:spPr>
          <a:xfrm>
            <a:off x="179512" y="692525"/>
            <a:ext cx="8784976" cy="14123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[</a:t>
            </a:r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问题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]  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从甲、乙、丙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名同学中选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名去参加一项活动，有多种不同的选法？</a:t>
            </a:r>
            <a:endParaRPr lang="en-US" altLang="zh-CN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         (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从标有字母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 4 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个小球中，取出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个放在一个盒子里，</a:t>
            </a:r>
            <a:endParaRPr lang="en-US" altLang="zh-CN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有多种不同的选法？</a:t>
            </a:r>
          </a:p>
        </p:txBody>
      </p:sp>
      <p:sp>
        <p:nvSpPr>
          <p:cNvPr id="23555" name="文本框 1"/>
          <p:cNvSpPr txBox="1"/>
          <p:nvPr/>
        </p:nvSpPr>
        <p:spPr>
          <a:xfrm>
            <a:off x="467544" y="2139702"/>
            <a:ext cx="656463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提问</a:t>
            </a:r>
            <a:r>
              <a:rPr lang="en-US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问题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与问题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有什么相同点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有什么不同点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文本框 2"/>
          <p:cNvSpPr txBox="1"/>
          <p:nvPr/>
        </p:nvSpPr>
        <p:spPr>
          <a:xfrm>
            <a:off x="1317460" y="2617319"/>
            <a:ext cx="7488832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相同点：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都是从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名同学中抽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名同学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从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个不同的小球中抽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个球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文本框 3"/>
          <p:cNvSpPr txBox="1"/>
          <p:nvPr/>
        </p:nvSpPr>
        <p:spPr>
          <a:xfrm>
            <a:off x="1317460" y="2986651"/>
            <a:ext cx="7488832" cy="86953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不同点</a:t>
            </a:r>
            <a:r>
              <a:rPr lang="en-US" altLang="zh-CN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问题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中的选法与抽出同学或者小球的顺序有关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而问题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中的选法与抽出同学或者小球的顺序无关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文本框 4"/>
          <p:cNvSpPr txBox="1"/>
          <p:nvPr/>
        </p:nvSpPr>
        <p:spPr>
          <a:xfrm>
            <a:off x="1331640" y="3932345"/>
            <a:ext cx="255587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你能列出所有情况吗？</a:t>
            </a:r>
          </a:p>
        </p:txBody>
      </p:sp>
      <p:sp>
        <p:nvSpPr>
          <p:cNvPr id="23559" name="文本框 5"/>
          <p:cNvSpPr txBox="1"/>
          <p:nvPr/>
        </p:nvSpPr>
        <p:spPr>
          <a:xfrm>
            <a:off x="1331640" y="4374225"/>
            <a:ext cx="684076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甲乙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甲丙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乙丙；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(2)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4" grpId="1"/>
      <p:bldP spid="23555" grpId="0"/>
      <p:bldP spid="23555" grpId="1"/>
      <p:bldP spid="23556" grpId="0"/>
      <p:bldP spid="23556" grpId="1"/>
      <p:bldP spid="23557" grpId="0"/>
      <p:bldP spid="23557" grpId="1"/>
      <p:bldP spid="23558" grpId="0"/>
      <p:bldP spid="23558" grpId="1"/>
      <p:bldP spid="23559" grpId="0"/>
      <p:bldP spid="2355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2"/>
          <p:cNvSpPr>
            <a:spLocks noGrp="1"/>
          </p:cNvSpPr>
          <p:nvPr>
            <p:ph type="title"/>
          </p:nvPr>
        </p:nvSpPr>
        <p:spPr>
          <a:xfrm>
            <a:off x="0" y="123825"/>
            <a:ext cx="9144000" cy="565150"/>
          </a:xfrm>
        </p:spPr>
        <p:txBody>
          <a:bodyPr vert="horz" wrap="square" lIns="91440" tIns="45720" rIns="91440" bIns="45720" anchor="ctr" anchorCtr="0"/>
          <a:lstStyle/>
          <a:p>
            <a:r>
              <a:rPr lang="zh-CN" altLang="en-US" sz="2800" kern="1200" dirty="0"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新知探究</a:t>
            </a:r>
          </a:p>
        </p:txBody>
      </p:sp>
      <p:sp>
        <p:nvSpPr>
          <p:cNvPr id="24578" name="文本框 106"/>
          <p:cNvSpPr txBox="1"/>
          <p:nvPr/>
        </p:nvSpPr>
        <p:spPr>
          <a:xfrm>
            <a:off x="179512" y="847504"/>
            <a:ext cx="7009765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[</a:t>
            </a:r>
            <a:r>
              <a:rPr lang="zh-CN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问题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en-US" altLang="zh-CN" sz="2400" b="1" dirty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宋体" panose="02010600030101010101" pitchFamily="2" charset="-122"/>
              </a:rPr>
              <a:t>]    </a:t>
            </a:r>
            <a:r>
              <a:rPr lang="zh-CN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你能说一说排列与组合之间的联系与区别吗</a:t>
            </a:r>
            <a:r>
              <a:rPr lang="en-US" altLang="zh-CN" b="1" dirty="0">
                <a:latin typeface="宋体" panose="02010600030101010101" pitchFamily="2" charset="-122"/>
                <a:cs typeface="宋体" panose="02010600030101010101" pitchFamily="2" charset="-122"/>
              </a:rPr>
              <a:t>?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94970" y="1427480"/>
            <a:ext cx="764603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cs typeface="黑体" panose="02010609060101010101" pitchFamily="2" charset="-122"/>
              </a:rPr>
              <a:t>）</a:t>
            </a:r>
            <a:r>
              <a:rPr 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从排列和组合的定义来看，它们有什么联系和区别？</a:t>
            </a:r>
            <a:endParaRPr lang="zh-CN" altLang="en-US" b="1" dirty="0">
              <a:latin typeface="宋体" panose="02010600030101010101" pitchFamily="2" charset="-122"/>
              <a:cs typeface="黑体" panose="0201060906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539750" y="1896745"/>
                <a:ext cx="7920682" cy="8837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indent="279400">
                  <a:lnSpc>
                    <a:spcPct val="150000"/>
                  </a:lnSpc>
                </a:pPr>
                <a:r>
                  <a:rPr lang="en-US" altLang="zh-CN" b="1" dirty="0">
                    <a:solidFill>
                      <a:schemeClr val="accent2"/>
                    </a:solidFill>
                    <a:latin typeface="宋体" panose="02010600030101010101" pitchFamily="2" charset="-122"/>
                    <a:cs typeface="华文楷体" panose="02010600040101010101" pitchFamily="2" charset="-122"/>
                  </a:rPr>
                  <a:t> </a:t>
                </a:r>
                <a:r>
                  <a:rPr lang="zh-CN" b="1" dirty="0">
                    <a:solidFill>
                      <a:schemeClr val="accent2"/>
                    </a:solidFill>
                    <a:latin typeface="宋体" panose="02010600030101010101" pitchFamily="2" charset="-122"/>
                    <a:cs typeface="华文楷体" panose="02010600040101010101" pitchFamily="2" charset="-122"/>
                  </a:rPr>
                  <a:t>排列与组合的共同点都是从</a:t>
                </a:r>
                <a:r>
                  <a:rPr lang="en-US" altLang="zh-CN" b="1" dirty="0">
                    <a:solidFill>
                      <a:schemeClr val="accent2"/>
                    </a:solidFill>
                    <a:latin typeface="宋体" panose="02010600030101010101" pitchFamily="2" charset="-122"/>
                    <a:cs typeface="华文楷体" panose="02010600040101010101" pitchFamily="2" charset="-122"/>
                  </a:rPr>
                  <a:t> </a:t>
                </a:r>
                <a:r>
                  <a:rPr lang="en-US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zh-CN" b="1" dirty="0">
                    <a:solidFill>
                      <a:schemeClr val="accent2"/>
                    </a:solidFill>
                    <a:latin typeface="宋体" panose="02010600030101010101" pitchFamily="2" charset="-122"/>
                    <a:cs typeface="华文楷体" panose="02010600040101010101" pitchFamily="2" charset="-122"/>
                  </a:rPr>
                  <a:t>个不同元素中抽取</a:t>
                </a:r>
                <a:r>
                  <a:rPr lang="en-US" altLang="zh-CN" b="1" dirty="0">
                    <a:solidFill>
                      <a:schemeClr val="accent2"/>
                    </a:solidFill>
                    <a:latin typeface="宋体" panose="02010600030101010101" pitchFamily="2" charset="-122"/>
                    <a:cs typeface="华文楷体" panose="02010600040101010101" pitchFamily="2" charset="-122"/>
                  </a:rPr>
                  <a:t> </a:t>
                </a:r>
                <a:r>
                  <a:rPr lang="en-US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b="1" dirty="0">
                    <a:solidFill>
                      <a:schemeClr val="accent2"/>
                    </a:solidFill>
                    <a:latin typeface="宋体" panose="02010600030101010101" pitchFamily="2" charset="-122"/>
                    <a:cs typeface="华文楷体" panose="0201060004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b="1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（</m:t>
                    </m:r>
                    <m:r>
                      <m:rPr>
                        <m:nor/>
                      </m:rPr>
                      <a:rPr lang="en-US" altLang="zh-CN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zh-CN" altLang="zh-CN" b="1" dirty="0" smtClean="0">
                        <a:solidFill>
                          <a:schemeClr val="accent2"/>
                        </a:solidFill>
                        <a:latin typeface="宋体" panose="02010600030101010101" pitchFamily="2" charset="-122"/>
                        <a:sym typeface="宋体" panose="02010600030101010101" pitchFamily="2" charset="-122"/>
                      </a:rPr>
                      <m:t>≤</m:t>
                    </m:r>
                  </m:oMath>
                </a14:m>
                <a:r>
                  <a:rPr lang="en-US" b="1" i="1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zh-CN" altLang="en-US" b="1" i="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）</m:t>
                    </m:r>
                  </m:oMath>
                </a14:m>
                <a:r>
                  <a:rPr lang="zh-CN" b="1" dirty="0">
                    <a:solidFill>
                      <a:schemeClr val="accent2"/>
                    </a:solidFill>
                    <a:latin typeface="宋体" panose="02010600030101010101" pitchFamily="2" charset="-122"/>
                    <a:cs typeface="华文楷体" panose="02010600040101010101" pitchFamily="2" charset="-122"/>
                  </a:rPr>
                  <a:t>个元素</a:t>
                </a:r>
                <a:r>
                  <a:rPr lang="en-US" b="1" dirty="0">
                    <a:solidFill>
                      <a:schemeClr val="accent2"/>
                    </a:solidFill>
                    <a:latin typeface="宋体" panose="02010600030101010101" pitchFamily="2" charset="-122"/>
                    <a:cs typeface="华文楷体" panose="02010600040101010101" pitchFamily="2" charset="-122"/>
                  </a:rPr>
                  <a:t>.</a:t>
                </a:r>
                <a:r>
                  <a:rPr lang="zh-CN" b="1" dirty="0">
                    <a:solidFill>
                      <a:schemeClr val="accent2"/>
                    </a:solidFill>
                    <a:latin typeface="宋体" panose="02010600030101010101" pitchFamily="2" charset="-122"/>
                    <a:cs typeface="华文楷体" panose="02010600040101010101" pitchFamily="2" charset="-122"/>
                  </a:rPr>
                  <a:t>但排列与元素的顺序有关，而组合与元素的顺序无关</a:t>
                </a:r>
                <a:r>
                  <a:rPr lang="en-US" b="1" dirty="0">
                    <a:solidFill>
                      <a:schemeClr val="accent2"/>
                    </a:solidFill>
                    <a:latin typeface="宋体" panose="02010600030101010101" pitchFamily="2" charset="-122"/>
                    <a:cs typeface="华文楷体" panose="02010600040101010101" pitchFamily="2" charset="-122"/>
                  </a:rPr>
                  <a:t>.</a:t>
                </a:r>
                <a:endParaRPr lang="en-US" altLang="en-US" b="1" dirty="0">
                  <a:solidFill>
                    <a:schemeClr val="accent2"/>
                  </a:solidFill>
                  <a:latin typeface="宋体" panose="02010600030101010101" pitchFamily="2" charset="-122"/>
                  <a:cs typeface="华文楷体" panose="02010600040101010101" pitchFamily="2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1896745"/>
                <a:ext cx="7920682" cy="883768"/>
              </a:xfrm>
              <a:prstGeom prst="rect">
                <a:avLst/>
              </a:prstGeom>
              <a:blipFill>
                <a:blip r:embed="rId2"/>
                <a:stretch>
                  <a:fillRect l="-693" r="-616" b="-689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539750" y="2880446"/>
            <a:ext cx="576897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b="1" dirty="0">
                <a:latin typeface="宋体" panose="02010600030101010101" pitchFamily="2" charset="-122"/>
                <a:cs typeface="黑体" panose="02010609060101010101" pitchFamily="2" charset="-122"/>
              </a:rPr>
              <a:t>）</a:t>
            </a:r>
            <a:r>
              <a:rPr lang="zh-CN" b="1" dirty="0">
                <a:latin typeface="宋体" panose="02010600030101010101" pitchFamily="2" charset="-122"/>
                <a:cs typeface="黑体" panose="02010609060101010101" pitchFamily="2" charset="-122"/>
              </a:rPr>
              <a:t>什么情况下，两个排列是相同的？组合呢？</a:t>
            </a:r>
            <a:endParaRPr lang="zh-CN" altLang="en-US" b="1" dirty="0">
              <a:latin typeface="宋体" panose="0201060003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1560" y="3249778"/>
            <a:ext cx="8136904" cy="8837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79400">
              <a:lnSpc>
                <a:spcPct val="150000"/>
              </a:lnSpc>
            </a:pPr>
            <a:r>
              <a:rPr lang="en-US" altLang="zh-CN" b="1" dirty="0">
                <a:solidFill>
                  <a:schemeClr val="accent2"/>
                </a:solidFill>
                <a:latin typeface="宋体" panose="02010600030101010101" pitchFamily="2" charset="-122"/>
                <a:cs typeface="华文楷体" panose="02010600040101010101" pitchFamily="2" charset="-122"/>
              </a:rPr>
              <a:t> </a:t>
            </a:r>
            <a:r>
              <a:rPr lang="zh-CN" b="1" dirty="0">
                <a:solidFill>
                  <a:schemeClr val="accent2"/>
                </a:solidFill>
                <a:latin typeface="宋体" panose="02010600030101010101" pitchFamily="2" charset="-122"/>
                <a:cs typeface="华文楷体" panose="02010600040101010101" pitchFamily="2" charset="-122"/>
              </a:rPr>
              <a:t>只有元素相同，顺序相同的两个排列才是相同的；两个组合只要元素相同，不论顺序如何，都是相同的</a:t>
            </a:r>
            <a:r>
              <a:rPr lang="en-US" b="1" dirty="0">
                <a:solidFill>
                  <a:schemeClr val="accent2"/>
                </a:solidFill>
                <a:latin typeface="宋体" panose="02010600030101010101" pitchFamily="2" charset="-122"/>
                <a:cs typeface="华文楷体" panose="02010600040101010101" pitchFamily="2" charset="-122"/>
              </a:rPr>
              <a:t>.</a:t>
            </a:r>
            <a:endParaRPr lang="en-US" altLang="en-US" b="1" dirty="0">
              <a:solidFill>
                <a:schemeClr val="accent2"/>
              </a:solidFill>
              <a:latin typeface="宋体" panose="0201060003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  <p:bldP spid="100" grpId="0"/>
      <p:bldP spid="100" grpId="1"/>
      <p:bldP spid="8" grpId="1"/>
      <p:bldP spid="10" grpId="0"/>
      <p:bldP spid="10" grpId="1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6ea6cd31-1b5a-458b-803e-47f7b7bc1f51"/>
  <p:tag name="COMMONDATA" val="eyJoZGlkIjoiZDM4ZDhiYzY5NzA4MzEwNDFlMTc2Njc2MWYxMDM4Y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1318</Words>
  <Application>Microsoft Office PowerPoint</Application>
  <PresentationFormat>全屏显示(16:9)</PresentationFormat>
  <Paragraphs>105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黑体</vt:lpstr>
      <vt:lpstr>华文楷体</vt:lpstr>
      <vt:lpstr>宋体</vt:lpstr>
      <vt:lpstr>Arial</vt:lpstr>
      <vt:lpstr>Calibri</vt:lpstr>
      <vt:lpstr>Cambria Math</vt:lpstr>
      <vt:lpstr>Times New Roman</vt:lpstr>
      <vt:lpstr>Office 主题</vt:lpstr>
      <vt:lpstr>2_Office 主题</vt:lpstr>
      <vt:lpstr>3_Office 主题</vt:lpstr>
      <vt:lpstr>7.2.2  组合（第1课时） </vt:lpstr>
      <vt:lpstr>问题导入</vt:lpstr>
      <vt:lpstr>问题导入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新知探究</vt:lpstr>
      <vt:lpstr>回顾反思</vt:lpstr>
      <vt:lpstr>作业布置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姜 航</cp:lastModifiedBy>
  <cp:revision>311</cp:revision>
  <dcterms:created xsi:type="dcterms:W3CDTF">2013-12-23T07:18:00Z</dcterms:created>
  <dcterms:modified xsi:type="dcterms:W3CDTF">2023-09-08T08:13:00Z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D0411AF0575E4686AB5B6E10E70548CE_13</vt:lpwstr>
  </property>
  <property fmtid="{D5CDD505-2E9C-101B-9397-08002B2CF9AE}" pid="3" name="KSOProductBuildVer">
    <vt:lpwstr>2052-11.1.0.14309</vt:lpwstr>
  </property>
</Properties>
</file>