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ink/ink3.xml" ContentType="application/inkml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ink/ink4.xml" ContentType="application/inkml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8" r:id="rId3"/>
    <p:sldMasterId id="2147483663" r:id="rId4"/>
  </p:sldMasterIdLst>
  <p:notesMasterIdLst>
    <p:notesMasterId r:id="rId21"/>
  </p:notesMasterIdLst>
  <p:handoutMasterIdLst>
    <p:handoutMasterId r:id="rId22"/>
  </p:handoutMasterIdLst>
  <p:sldIdLst>
    <p:sldId id="256" r:id="rId5"/>
    <p:sldId id="335" r:id="rId6"/>
    <p:sldId id="418" r:id="rId7"/>
    <p:sldId id="366" r:id="rId8"/>
    <p:sldId id="367" r:id="rId9"/>
    <p:sldId id="365" r:id="rId10"/>
    <p:sldId id="400" r:id="rId11"/>
    <p:sldId id="417" r:id="rId12"/>
    <p:sldId id="402" r:id="rId13"/>
    <p:sldId id="410" r:id="rId14"/>
    <p:sldId id="403" r:id="rId15"/>
    <p:sldId id="404" r:id="rId16"/>
    <p:sldId id="405" r:id="rId17"/>
    <p:sldId id="342" r:id="rId18"/>
    <p:sldId id="348" r:id="rId19"/>
    <p:sldId id="303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5" userDrawn="1">
          <p15:clr>
            <a:srgbClr val="A4A3A4"/>
          </p15:clr>
        </p15:guide>
        <p15:guide id="2" pos="29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705"/>
        <p:guide pos="2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4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5123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F7F7A23-EA71-205B-51C7-8B8B40224C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1741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4B0924-0B2E-AC9F-0488-2BBCD26CA4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9219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1741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10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.wmf"/><Relationship Id="rId3" Type="http://schemas.openxmlformats.org/officeDocument/2006/relationships/tags" Target="../tags/tag5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slideLayout" Target="../slideLayouts/slideLayout6.xml"/><Relationship Id="rId10" Type="http://schemas.openxmlformats.org/officeDocument/2006/relationships/oleObject" Target="../embeddings/oleObject5.bin"/><Relationship Id="rId4" Type="http://schemas.openxmlformats.org/officeDocument/2006/relationships/tags" Target="../tags/tag6.xml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w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9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1.xml"/><Relationship Id="rId7" Type="http://schemas.openxmlformats.org/officeDocument/2006/relationships/image" Target="../media/image22.png"/><Relationship Id="rId12" Type="http://schemas.openxmlformats.org/officeDocument/2006/relationships/image" Target="../media/image15.w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11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wmf"/><Relationship Id="rId4" Type="http://schemas.openxmlformats.org/officeDocument/2006/relationships/tags" Target="../tags/tag12.xml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7.w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7.2.2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组合（第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宋体" panose="02010600030101010101" pitchFamily="2" charset="-122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51520" y="783988"/>
            <a:ext cx="7345387" cy="915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[</a:t>
            </a:r>
            <a:r>
              <a:rPr 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问题</a:t>
            </a: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]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上述组合数公式有什么特点？使用公式需要注意什么？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）在求组合数时，应该如何选择两个公式？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504" y="1964077"/>
            <a:ext cx="13525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答：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771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841518"/>
              </p:ext>
            </p:extLst>
          </p:nvPr>
        </p:nvGraphicFramePr>
        <p:xfrm>
          <a:off x="1372743" y="1852150"/>
          <a:ext cx="339883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960" imgH="457200" progId="Equation.DSMT4">
                  <p:embed/>
                </p:oleObj>
              </mc:Choice>
              <mc:Fallback>
                <p:oleObj name="Equation" r:id="rId2" imgW="2577960" imgH="457200" progId="Equation.DSMT4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2743" y="1852150"/>
                        <a:ext cx="3398837" cy="61118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716016" y="1964077"/>
            <a:ext cx="261923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，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∈N</a:t>
            </a:r>
            <a:r>
              <a:rPr lang="en-US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≤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，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92280" y="1964077"/>
            <a:ext cx="21605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一般用于求值计算</a:t>
            </a:r>
            <a:r>
              <a:rPr lang="en-US" sz="1800" b="1" i="1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en-US" sz="1800" b="1" i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8755" y="2806707"/>
            <a:ext cx="9366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3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642239"/>
              </p:ext>
            </p:extLst>
          </p:nvPr>
        </p:nvGraphicFramePr>
        <p:xfrm>
          <a:off x="1407184" y="2715766"/>
          <a:ext cx="158273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431640" progId="Equation.DSMT4">
                  <p:embed/>
                </p:oleObj>
              </mc:Choice>
              <mc:Fallback>
                <p:oleObj name="Equation" r:id="rId4" imgW="1193760" imgH="431640" progId="Equation.DSMT4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7184" y="2715766"/>
                        <a:ext cx="1582737" cy="57943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932564" y="2805675"/>
            <a:ext cx="2770187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，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∈N</a:t>
            </a:r>
            <a:r>
              <a:rPr lang="en-US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，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≤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，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73635" y="2806707"/>
            <a:ext cx="22491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一般用于化简证明</a:t>
            </a:r>
            <a:r>
              <a:rPr lang="en-US" sz="1800" b="1" i="1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en-US" sz="1800" b="1" i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35696" y="3483742"/>
            <a:ext cx="453296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具体选择公式时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要根据题目特点正确选择</a:t>
            </a:r>
            <a:r>
              <a:rPr lang="en-US" altLang="zh-CN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宋体" panose="02010600030101010101" pitchFamily="2" charset="-122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242" name="矩形 10"/>
          <p:cNvSpPr/>
          <p:nvPr/>
        </p:nvSpPr>
        <p:spPr>
          <a:xfrm>
            <a:off x="466280" y="1526045"/>
            <a:ext cx="854075" cy="51046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strike="noStrike" noProof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</a:t>
            </a:r>
          </a:p>
        </p:txBody>
      </p:sp>
      <p:sp>
        <p:nvSpPr>
          <p:cNvPr id="33799" name="文本框 5"/>
          <p:cNvSpPr txBox="1"/>
          <p:nvPr/>
        </p:nvSpPr>
        <p:spPr>
          <a:xfrm>
            <a:off x="466280" y="2355726"/>
            <a:ext cx="736441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例2 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 10 名运动员中，选出 3 名参加比赛，则有多少种选法?</a:t>
            </a:r>
          </a:p>
        </p:txBody>
      </p:sp>
      <p:sp>
        <p:nvSpPr>
          <p:cNvPr id="33800" name="文本框 8"/>
          <p:cNvSpPr txBox="1"/>
          <p:nvPr/>
        </p:nvSpPr>
        <p:spPr>
          <a:xfrm>
            <a:off x="466279" y="2847025"/>
            <a:ext cx="7418089" cy="593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实际上这是从 10 个不同元素中取出3个元素的组合问题，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</a:p>
        </p:txBody>
      </p:sp>
      <p:sp>
        <p:nvSpPr>
          <p:cNvPr id="33802" name="文本框 11"/>
          <p:cNvSpPr txBox="1"/>
          <p:nvPr/>
        </p:nvSpPr>
        <p:spPr>
          <a:xfrm>
            <a:off x="1091596" y="4108234"/>
            <a:ext cx="30568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也就是说，有 120 种选法.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3895365-1AEF-AB10-E8FF-99B19449B814}"/>
              </a:ext>
            </a:extLst>
          </p:cNvPr>
          <p:cNvGrpSpPr/>
          <p:nvPr/>
        </p:nvGrpSpPr>
        <p:grpSpPr>
          <a:xfrm>
            <a:off x="323405" y="933450"/>
            <a:ext cx="3024460" cy="510461"/>
            <a:chOff x="179388" y="933450"/>
            <a:chExt cx="3024460" cy="510461"/>
          </a:xfrm>
        </p:grpSpPr>
        <p:sp>
          <p:nvSpPr>
            <p:cNvPr id="10261" name="矩形 2"/>
            <p:cNvSpPr/>
            <p:nvPr/>
          </p:nvSpPr>
          <p:spPr>
            <a:xfrm>
              <a:off x="179388" y="933450"/>
              <a:ext cx="3024460" cy="51046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400" b="1" strike="noStrike" noProof="1">
                  <a:solidFill>
                    <a:srgbClr val="00B0F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zh-CN" altLang="en-US" sz="2400" b="1" strike="noStrike" noProof="1">
                  <a:solidFill>
                    <a:srgbClr val="0000CC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400" b="1" strike="noStrike" noProof="1">
                  <a:solidFill>
                    <a:srgbClr val="0000CC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1   </a:t>
              </a:r>
              <a:r>
                <a:rPr lang="zh-CN" altLang="en-US" sz="1800" b="1" strike="noStrike" noProof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计算    及   </a:t>
              </a:r>
              <a:r>
                <a:rPr lang="en-US" altLang="zh-CN" sz="1800" b="1" strike="noStrike" noProof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endParaRPr lang="zh-CN" altLang="en-US" sz="1800" b="1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2" name="对象 -2147482604">
              <a:extLst>
                <a:ext uri="{FF2B5EF4-FFF2-40B4-BE49-F238E27FC236}">
                  <a16:creationId xmlns:a16="http://schemas.microsoft.com/office/drawing/2014/main" id="{47BE990A-A098-3A2D-58AA-E02D94769B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9974633"/>
                </p:ext>
              </p:extLst>
            </p:nvPr>
          </p:nvGraphicFramePr>
          <p:xfrm>
            <a:off x="1547663" y="1043623"/>
            <a:ext cx="360102" cy="375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28600" imgH="241200" progId="Equation.DSMT4">
                    <p:embed/>
                  </p:oleObj>
                </mc:Choice>
                <mc:Fallback>
                  <p:oleObj name="Equation" r:id="rId2" imgW="228600" imgH="241200" progId="Equation.DSMT4">
                    <p:embed/>
                    <p:pic>
                      <p:nvPicPr>
                        <p:cNvPr id="3" name="对象 -214748260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47663" y="1043623"/>
                          <a:ext cx="360102" cy="3758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-2147482604">
              <a:extLst>
                <a:ext uri="{FF2B5EF4-FFF2-40B4-BE49-F238E27FC236}">
                  <a16:creationId xmlns:a16="http://schemas.microsoft.com/office/drawing/2014/main" id="{B2E6F07B-EED7-6326-D87C-F718A6E53D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6923531"/>
                </p:ext>
              </p:extLst>
            </p:nvPr>
          </p:nvGraphicFramePr>
          <p:xfrm>
            <a:off x="2195735" y="1043622"/>
            <a:ext cx="319218" cy="375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241200" progId="Equation.DSMT4">
                    <p:embed/>
                  </p:oleObj>
                </mc:Choice>
                <mc:Fallback>
                  <p:oleObj name="Equation" r:id="rId4" imgW="203040" imgH="241200" progId="Equation.DSMT4">
                    <p:embed/>
                    <p:pic>
                      <p:nvPicPr>
                        <p:cNvPr id="2" name="对象 -2147482604">
                          <a:extLst>
                            <a:ext uri="{FF2B5EF4-FFF2-40B4-BE49-F238E27FC236}">
                              <a16:creationId xmlns:a16="http://schemas.microsoft.com/office/drawing/2014/main" id="{47BE990A-A098-3A2D-58AA-E02D94769B6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95735" y="1043622"/>
                          <a:ext cx="319218" cy="37582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对象 -2147482604">
            <a:extLst>
              <a:ext uri="{FF2B5EF4-FFF2-40B4-BE49-F238E27FC236}">
                <a16:creationId xmlns:a16="http://schemas.microsoft.com/office/drawing/2014/main" id="{144D1312-5D7D-D174-ED8E-CA80E71199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552427"/>
              </p:ext>
            </p:extLst>
          </p:nvPr>
        </p:nvGraphicFramePr>
        <p:xfrm>
          <a:off x="1513050" y="1524061"/>
          <a:ext cx="2074168" cy="54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393480" progId="Equation.DSMT4">
                  <p:embed/>
                </p:oleObj>
              </mc:Choice>
              <mc:Fallback>
                <p:oleObj name="Equation" r:id="rId6" imgW="1485720" imgH="393480" progId="Equation.DSMT4">
                  <p:embed/>
                  <p:pic>
                    <p:nvPicPr>
                      <p:cNvPr id="2" name="对象 -2147482604">
                        <a:extLst>
                          <a:ext uri="{FF2B5EF4-FFF2-40B4-BE49-F238E27FC236}">
                            <a16:creationId xmlns:a16="http://schemas.microsoft.com/office/drawing/2014/main" id="{47BE990A-A098-3A2D-58AA-E02D94769B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3050" y="1524061"/>
                        <a:ext cx="2074168" cy="54363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-2147482604">
            <a:extLst>
              <a:ext uri="{FF2B5EF4-FFF2-40B4-BE49-F238E27FC236}">
                <a16:creationId xmlns:a16="http://schemas.microsoft.com/office/drawing/2014/main" id="{889D337D-791A-F898-242C-546E9D990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407668"/>
              </p:ext>
            </p:extLst>
          </p:nvPr>
        </p:nvGraphicFramePr>
        <p:xfrm>
          <a:off x="4067945" y="1524414"/>
          <a:ext cx="15430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393480" progId="Equation.DSMT4">
                  <p:embed/>
                </p:oleObj>
              </mc:Choice>
              <mc:Fallback>
                <p:oleObj name="Equation" r:id="rId8" imgW="1104840" imgH="393480" progId="Equation.DSMT4">
                  <p:embed/>
                  <p:pic>
                    <p:nvPicPr>
                      <p:cNvPr id="5" name="对象 -2147482604">
                        <a:extLst>
                          <a:ext uri="{FF2B5EF4-FFF2-40B4-BE49-F238E27FC236}">
                            <a16:creationId xmlns:a16="http://schemas.microsoft.com/office/drawing/2014/main" id="{144D1312-5D7D-D174-ED8E-CA80E7119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67945" y="1524414"/>
                        <a:ext cx="1543050" cy="542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604">
            <a:extLst>
              <a:ext uri="{FF2B5EF4-FFF2-40B4-BE49-F238E27FC236}">
                <a16:creationId xmlns:a16="http://schemas.microsoft.com/office/drawing/2014/main" id="{DAB37A63-306D-70D4-5962-A01E79C5A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344562"/>
              </p:ext>
            </p:extLst>
          </p:nvPr>
        </p:nvGraphicFramePr>
        <p:xfrm>
          <a:off x="2792034" y="3440585"/>
          <a:ext cx="175418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57120" imgH="393480" progId="Equation.DSMT4">
                  <p:embed/>
                </p:oleObj>
              </mc:Choice>
              <mc:Fallback>
                <p:oleObj name="Equation" r:id="rId10" imgW="1257120" imgH="393480" progId="Equation.DSMT4">
                  <p:embed/>
                  <p:pic>
                    <p:nvPicPr>
                      <p:cNvPr id="5" name="对象 -2147482604">
                        <a:extLst>
                          <a:ext uri="{FF2B5EF4-FFF2-40B4-BE49-F238E27FC236}">
                            <a16:creationId xmlns:a16="http://schemas.microsoft.com/office/drawing/2014/main" id="{144D1312-5D7D-D174-ED8E-CA80E7119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92034" y="3440585"/>
                        <a:ext cx="1754188" cy="544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1"/>
      <p:bldP spid="10242" grpId="2"/>
      <p:bldP spid="33799" grpId="0"/>
      <p:bldP spid="33799" grpId="1"/>
      <p:bldP spid="33800" grpId="0"/>
      <p:bldP spid="33800" grpId="1"/>
      <p:bldP spid="33802" grpId="0"/>
      <p:bldP spid="33802" grpId="1"/>
      <p:bldP spid="102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宋体" panose="02010600030101010101" pitchFamily="2" charset="-122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4818" name="文本框 1"/>
          <p:cNvSpPr txBox="1"/>
          <p:nvPr/>
        </p:nvSpPr>
        <p:spPr>
          <a:xfrm>
            <a:off x="277138" y="855365"/>
            <a:ext cx="8447204" cy="864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例3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平面内有 12 个点，其中任意 3 点都不在同一条直线上，以任意 3 点为顶点画三角形，一共可画多少个三角形?</a:t>
            </a:r>
          </a:p>
        </p:txBody>
      </p:sp>
      <p:sp>
        <p:nvSpPr>
          <p:cNvPr id="34819" name="文本框 2"/>
          <p:cNvSpPr txBox="1"/>
          <p:nvPr/>
        </p:nvSpPr>
        <p:spPr>
          <a:xfrm>
            <a:off x="419658" y="1606579"/>
            <a:ext cx="8304684" cy="142474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因为平面内的 12 个点中任意 3 点都不在同一直线上，所以，任意 3 个点都可以看作一个三角形的顶点，求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可画多少个三角形，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就是从 12 个不同元素中取出 3个元素的组合数，即</a:t>
            </a:r>
          </a:p>
        </p:txBody>
      </p:sp>
      <p:sp>
        <p:nvSpPr>
          <p:cNvPr id="34821" name="文本框 4"/>
          <p:cNvSpPr txBox="1"/>
          <p:nvPr/>
        </p:nvSpPr>
        <p:spPr>
          <a:xfrm>
            <a:off x="515430" y="3948933"/>
            <a:ext cx="8208912" cy="73295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</a:rPr>
              <a:t>        排列问题与组合问题的根本区别在于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cs typeface="楷体" panose="02010609060101010101" pitchFamily="49" charset="-122"/>
              </a:rPr>
              <a:t>，</a:t>
            </a: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</a:rPr>
              <a:t>取出元素后是否要按一定顺序排列.元素需要按一定顺序排列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cs typeface="楷体" panose="02010609060101010101" pitchFamily="49" charset="-122"/>
              </a:rPr>
              <a:t>，</a:t>
            </a: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</a:rPr>
              <a:t>属排列问题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cs typeface="楷体" panose="02010609060101010101" pitchFamily="49" charset="-122"/>
              </a:rPr>
              <a:t>;</a:t>
            </a: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</a:rPr>
              <a:t>不需要考虑元素顺序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cs typeface="楷体" panose="02010609060101010101" pitchFamily="49" charset="-122"/>
              </a:rPr>
              <a:t>，</a:t>
            </a: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pitchFamily="49" charset="-122"/>
              </a:rPr>
              <a:t>属组合问题.</a:t>
            </a:r>
          </a:p>
        </p:txBody>
      </p:sp>
      <p:sp>
        <p:nvSpPr>
          <p:cNvPr id="34822" name="文本框 5"/>
          <p:cNvSpPr txBox="1"/>
          <p:nvPr/>
        </p:nvSpPr>
        <p:spPr>
          <a:xfrm>
            <a:off x="971600" y="3540394"/>
            <a:ext cx="32296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答：一共可画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个三角形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对象 -2147482604">
            <a:extLst>
              <a:ext uri="{FF2B5EF4-FFF2-40B4-BE49-F238E27FC236}">
                <a16:creationId xmlns:a16="http://schemas.microsoft.com/office/drawing/2014/main" id="{5FFDFF5E-7769-5C22-B053-DB2665BF3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451251"/>
              </p:ext>
            </p:extLst>
          </p:nvPr>
        </p:nvGraphicFramePr>
        <p:xfrm>
          <a:off x="3548327" y="2955642"/>
          <a:ext cx="19478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393480" progId="Equation.DSMT4">
                  <p:embed/>
                </p:oleObj>
              </mc:Choice>
              <mc:Fallback>
                <p:oleObj name="Equation" r:id="rId2" imgW="1396800" imgH="393480" progId="Equation.DSMT4">
                  <p:embed/>
                  <p:pic>
                    <p:nvPicPr>
                      <p:cNvPr id="7" name="对象 -2147482604">
                        <a:extLst>
                          <a:ext uri="{FF2B5EF4-FFF2-40B4-BE49-F238E27FC236}">
                            <a16:creationId xmlns:a16="http://schemas.microsoft.com/office/drawing/2014/main" id="{DAB37A63-306D-70D4-5962-A01E79C5A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48327" y="2955642"/>
                        <a:ext cx="1947863" cy="544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  <p:bldP spid="34819" grpId="0"/>
      <p:bldP spid="34819" grpId="1"/>
      <p:bldP spid="34821" grpId="0"/>
      <p:bldP spid="34821" grpId="1"/>
      <p:bldP spid="34822" grpId="0"/>
      <p:bldP spid="348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宋体" panose="02010600030101010101" pitchFamily="2" charset="-122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5842" name="文本框 1"/>
          <p:cNvSpPr txBox="1"/>
          <p:nvPr/>
        </p:nvSpPr>
        <p:spPr>
          <a:xfrm>
            <a:off x="613343" y="864035"/>
            <a:ext cx="73977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例4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）从全班 50 人中选班委 7 人，共有多少种不同的选法?</a:t>
            </a:r>
          </a:p>
        </p:txBody>
      </p:sp>
      <p:sp>
        <p:nvSpPr>
          <p:cNvPr id="35843" name="文本框 2"/>
          <p:cNvSpPr txBox="1"/>
          <p:nvPr/>
        </p:nvSpPr>
        <p:spPr>
          <a:xfrm>
            <a:off x="251519" y="1259105"/>
            <a:ext cx="8352927" cy="74956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）从全班 50 人中选班长、副班长、学习委员、体育委员、宣传委员生活委员、文娱委员各一人，共有多少种不同的选法?</a:t>
            </a:r>
          </a:p>
        </p:txBody>
      </p:sp>
      <p:sp>
        <p:nvSpPr>
          <p:cNvPr id="35844" name="文本框 3"/>
          <p:cNvSpPr txBox="1"/>
          <p:nvPr/>
        </p:nvSpPr>
        <p:spPr>
          <a:xfrm>
            <a:off x="688613" y="2098040"/>
            <a:ext cx="4857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</a:t>
            </a:r>
            <a:endParaRPr lang="zh-CN" altLang="en-US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7" name="文本框 7"/>
          <p:cNvSpPr txBox="1"/>
          <p:nvPr/>
        </p:nvSpPr>
        <p:spPr>
          <a:xfrm>
            <a:off x="354300" y="3420488"/>
            <a:ext cx="8178140" cy="1087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小结</a:t>
            </a:r>
            <a:r>
              <a:rPr lang="en-US" altLang="zh-CN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</a:t>
            </a:r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排列问题与组合问题的根本区别在于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  <a:cs typeface="华文楷体" panose="02010600040101010101" pitchFamily="2" charset="-122"/>
              </a:rPr>
              <a:t>，</a:t>
            </a:r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取出元素后是否要按一定顺序排列</a:t>
            </a:r>
            <a:r>
              <a:rPr lang="en-US" altLang="zh-CN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.</a:t>
            </a:r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元素需要按一定顺序排列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  <a:cs typeface="华文楷体" panose="02010600040101010101" pitchFamily="2" charset="-122"/>
              </a:rPr>
              <a:t>，</a:t>
            </a:r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属排列问题</a:t>
            </a: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  <a:cs typeface="华文楷体" panose="02010600040101010101" pitchFamily="2" charset="-122"/>
              </a:rPr>
              <a:t>;</a:t>
            </a:r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不需要考虑元素顺序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  <a:cs typeface="华文楷体" panose="02010600040101010101" pitchFamily="2" charset="-122"/>
              </a:rPr>
              <a:t>，</a:t>
            </a:r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属组合问题.）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169E9BB-4246-14F7-2948-1414D4128AE1}"/>
              </a:ext>
            </a:extLst>
          </p:cNvPr>
          <p:cNvGrpSpPr/>
          <p:nvPr/>
        </p:nvGrpSpPr>
        <p:grpSpPr>
          <a:xfrm>
            <a:off x="1231622" y="2089150"/>
            <a:ext cx="5140577" cy="579438"/>
            <a:chOff x="1231622" y="2089150"/>
            <a:chExt cx="5140577" cy="57943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0B79955-9EA7-7BC7-3A48-DD6A8FDF4270}"/>
                </a:ext>
              </a:extLst>
            </p:cNvPr>
            <p:cNvSpPr txBox="1"/>
            <p:nvPr/>
          </p:nvSpPr>
          <p:spPr>
            <a:xfrm>
              <a:off x="1231622" y="2183974"/>
              <a:ext cx="51405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                                             </a:t>
              </a:r>
              <a:endParaRPr lang="zh-CN" altLang="en-US" dirty="0"/>
            </a:p>
          </p:txBody>
        </p:sp>
        <p:graphicFrame>
          <p:nvGraphicFramePr>
            <p:cNvPr id="4" name="对象 -2147482604">
              <a:extLst>
                <a:ext uri="{FF2B5EF4-FFF2-40B4-BE49-F238E27FC236}">
                  <a16:creationId xmlns:a16="http://schemas.microsoft.com/office/drawing/2014/main" id="{AFA1A6AD-1BD7-0B1A-424F-F87CC20C92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4567768"/>
                </p:ext>
              </p:extLst>
            </p:nvPr>
          </p:nvGraphicFramePr>
          <p:xfrm>
            <a:off x="1979613" y="2089150"/>
            <a:ext cx="2478087" cy="579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77680" imgH="419040" progId="Equation.DSMT4">
                    <p:embed/>
                  </p:oleObj>
                </mc:Choice>
                <mc:Fallback>
                  <p:oleObj name="Equation" r:id="rId2" imgW="1777680" imgH="419040" progId="Equation.DSMT4">
                    <p:embed/>
                    <p:pic>
                      <p:nvPicPr>
                        <p:cNvPr id="2" name="对象 -2147482604">
                          <a:extLst>
                            <a:ext uri="{FF2B5EF4-FFF2-40B4-BE49-F238E27FC236}">
                              <a16:creationId xmlns:a16="http://schemas.microsoft.com/office/drawing/2014/main" id="{5FFDFF5E-7769-5C22-B053-DB2665BF32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979613" y="2089150"/>
                          <a:ext cx="2478087" cy="5794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2D815F3-02BF-CC38-E962-ACE22413E349}"/>
              </a:ext>
            </a:extLst>
          </p:cNvPr>
          <p:cNvGrpSpPr/>
          <p:nvPr/>
        </p:nvGrpSpPr>
        <p:grpSpPr>
          <a:xfrm>
            <a:off x="1198358" y="2859872"/>
            <a:ext cx="6005104" cy="369332"/>
            <a:chOff x="1231622" y="3022076"/>
            <a:chExt cx="6005104" cy="369332"/>
          </a:xfrm>
        </p:grpSpPr>
        <p:graphicFrame>
          <p:nvGraphicFramePr>
            <p:cNvPr id="5" name="对象 -2147482604">
              <a:extLst>
                <a:ext uri="{FF2B5EF4-FFF2-40B4-BE49-F238E27FC236}">
                  <a16:creationId xmlns:a16="http://schemas.microsoft.com/office/drawing/2014/main" id="{B3C74882-4A41-8577-5136-592010EB9A1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770087"/>
                </p:ext>
              </p:extLst>
            </p:nvPr>
          </p:nvGraphicFramePr>
          <p:xfrm>
            <a:off x="1906523" y="3058033"/>
            <a:ext cx="449580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225600" imgH="241200" progId="Equation.DSMT4">
                    <p:embed/>
                  </p:oleObj>
                </mc:Choice>
                <mc:Fallback>
                  <p:oleObj name="Equation" r:id="rId4" imgW="3225600" imgH="241200" progId="Equation.DSMT4">
                    <p:embed/>
                    <p:pic>
                      <p:nvPicPr>
                        <p:cNvPr id="4" name="对象 -2147482604">
                          <a:extLst>
                            <a:ext uri="{FF2B5EF4-FFF2-40B4-BE49-F238E27FC236}">
                              <a16:creationId xmlns:a16="http://schemas.microsoft.com/office/drawing/2014/main" id="{AFA1A6AD-1BD7-0B1A-424F-F87CC20C926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06523" y="3058033"/>
                          <a:ext cx="4495800" cy="3333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EA96643-14FE-590D-322E-E1FDD451BE48}"/>
                </a:ext>
              </a:extLst>
            </p:cNvPr>
            <p:cNvSpPr txBox="1"/>
            <p:nvPr/>
          </p:nvSpPr>
          <p:spPr>
            <a:xfrm>
              <a:off x="1231622" y="3022076"/>
              <a:ext cx="60051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                                                                                    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2" grpId="1"/>
      <p:bldP spid="35843" grpId="0"/>
      <p:bldP spid="35843" grpId="1"/>
      <p:bldP spid="35844" grpId="0"/>
      <p:bldP spid="35844" grpId="1"/>
      <p:bldP spid="35847" grpId="0"/>
      <p:bldP spid="3584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回顾反思</a:t>
            </a:r>
          </a:p>
        </p:txBody>
      </p:sp>
      <p:sp>
        <p:nvSpPr>
          <p:cNvPr id="37891" name="文本框 2"/>
          <p:cNvSpPr txBox="1"/>
          <p:nvPr/>
        </p:nvSpPr>
        <p:spPr>
          <a:xfrm>
            <a:off x="453715" y="1298362"/>
            <a:ext cx="230568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组合的定义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</a:p>
        </p:txBody>
      </p:sp>
      <p:sp>
        <p:nvSpPr>
          <p:cNvPr id="9219" name="Text Box 22"/>
          <p:cNvSpPr/>
          <p:nvPr/>
        </p:nvSpPr>
        <p:spPr>
          <a:xfrm>
            <a:off x="467360" y="2870967"/>
            <a:ext cx="1917700" cy="36933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kumimoji="1" lang="en-US" altLang="zh-CN" sz="1800" b="1" strike="noStrike" noProof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kumimoji="1" lang="zh-CN" altLang="en-US" sz="1800" b="1" strike="noStrike" noProof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组合数公式：</a:t>
            </a:r>
          </a:p>
        </p:txBody>
      </p:sp>
      <p:graphicFrame>
        <p:nvGraphicFramePr>
          <p:cNvPr id="32771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20034"/>
              </p:ext>
            </p:extLst>
          </p:nvPr>
        </p:nvGraphicFramePr>
        <p:xfrm>
          <a:off x="2267744" y="2663989"/>
          <a:ext cx="6664325" cy="70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79480" imgH="457200" progId="Equation.DSMT4">
                  <p:embed/>
                </p:oleObj>
              </mc:Choice>
              <mc:Fallback>
                <p:oleObj name="Equation" r:id="rId3" imgW="2679480" imgH="457200" progId="Equation.DSMT4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2663989"/>
                        <a:ext cx="6664325" cy="709295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841072"/>
              </p:ext>
            </p:extLst>
          </p:nvPr>
        </p:nvGraphicFramePr>
        <p:xfrm>
          <a:off x="2281397" y="3451389"/>
          <a:ext cx="28686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520" imgH="431640" progId="Equation.DSMT4">
                  <p:embed/>
                </p:oleObj>
              </mc:Choice>
              <mc:Fallback>
                <p:oleObj name="Equation" r:id="rId5" imgW="1244520" imgH="431640" progId="Equation.DSMT4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1397" y="3451389"/>
                        <a:ext cx="2868612" cy="67945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-21474826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721193"/>
              </p:ext>
            </p:extLst>
          </p:nvPr>
        </p:nvGraphicFramePr>
        <p:xfrm>
          <a:off x="2253023" y="4145994"/>
          <a:ext cx="72866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241200" progId="Equation.DSMT4">
                  <p:embed/>
                </p:oleObj>
              </mc:Choice>
              <mc:Fallback>
                <p:oleObj name="Equation" r:id="rId7" imgW="457200" imgH="241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53023" y="4145994"/>
                        <a:ext cx="728662" cy="379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27405" y="4156075"/>
            <a:ext cx="136144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b="1" dirty="0">
                <a:latin typeface="宋体" panose="02010600030101010101" pitchFamily="2" charset="-122"/>
              </a:rPr>
              <a:t>规定：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0221D74A-FD92-833D-AACD-207C5ACFE846}"/>
              </a:ext>
            </a:extLst>
          </p:cNvPr>
          <p:cNvSpPr txBox="1"/>
          <p:nvPr/>
        </p:nvSpPr>
        <p:spPr>
          <a:xfrm>
            <a:off x="467361" y="897383"/>
            <a:ext cx="8642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小结</a:t>
            </a:r>
            <a:endParaRPr lang="en-US" altLang="zh-CN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CA259FE-C1F3-E61C-DF8F-86845A67E7DA}"/>
              </a:ext>
            </a:extLst>
          </p:cNvPr>
          <p:cNvGrpSpPr/>
          <p:nvPr/>
        </p:nvGrpSpPr>
        <p:grpSpPr>
          <a:xfrm>
            <a:off x="467544" y="1646767"/>
            <a:ext cx="8281103" cy="771621"/>
            <a:chOff x="467361" y="1612900"/>
            <a:chExt cx="8281103" cy="77162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4FD551E-9A9A-3CEE-36FF-193F86F113D2}"/>
                </a:ext>
              </a:extLst>
            </p:cNvPr>
            <p:cNvSpPr txBox="1"/>
            <p:nvPr/>
          </p:nvSpPr>
          <p:spPr>
            <a:xfrm>
              <a:off x="467361" y="1612900"/>
              <a:ext cx="8281103" cy="7716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indent="34290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从 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n 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个不同元素中取出 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m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zh-CN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zh-CN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≤</a:t>
              </a:r>
              <a:r>
                <a:rPr lang="zh-CN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个元素的所有不同</a:t>
              </a:r>
              <a:r>
                <a:rPr lang="zh-CN" altLang="en-US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组合的个数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，叫做从 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n 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个不同元素中取出 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m 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个元素的</a:t>
              </a: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组合数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，用符号     表示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7" name="对象 18">
              <a:extLst>
                <a:ext uri="{FF2B5EF4-FFF2-40B4-BE49-F238E27FC236}">
                  <a16:creationId xmlns:a16="http://schemas.microsoft.com/office/drawing/2014/main" id="{AAA04C50-FE80-1E43-B656-246D1251E3F4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1"/>
              </p:custDataLst>
              <p:extLst>
                <p:ext uri="{D42A27DB-BD31-4B8C-83A1-F6EECF244321}">
                  <p14:modId xmlns:p14="http://schemas.microsoft.com/office/powerpoint/2010/main" val="261429961"/>
                </p:ext>
              </p:extLst>
            </p:nvPr>
          </p:nvGraphicFramePr>
          <p:xfrm>
            <a:off x="5211128" y="2063433"/>
            <a:ext cx="30480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28600" imgH="241200" progId="Equation.DSMT4">
                    <p:embed/>
                  </p:oleObj>
                </mc:Choice>
                <mc:Fallback>
                  <p:oleObj name="Equation" r:id="rId9" imgW="228600" imgH="241200" progId="Equation.DSMT4">
                    <p:embed/>
                    <p:pic>
                      <p:nvPicPr>
                        <p:cNvPr id="5" name="对象 18">
                          <a:extLst>
                            <a:ext uri="{FF2B5EF4-FFF2-40B4-BE49-F238E27FC236}">
                              <a16:creationId xmlns:a16="http://schemas.microsoft.com/office/drawing/2014/main" id="{6915D04C-0E52-9D4D-5142-D240EC2EED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211128" y="2063433"/>
                          <a:ext cx="304800" cy="3016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1" grpId="1"/>
      <p:bldP spid="9219" grpId="0" bldLvl="0" animBg="1"/>
      <p:bldP spid="9219" grpId="1" animBg="1"/>
      <p:bldP spid="13" grpId="0"/>
      <p:bldP spid="13" grpId="1"/>
      <p:bldP spid="4" grpId="0"/>
      <p:bldP spid="4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38914" name="Text Box 5"/>
          <p:cNvSpPr txBox="1"/>
          <p:nvPr/>
        </p:nvSpPr>
        <p:spPr>
          <a:xfrm>
            <a:off x="2222500" y="1552575"/>
            <a:ext cx="5445125" cy="26532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必做题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教材第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页，练习第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题；</a:t>
            </a:r>
          </a:p>
          <a:p>
            <a:pPr>
              <a:lnSpc>
                <a:spcPct val="200000"/>
              </a:lnSpc>
              <a:buFontTx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教材第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214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页，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练习第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题．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选做题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教材第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页，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练习第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</a:t>
            </a:r>
            <a:r>
              <a: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． </a:t>
            </a:r>
          </a:p>
          <a:p>
            <a:pPr>
              <a:lnSpc>
                <a:spcPct val="200000"/>
              </a:lnSpc>
              <a:buFontTx/>
            </a:pP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315" y="1275715"/>
            <a:ext cx="16294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排列的定义：</a:t>
            </a:r>
            <a:endParaRPr lang="zh-CN" altLang="en-US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7664" y="1255450"/>
            <a:ext cx="7200587" cy="759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2667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一般地，从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个不同元素中取出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sz="1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≤</a:t>
            </a:r>
            <a:r>
              <a:rPr 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）个元素，并按照一定的顺序排成一列，叫做从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个不同元素中取出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个元素的一个</a:t>
            </a:r>
            <a:r>
              <a:rPr lang="zh-CN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排列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315" y="2082800"/>
            <a:ext cx="16706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sz="18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组合的定义：</a:t>
            </a:r>
            <a:endParaRPr lang="zh-CN" altLang="en-US" sz="1800" b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9885" y="2067560"/>
            <a:ext cx="7200587" cy="7253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一般地，从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个不同元素中取出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≤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）个元素，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叫做从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个不同元素中取出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个元素的一个</a:t>
            </a:r>
            <a:r>
              <a:rPr lang="zh-CN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组合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15" y="2931795"/>
            <a:ext cx="172838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CN" sz="18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排列数概念：</a:t>
            </a:r>
            <a:endParaRPr lang="zh-CN" altLang="en-US" sz="1800" b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7648" y="3988847"/>
            <a:ext cx="16706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4.</a:t>
            </a:r>
            <a:r>
              <a:rPr lang="zh-CN" sz="18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排列数</a:t>
            </a:r>
            <a:r>
              <a:rPr lang="zh-CN" sz="18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公式</a:t>
            </a:r>
            <a:r>
              <a:rPr lang="zh-CN" sz="18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endParaRPr lang="zh-CN" altLang="en-US" sz="1800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560" y="4464871"/>
            <a:ext cx="547055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追问</a:t>
            </a:r>
            <a:r>
              <a:rPr lang="en-US" altLang="zh-CN" sz="1800" b="1" dirty="0">
                <a:latin typeface="宋体" panose="02010600030101010101" pitchFamily="2" charset="-122"/>
              </a:rPr>
              <a:t>  </a:t>
            </a:r>
            <a:r>
              <a:rPr lang="zh-CN" sz="1800" b="1" dirty="0">
                <a:latin typeface="宋体" panose="02010600030101010101" pitchFamily="2" charset="-122"/>
              </a:rPr>
              <a:t>排列与组合的定义有什么区别和联系呢？</a:t>
            </a:r>
            <a:endParaRPr lang="zh-CN" altLang="en-US" sz="1800" b="1" dirty="0">
              <a:latin typeface="宋体" panose="02010600030101010101" pitchFamily="2" charset="-122"/>
            </a:endParaRPr>
          </a:p>
        </p:txBody>
      </p:sp>
      <p:sp>
        <p:nvSpPr>
          <p:cNvPr id="13314" name="Text Box 37"/>
          <p:cNvSpPr txBox="1"/>
          <p:nvPr>
            <p:custDataLst>
              <p:tags r:id="rId1"/>
            </p:custDataLst>
          </p:nvPr>
        </p:nvSpPr>
        <p:spPr>
          <a:xfrm>
            <a:off x="395536" y="725621"/>
            <a:ext cx="44646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什么是排列、组合、排列数？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68D28DA-7BFF-2EC1-1CC9-D98259807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20384"/>
              </p:ext>
            </p:extLst>
          </p:nvPr>
        </p:nvGraphicFramePr>
        <p:xfrm>
          <a:off x="2226070" y="3971384"/>
          <a:ext cx="26082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400" imgH="241200" progId="Equation.DSMT4">
                  <p:embed/>
                </p:oleObj>
              </mc:Choice>
              <mc:Fallback>
                <p:oleObj name="Equation" r:id="rId3" imgW="1625400" imgH="24120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27B0F12E-B8BB-A9DC-AE14-2414AB628C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6070" y="3971384"/>
                        <a:ext cx="2608263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>
            <a:extLst>
              <a:ext uri="{FF2B5EF4-FFF2-40B4-BE49-F238E27FC236}">
                <a16:creationId xmlns:a16="http://schemas.microsoft.com/office/drawing/2014/main" id="{9D45E732-071E-D942-D59F-5D7DCFCC5147}"/>
              </a:ext>
            </a:extLst>
          </p:cNvPr>
          <p:cNvGrpSpPr/>
          <p:nvPr/>
        </p:nvGrpSpPr>
        <p:grpSpPr>
          <a:xfrm>
            <a:off x="1619885" y="2913659"/>
            <a:ext cx="7200587" cy="1057725"/>
            <a:chOff x="1619885" y="2913659"/>
            <a:chExt cx="7200587" cy="1057725"/>
          </a:xfrm>
        </p:grpSpPr>
        <p:sp>
          <p:nvSpPr>
            <p:cNvPr id="9" name="文本框 8"/>
            <p:cNvSpPr txBox="1"/>
            <p:nvPr/>
          </p:nvSpPr>
          <p:spPr>
            <a:xfrm>
              <a:off x="1619885" y="2913659"/>
              <a:ext cx="7200587" cy="1057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latin typeface="Times New Roman" panose="02020603050405020304" pitchFamily="18" charset="0"/>
                  <a:ea typeface="仿宋" panose="02010609060101010101" charset="-122"/>
                  <a:cs typeface="Times New Roman" panose="02020603050405020304" pitchFamily="18" charset="0"/>
                </a:rPr>
                <a:t>       </a:t>
              </a:r>
              <a:r>
                <a: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我们把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从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个不同元素中取出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zh-CN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zh-CN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≤</a:t>
              </a:r>
              <a:r>
                <a:rPr lang="zh-CN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）个元素</a:t>
              </a:r>
              <a:r>
                <a:rPr 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的所有不同排列的个数，叫做从</a:t>
              </a:r>
              <a:r>
                <a: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个不同元素中取出</a:t>
              </a:r>
              <a:r>
                <a: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个元素的</a:t>
              </a:r>
              <a:r>
                <a:rPr lang="zh-CN" sz="1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排列数</a:t>
              </a:r>
              <a:r>
                <a:rPr 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，用符号</a:t>
              </a:r>
              <a:endPara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表示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.</a:t>
              </a:r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D8D825E3-1484-120B-9123-B1B8A35D16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4978568"/>
                </p:ext>
              </p:extLst>
            </p:nvPr>
          </p:nvGraphicFramePr>
          <p:xfrm>
            <a:off x="8316416" y="3249639"/>
            <a:ext cx="366713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28600" imgH="241200" progId="Equation.DSMT4">
                    <p:embed/>
                  </p:oleObj>
                </mc:Choice>
                <mc:Fallback>
                  <p:oleObj name="Equation" r:id="rId5" imgW="228600" imgH="24120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968D28DA-7BFF-2EC1-1CC9-D98259807C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316416" y="3249639"/>
                          <a:ext cx="366713" cy="385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1" grpId="1"/>
      <p:bldP spid="13" grpId="0"/>
      <p:bldP spid="13" grpId="1"/>
      <p:bldP spid="13314" grpId="0"/>
      <p:bldP spid="13314" grpId="1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7">
            <a:extLst>
              <a:ext uri="{FF2B5EF4-FFF2-40B4-BE49-F238E27FC236}">
                <a16:creationId xmlns:a16="http://schemas.microsoft.com/office/drawing/2014/main" id="{75D3A57F-1449-F5A5-67B0-E504ADAB533E}"/>
              </a:ext>
            </a:extLst>
          </p:cNvPr>
          <p:cNvSpPr/>
          <p:nvPr/>
        </p:nvSpPr>
        <p:spPr>
          <a:xfrm>
            <a:off x="827584" y="1635646"/>
            <a:ext cx="7127875" cy="7546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zh-CN" altLang="en-US" sz="1800" b="1" dirty="0"/>
              <a:t>         是否能像排列一样，也能找到计算组合个数的公式，从而能便捷地求出组合个数？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1F58DA-AC08-B9FB-AF31-0E82E31193F7}"/>
              </a:ext>
            </a:extLst>
          </p:cNvPr>
          <p:cNvSpPr txBox="1"/>
          <p:nvPr/>
        </p:nvSpPr>
        <p:spPr>
          <a:xfrm>
            <a:off x="156946" y="1582349"/>
            <a:ext cx="1318710" cy="471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[</a:t>
            </a:r>
            <a:r>
              <a:rPr 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问题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1] 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标题 2">
            <a:extLst>
              <a:ext uri="{FF2B5EF4-FFF2-40B4-BE49-F238E27FC236}">
                <a16:creationId xmlns:a16="http://schemas.microsoft.com/office/drawing/2014/main" id="{25C36044-88EF-A6B4-3FE8-F60869DA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</p:spTree>
    <p:extLst>
      <p:ext uri="{BB962C8B-B14F-4D97-AF65-F5344CB8AC3E}">
        <p14:creationId xmlns:p14="http://schemas.microsoft.com/office/powerpoint/2010/main" val="37257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3554" name="文本框 1"/>
          <p:cNvSpPr txBox="1"/>
          <p:nvPr/>
        </p:nvSpPr>
        <p:spPr>
          <a:xfrm>
            <a:off x="755576" y="1605026"/>
            <a:ext cx="36982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类比排列数，我们引进组合数概念：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154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399058"/>
              </p:ext>
            </p:extLst>
          </p:nvPr>
        </p:nvGraphicFramePr>
        <p:xfrm>
          <a:off x="1204466" y="3674139"/>
          <a:ext cx="6381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4466" y="3674139"/>
                        <a:ext cx="638175" cy="681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AutoShape 21"/>
          <p:cNvSpPr/>
          <p:nvPr/>
        </p:nvSpPr>
        <p:spPr>
          <a:xfrm>
            <a:off x="2452242" y="3421092"/>
            <a:ext cx="1365240" cy="384175"/>
          </a:xfrm>
          <a:prstGeom prst="wedgeRectCallout">
            <a:avLst>
              <a:gd name="adj1" fmla="val -81630"/>
              <a:gd name="adj2" fmla="val 44676"/>
            </a:avLst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zh-CN" altLang="en-US" sz="1800" b="1" strike="noStrike" noProof="1">
                <a:latin typeface="Times New Roman" panose="02020603050405020304" pitchFamily="18" charset="0"/>
              </a:rPr>
              <a:t>取出元素数</a:t>
            </a:r>
          </a:p>
        </p:txBody>
      </p:sp>
      <p:sp>
        <p:nvSpPr>
          <p:cNvPr id="6149" name="AutoShape 9"/>
          <p:cNvSpPr/>
          <p:nvPr/>
        </p:nvSpPr>
        <p:spPr>
          <a:xfrm>
            <a:off x="2195701" y="4639022"/>
            <a:ext cx="2088267" cy="381000"/>
          </a:xfrm>
          <a:prstGeom prst="borderCallout3">
            <a:avLst>
              <a:gd name="adj1" fmla="val 38056"/>
              <a:gd name="adj2" fmla="val -4815"/>
              <a:gd name="adj3" fmla="val 38296"/>
              <a:gd name="adj4" fmla="val -3907"/>
              <a:gd name="adj5" fmla="val 43787"/>
              <a:gd name="adj6" fmla="val -39593"/>
              <a:gd name="adj7" fmla="val -91634"/>
              <a:gd name="adj8" fmla="val -37995"/>
            </a:avLst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zh-CN" altLang="en-US" sz="1800" b="1" strike="noStrike" noProof="1">
                <a:latin typeface="Times New Roman" panose="02020603050405020304" pitchFamily="18" charset="0"/>
              </a:rPr>
              <a:t>组合的第一个字母</a:t>
            </a:r>
          </a:p>
        </p:txBody>
      </p:sp>
      <p:sp>
        <p:nvSpPr>
          <p:cNvPr id="6150" name="AutoShape 20"/>
          <p:cNvSpPr/>
          <p:nvPr/>
        </p:nvSpPr>
        <p:spPr>
          <a:xfrm>
            <a:off x="2267456" y="4063394"/>
            <a:ext cx="1193800" cy="373063"/>
          </a:xfrm>
          <a:prstGeom prst="wedgeRectCallout">
            <a:avLst>
              <a:gd name="adj1" fmla="val -92366"/>
              <a:gd name="adj2" fmla="val -9440"/>
            </a:avLst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zh-CN" altLang="en-US" sz="1800" b="1" strike="noStrike" noProof="1">
                <a:latin typeface="Times New Roman" panose="02020603050405020304" pitchFamily="18" charset="0"/>
              </a:rPr>
              <a:t>元素总数</a:t>
            </a:r>
          </a:p>
        </p:txBody>
      </p:sp>
      <p:sp>
        <p:nvSpPr>
          <p:cNvPr id="6152" name="Text Box 22"/>
          <p:cNvSpPr/>
          <p:nvPr/>
        </p:nvSpPr>
        <p:spPr>
          <a:xfrm>
            <a:off x="4553289" y="3599252"/>
            <a:ext cx="2824163" cy="36933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zh-CN" sz="1800" b="1" i="1" strike="noStrike" noProof="1"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1800" b="1" strike="noStrike" noProof="1"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pitchFamily="2" charset="-122"/>
              </a:rPr>
              <a:t>，</a:t>
            </a:r>
            <a:r>
              <a:rPr kumimoji="1" lang="en-US" altLang="zh-CN" sz="1800" b="1" i="1" noProof="1"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 </a:t>
            </a:r>
            <a:r>
              <a:rPr kumimoji="1" lang="zh-CN" altLang="en-US" sz="1800" b="1" strike="noStrike" noProof="1"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所满足的条件是：</a:t>
            </a:r>
          </a:p>
        </p:txBody>
      </p:sp>
      <p:sp>
        <p:nvSpPr>
          <p:cNvPr id="6153" name="Text Box 23">
            <a:hlinkClick r:id="" action="ppaction://noaction"/>
          </p:cNvPr>
          <p:cNvSpPr/>
          <p:nvPr/>
        </p:nvSpPr>
        <p:spPr>
          <a:xfrm>
            <a:off x="4985337" y="3970204"/>
            <a:ext cx="2551113" cy="870751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zh-CN" sz="1800" b="1" strike="noStrike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</a:t>
            </a:r>
            <a:r>
              <a:rPr kumimoji="1" lang="zh-CN" altLang="en-US" sz="1800" b="1" strike="noStrike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kumimoji="1" lang="en-US" altLang="zh-CN" sz="1800" b="1" i="1" strike="noStrike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kumimoji="1" lang="en-US" altLang="zh-CN" sz="1800" b="1" strike="noStrike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∈N</a:t>
            </a:r>
            <a:r>
              <a:rPr kumimoji="1" lang="en-US" altLang="zh-CN" sz="1800" b="1" i="1" strike="noStrike" baseline="30000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kumimoji="1" lang="zh-CN" altLang="en-US" sz="1800" b="1" strike="noStrike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，</a:t>
            </a:r>
            <a:r>
              <a:rPr kumimoji="1" lang="en-US" altLang="zh-CN" sz="1800" b="1" i="1" strike="noStrike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kumimoji="1" lang="en-US" altLang="zh-CN" sz="1800" b="1" strike="noStrike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∈N</a:t>
            </a:r>
            <a:r>
              <a:rPr kumimoji="1" lang="en-US" altLang="zh-CN" sz="1800" b="1" i="1" strike="noStrike" baseline="30000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kumimoji="1" lang="en-US" altLang="zh-CN" sz="1800" b="1" i="1" strike="noStrike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1" lang="zh-CN" altLang="en-US" sz="1800" b="1" strike="noStrike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；</a:t>
            </a:r>
            <a:endParaRPr kumimoji="1" lang="en-US" altLang="zh-CN" sz="1800" b="1" strike="noStrike" noProof="1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zh-CN" sz="1800" b="1" strike="noStrike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kumimoji="1" lang="zh-CN" altLang="en-US" sz="1800" b="1" strike="noStrike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1" lang="en-US" altLang="zh-CN" sz="1800" b="1" i="1" strike="noStrike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kumimoji="1" lang="en-US" altLang="zh-CN" sz="1800" b="1" i="1" strike="noStrike" noProof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≤</a:t>
            </a:r>
            <a:r>
              <a:rPr kumimoji="1" lang="en-US" altLang="zh-CN" sz="1800" b="1" i="1" strike="noStrike" noProof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 .</a:t>
            </a:r>
          </a:p>
        </p:txBody>
      </p:sp>
      <p:graphicFrame>
        <p:nvGraphicFramePr>
          <p:cNvPr id="27662" name="对象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84854"/>
              </p:ext>
            </p:extLst>
          </p:nvPr>
        </p:nvGraphicFramePr>
        <p:xfrm>
          <a:off x="4646166" y="3086764"/>
          <a:ext cx="139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39700" imgH="368300" progId="Equation.KSEE3">
                  <p:embed/>
                </p:oleObj>
              </mc:Choice>
              <mc:Fallback>
                <p:oleObj r:id="rId8" imgW="139700" imgH="368300" progId="Equation.KSEE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46166" y="3086764"/>
                        <a:ext cx="139700" cy="368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ext Box 37"/>
          <p:cNvSpPr txBox="1"/>
          <p:nvPr>
            <p:custDataLst>
              <p:tags r:id="rId1"/>
            </p:custDataLst>
          </p:nvPr>
        </p:nvSpPr>
        <p:spPr>
          <a:xfrm>
            <a:off x="323528" y="2102184"/>
            <a:ext cx="13508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组合数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5E55499-68B0-C76B-7B42-F3373F07F2FF}"/>
              </a:ext>
            </a:extLst>
          </p:cNvPr>
          <p:cNvGrpSpPr/>
          <p:nvPr/>
        </p:nvGrpSpPr>
        <p:grpSpPr>
          <a:xfrm>
            <a:off x="645314" y="2562559"/>
            <a:ext cx="8281103" cy="771621"/>
            <a:chOff x="467361" y="1612900"/>
            <a:chExt cx="8281103" cy="771621"/>
          </a:xfrm>
        </p:grpSpPr>
        <p:sp>
          <p:nvSpPr>
            <p:cNvPr id="3" name="文本框 2"/>
            <p:cNvSpPr txBox="1"/>
            <p:nvPr/>
          </p:nvSpPr>
          <p:spPr>
            <a:xfrm>
              <a:off x="467361" y="1612900"/>
              <a:ext cx="8281103" cy="7716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indent="34290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从 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n 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个不同元素中取出 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m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zh-CN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zh-CN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≤</a:t>
              </a:r>
              <a:r>
                <a:rPr lang="zh-CN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个元素的所有不同</a:t>
              </a:r>
              <a:r>
                <a:rPr lang="zh-CN" altLang="en-US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组合的个数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，叫做从 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n 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个不同元素中取出 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m 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个元素的</a:t>
              </a: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组合数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，用符号     表示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4" name="对象 18">
              <a:extLst>
                <a:ext uri="{FF2B5EF4-FFF2-40B4-BE49-F238E27FC236}">
                  <a16:creationId xmlns:a16="http://schemas.microsoft.com/office/drawing/2014/main" id="{2C634D09-C3CD-EA83-4FB3-310BAB23FE85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2962061624"/>
                </p:ext>
              </p:extLst>
            </p:nvPr>
          </p:nvGraphicFramePr>
          <p:xfrm>
            <a:off x="5211128" y="2063433"/>
            <a:ext cx="30480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28600" imgH="241200" progId="Equation.DSMT4">
                    <p:embed/>
                  </p:oleObj>
                </mc:Choice>
                <mc:Fallback>
                  <p:oleObj name="Equation" r:id="rId10" imgW="228600" imgH="241200" progId="Equation.DSMT4">
                    <p:embed/>
                    <p:pic>
                      <p:nvPicPr>
                        <p:cNvPr id="2" name="对象 18">
                          <a:extLst>
                            <a:ext uri="{FF2B5EF4-FFF2-40B4-BE49-F238E27FC236}">
                              <a16:creationId xmlns:a16="http://schemas.microsoft.com/office/drawing/2014/main" id="{9B08D3DF-CC1A-9DD6-65F6-0CD49FC32F6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211128" y="2063433"/>
                          <a:ext cx="304800" cy="3016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59" name="组合 18"/>
          <p:cNvGrpSpPr/>
          <p:nvPr/>
        </p:nvGrpSpPr>
        <p:grpSpPr>
          <a:xfrm>
            <a:off x="5652120" y="1754982"/>
            <a:ext cx="3096904" cy="838200"/>
            <a:chOff x="10479148" y="156788"/>
            <a:chExt cx="3837034" cy="1119661"/>
          </a:xfrm>
        </p:grpSpPr>
        <p:sp>
          <p:nvSpPr>
            <p:cNvPr id="6160" name="圆角矩形标注 19"/>
            <p:cNvSpPr/>
            <p:nvPr>
              <p:custDataLst>
                <p:tags r:id="rId2"/>
              </p:custDataLst>
            </p:nvPr>
          </p:nvSpPr>
          <p:spPr>
            <a:xfrm>
              <a:off x="10479148" y="156788"/>
              <a:ext cx="3837034" cy="1119661"/>
            </a:xfrm>
            <a:prstGeom prst="wedgeRoundRectCallout">
              <a:avLst>
                <a:gd name="adj1" fmla="val -48174"/>
                <a:gd name="adj2" fmla="val 104719"/>
                <a:gd name="adj3" fmla="val 16667"/>
              </a:avLst>
            </a:prstGeom>
            <a:solidFill>
              <a:schemeClr val="bg1">
                <a:alpha val="53000"/>
              </a:schemeClr>
            </a:solidFill>
            <a:ln w="12700">
              <a:solidFill>
                <a:srgbClr val="41719C"/>
              </a:solidFill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fontAlgn="base"/>
              <a:r>
                <a:rPr lang="zh-CN" altLang="en-US" sz="1495" b="1" strike="noStrike" noProof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符号       中的</a:t>
              </a:r>
              <a:r>
                <a:rPr lang="en-US" altLang="zh-CN" sz="1495" b="1" strike="noStrike" noProof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zh-CN" altLang="en-US" sz="1495" b="1" strike="noStrike" noProof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是英文</a:t>
              </a:r>
              <a:r>
                <a:rPr lang="en-US" altLang="zh-CN" sz="1495" b="1" strike="noStrike" noProof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combination</a:t>
              </a:r>
            </a:p>
            <a:p>
              <a:pPr fontAlgn="base"/>
              <a:r>
                <a:rPr lang="en-US" altLang="zh-CN" sz="1495" b="1" strike="noStrike" noProof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CN" altLang="en-US" sz="1495" b="1" strike="noStrike" noProof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组合</a:t>
              </a:r>
              <a:r>
                <a:rPr lang="en-US" altLang="zh-CN" sz="1495" b="1" strike="noStrike" noProof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zh-CN" altLang="en-US" sz="1495" b="1" strike="noStrike" noProof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的第一个字母</a:t>
              </a:r>
              <a:r>
                <a:rPr lang="en-US" altLang="zh-CN" sz="1495" b="1" strike="noStrike" noProof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graphicFrame>
          <p:nvGraphicFramePr>
            <p:cNvPr id="27661" name="对象 18"/>
            <p:cNvGraphicFramePr>
              <a:graphicFrameLocks noChangeAspect="1"/>
            </p:cNvGraphicFramePr>
            <p:nvPr>
              <p:custDataLst>
                <p:tags r:id="rId3"/>
              </p:custDataLst>
              <p:extLst>
                <p:ext uri="{D42A27DB-BD31-4B8C-83A1-F6EECF244321}">
                  <p14:modId xmlns:p14="http://schemas.microsoft.com/office/powerpoint/2010/main" val="9200042"/>
                </p:ext>
              </p:extLst>
            </p:nvPr>
          </p:nvGraphicFramePr>
          <p:xfrm>
            <a:off x="11113688" y="335975"/>
            <a:ext cx="375677" cy="402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28600" imgH="241200" progId="Equation.DSMT4">
                    <p:embed/>
                  </p:oleObj>
                </mc:Choice>
                <mc:Fallback>
                  <p:oleObj name="Equation" r:id="rId12" imgW="228600" imgH="241200" progId="Equation.DSMT4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113688" y="335975"/>
                          <a:ext cx="375677" cy="402908"/>
                        </a:xfrm>
                        <a:prstGeom prst="rect">
                          <a:avLst/>
                        </a:prstGeom>
                        <a:solidFill>
                          <a:schemeClr val="accent6">
                            <a:lumMod val="40000"/>
                            <a:lumOff val="60000"/>
                            <a:alpha val="53000"/>
                          </a:schemeClr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矩形 57">
            <a:extLst>
              <a:ext uri="{FF2B5EF4-FFF2-40B4-BE49-F238E27FC236}">
                <a16:creationId xmlns:a16="http://schemas.microsoft.com/office/drawing/2014/main" id="{DC4D3DC0-C82E-8486-29ED-9AE2F67C5941}"/>
              </a:ext>
            </a:extLst>
          </p:cNvPr>
          <p:cNvSpPr/>
          <p:nvPr/>
        </p:nvSpPr>
        <p:spPr>
          <a:xfrm>
            <a:off x="755576" y="1168083"/>
            <a:ext cx="8281103" cy="4084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buNone/>
            </a:pPr>
            <a:r>
              <a:rPr lang="zh-CN" altLang="en-US" sz="1800" b="1" dirty="0"/>
              <a:t>是否能像排列一样，也能找到计算组合个数的公式，从而便捷地求出组合个数？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817C9B-8071-6ED0-C384-4C3DFF61D335}"/>
              </a:ext>
            </a:extLst>
          </p:cNvPr>
          <p:cNvSpPr txBox="1"/>
          <p:nvPr/>
        </p:nvSpPr>
        <p:spPr>
          <a:xfrm>
            <a:off x="262716" y="772942"/>
            <a:ext cx="1212940" cy="471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[</a:t>
            </a:r>
            <a:r>
              <a:rPr 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问题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1] 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  <p:bldP spid="6151" grpId="1" animBg="1"/>
      <p:bldP spid="6151" grpId="2" animBg="1"/>
      <p:bldP spid="6149" grpId="1" animBg="1"/>
      <p:bldP spid="6149" grpId="2" animBg="1"/>
      <p:bldP spid="6150" grpId="1" animBg="1"/>
      <p:bldP spid="6150" grpId="2" animBg="1"/>
      <p:bldP spid="6152" grpId="0" bldLvl="0" animBg="1"/>
      <p:bldP spid="6152" grpId="1" animBg="1"/>
      <p:bldP spid="6153" grpId="0" bldLvl="0" animBg="1"/>
      <p:bldP spid="6153" grpId="1" animBg="1"/>
      <p:bldP spid="13314" grpId="0"/>
      <p:bldP spid="13314" grpId="1"/>
      <p:bldP spid="3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2"/>
          <p:cNvSpPr>
            <a:spLocks noGrp="1"/>
          </p:cNvSpPr>
          <p:nvPr>
            <p:ph type="title"/>
          </p:nvPr>
        </p:nvSpPr>
        <p:spPr>
          <a:xfrm>
            <a:off x="34925" y="95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文本框 10"/>
              <p:cNvSpPr txBox="1"/>
              <p:nvPr/>
            </p:nvSpPr>
            <p:spPr>
              <a:xfrm>
                <a:off x="346710" y="2427605"/>
                <a:ext cx="8401754" cy="8945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例如，从 1，2 这两个元素中，每次任意取出 1 个作为一个组合，那么它可以构成两个组合，即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𝟐</m:t>
                        </m:r>
                      </m:sub>
                      <m:sup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=2，即从 2 个元素中任取 1 个元素的组合数.</a:t>
                </a:r>
              </a:p>
            </p:txBody>
          </p:sp>
        </mc:Choice>
        <mc:Fallback xmlns="">
          <p:sp>
            <p:nvSpPr>
              <p:cNvPr id="28676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" y="2427605"/>
                <a:ext cx="8401754" cy="894540"/>
              </a:xfrm>
              <a:prstGeom prst="rect">
                <a:avLst/>
              </a:prstGeom>
              <a:blipFill>
                <a:blip r:embed="rId4"/>
                <a:stretch>
                  <a:fillRect l="-653" r="-145" b="-952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9" name="文本框 13"/>
              <p:cNvSpPr txBox="1"/>
              <p:nvPr/>
            </p:nvSpPr>
            <p:spPr>
              <a:xfrm>
                <a:off x="827678" y="3348151"/>
                <a:ext cx="5563992" cy="9243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个不同元素中，取出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个元素的组合数表示为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𝟑</m:t>
                        </m:r>
                      </m:sub>
                      <m:sup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个不同元素中，取出 3 个元素的组合数表示为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𝟒</m:t>
                        </m:r>
                      </m:sub>
                      <m:sup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679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78" y="3348151"/>
                <a:ext cx="5563992" cy="924356"/>
              </a:xfrm>
              <a:prstGeom prst="rect">
                <a:avLst/>
              </a:prstGeom>
              <a:blipFill>
                <a:blip r:embed="rId5"/>
                <a:stretch>
                  <a:fillRect l="-986" r="-2191" b="-921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4" name="Text Box 37"/>
          <p:cNvSpPr txBox="1"/>
          <p:nvPr>
            <p:custDataLst>
              <p:tags r:id="rId1"/>
            </p:custDataLst>
          </p:nvPr>
        </p:nvSpPr>
        <p:spPr>
          <a:xfrm>
            <a:off x="179512" y="783590"/>
            <a:ext cx="129633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组合数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4CD97A8-DA54-5354-7D46-8D350E17DE81}"/>
              </a:ext>
            </a:extLst>
          </p:cNvPr>
          <p:cNvGrpSpPr/>
          <p:nvPr/>
        </p:nvGrpSpPr>
        <p:grpSpPr>
          <a:xfrm>
            <a:off x="251460" y="1272437"/>
            <a:ext cx="8281103" cy="771621"/>
            <a:chOff x="467361" y="1612900"/>
            <a:chExt cx="8281103" cy="771621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B8AC3FE-6087-8B65-C20A-B476C218913D}"/>
                </a:ext>
              </a:extLst>
            </p:cNvPr>
            <p:cNvSpPr txBox="1"/>
            <p:nvPr/>
          </p:nvSpPr>
          <p:spPr>
            <a:xfrm>
              <a:off x="467361" y="1612900"/>
              <a:ext cx="8281103" cy="7716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indent="34290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从 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n 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个不同元素中取出 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m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zh-CN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zh-CN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≤</a:t>
              </a:r>
              <a:r>
                <a:rPr lang="zh-CN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个元素的所有不同</a:t>
              </a:r>
              <a:r>
                <a:rPr lang="zh-CN" altLang="en-US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组合的个数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，叫做从 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n 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个不同元素中取出 </a:t>
              </a: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m 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个元素的</a:t>
              </a: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组合数</a:t>
              </a:r>
              <a:r>
                <a: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，用符号     表示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5" name="对象 18">
              <a:extLst>
                <a:ext uri="{FF2B5EF4-FFF2-40B4-BE49-F238E27FC236}">
                  <a16:creationId xmlns:a16="http://schemas.microsoft.com/office/drawing/2014/main" id="{6915D04C-0E52-9D4D-5142-D240EC2EEDBE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2"/>
              </p:custDataLst>
              <p:extLst>
                <p:ext uri="{D42A27DB-BD31-4B8C-83A1-F6EECF244321}">
                  <p14:modId xmlns:p14="http://schemas.microsoft.com/office/powerpoint/2010/main" val="3049361010"/>
                </p:ext>
              </p:extLst>
            </p:nvPr>
          </p:nvGraphicFramePr>
          <p:xfrm>
            <a:off x="5211128" y="2063433"/>
            <a:ext cx="30480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28600" imgH="241200" progId="Equation.DSMT4">
                    <p:embed/>
                  </p:oleObj>
                </mc:Choice>
                <mc:Fallback>
                  <p:oleObj name="Equation" r:id="rId6" imgW="228600" imgH="241200" progId="Equation.DSMT4">
                    <p:embed/>
                    <p:pic>
                      <p:nvPicPr>
                        <p:cNvPr id="4" name="对象 18">
                          <a:extLst>
                            <a:ext uri="{FF2B5EF4-FFF2-40B4-BE49-F238E27FC236}">
                              <a16:creationId xmlns:a16="http://schemas.microsoft.com/office/drawing/2014/main" id="{2C634D09-C3CD-EA83-4FB3-310BAB23FE8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211128" y="2063433"/>
                          <a:ext cx="304800" cy="3016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1"/>
      <p:bldP spid="28679" grpId="1"/>
      <p:bldP spid="13314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文本框 1"/>
              <p:cNvSpPr txBox="1"/>
              <p:nvPr/>
            </p:nvSpPr>
            <p:spPr>
              <a:xfrm>
                <a:off x="251520" y="693185"/>
                <a:ext cx="8332788" cy="5935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</a:rPr>
                  <a:t>思考</a:t>
                </a:r>
                <a:r>
                  <a:rPr lang="zh-CN" altLang="en-US" b="1" dirty="0">
                    <a:solidFill>
                      <a:srgbClr val="0000CC"/>
                    </a:solidFill>
                    <a:latin typeface="+mn-ea"/>
                    <a:ea typeface="+mn-ea"/>
                    <a:cs typeface="+mn-ea"/>
                  </a:rPr>
                  <a:t>   </a:t>
                </a:r>
                <a:r>
                  <a:rPr lang="zh-CN" altLang="en-US" b="1" dirty="0">
                    <a:solidFill>
                      <a:schemeClr val="tx1"/>
                    </a:solidFill>
                    <a:latin typeface="+mn-ea"/>
                    <a:ea typeface="+mn-ea"/>
                    <a:cs typeface="+mn-ea"/>
                  </a:rPr>
                  <a:t>组合数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 i="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𝒎</m:t>
                        </m:r>
                      </m:sup>
                    </m:sSubSup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  <a:latin typeface="+mn-ea"/>
                    <a:ea typeface="+mn-ea"/>
                    <a:cs typeface="+mn-ea"/>
                  </a:rPr>
                  <a:t>与排列数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 i="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𝐀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𝒎</m:t>
                        </m:r>
                      </m:sup>
                    </m:sSubSup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  <a:latin typeface="+mn-ea"/>
                    <a:ea typeface="+mn-ea"/>
                    <a:cs typeface="+mn-ea"/>
                  </a:rPr>
                  <a:t>的之间有什么关系？探究组合数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 i="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𝒎</m:t>
                        </m:r>
                      </m:sup>
                    </m:sSubSup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  <a:latin typeface="+mn-ea"/>
                    <a:ea typeface="+mn-ea"/>
                    <a:cs typeface="+mn-ea"/>
                  </a:rPr>
                  <a:t>的计算公式</a:t>
                </a:r>
                <a:r>
                  <a:rPr lang="en-US" altLang="zh-CN" b="1" dirty="0">
                    <a:solidFill>
                      <a:schemeClr val="tx1"/>
                    </a:solidFill>
                    <a:latin typeface="+mn-ea"/>
                    <a:ea typeface="+mn-ea"/>
                    <a:cs typeface="+mn-ea"/>
                  </a:rPr>
                  <a:t>.</a:t>
                </a:r>
                <a:endParaRPr lang="en-US" altLang="zh-CN" b="1" dirty="0">
                  <a:solidFill>
                    <a:srgbClr val="0000CC"/>
                  </a:solidFill>
                  <a:latin typeface="+mn-ea"/>
                  <a:ea typeface="+mn-ea"/>
                  <a:cs typeface="+mn-ea"/>
                </a:endParaRPr>
              </a:p>
            </p:txBody>
          </p:sp>
        </mc:Choice>
        <mc:Fallback xmlns="">
          <p:sp>
            <p:nvSpPr>
              <p:cNvPr id="29698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3185"/>
                <a:ext cx="8332788" cy="593560"/>
              </a:xfrm>
              <a:prstGeom prst="rect">
                <a:avLst/>
              </a:prstGeom>
              <a:blipFill>
                <a:blip r:embed="rId2"/>
                <a:stretch>
                  <a:fillRect l="-1097" b="-2371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矩形 57"/>
          <p:cNvSpPr/>
          <p:nvPr/>
        </p:nvSpPr>
        <p:spPr>
          <a:xfrm>
            <a:off x="755576" y="1635646"/>
            <a:ext cx="7127875" cy="3929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 strike="noStrike" noProof="1">
                <a:latin typeface="Times New Roman" panose="02020603050405020304" pitchFamily="18" charset="0"/>
              </a:rPr>
              <a:t>从 </a:t>
            </a:r>
            <a:r>
              <a:rPr lang="en-US" altLang="zh-CN" sz="1800" b="1" strike="noStrike" noProof="1">
                <a:latin typeface="Times New Roman" panose="02020603050405020304" pitchFamily="18" charset="0"/>
              </a:rPr>
              <a:t>4 </a:t>
            </a:r>
            <a:r>
              <a:rPr lang="zh-CN" altLang="en-US" sz="1800" b="1" strike="noStrike" noProof="1">
                <a:latin typeface="Times New Roman" panose="02020603050405020304" pitchFamily="18" charset="0"/>
              </a:rPr>
              <a:t>个不同元素</a:t>
            </a:r>
            <a:r>
              <a:rPr lang="en-US" altLang="zh-CN" sz="1800" b="1" i="1" strike="noStrike" noProof="1">
                <a:latin typeface="Times New Roman" panose="02020603050405020304" pitchFamily="18" charset="0"/>
              </a:rPr>
              <a:t>a, b, c, d</a:t>
            </a:r>
            <a:r>
              <a:rPr lang="zh-CN" altLang="en-US" sz="1800" b="1" strike="noStrike" noProof="1">
                <a:latin typeface="Times New Roman" panose="02020603050405020304" pitchFamily="18" charset="0"/>
              </a:rPr>
              <a:t>中取出 </a:t>
            </a:r>
            <a:r>
              <a:rPr lang="en-US" altLang="zh-CN" sz="1800" b="1" strike="noStrike" noProof="1">
                <a:latin typeface="Times New Roman" panose="02020603050405020304" pitchFamily="18" charset="0"/>
              </a:rPr>
              <a:t>3 </a:t>
            </a:r>
            <a:r>
              <a:rPr lang="zh-CN" altLang="en-US" sz="1800" b="1" strike="noStrike" noProof="1">
                <a:latin typeface="Times New Roman" panose="02020603050405020304" pitchFamily="18" charset="0"/>
              </a:rPr>
              <a:t>个元素的排列与组合的关系如下：</a:t>
            </a:r>
            <a:endParaRPr lang="en-US" altLang="zh-CN" sz="1800" b="1" strike="noStrike" noProof="1">
              <a:latin typeface="Times New Roman" panose="02020603050405020304" pitchFamily="18" charset="0"/>
            </a:endParaRPr>
          </a:p>
        </p:txBody>
      </p:sp>
      <p:sp>
        <p:nvSpPr>
          <p:cNvPr id="8210" name="矩形 39"/>
          <p:cNvSpPr/>
          <p:nvPr/>
        </p:nvSpPr>
        <p:spPr>
          <a:xfrm>
            <a:off x="2307605" y="1980432"/>
            <a:ext cx="706438" cy="428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94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组合</a:t>
            </a:r>
          </a:p>
        </p:txBody>
      </p:sp>
      <p:sp>
        <p:nvSpPr>
          <p:cNvPr id="8215" name="矩形 47"/>
          <p:cNvSpPr/>
          <p:nvPr/>
        </p:nvSpPr>
        <p:spPr>
          <a:xfrm>
            <a:off x="4355613" y="1923678"/>
            <a:ext cx="706438" cy="428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945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排列</a:t>
            </a:r>
          </a:p>
        </p:txBody>
      </p:sp>
      <p:sp>
        <p:nvSpPr>
          <p:cNvPr id="8211" name="矩形 40"/>
          <p:cNvSpPr/>
          <p:nvPr/>
        </p:nvSpPr>
        <p:spPr>
          <a:xfrm>
            <a:off x="2383011" y="2497169"/>
            <a:ext cx="5556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defTabSz="6838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i="1" strike="noStrike" noProof="1">
                <a:latin typeface="Times New Roman" panose="02020603050405020304" pitchFamily="18" charset="0"/>
                <a:ea typeface="宋体" panose="02010600030101010101" pitchFamily="2" charset="-122"/>
              </a:rPr>
              <a:t>abc</a:t>
            </a:r>
          </a:p>
        </p:txBody>
      </p:sp>
      <p:cxnSp>
        <p:nvCxnSpPr>
          <p:cNvPr id="8212" name="直接箭头连接符 41"/>
          <p:cNvCxnSpPr/>
          <p:nvPr/>
        </p:nvCxnSpPr>
        <p:spPr>
          <a:xfrm>
            <a:off x="3172172" y="2677542"/>
            <a:ext cx="484188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18" name="矩形 52"/>
          <p:cNvSpPr/>
          <p:nvPr/>
        </p:nvSpPr>
        <p:spPr>
          <a:xfrm>
            <a:off x="3874153" y="2283718"/>
            <a:ext cx="1561943" cy="646331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 defTabSz="683895" eaLnBrk="0" hangingPunct="0">
              <a:defRPr/>
            </a:pPr>
            <a:r>
              <a:rPr lang="en-US" altLang="zh-CN" b="1" i="1" strike="noStrike" noProof="1">
                <a:latin typeface="Times New Roman" panose="02020603050405020304" pitchFamily="18" charset="0"/>
              </a:rPr>
              <a:t>abc   </a:t>
            </a:r>
            <a:r>
              <a:rPr lang="en-US" altLang="zh-CN" b="1" i="1" noProof="1">
                <a:latin typeface="Times New Roman" panose="02020603050405020304" pitchFamily="18" charset="0"/>
              </a:rPr>
              <a:t>bac  cab </a:t>
            </a:r>
          </a:p>
          <a:p>
            <a:pPr algn="just" defTabSz="6838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i="1" strike="noStrike" noProof="1">
                <a:latin typeface="Times New Roman" panose="02020603050405020304" pitchFamily="18" charset="0"/>
              </a:rPr>
              <a:t>acb   bca  cba</a:t>
            </a:r>
          </a:p>
        </p:txBody>
      </p:sp>
      <p:sp>
        <p:nvSpPr>
          <p:cNvPr id="8216" name="矩形 48"/>
          <p:cNvSpPr/>
          <p:nvPr/>
        </p:nvSpPr>
        <p:spPr>
          <a:xfrm>
            <a:off x="2400014" y="3123046"/>
            <a:ext cx="5556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defTabSz="6838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i="1" strike="noStrike" noProof="1">
                <a:latin typeface="Times New Roman" panose="02020603050405020304" pitchFamily="18" charset="0"/>
                <a:ea typeface="宋体" panose="02010600030101010101" pitchFamily="2" charset="-122"/>
              </a:rPr>
              <a:t>abd</a:t>
            </a:r>
          </a:p>
        </p:txBody>
      </p:sp>
      <p:cxnSp>
        <p:nvCxnSpPr>
          <p:cNvPr id="8213" name="直接箭头连接符 45"/>
          <p:cNvCxnSpPr/>
          <p:nvPr/>
        </p:nvCxnSpPr>
        <p:spPr>
          <a:xfrm>
            <a:off x="3172172" y="3302701"/>
            <a:ext cx="484188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19" name="矩形 53"/>
          <p:cNvSpPr/>
          <p:nvPr/>
        </p:nvSpPr>
        <p:spPr>
          <a:xfrm>
            <a:off x="3871418" y="2953278"/>
            <a:ext cx="1561943" cy="646331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683895" eaLnBrk="0" hangingPunct="0">
              <a:defRPr/>
            </a:pPr>
            <a:r>
              <a:rPr lang="en-US" altLang="zh-CN" b="1" i="1" strike="noStrike" noProof="1">
                <a:latin typeface="Times New Roman" panose="02020603050405020304" pitchFamily="18" charset="0"/>
                <a:ea typeface="宋体" panose="02010600030101010101" pitchFamily="2" charset="-122"/>
              </a:rPr>
              <a:t>abd   </a:t>
            </a:r>
            <a:r>
              <a:rPr lang="en-US" altLang="zh-CN" b="1" i="1" noProof="1">
                <a:latin typeface="Times New Roman" panose="02020603050405020304" pitchFamily="18" charset="0"/>
              </a:rPr>
              <a:t>bad  dab</a:t>
            </a:r>
          </a:p>
          <a:p>
            <a:pPr defTabSz="6838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i="1" strike="noStrike" noProof="1">
                <a:latin typeface="Times New Roman" panose="02020603050405020304" pitchFamily="18" charset="0"/>
                <a:ea typeface="宋体" panose="02010600030101010101" pitchFamily="2" charset="-122"/>
              </a:rPr>
              <a:t>adb   bda  dba</a:t>
            </a:r>
          </a:p>
        </p:txBody>
      </p:sp>
      <p:sp>
        <p:nvSpPr>
          <p:cNvPr id="8217" name="矩形 51"/>
          <p:cNvSpPr/>
          <p:nvPr/>
        </p:nvSpPr>
        <p:spPr>
          <a:xfrm>
            <a:off x="2405668" y="3789885"/>
            <a:ext cx="5556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defTabSz="6838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i="1" strike="noStrike" noProof="1">
                <a:latin typeface="Times New Roman" panose="02020603050405020304" pitchFamily="18" charset="0"/>
                <a:ea typeface="宋体" panose="02010600030101010101" pitchFamily="2" charset="-122"/>
              </a:rPr>
              <a:t>acd</a:t>
            </a:r>
          </a:p>
        </p:txBody>
      </p:sp>
      <p:cxnSp>
        <p:nvCxnSpPr>
          <p:cNvPr id="7" name="直接箭头连接符 45"/>
          <p:cNvCxnSpPr/>
          <p:nvPr/>
        </p:nvCxnSpPr>
        <p:spPr>
          <a:xfrm>
            <a:off x="3172172" y="3974551"/>
            <a:ext cx="484188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20" name="矩形 54"/>
          <p:cNvSpPr/>
          <p:nvPr/>
        </p:nvSpPr>
        <p:spPr>
          <a:xfrm>
            <a:off x="3870978" y="3622838"/>
            <a:ext cx="1561943" cy="646331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683895" eaLnBrk="0" hangingPunct="0">
              <a:defRPr/>
            </a:pPr>
            <a:r>
              <a:rPr lang="en-US" altLang="zh-CN" b="1" i="1" strike="noStrike" noProof="1">
                <a:latin typeface="Times New Roman" panose="02020603050405020304" pitchFamily="18" charset="0"/>
                <a:ea typeface="宋体" panose="02010600030101010101" pitchFamily="2" charset="-122"/>
              </a:rPr>
              <a:t>acd   </a:t>
            </a:r>
            <a:r>
              <a:rPr lang="en-US" altLang="zh-CN" b="1" i="1" noProof="1">
                <a:latin typeface="Times New Roman" panose="02020603050405020304" pitchFamily="18" charset="0"/>
              </a:rPr>
              <a:t>cad   dac</a:t>
            </a:r>
          </a:p>
          <a:p>
            <a:pPr defTabSz="6838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i="1" strike="noStrike" noProof="1">
                <a:latin typeface="Times New Roman" panose="02020603050405020304" pitchFamily="18" charset="0"/>
                <a:ea typeface="宋体" panose="02010600030101010101" pitchFamily="2" charset="-122"/>
              </a:rPr>
              <a:t>adc   cda   dca</a:t>
            </a:r>
          </a:p>
        </p:txBody>
      </p:sp>
      <p:sp>
        <p:nvSpPr>
          <p:cNvPr id="8222" name="矩形 61"/>
          <p:cNvSpPr/>
          <p:nvPr/>
        </p:nvSpPr>
        <p:spPr>
          <a:xfrm>
            <a:off x="2400014" y="4395594"/>
            <a:ext cx="5556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defTabSz="6838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i="1" strike="noStrike" noProof="1"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</a:p>
        </p:txBody>
      </p:sp>
      <p:cxnSp>
        <p:nvCxnSpPr>
          <p:cNvPr id="8" name="直接箭头连接符 45"/>
          <p:cNvCxnSpPr/>
          <p:nvPr/>
        </p:nvCxnSpPr>
        <p:spPr>
          <a:xfrm>
            <a:off x="3172172" y="4580260"/>
            <a:ext cx="484188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23" name="矩形 62"/>
          <p:cNvSpPr/>
          <p:nvPr/>
        </p:nvSpPr>
        <p:spPr>
          <a:xfrm>
            <a:off x="3872566" y="4286833"/>
            <a:ext cx="1560355" cy="646331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683895" eaLnBrk="0" hangingPunct="0">
              <a:defRPr/>
            </a:pPr>
            <a:r>
              <a:rPr lang="en-US" altLang="zh-CN" b="1" i="1" strike="noStrike" noProof="1">
                <a:latin typeface="Times New Roman" panose="02020603050405020304" pitchFamily="18" charset="0"/>
                <a:ea typeface="宋体" panose="02010600030101010101" pitchFamily="2" charset="-122"/>
              </a:rPr>
              <a:t>bcd   </a:t>
            </a:r>
            <a:r>
              <a:rPr lang="en-US" altLang="zh-CN" b="1" i="1" noProof="1">
                <a:latin typeface="Times New Roman" panose="02020603050405020304" pitchFamily="18" charset="0"/>
              </a:rPr>
              <a:t>cbd   dbc</a:t>
            </a:r>
          </a:p>
          <a:p>
            <a:pPr defTabSz="6838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i="1" strike="noStrike" noProof="1">
                <a:latin typeface="Times New Roman" panose="02020603050405020304" pitchFamily="18" charset="0"/>
                <a:ea typeface="宋体" panose="02010600030101010101" pitchFamily="2" charset="-122"/>
              </a:rPr>
              <a:t>bdc   cdb   dcb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228954" y="1236253"/>
            <a:ext cx="1174694" cy="471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[</a:t>
            </a:r>
            <a:r>
              <a:rPr 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问题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2] 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57">
                <a:extLst>
                  <a:ext uri="{FF2B5EF4-FFF2-40B4-BE49-F238E27FC236}">
                    <a16:creationId xmlns:a16="http://schemas.microsoft.com/office/drawing/2014/main" id="{0E309BF3-0C8A-7F9E-396A-C548C24BF73F}"/>
                  </a:ext>
                </a:extLst>
              </p:cNvPr>
              <p:cNvSpPr/>
              <p:nvPr/>
            </p:nvSpPr>
            <p:spPr>
              <a:xfrm>
                <a:off x="1427900" y="1280165"/>
                <a:ext cx="7127875" cy="42748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strike="noStrike" noProof="1">
                    <a:latin typeface="Times New Roman" panose="02020603050405020304" pitchFamily="18" charset="0"/>
                  </a:rPr>
                  <a:t>求从 </a:t>
                </a:r>
                <a:r>
                  <a:rPr lang="en-US" altLang="zh-CN" sz="1800" b="1" strike="noStrike" noProof="1">
                    <a:latin typeface="Times New Roman" panose="02020603050405020304" pitchFamily="18" charset="0"/>
                  </a:rPr>
                  <a:t>4 </a:t>
                </a:r>
                <a:r>
                  <a:rPr lang="zh-CN" altLang="en-US" sz="1800" b="1" strike="noStrike" noProof="1">
                    <a:latin typeface="Times New Roman" panose="02020603050405020304" pitchFamily="18" charset="0"/>
                  </a:rPr>
                  <a:t>个不同元素</a:t>
                </a:r>
                <a:r>
                  <a:rPr lang="en-US" altLang="zh-CN" sz="1800" b="1" i="1" noProof="1">
                    <a:latin typeface="Times New Roman" panose="02020603050405020304" pitchFamily="18" charset="0"/>
                  </a:rPr>
                  <a:t>a, b, c, d</a:t>
                </a:r>
                <a:r>
                  <a:rPr lang="zh-CN" altLang="en-US" sz="1800" b="1" strike="noStrike" noProof="1">
                    <a:latin typeface="Times New Roman" panose="02020603050405020304" pitchFamily="18" charset="0"/>
                  </a:rPr>
                  <a:t>中取出 </a:t>
                </a:r>
                <a:r>
                  <a:rPr lang="en-US" altLang="zh-CN" sz="1800" b="1" strike="noStrike" noProof="1">
                    <a:latin typeface="Times New Roman" panose="02020603050405020304" pitchFamily="18" charset="0"/>
                  </a:rPr>
                  <a:t>3 </a:t>
                </a:r>
                <a:r>
                  <a:rPr lang="zh-CN" altLang="en-US" sz="1800" b="1" strike="noStrike" noProof="1">
                    <a:latin typeface="Times New Roman" panose="02020603050405020304" pitchFamily="18" charset="0"/>
                  </a:rPr>
                  <a:t>个元素的组合数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𝟒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altLang="zh-CN" sz="1800" b="1" noProof="1">
                    <a:latin typeface="Times New Roman" panose="02020603050405020304" pitchFamily="18" charset="0"/>
                  </a:rPr>
                  <a:t>.</a:t>
                </a:r>
                <a:endParaRPr lang="en-US" altLang="zh-CN" sz="1800" b="1" strike="noStrike" noProof="1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57">
                <a:extLst>
                  <a:ext uri="{FF2B5EF4-FFF2-40B4-BE49-F238E27FC236}">
                    <a16:creationId xmlns:a16="http://schemas.microsoft.com/office/drawing/2014/main" id="{0E309BF3-0C8A-7F9E-396A-C548C24BF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00" y="1280165"/>
                <a:ext cx="7127875" cy="427489"/>
              </a:xfrm>
              <a:prstGeom prst="rect">
                <a:avLst/>
              </a:prstGeom>
              <a:blipFill>
                <a:blip r:embed="rId3"/>
                <a:stretch>
                  <a:fillRect l="-684" t="-1429" b="-18571"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8" grpId="1"/>
      <p:bldP spid="8196" grpId="0"/>
      <p:bldP spid="8196" grpId="1"/>
      <p:bldP spid="8210" grpId="0"/>
      <p:bldP spid="8210" grpId="1"/>
      <p:bldP spid="8215" grpId="0"/>
      <p:bldP spid="8215" grpId="1"/>
      <p:bldP spid="8211" grpId="1" animBg="1"/>
      <p:bldP spid="8211" grpId="2" animBg="1"/>
      <p:bldP spid="8218" grpId="1" animBg="1"/>
      <p:bldP spid="8218" grpId="2" animBg="1"/>
      <p:bldP spid="8216" grpId="1" animBg="1"/>
      <p:bldP spid="8216" grpId="2" animBg="1"/>
      <p:bldP spid="8219" grpId="1" animBg="1"/>
      <p:bldP spid="8219" grpId="2" animBg="1"/>
      <p:bldP spid="8217" grpId="1" animBg="1"/>
      <p:bldP spid="8217" grpId="2" animBg="1"/>
      <p:bldP spid="8220" grpId="1" animBg="1"/>
      <p:bldP spid="8220" grpId="2" animBg="1"/>
      <p:bldP spid="8222" grpId="1" animBg="1"/>
      <p:bldP spid="8222" grpId="2" animBg="1"/>
      <p:bldP spid="8223" grpId="1" animBg="1"/>
      <p:bldP spid="8223" grpId="2" animBg="1"/>
      <p:bldP spid="101" grpId="0"/>
      <p:bldP spid="101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文本框 1"/>
              <p:cNvSpPr txBox="1"/>
              <p:nvPr/>
            </p:nvSpPr>
            <p:spPr>
              <a:xfrm>
                <a:off x="323214" y="739123"/>
                <a:ext cx="8281234" cy="11845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由上述对应关系可以看出，对于相应的每一个组合，都有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𝐀</m:t>
                        </m:r>
                      </m:e>
                      <m:sub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𝟑</m:t>
                        </m:r>
                      </m:sub>
                      <m:sup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个不同的排列.因此，求从 4 个不同元素中取 3 个元素的排列数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𝐀</m:t>
                        </m:r>
                      </m:e>
                      <m:sub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𝟒</m:t>
                        </m:r>
                      </m:sub>
                      <m:sup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，可以按照下面的考虑方法分两步完成:</a:t>
                </a:r>
              </a:p>
            </p:txBody>
          </p:sp>
        </mc:Choice>
        <mc:Fallback xmlns="">
          <p:sp>
            <p:nvSpPr>
              <p:cNvPr id="3072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4" y="739123"/>
                <a:ext cx="8281234" cy="1184555"/>
              </a:xfrm>
              <a:prstGeom prst="rect">
                <a:avLst/>
              </a:prstGeom>
              <a:blipFill>
                <a:blip r:embed="rId2"/>
                <a:stretch>
                  <a:fillRect l="-589" r="-663" b="-717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25" name="文本框 4"/>
              <p:cNvSpPr txBox="1"/>
              <p:nvPr/>
            </p:nvSpPr>
            <p:spPr>
              <a:xfrm>
                <a:off x="395378" y="1823918"/>
                <a:ext cx="8281233" cy="8198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第 1 步，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 4 个不同元素中取出 3 个元素做组合，共有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个，由上述对应关系可知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=4;</a:t>
                </a:r>
              </a:p>
            </p:txBody>
          </p:sp>
        </mc:Choice>
        <mc:Fallback xmlns="">
          <p:sp>
            <p:nvSpPr>
              <p:cNvPr id="3072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78" y="1823918"/>
                <a:ext cx="8281233" cy="819840"/>
              </a:xfrm>
              <a:prstGeom prst="rect">
                <a:avLst/>
              </a:prstGeom>
              <a:blipFill>
                <a:blip r:embed="rId3"/>
                <a:stretch>
                  <a:fillRect l="-663" b="-1037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28" name="文本框 7"/>
              <p:cNvSpPr txBox="1"/>
              <p:nvPr/>
            </p:nvSpPr>
            <p:spPr>
              <a:xfrm>
                <a:off x="395536" y="2738137"/>
                <a:ext cx="8208912" cy="7745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b="1" dirty="0">
                    <a:solidFill>
                      <a:srgbClr val="0000CC"/>
                    </a:solidFill>
                  </a:rPr>
                  <a:t>       第 2 步，</a:t>
                </a:r>
                <a:r>
                  <a:rPr lang="zh-CN" altLang="en-US" b="1" dirty="0"/>
                  <a:t>对每一组合中的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b="1" dirty="0"/>
                  <a:t> 个不同元素做全排列，每一组合对应的全排列都是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𝐀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𝟑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zh-CN" altLang="en-US" b="1" dirty="0"/>
                  <a:t>=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CN" altLang="en-US" b="1" dirty="0"/>
                  <a:t>个.</a:t>
                </a:r>
              </a:p>
            </p:txBody>
          </p:sp>
        </mc:Choice>
        <mc:Fallback xmlns="">
          <p:sp>
            <p:nvSpPr>
              <p:cNvPr id="3072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738137"/>
                <a:ext cx="8208912" cy="774571"/>
              </a:xfrm>
              <a:prstGeom prst="rect">
                <a:avLst/>
              </a:prstGeom>
              <a:blipFill>
                <a:blip r:embed="rId4"/>
                <a:stretch>
                  <a:fillRect l="-669" t="-1575" r="-594" b="-1181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30" name="文本框 9"/>
          <p:cNvSpPr txBox="1"/>
          <p:nvPr/>
        </p:nvSpPr>
        <p:spPr>
          <a:xfrm>
            <a:off x="419777" y="3637680"/>
            <a:ext cx="27320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根据分步计数原理，得</a:t>
            </a:r>
          </a:p>
        </p:txBody>
      </p:sp>
      <p:graphicFrame>
        <p:nvGraphicFramePr>
          <p:cNvPr id="8225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084257"/>
              </p:ext>
            </p:extLst>
          </p:nvPr>
        </p:nvGraphicFramePr>
        <p:xfrm>
          <a:off x="3025775" y="3636963"/>
          <a:ext cx="13827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241200" progId="Equation.DSMT4">
                  <p:embed/>
                </p:oleObj>
              </mc:Choice>
              <mc:Fallback>
                <p:oleObj name="Equation" r:id="rId5" imgW="850680" imgH="2412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5775" y="3636963"/>
                        <a:ext cx="1382713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4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042119"/>
              </p:ext>
            </p:extLst>
          </p:nvPr>
        </p:nvGraphicFramePr>
        <p:xfrm>
          <a:off x="3076765" y="4033646"/>
          <a:ext cx="98901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457200" progId="Equation.DSMT4">
                  <p:embed/>
                </p:oleObj>
              </mc:Choice>
              <mc:Fallback>
                <p:oleObj name="Equation" r:id="rId7" imgW="609480" imgH="4572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76765" y="4033646"/>
                        <a:ext cx="989013" cy="752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9">
            <a:extLst>
              <a:ext uri="{FF2B5EF4-FFF2-40B4-BE49-F238E27FC236}">
                <a16:creationId xmlns:a16="http://schemas.microsoft.com/office/drawing/2014/main" id="{F0C6B813-55FB-AD15-CE18-1AA42140696F}"/>
              </a:ext>
            </a:extLst>
          </p:cNvPr>
          <p:cNvSpPr txBox="1"/>
          <p:nvPr/>
        </p:nvSpPr>
        <p:spPr>
          <a:xfrm>
            <a:off x="419777" y="4200448"/>
            <a:ext cx="27320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所以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1"/>
      <p:bldP spid="30725" grpId="1"/>
      <p:bldP spid="30728" grpId="1"/>
      <p:bldP spid="30730" grpId="0"/>
      <p:bldP spid="30730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文本框 1"/>
              <p:cNvSpPr txBox="1"/>
              <p:nvPr/>
            </p:nvSpPr>
            <p:spPr>
              <a:xfrm>
                <a:off x="611560" y="786802"/>
                <a:ext cx="7993260" cy="8707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一般地，求从 </a:t>
                </a:r>
                <a:r>
                  <a:rPr lang="zh-CN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个不同元素中取出 </a:t>
                </a:r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个元素的排列数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𝐀</m:t>
                        </m:r>
                      </m:e>
                      <m:sub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𝐧</m:t>
                        </m:r>
                      </m:sub>
                      <m:sup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𝐦</m:t>
                        </m:r>
                      </m:sup>
                    </m:sSubSup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，可以分如下两步完成:</a:t>
                </a:r>
              </a:p>
            </p:txBody>
          </p:sp>
        </mc:Choice>
        <mc:Fallback xmlns="">
          <p:sp>
            <p:nvSpPr>
              <p:cNvPr id="31747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86802"/>
                <a:ext cx="7993260" cy="870751"/>
              </a:xfrm>
              <a:prstGeom prst="rect">
                <a:avLst/>
              </a:prstGeom>
              <a:blipFill>
                <a:blip r:embed="rId6"/>
                <a:stretch>
                  <a:fillRect l="-610" b="-1049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9" name="文本框 3"/>
              <p:cNvSpPr txBox="1"/>
              <p:nvPr/>
            </p:nvSpPr>
            <p:spPr>
              <a:xfrm>
                <a:off x="1115616" y="1898575"/>
                <a:ext cx="673100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r>
                  <a:rPr lang="zh-CN" alt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第1步，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求从这 </a:t>
                </a:r>
                <a:r>
                  <a:rPr lang="zh-CN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个元素中取出 </a:t>
                </a:r>
                <a:r>
                  <a:rPr lang="zh-CN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个元素的组合数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b="1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𝐧</m:t>
                        </m:r>
                      </m:sub>
                      <m:sup>
                        <m:r>
                          <a:rPr lang="en-US" altLang="zh-CN" b="1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𝐦</m:t>
                        </m:r>
                      </m:sup>
                    </m:sSub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1749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98575"/>
                <a:ext cx="6731000" cy="369332"/>
              </a:xfrm>
              <a:prstGeom prst="rect">
                <a:avLst/>
              </a:prstGeom>
              <a:blipFill>
                <a:blip r:embed="rId7"/>
                <a:stretch>
                  <a:fillRect l="-725" t="-11475" b="-2623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0" name="文本框 4"/>
              <p:cNvSpPr txBox="1"/>
              <p:nvPr/>
            </p:nvSpPr>
            <p:spPr>
              <a:xfrm>
                <a:off x="1115616" y="2468366"/>
                <a:ext cx="6293485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r>
                  <a:rPr lang="zh-CN" alt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第2步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，求每一个组合中 </a:t>
                </a:r>
                <a:r>
                  <a:rPr lang="zh-CN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个元素的全排列数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𝐀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𝒎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𝒎</m:t>
                        </m:r>
                      </m:sup>
                    </m:sSub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750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68366"/>
                <a:ext cx="6293485" cy="369332"/>
              </a:xfrm>
              <a:prstGeom prst="rect">
                <a:avLst/>
              </a:prstGeom>
              <a:blipFill>
                <a:blip r:embed="rId8"/>
                <a:stretch>
                  <a:fillRect l="-775" t="-13115" b="-2623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3" name="文本框 7"/>
          <p:cNvSpPr txBox="1"/>
          <p:nvPr>
            <p:custDataLst>
              <p:tags r:id="rId1"/>
            </p:custDataLst>
          </p:nvPr>
        </p:nvSpPr>
        <p:spPr>
          <a:xfrm>
            <a:off x="1119166" y="3012570"/>
            <a:ext cx="303974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根据分步计数原理，得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115616" y="3898541"/>
            <a:ext cx="1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由此可得：</a:t>
            </a:r>
          </a:p>
        </p:txBody>
      </p:sp>
      <p:graphicFrame>
        <p:nvGraphicFramePr>
          <p:cNvPr id="32771" name="对象 18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6951285"/>
              </p:ext>
            </p:extLst>
          </p:nvPr>
        </p:nvGraphicFramePr>
        <p:xfrm>
          <a:off x="2483768" y="3635532"/>
          <a:ext cx="51879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79480" imgH="457200" progId="Equation.DSMT4">
                  <p:embed/>
                </p:oleObj>
              </mc:Choice>
              <mc:Fallback>
                <p:oleObj name="Equation" r:id="rId9" imgW="2679480" imgH="457200" progId="Equation.DSMT4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83768" y="3635532"/>
                        <a:ext cx="5187950" cy="8953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8">
            <a:extLst>
              <a:ext uri="{FF2B5EF4-FFF2-40B4-BE49-F238E27FC236}">
                <a16:creationId xmlns:a16="http://schemas.microsoft.com/office/drawing/2014/main" id="{1B887192-9A48-D79C-A302-327553C99363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38255924"/>
              </p:ext>
            </p:extLst>
          </p:nvPr>
        </p:nvGraphicFramePr>
        <p:xfrm>
          <a:off x="3995936" y="3012570"/>
          <a:ext cx="1606311" cy="38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28520" imgH="241200" progId="Equation.DSMT4">
                  <p:embed/>
                </p:oleObj>
              </mc:Choice>
              <mc:Fallback>
                <p:oleObj name="Equation" r:id="rId11" imgW="1028520" imgH="241200" progId="Equation.DSMT4">
                  <p:embed/>
                  <p:pic>
                    <p:nvPicPr>
                      <p:cNvPr id="32771" name="对象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95936" y="3012570"/>
                        <a:ext cx="1606311" cy="381419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1"/>
      <p:bldP spid="31749" grpId="1"/>
      <p:bldP spid="31750" grpId="1"/>
      <p:bldP spid="31753" grpId="0"/>
      <p:bldP spid="31753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宋体" panose="02010600030101010101" pitchFamily="2" charset="-122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9218" name="Text Box 7"/>
          <p:cNvSpPr/>
          <p:nvPr/>
        </p:nvSpPr>
        <p:spPr>
          <a:xfrm>
            <a:off x="952326" y="1936595"/>
            <a:ext cx="7004050" cy="36933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zh-CN" altLang="en-US" sz="1800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这里的 </a:t>
            </a:r>
            <a:r>
              <a:rPr kumimoji="1" lang="en-US" altLang="zh-CN" sz="1800" b="1" i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zh-CN" altLang="en-US" sz="1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，</a:t>
            </a:r>
            <a:r>
              <a:rPr kumimoji="1" lang="en-US" altLang="zh-CN" sz="1800" b="1" i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1800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∈</a:t>
            </a:r>
            <a:r>
              <a:rPr kumimoji="1" lang="en-US" altLang="zh-CN" sz="1800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zh-CN" altLang="en-US" sz="1800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*，并且 </a:t>
            </a:r>
            <a:r>
              <a:rPr kumimoji="1" lang="en-US" altLang="zh-CN" sz="1800" b="1" i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1800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≤</a:t>
            </a:r>
            <a:r>
              <a:rPr kumimoji="1" lang="en-US" altLang="zh-CN" sz="1800" b="1" i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 </a:t>
            </a:r>
            <a:r>
              <a:rPr kumimoji="1" lang="zh-CN" altLang="en-US" sz="1800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，这个公式叫做</a:t>
            </a:r>
            <a:r>
              <a:rPr kumimoji="1" lang="zh-CN" altLang="en-US" sz="18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组合数公式</a:t>
            </a:r>
            <a:r>
              <a:rPr kumimoji="1" lang="en-US" altLang="zh-CN" sz="18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4" name="Text Box 3"/>
          <p:cNvSpPr/>
          <p:nvPr/>
        </p:nvSpPr>
        <p:spPr>
          <a:xfrm>
            <a:off x="936381" y="3282299"/>
            <a:ext cx="3479800" cy="36933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base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所以上面的公式还可以写成</a:t>
            </a:r>
          </a:p>
        </p:txBody>
      </p:sp>
      <p:graphicFrame>
        <p:nvGraphicFramePr>
          <p:cNvPr id="9223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955344"/>
              </p:ext>
            </p:extLst>
          </p:nvPr>
        </p:nvGraphicFramePr>
        <p:xfrm>
          <a:off x="3935413" y="3001963"/>
          <a:ext cx="2411412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431640" progId="Equation.DSMT4">
                  <p:embed/>
                </p:oleObj>
              </mc:Choice>
              <mc:Fallback>
                <p:oleObj name="Equation" r:id="rId4" imgW="1244520" imgH="431640" progId="Equation.DSMT4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5413" y="3001963"/>
                        <a:ext cx="2411412" cy="84613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3"/>
          <p:cNvSpPr/>
          <p:nvPr/>
        </p:nvSpPr>
        <p:spPr>
          <a:xfrm>
            <a:off x="957348" y="4054016"/>
            <a:ext cx="2212975" cy="39292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8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另外，我们规定</a:t>
            </a:r>
            <a:r>
              <a:rPr kumimoji="1" lang="en-US" altLang="zh-CN" sz="18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2777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45177"/>
              </p:ext>
            </p:extLst>
          </p:nvPr>
        </p:nvGraphicFramePr>
        <p:xfrm>
          <a:off x="2915816" y="4076251"/>
          <a:ext cx="792088" cy="400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241200" progId="Equation.DSMT4">
                  <p:embed/>
                </p:oleObj>
              </mc:Choice>
              <mc:Fallback>
                <p:oleObj name="Equation" r:id="rId6" imgW="482400" imgH="241200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5816" y="4076251"/>
                        <a:ext cx="792088" cy="40096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ext Box 37"/>
          <p:cNvSpPr txBox="1"/>
          <p:nvPr>
            <p:custDataLst>
              <p:tags r:id="rId1"/>
            </p:custDataLst>
          </p:nvPr>
        </p:nvSpPr>
        <p:spPr>
          <a:xfrm>
            <a:off x="251520" y="1039812"/>
            <a:ext cx="1944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组合数公式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" name="对象 18">
            <a:extLst>
              <a:ext uri="{FF2B5EF4-FFF2-40B4-BE49-F238E27FC236}">
                <a16:creationId xmlns:a16="http://schemas.microsoft.com/office/drawing/2014/main" id="{CE356478-AFCE-A4CD-13A6-09B4866B08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0657664"/>
              </p:ext>
            </p:extLst>
          </p:nvPr>
        </p:nvGraphicFramePr>
        <p:xfrm>
          <a:off x="2400300" y="842963"/>
          <a:ext cx="50895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28720" imgH="457200" progId="Equation.DSMT4">
                  <p:embed/>
                </p:oleObj>
              </mc:Choice>
              <mc:Fallback>
                <p:oleObj name="Equation" r:id="rId8" imgW="2628720" imgH="457200" progId="Equation.DSMT4">
                  <p:embed/>
                  <p:pic>
                    <p:nvPicPr>
                      <p:cNvPr id="32771" name="对象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00300" y="842963"/>
                        <a:ext cx="5089525" cy="8953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0232457F-44DE-9CAA-EADA-073DE19421D1}"/>
              </a:ext>
            </a:extLst>
          </p:cNvPr>
          <p:cNvGrpSpPr/>
          <p:nvPr/>
        </p:nvGrpSpPr>
        <p:grpSpPr>
          <a:xfrm>
            <a:off x="952326" y="2374354"/>
            <a:ext cx="2123743" cy="658812"/>
            <a:chOff x="597661" y="2371247"/>
            <a:chExt cx="2123743" cy="658812"/>
          </a:xfrm>
        </p:grpSpPr>
        <p:graphicFrame>
          <p:nvGraphicFramePr>
            <p:cNvPr id="9221" name="对象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4551857"/>
                </p:ext>
              </p:extLst>
            </p:nvPr>
          </p:nvGraphicFramePr>
          <p:xfrm>
            <a:off x="1211691" y="2371247"/>
            <a:ext cx="1509713" cy="658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002960" imgH="431640" progId="Equation.DSMT4">
                    <p:embed/>
                  </p:oleObj>
                </mc:Choice>
                <mc:Fallback>
                  <p:oleObj name="Equation" r:id="rId10" imgW="1002960" imgH="431640" progId="Equation.DSMT4">
                    <p:embed/>
                    <p:pic>
                      <p:nvPicPr>
                        <p:cNvPr id="0" name="图片 310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211691" y="2371247"/>
                          <a:ext cx="1509713" cy="6588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 Box 3">
              <a:extLst>
                <a:ext uri="{FF2B5EF4-FFF2-40B4-BE49-F238E27FC236}">
                  <a16:creationId xmlns:a16="http://schemas.microsoft.com/office/drawing/2014/main" id="{FE191CE7-92CC-015B-8B04-53F4EE9D1DBB}"/>
                </a:ext>
              </a:extLst>
            </p:cNvPr>
            <p:cNvSpPr/>
            <p:nvPr/>
          </p:nvSpPr>
          <p:spPr>
            <a:xfrm>
              <a:off x="597661" y="2515987"/>
              <a:ext cx="644055" cy="369332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eaLnBrk="1" fontAlgn="base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zh-CN" altLang="en-US" sz="1800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nimBg="1"/>
      <p:bldP spid="9218" grpId="1" animBg="1"/>
      <p:bldP spid="9224" grpId="0" bldLvl="0" animBg="1"/>
      <p:bldP spid="9224" grpId="1" animBg="1"/>
      <p:bldP spid="9225" grpId="0" bldLvl="0" animBg="1"/>
      <p:bldP spid="9225" grpId="1" animBg="1"/>
      <p:bldP spid="13314" grpId="0"/>
      <p:bldP spid="13314" grpId="1"/>
      <p:bldP spid="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a100e1c-622a-45d6-9c3d-f446fe41d798"/>
  <p:tag name="COMMONDATA" val="eyJoZGlkIjoiZDM4ZDhiYzY5NzA4MzEwNDFlMTc2Njc2MWYxMDM4Y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1349</Words>
  <Application>Microsoft Office PowerPoint</Application>
  <PresentationFormat>全屏显示(16:9)</PresentationFormat>
  <Paragraphs>112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黑体</vt:lpstr>
      <vt:lpstr>华文楷体</vt:lpstr>
      <vt:lpstr>楷体</vt:lpstr>
      <vt:lpstr>宋体</vt:lpstr>
      <vt:lpstr>Arial</vt:lpstr>
      <vt:lpstr>Calibri</vt:lpstr>
      <vt:lpstr>Cambria Math</vt:lpstr>
      <vt:lpstr>Times New Roman</vt:lpstr>
      <vt:lpstr>Office 主题</vt:lpstr>
      <vt:lpstr>1_Office 主题</vt:lpstr>
      <vt:lpstr>3_Office 主题</vt:lpstr>
      <vt:lpstr>4_Office 主题</vt:lpstr>
      <vt:lpstr>Equation</vt:lpstr>
      <vt:lpstr>Equation.KSEE3</vt:lpstr>
      <vt:lpstr>MathType 6.0 Equation</vt:lpstr>
      <vt:lpstr>7.2.2  组合（第2课时） </vt:lpstr>
      <vt:lpstr>问题导入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回顾反思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363</cp:revision>
  <dcterms:created xsi:type="dcterms:W3CDTF">2013-12-23T07:18:00Z</dcterms:created>
  <dcterms:modified xsi:type="dcterms:W3CDTF">2023-09-08T08:48:44Z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2D291C8B57FD42DEB12BBB349C511912_12</vt:lpwstr>
  </property>
  <property fmtid="{D5CDD505-2E9C-101B-9397-08002B2CF9AE}" pid="3" name="KSOProductBuildVer">
    <vt:lpwstr>2052-11.1.0.14309</vt:lpwstr>
  </property>
</Properties>
</file>