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4"/>
  </p:notesMasterIdLst>
  <p:handoutMasterIdLst>
    <p:handoutMasterId r:id="rId15"/>
  </p:handoutMasterIdLst>
  <p:sldIdLst>
    <p:sldId id="256" r:id="rId3"/>
    <p:sldId id="335" r:id="rId4"/>
    <p:sldId id="374" r:id="rId5"/>
    <p:sldId id="375" r:id="rId6"/>
    <p:sldId id="376" r:id="rId7"/>
    <p:sldId id="377" r:id="rId8"/>
    <p:sldId id="378" r:id="rId9"/>
    <p:sldId id="379" r:id="rId10"/>
    <p:sldId id="342" r:id="rId11"/>
    <p:sldId id="348" r:id="rId12"/>
    <p:sldId id="303" r:id="rId13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7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ACA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37" d="100"/>
          <a:sy n="137" d="100"/>
        </p:scale>
        <p:origin x="864" y="120"/>
      </p:cViewPr>
      <p:guideLst>
        <p:guide orient="horz" pos="1667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1C9F34-B7B1-CC20-EAA4-BB7669E84E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4F65A6-9849-7FE1-95D6-9AEBEF7B4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1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image" Target="../media/image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3" Type="http://schemas.openxmlformats.org/officeDocument/2006/relationships/image" Target="../media/image22.wmf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35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31.bin"/><Relationship Id="rId32" Type="http://schemas.openxmlformats.org/officeDocument/2006/relationships/oleObject" Target="../embeddings/oleObject35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33.bin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4.bin"/><Relationship Id="rId8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18.wmf"/><Relationship Id="rId2" Type="http://schemas.openxmlformats.org/officeDocument/2006/relationships/oleObject" Target="../embeddings/oleObject41.bin"/><Relationship Id="rId16" Type="http://schemas.openxmlformats.org/officeDocument/2006/relationships/oleObject" Target="../embeddings/oleObject4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7.2.2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组合（第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24578" name="Text Box 5"/>
          <p:cNvSpPr txBox="1"/>
          <p:nvPr/>
        </p:nvSpPr>
        <p:spPr>
          <a:xfrm>
            <a:off x="1002030" y="1552575"/>
            <a:ext cx="766127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216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</a:p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216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</a:p>
          <a:p>
            <a:pPr>
              <a:lnSpc>
                <a:spcPct val="200000"/>
              </a:lnSpc>
              <a:buFontTx/>
            </a:pP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1520" y="2089150"/>
            <a:ext cx="15754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排列数公式：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1520" y="270432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组合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数概念：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477053" y="2636765"/>
                <a:ext cx="7213414" cy="8707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把从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个不同元素中取出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个元素的所有不同组合的个数，叫做从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个不同元素中取出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zh-CN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≤</a:t>
                </a:r>
                <a:r>
                  <a:rPr lang="zh-CN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个元素的</a:t>
                </a:r>
                <a:r>
                  <a:rPr lang="zh-CN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组合数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并用符号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𝒎</m:t>
                        </m:r>
                      </m:sup>
                    </m:sSubSup>
                  </m:oMath>
                </a14:m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053" y="2636765"/>
                <a:ext cx="7213414" cy="870751"/>
              </a:xfrm>
              <a:prstGeom prst="rect">
                <a:avLst/>
              </a:prstGeom>
              <a:blipFill>
                <a:blip r:embed="rId3"/>
                <a:stretch>
                  <a:fillRect l="-676" r="-676" b="-1126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251520" y="3884333"/>
            <a:ext cx="16554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组合数公式：</a:t>
            </a:r>
          </a:p>
        </p:txBody>
      </p:sp>
      <p:graphicFrame>
        <p:nvGraphicFramePr>
          <p:cNvPr id="15374" name="对象 -21474826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302409"/>
              </p:ext>
            </p:extLst>
          </p:nvPr>
        </p:nvGraphicFramePr>
        <p:xfrm>
          <a:off x="2022475" y="3808413"/>
          <a:ext cx="31353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560" imgH="457200" progId="Equation.DSMT4">
                  <p:embed/>
                </p:oleObj>
              </mc:Choice>
              <mc:Fallback>
                <p:oleObj name="Equation" r:id="rId4" imgW="2590560" imgH="4572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5">
                        <a:biLevel thresh="50000"/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2022475" y="3808413"/>
                        <a:ext cx="3135313" cy="5588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对象 -21474826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77769"/>
              </p:ext>
            </p:extLst>
          </p:nvPr>
        </p:nvGraphicFramePr>
        <p:xfrm>
          <a:off x="5868144" y="3817144"/>
          <a:ext cx="13065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419040" progId="Equation.DSMT4">
                  <p:embed/>
                </p:oleObj>
              </mc:Choice>
              <mc:Fallback>
                <p:oleObj name="Equation" r:id="rId6" imgW="1130040" imgH="41904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8144" y="3817144"/>
                        <a:ext cx="1306513" cy="541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2700020" y="4494054"/>
            <a:ext cx="8096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规定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377" name="对象 -21474826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554392"/>
              </p:ext>
            </p:extLst>
          </p:nvPr>
        </p:nvGraphicFramePr>
        <p:xfrm>
          <a:off x="3698875" y="4535488"/>
          <a:ext cx="5222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41200" progId="Equation.DSMT4">
                  <p:embed/>
                </p:oleObj>
              </mc:Choice>
              <mc:Fallback>
                <p:oleObj name="Equation" r:id="rId8" imgW="457200" imgH="2412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8875" y="4535488"/>
                        <a:ext cx="522288" cy="339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51520" y="782953"/>
            <a:ext cx="2952328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什么是排列数、组合数？</a:t>
            </a:r>
            <a:endParaRPr lang="zh-CN" altLang="en-US" sz="20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0062" y="1159770"/>
            <a:ext cx="25165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排列数概念：</a:t>
            </a:r>
            <a:endParaRPr lang="zh-CN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547664" y="1065792"/>
                <a:ext cx="7177410" cy="8707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把从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个不同元素中取出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≤</a:t>
                </a:r>
                <a:r>
                  <a:rPr 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）个元素的所有不同排列的个数，叫做从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个不同元素中取出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个元素的</a:t>
                </a:r>
                <a:r>
                  <a:rPr 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排列数</a:t>
                </a:r>
                <a:r>
                  <a:rPr 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，用符号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𝒎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宋体" panose="02010600030101010101" pitchFamily="2" charset="-122"/>
                  </a:rPr>
                  <a:t>表示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宋体" panose="0201060003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065792"/>
                <a:ext cx="7177410" cy="870751"/>
              </a:xfrm>
              <a:prstGeom prst="rect">
                <a:avLst/>
              </a:prstGeom>
              <a:blipFill>
                <a:blip r:embed="rId10"/>
                <a:stretch>
                  <a:fillRect l="-765" b="-1049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4788024" y="2077831"/>
            <a:ext cx="4927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或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92080" y="3884333"/>
            <a:ext cx="4927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或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8514106D-D5DB-821D-9760-B516D0F36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56715"/>
              </p:ext>
            </p:extLst>
          </p:nvPr>
        </p:nvGraphicFramePr>
        <p:xfrm>
          <a:off x="2025650" y="2071688"/>
          <a:ext cx="26685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63560" imgH="241200" progId="Equation.DSMT4">
                  <p:embed/>
                </p:oleObj>
              </mc:Choice>
              <mc:Fallback>
                <p:oleObj name="Equation" r:id="rId11" imgW="1663560" imgH="24120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27B0F12E-B8BB-A9DC-AE14-2414AB628C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25650" y="2071688"/>
                        <a:ext cx="266858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F9603188-21A0-0032-A2AE-CC2C339CA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328114"/>
              </p:ext>
            </p:extLst>
          </p:nvPr>
        </p:nvGraphicFramePr>
        <p:xfrm>
          <a:off x="5364088" y="1943342"/>
          <a:ext cx="15478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65160" imgH="419040" progId="Equation.DSMT4">
                  <p:embed/>
                </p:oleObj>
              </mc:Choice>
              <mc:Fallback>
                <p:oleObj name="Equation" r:id="rId13" imgW="965160" imgH="41904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661AF358-34B0-CD46-6987-1600E7BA1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64088" y="1943342"/>
                        <a:ext cx="154781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6" grpId="1"/>
      <p:bldP spid="21" grpId="0"/>
      <p:bldP spid="21" grpId="1"/>
      <p:bldP spid="24" grpId="0"/>
      <p:bldP spid="24" grpId="1"/>
      <p:bldP spid="4" grpId="0"/>
      <p:bldP spid="4" grpId="1"/>
      <p:bldP spid="10" grpId="1"/>
      <p:bldP spid="11" grpId="0"/>
      <p:bldP spid="11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3758" y="708526"/>
            <a:ext cx="6985000" cy="125393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  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某小组有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）选出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人植树，可以有多少种不同的选法？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）选出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人清扫校园，可以有多少种不同的选法？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1791" y="2119003"/>
            <a:ext cx="47466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</a:t>
            </a:r>
          </a:p>
        </p:txBody>
      </p:sp>
      <p:graphicFrame>
        <p:nvGraphicFramePr>
          <p:cNvPr id="17414" name="对象 -21474826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7686"/>
              </p:ext>
            </p:extLst>
          </p:nvPr>
        </p:nvGraphicFramePr>
        <p:xfrm>
          <a:off x="1772975" y="2128247"/>
          <a:ext cx="64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47700" imgH="393700" progId="Equation.KSEE3">
                  <p:embed/>
                </p:oleObj>
              </mc:Choice>
              <mc:Fallback>
                <p:oleObj r:id="rId2" imgW="647700" imgH="393700" progId="Equation.KSEE3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2975" y="2128247"/>
                        <a:ext cx="6477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339975" y="2118388"/>
            <a:ext cx="536575" cy="360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17" name="对象 -21474826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93394"/>
              </p:ext>
            </p:extLst>
          </p:nvPr>
        </p:nvGraphicFramePr>
        <p:xfrm>
          <a:off x="4295252" y="2177733"/>
          <a:ext cx="838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38200" imgH="393700" progId="Equation.KSEE3">
                  <p:embed/>
                </p:oleObj>
              </mc:Choice>
              <mc:Fallback>
                <p:oleObj r:id="rId4" imgW="838200" imgH="393700" progId="Equation.KSEE3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5252" y="2177733"/>
                        <a:ext cx="8382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076701" y="2180021"/>
            <a:ext cx="432049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48130" y="2798959"/>
                <a:ext cx="8572342" cy="1101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即选出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zh-CN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人植树或选出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zh-CN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人清扫校园都有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 </a:t>
                </a:r>
                <a:r>
                  <a:rPr lang="zh-CN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种不同的选法．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从这个例题可以看出，从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zh-CN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个不同的元素中选出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zh-CN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个和选出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en-US" altLang="zh-CN" b="1" dirty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（个）的组合数是相等的，即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C</m:t>
                        </m:r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7</m:t>
                        </m:r>
                      </m:sub>
                      <m:sup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C</m:t>
                        </m:r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7</m:t>
                        </m:r>
                      </m:sub>
                      <m:sup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30" y="2798959"/>
                <a:ext cx="8572342" cy="1101725"/>
              </a:xfrm>
              <a:prstGeom prst="rect">
                <a:avLst/>
              </a:prstGeom>
              <a:blipFill>
                <a:blip r:embed="rId6"/>
                <a:stretch>
                  <a:fillRect l="-640" t="-1657" r="-569" b="-442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697071" y="3927058"/>
            <a:ext cx="57673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思考：上述情况加以推广可得到组合数的什么性质?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7071" y="4399812"/>
            <a:ext cx="18367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latin typeface="宋体" panose="02010600030101010101" pitchFamily="2" charset="-122"/>
              </a:rPr>
              <a:t>由计算结果发现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graphicFrame>
        <p:nvGraphicFramePr>
          <p:cNvPr id="17423" name="对象 -21474826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065890"/>
              </p:ext>
            </p:extLst>
          </p:nvPr>
        </p:nvGraphicFramePr>
        <p:xfrm>
          <a:off x="2606499" y="4442340"/>
          <a:ext cx="687273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3440" imgH="558720" progId="Equation.DSMT4">
                  <p:embed/>
                </p:oleObj>
              </mc:Choice>
              <mc:Fallback>
                <p:oleObj name="Equation" r:id="rId7" imgW="1333440" imgH="55872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6499" y="4442340"/>
                        <a:ext cx="687273" cy="28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对象 -21474826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725493"/>
              </p:ext>
            </p:extLst>
          </p:nvPr>
        </p:nvGraphicFramePr>
        <p:xfrm>
          <a:off x="3491880" y="4442340"/>
          <a:ext cx="680727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558720" progId="Equation.DSMT4">
                  <p:embed/>
                </p:oleObj>
              </mc:Choice>
              <mc:Fallback>
                <p:oleObj name="Equation" r:id="rId9" imgW="1320480" imgH="55872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91880" y="4442340"/>
                        <a:ext cx="680727" cy="28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对象 -21474826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396678"/>
              </p:ext>
            </p:extLst>
          </p:nvPr>
        </p:nvGraphicFramePr>
        <p:xfrm>
          <a:off x="4370715" y="4442340"/>
          <a:ext cx="687273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558720" progId="Equation.DSMT4">
                  <p:embed/>
                </p:oleObj>
              </mc:Choice>
              <mc:Fallback>
                <p:oleObj name="Equation" r:id="rId11" imgW="1333440" imgH="558720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70715" y="4442340"/>
                        <a:ext cx="687273" cy="28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621">
            <a:extLst>
              <a:ext uri="{FF2B5EF4-FFF2-40B4-BE49-F238E27FC236}">
                <a16:creationId xmlns:a16="http://schemas.microsoft.com/office/drawing/2014/main" id="{DDFCEA82-6AB7-F9E7-D8D0-71563C8B1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753285"/>
              </p:ext>
            </p:extLst>
          </p:nvPr>
        </p:nvGraphicFramePr>
        <p:xfrm>
          <a:off x="1392238" y="2179638"/>
          <a:ext cx="3635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7160" imgH="241200" progId="Equation.DSMT4">
                  <p:embed/>
                </p:oleObj>
              </mc:Choice>
              <mc:Fallback>
                <p:oleObj name="Equation" r:id="rId13" imgW="317160" imgH="241200" progId="Equation.DSMT4">
                  <p:embed/>
                  <p:pic>
                    <p:nvPicPr>
                      <p:cNvPr id="15377" name="对象 -214748262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92238" y="2179638"/>
                        <a:ext cx="363537" cy="339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-2147482621">
            <a:extLst>
              <a:ext uri="{FF2B5EF4-FFF2-40B4-BE49-F238E27FC236}">
                <a16:creationId xmlns:a16="http://schemas.microsoft.com/office/drawing/2014/main" id="{EB051414-A0D6-6383-53B3-839C9D6B3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016966"/>
              </p:ext>
            </p:extLst>
          </p:nvPr>
        </p:nvGraphicFramePr>
        <p:xfrm>
          <a:off x="3900488" y="2207324"/>
          <a:ext cx="3635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7160" imgH="241200" progId="Equation.DSMT4">
                  <p:embed/>
                </p:oleObj>
              </mc:Choice>
              <mc:Fallback>
                <p:oleObj name="Equation" r:id="rId15" imgW="317160" imgH="241200" progId="Equation.DSMT4">
                  <p:embed/>
                  <p:pic>
                    <p:nvPicPr>
                      <p:cNvPr id="4" name="对象 -2147482621">
                        <a:extLst>
                          <a:ext uri="{FF2B5EF4-FFF2-40B4-BE49-F238E27FC236}">
                            <a16:creationId xmlns:a16="http://schemas.microsoft.com/office/drawing/2014/main" id="{DDFCEA82-6AB7-F9E7-D8D0-71563C8B1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0488" y="2207324"/>
                        <a:ext cx="363537" cy="339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8" grpId="0"/>
      <p:bldP spid="8" grpId="1"/>
      <p:bldP spid="9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591" y="1376945"/>
            <a:ext cx="15800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证明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宋体" panose="02010600030101010101" pitchFamily="2" charset="-122"/>
                <a:cs typeface="Times New Roman" panose="02020603050405020304" pitchFamily="18" charset="0"/>
              </a:rPr>
              <a:t>因为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63688" y="2419474"/>
            <a:ext cx="7064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2913" y="2787774"/>
            <a:ext cx="8501000" cy="1788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这个性质也可以从组合的定义得出．从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个元素中取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个并成一个组合后，剩下的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个元素相应地也构成了一个组合，每从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个元素中取出不同的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个元素构成不同的组合，剩下的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个元素同样也是不同的组合，并且这种对应关系是一对一的，所以有多少个从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个元素中取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个元素的组合，相应的就有多少个从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个元素中取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个元素的组合，即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5258" y="4601454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为了使这个公式在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zh-CN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时也成 立，我们约定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9250" y="758349"/>
            <a:ext cx="1846486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组合数性质一</a:t>
            </a:r>
            <a:endParaRPr lang="en-US" altLang="zh-CN" sz="20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9D2729F-7C06-3DE0-D7A4-461FB66920B3}"/>
              </a:ext>
            </a:extLst>
          </p:cNvPr>
          <p:cNvGrpSpPr/>
          <p:nvPr/>
        </p:nvGrpSpPr>
        <p:grpSpPr>
          <a:xfrm>
            <a:off x="860463" y="1031532"/>
            <a:ext cx="5400600" cy="461665"/>
            <a:chOff x="827584" y="1144742"/>
            <a:chExt cx="5400600" cy="461665"/>
          </a:xfrm>
        </p:grpSpPr>
        <p:sp>
          <p:nvSpPr>
            <p:cNvPr id="2" name="文本框 1"/>
            <p:cNvSpPr txBox="1"/>
            <p:nvPr/>
          </p:nvSpPr>
          <p:spPr>
            <a:xfrm>
              <a:off x="827584" y="1144742"/>
              <a:ext cx="540060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宋体" panose="02010600030101010101" pitchFamily="2" charset="-122"/>
                </a:rPr>
                <a:t>定理1</a:t>
              </a:r>
              <a:r>
                <a:rPr lang="en-US" altLang="zh-CN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          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∈ </a:t>
              </a:r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N*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 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TW" altLang="en-US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）</a:t>
              </a:r>
              <a:r>
                <a:rPr lang="en-US" altLang="zh-CN" b="1" dirty="0">
                  <a:latin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en-US" altLang="zh-CN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endParaRPr lang="zh-CN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5" name="对象 -2147482622">
              <a:extLst>
                <a:ext uri="{FF2B5EF4-FFF2-40B4-BE49-F238E27FC236}">
                  <a16:creationId xmlns:a16="http://schemas.microsoft.com/office/drawing/2014/main" id="{586329C1-83FA-0129-C847-DCC2133A42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129195"/>
                </p:ext>
              </p:extLst>
            </p:nvPr>
          </p:nvGraphicFramePr>
          <p:xfrm>
            <a:off x="1892671" y="1193673"/>
            <a:ext cx="79375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85800" imgH="241200" progId="Equation.DSMT4">
                    <p:embed/>
                  </p:oleObj>
                </mc:Choice>
                <mc:Fallback>
                  <p:oleObj name="Equation" r:id="rId2" imgW="685800" imgH="241200" progId="Equation.DSMT4">
                    <p:embed/>
                    <p:pic>
                      <p:nvPicPr>
                        <p:cNvPr id="15375" name="对象 -214748262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92671" y="1193673"/>
                          <a:ext cx="793750" cy="312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对象 -2147482622">
            <a:extLst>
              <a:ext uri="{FF2B5EF4-FFF2-40B4-BE49-F238E27FC236}">
                <a16:creationId xmlns:a16="http://schemas.microsoft.com/office/drawing/2014/main" id="{93B2A096-791D-F084-842B-047037E45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333573"/>
              </p:ext>
            </p:extLst>
          </p:nvPr>
        </p:nvGraphicFramePr>
        <p:xfrm>
          <a:off x="2557463" y="1830416"/>
          <a:ext cx="20066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419040" progId="Equation.DSMT4">
                  <p:embed/>
                </p:oleObj>
              </mc:Choice>
              <mc:Fallback>
                <p:oleObj name="Equation" r:id="rId4" imgW="1841400" imgH="419040" progId="Equation.DSMT4">
                  <p:embed/>
                  <p:pic>
                    <p:nvPicPr>
                      <p:cNvPr id="5" name="对象 -2147482622">
                        <a:extLst>
                          <a:ext uri="{FF2B5EF4-FFF2-40B4-BE49-F238E27FC236}">
                            <a16:creationId xmlns:a16="http://schemas.microsoft.com/office/drawing/2014/main" id="{586329C1-83FA-0129-C847-DCC2133A4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7463" y="1830416"/>
                        <a:ext cx="2006600" cy="50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-2147482622">
            <a:extLst>
              <a:ext uri="{FF2B5EF4-FFF2-40B4-BE49-F238E27FC236}">
                <a16:creationId xmlns:a16="http://schemas.microsoft.com/office/drawing/2014/main" id="{DEDB808D-2352-6835-8DB1-EACD518328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84431"/>
              </p:ext>
            </p:extLst>
          </p:nvPr>
        </p:nvGraphicFramePr>
        <p:xfrm>
          <a:off x="2563813" y="1362103"/>
          <a:ext cx="12319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419040" progId="Equation.DSMT4">
                  <p:embed/>
                </p:oleObj>
              </mc:Choice>
              <mc:Fallback>
                <p:oleObj name="Equation" r:id="rId6" imgW="1130040" imgH="419040" progId="Equation.DSMT4">
                  <p:embed/>
                  <p:pic>
                    <p:nvPicPr>
                      <p:cNvPr id="6" name="对象 -2147482622">
                        <a:extLst>
                          <a:ext uri="{FF2B5EF4-FFF2-40B4-BE49-F238E27FC236}">
                            <a16:creationId xmlns:a16="http://schemas.microsoft.com/office/drawing/2014/main" id="{93B2A096-791D-F084-842B-047037E45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3813" y="1362103"/>
                        <a:ext cx="1231900" cy="509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22">
            <a:extLst>
              <a:ext uri="{FF2B5EF4-FFF2-40B4-BE49-F238E27FC236}">
                <a16:creationId xmlns:a16="http://schemas.microsoft.com/office/drawing/2014/main" id="{9D88F9AD-84AB-C75E-C944-443AB0A99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45256"/>
              </p:ext>
            </p:extLst>
          </p:nvPr>
        </p:nvGraphicFramePr>
        <p:xfrm>
          <a:off x="4643413" y="1968757"/>
          <a:ext cx="9826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419040" progId="Equation.DSMT4">
                  <p:embed/>
                </p:oleObj>
              </mc:Choice>
              <mc:Fallback>
                <p:oleObj name="Equation" r:id="rId8" imgW="901440" imgH="419040" progId="Equation.DSMT4">
                  <p:embed/>
                  <p:pic>
                    <p:nvPicPr>
                      <p:cNvPr id="13" name="对象 -2147482622">
                        <a:extLst>
                          <a:ext uri="{FF2B5EF4-FFF2-40B4-BE49-F238E27FC236}">
                            <a16:creationId xmlns:a16="http://schemas.microsoft.com/office/drawing/2014/main" id="{DEDB808D-2352-6835-8DB1-EACD518328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3413" y="1968757"/>
                        <a:ext cx="982663" cy="50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>
            <a:extLst>
              <a:ext uri="{FF2B5EF4-FFF2-40B4-BE49-F238E27FC236}">
                <a16:creationId xmlns:a16="http://schemas.microsoft.com/office/drawing/2014/main" id="{F0687F87-A943-23CD-891C-C76EB33A43C5}"/>
              </a:ext>
            </a:extLst>
          </p:cNvPr>
          <p:cNvGrpSpPr/>
          <p:nvPr/>
        </p:nvGrpSpPr>
        <p:grpSpPr>
          <a:xfrm>
            <a:off x="2470125" y="2406273"/>
            <a:ext cx="3471417" cy="369332"/>
            <a:chOff x="1892671" y="1152691"/>
            <a:chExt cx="3471417" cy="36933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ADE0ED7-2905-178D-0CD2-29C0D19E80C9}"/>
                </a:ext>
              </a:extLst>
            </p:cNvPr>
            <p:cNvSpPr txBox="1"/>
            <p:nvPr/>
          </p:nvSpPr>
          <p:spPr>
            <a:xfrm>
              <a:off x="2627784" y="1152691"/>
              <a:ext cx="273630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∈ </a:t>
              </a:r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N*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 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TW" altLang="en-US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）</a:t>
              </a:r>
              <a:r>
                <a:rPr lang="en-US" altLang="zh-CN" b="1" dirty="0">
                  <a:latin typeface="宋体" panose="02010600030101010101" pitchFamily="2" charset="-122"/>
                  <a:cs typeface="宋体" panose="02010600030101010101" pitchFamily="2" charset="-122"/>
                </a:rPr>
                <a:t>.</a:t>
              </a:r>
              <a:endParaRPr lang="zh-CN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17" name="对象 -2147482622">
              <a:extLst>
                <a:ext uri="{FF2B5EF4-FFF2-40B4-BE49-F238E27FC236}">
                  <a16:creationId xmlns:a16="http://schemas.microsoft.com/office/drawing/2014/main" id="{4727B6C7-A550-3337-5A47-DC0B0BCBC9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129195"/>
                </p:ext>
              </p:extLst>
            </p:nvPr>
          </p:nvGraphicFramePr>
          <p:xfrm>
            <a:off x="1892671" y="1193673"/>
            <a:ext cx="79375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85800" imgH="241200" progId="Equation.DSMT4">
                    <p:embed/>
                  </p:oleObj>
                </mc:Choice>
                <mc:Fallback>
                  <p:oleObj name="Equation" r:id="rId10" imgW="685800" imgH="241200" progId="Equation.DSMT4">
                    <p:embed/>
                    <p:pic>
                      <p:nvPicPr>
                        <p:cNvPr id="5" name="对象 -2147482622">
                          <a:extLst>
                            <a:ext uri="{FF2B5EF4-FFF2-40B4-BE49-F238E27FC236}">
                              <a16:creationId xmlns:a16="http://schemas.microsoft.com/office/drawing/2014/main" id="{586329C1-83FA-0129-C847-DCC2133A42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92671" y="1193673"/>
                          <a:ext cx="793750" cy="312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对象 -2147482621">
            <a:extLst>
              <a:ext uri="{FF2B5EF4-FFF2-40B4-BE49-F238E27FC236}">
                <a16:creationId xmlns:a16="http://schemas.microsoft.com/office/drawing/2014/main" id="{43FCF8C0-C866-FCE0-A9A4-8F40532DD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083043"/>
              </p:ext>
            </p:extLst>
          </p:nvPr>
        </p:nvGraphicFramePr>
        <p:xfrm>
          <a:off x="5691841" y="4620815"/>
          <a:ext cx="5222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241200" progId="Equation.DSMT4">
                  <p:embed/>
                </p:oleObj>
              </mc:Choice>
              <mc:Fallback>
                <p:oleObj name="Equation" r:id="rId11" imgW="457200" imgH="241200" progId="Equation.DSMT4">
                  <p:embed/>
                  <p:pic>
                    <p:nvPicPr>
                      <p:cNvPr id="15377" name="对象 -21474826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91841" y="4620815"/>
                        <a:ext cx="522288" cy="339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8649BA6E-7064-EB7F-A7FE-D78B4FE80479}"/>
              </a:ext>
            </a:extLst>
          </p:cNvPr>
          <p:cNvGrpSpPr/>
          <p:nvPr/>
        </p:nvGrpSpPr>
        <p:grpSpPr>
          <a:xfrm>
            <a:off x="5141508" y="4206752"/>
            <a:ext cx="3471417" cy="369332"/>
            <a:chOff x="1892671" y="1152691"/>
            <a:chExt cx="3471417" cy="36933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A671559-9388-A02F-1789-AD047A69D180}"/>
                </a:ext>
              </a:extLst>
            </p:cNvPr>
            <p:cNvSpPr txBox="1"/>
            <p:nvPr/>
          </p:nvSpPr>
          <p:spPr>
            <a:xfrm>
              <a:off x="2627784" y="1152691"/>
              <a:ext cx="273630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∈ </a:t>
              </a:r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N*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 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TW" altLang="en-US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）</a:t>
              </a:r>
              <a:r>
                <a:rPr lang="en-US" altLang="zh-CN" b="1" dirty="0">
                  <a:latin typeface="宋体" panose="02010600030101010101" pitchFamily="2" charset="-122"/>
                  <a:cs typeface="宋体" panose="02010600030101010101" pitchFamily="2" charset="-122"/>
                </a:rPr>
                <a:t>.</a:t>
              </a:r>
              <a:endParaRPr lang="zh-CN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21" name="对象 -2147482622">
              <a:extLst>
                <a:ext uri="{FF2B5EF4-FFF2-40B4-BE49-F238E27FC236}">
                  <a16:creationId xmlns:a16="http://schemas.microsoft.com/office/drawing/2014/main" id="{129DF5F0-ED9B-A2AA-BA22-3A2500F27F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4990852"/>
                </p:ext>
              </p:extLst>
            </p:nvPr>
          </p:nvGraphicFramePr>
          <p:xfrm>
            <a:off x="1892671" y="1193673"/>
            <a:ext cx="79375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85800" imgH="241200" progId="Equation.DSMT4">
                    <p:embed/>
                  </p:oleObj>
                </mc:Choice>
                <mc:Fallback>
                  <p:oleObj name="Equation" r:id="rId13" imgW="685800" imgH="241200" progId="Equation.DSMT4">
                    <p:embed/>
                    <p:pic>
                      <p:nvPicPr>
                        <p:cNvPr id="17" name="对象 -2147482622">
                          <a:extLst>
                            <a:ext uri="{FF2B5EF4-FFF2-40B4-BE49-F238E27FC236}">
                              <a16:creationId xmlns:a16="http://schemas.microsoft.com/office/drawing/2014/main" id="{4727B6C7-A550-3337-5A47-DC0B0BCBC9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92671" y="1193673"/>
                          <a:ext cx="793750" cy="312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9" grpId="0"/>
      <p:bldP spid="9" grpId="1"/>
      <p:bldP spid="11" grpId="0"/>
      <p:bldP spid="11" grpId="1"/>
      <p:bldP spid="4" grpId="0"/>
      <p:bldP spid="4" grpId="1"/>
      <p:bldP spid="2" grpId="1"/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6366" y="1377702"/>
            <a:ext cx="4508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</a:t>
            </a:r>
            <a:endParaRPr lang="zh-CN" altLang="zh-CN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9474" name="对象 -21474825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0055"/>
              </p:ext>
            </p:extLst>
          </p:nvPr>
        </p:nvGraphicFramePr>
        <p:xfrm>
          <a:off x="2409181" y="2950686"/>
          <a:ext cx="2070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70100" imgH="431800" progId="Equation.KSEE3">
                  <p:embed/>
                </p:oleObj>
              </mc:Choice>
              <mc:Fallback>
                <p:oleObj r:id="rId2" imgW="2070100" imgH="431800" progId="Equation.KSEE3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09181" y="2950686"/>
                        <a:ext cx="207010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对象 -21474825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551581"/>
              </p:ext>
            </p:extLst>
          </p:nvPr>
        </p:nvGraphicFramePr>
        <p:xfrm>
          <a:off x="4557068" y="3014186"/>
          <a:ext cx="1320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20165" imgH="431800" progId="Equation.KSEE3">
                  <p:embed/>
                </p:oleObj>
              </mc:Choice>
              <mc:Fallback>
                <p:oleObj r:id="rId4" imgW="1320165" imgH="431800" progId="Equation.KSEE3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7068" y="3014186"/>
                        <a:ext cx="132080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6" name="对象 -21474825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960970"/>
              </p:ext>
            </p:extLst>
          </p:nvPr>
        </p:nvGraphicFramePr>
        <p:xfrm>
          <a:off x="5993756" y="3014186"/>
          <a:ext cx="1206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06500" imgH="431800" progId="Equation.KSEE3">
                  <p:embed/>
                </p:oleObj>
              </mc:Choice>
              <mc:Fallback>
                <p:oleObj r:id="rId6" imgW="1206500" imgH="431800" progId="Equation.KSEE3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3756" y="3014186"/>
                        <a:ext cx="120650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7" name="对象 -21474825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510981"/>
              </p:ext>
            </p:extLst>
          </p:nvPr>
        </p:nvGraphicFramePr>
        <p:xfrm>
          <a:off x="2193281" y="3593624"/>
          <a:ext cx="115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155700" imgH="431800" progId="Equation.KSEE3">
                  <p:embed/>
                </p:oleObj>
              </mc:Choice>
              <mc:Fallback>
                <p:oleObj r:id="rId8" imgW="1155700" imgH="431800" progId="Equation.KSEE3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3281" y="3593624"/>
                        <a:ext cx="115570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511887" y="4108028"/>
            <a:ext cx="8112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latin typeface="宋体" panose="02010600030101010101" pitchFamily="2" charset="-122"/>
              </a:rPr>
              <a:t>于是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DBBD8CF-807F-425E-6DC7-B576EAE49918}"/>
              </a:ext>
            </a:extLst>
          </p:cNvPr>
          <p:cNvGrpSpPr/>
          <p:nvPr/>
        </p:nvGrpSpPr>
        <p:grpSpPr>
          <a:xfrm>
            <a:off x="430900" y="760166"/>
            <a:ext cx="3024460" cy="510461"/>
            <a:chOff x="179388" y="933450"/>
            <a:chExt cx="3024460" cy="510461"/>
          </a:xfrm>
        </p:grpSpPr>
        <p:sp>
          <p:nvSpPr>
            <p:cNvPr id="7" name="矩形 2">
              <a:extLst>
                <a:ext uri="{FF2B5EF4-FFF2-40B4-BE49-F238E27FC236}">
                  <a16:creationId xmlns:a16="http://schemas.microsoft.com/office/drawing/2014/main" id="{0D2C1A4C-3068-3653-FD1D-101D30784BCE}"/>
                </a:ext>
              </a:extLst>
            </p:cNvPr>
            <p:cNvSpPr/>
            <p:nvPr/>
          </p:nvSpPr>
          <p:spPr>
            <a:xfrm>
              <a:off x="179388" y="933450"/>
              <a:ext cx="3024460" cy="51046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400" b="1" strike="noStrike" noProof="1">
                  <a:solidFill>
                    <a:srgbClr val="00B0F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zh-CN" altLang="en-US" sz="2400" b="1" strike="noStrike" noProof="1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400" b="1" noProof="1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strike="noStrike" noProof="1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  </a:t>
              </a:r>
              <a:r>
                <a:rPr lang="zh-CN" altLang="en-US" sz="1800" b="1" strike="noStrike" noProof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计算    及   </a:t>
              </a:r>
              <a:r>
                <a:rPr lang="en-US" altLang="zh-CN" sz="1800" b="1" strike="noStrike" noProof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endParaRPr lang="zh-CN" altLang="en-US" sz="1800" b="1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9" name="对象 -2147482604">
              <a:extLst>
                <a:ext uri="{FF2B5EF4-FFF2-40B4-BE49-F238E27FC236}">
                  <a16:creationId xmlns:a16="http://schemas.microsoft.com/office/drawing/2014/main" id="{E6053885-9C0F-E573-6075-074C7D8923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5408174"/>
                </p:ext>
              </p:extLst>
            </p:nvPr>
          </p:nvGraphicFramePr>
          <p:xfrm>
            <a:off x="1547663" y="1043623"/>
            <a:ext cx="340448" cy="355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28600" imgH="241200" progId="Equation.DSMT4">
                    <p:embed/>
                  </p:oleObj>
                </mc:Choice>
                <mc:Fallback>
                  <p:oleObj name="Equation" r:id="rId10" imgW="228600" imgH="241200" progId="Equation.DSMT4">
                    <p:embed/>
                    <p:pic>
                      <p:nvPicPr>
                        <p:cNvPr id="2" name="对象 -2147482604">
                          <a:extLst>
                            <a:ext uri="{FF2B5EF4-FFF2-40B4-BE49-F238E27FC236}">
                              <a16:creationId xmlns:a16="http://schemas.microsoft.com/office/drawing/2014/main" id="{47BE990A-A098-3A2D-58AA-E02D94769B6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47663" y="1043623"/>
                          <a:ext cx="340448" cy="3553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-2147482604">
              <a:extLst>
                <a:ext uri="{FF2B5EF4-FFF2-40B4-BE49-F238E27FC236}">
                  <a16:creationId xmlns:a16="http://schemas.microsoft.com/office/drawing/2014/main" id="{E492BDE8-E40C-B47C-1598-AE91559DF4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9423818"/>
                </p:ext>
              </p:extLst>
            </p:nvPr>
          </p:nvGraphicFramePr>
          <p:xfrm>
            <a:off x="2166251" y="1043234"/>
            <a:ext cx="358313" cy="355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41200" imgH="241200" progId="Equation.DSMT4">
                    <p:embed/>
                  </p:oleObj>
                </mc:Choice>
                <mc:Fallback>
                  <p:oleObj name="Equation" r:id="rId12" imgW="241200" imgH="241200" progId="Equation.DSMT4">
                    <p:embed/>
                    <p:pic>
                      <p:nvPicPr>
                        <p:cNvPr id="3" name="对象 -2147482604">
                          <a:extLst>
                            <a:ext uri="{FF2B5EF4-FFF2-40B4-BE49-F238E27FC236}">
                              <a16:creationId xmlns:a16="http://schemas.microsoft.com/office/drawing/2014/main" id="{B2E6F07B-EED7-6326-D87C-F718A6E53D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166251" y="1043234"/>
                          <a:ext cx="358313" cy="3553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对象 -2147482604">
            <a:extLst>
              <a:ext uri="{FF2B5EF4-FFF2-40B4-BE49-F238E27FC236}">
                <a16:creationId xmlns:a16="http://schemas.microsoft.com/office/drawing/2014/main" id="{917042F9-14AF-FB4F-29AB-1FBC8F514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39682"/>
              </p:ext>
            </p:extLst>
          </p:nvPr>
        </p:nvGraphicFramePr>
        <p:xfrm>
          <a:off x="1494036" y="1425650"/>
          <a:ext cx="1028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560" imgH="241200" progId="Equation.DSMT4">
                  <p:embed/>
                </p:oleObj>
              </mc:Choice>
              <mc:Fallback>
                <p:oleObj name="Equation" r:id="rId14" imgW="736560" imgH="241200" progId="Equation.DSMT4">
                  <p:embed/>
                  <p:pic>
                    <p:nvPicPr>
                      <p:cNvPr id="6" name="对象 -2147482604">
                        <a:extLst>
                          <a:ext uri="{FF2B5EF4-FFF2-40B4-BE49-F238E27FC236}">
                            <a16:creationId xmlns:a16="http://schemas.microsoft.com/office/drawing/2014/main" id="{889D337D-791A-F898-242C-546E9D990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94036" y="1425650"/>
                        <a:ext cx="1028700" cy="333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-2147482604">
            <a:extLst>
              <a:ext uri="{FF2B5EF4-FFF2-40B4-BE49-F238E27FC236}">
                <a16:creationId xmlns:a16="http://schemas.microsoft.com/office/drawing/2014/main" id="{E91E92E9-73EB-1A0B-85FD-6BC43FDCF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493728"/>
              </p:ext>
            </p:extLst>
          </p:nvPr>
        </p:nvGraphicFramePr>
        <p:xfrm>
          <a:off x="1204471" y="2011809"/>
          <a:ext cx="5302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241200" progId="Equation.DSMT4">
                  <p:embed/>
                </p:oleObj>
              </mc:Choice>
              <mc:Fallback>
                <p:oleObj name="Equation" r:id="rId16" imgW="380880" imgH="241200" progId="Equation.DSMT4">
                  <p:embed/>
                  <p:pic>
                    <p:nvPicPr>
                      <p:cNvPr id="13" name="对象 -2147482604">
                        <a:extLst>
                          <a:ext uri="{FF2B5EF4-FFF2-40B4-BE49-F238E27FC236}">
                            <a16:creationId xmlns:a16="http://schemas.microsoft.com/office/drawing/2014/main" id="{917042F9-14AF-FB4F-29AB-1FBC8F514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04471" y="2011809"/>
                        <a:ext cx="530225" cy="331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-2147482604">
            <a:extLst>
              <a:ext uri="{FF2B5EF4-FFF2-40B4-BE49-F238E27FC236}">
                <a16:creationId xmlns:a16="http://schemas.microsoft.com/office/drawing/2014/main" id="{517C833E-3B37-5F2D-EBAD-1080818BF4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02301"/>
              </p:ext>
            </p:extLst>
          </p:nvPr>
        </p:nvGraphicFramePr>
        <p:xfrm>
          <a:off x="2414588" y="1327150"/>
          <a:ext cx="16176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18960" imgH="393480" progId="Equation.DSMT4">
                  <p:embed/>
                </p:oleObj>
              </mc:Choice>
              <mc:Fallback>
                <p:oleObj name="Equation" r:id="rId18" imgW="1218960" imgH="393480" progId="Equation.DSMT4">
                  <p:embed/>
                  <p:pic>
                    <p:nvPicPr>
                      <p:cNvPr id="13" name="对象 -2147482604">
                        <a:extLst>
                          <a:ext uri="{FF2B5EF4-FFF2-40B4-BE49-F238E27FC236}">
                            <a16:creationId xmlns:a16="http://schemas.microsoft.com/office/drawing/2014/main" id="{917042F9-14AF-FB4F-29AB-1FBC8F514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14588" y="1327150"/>
                        <a:ext cx="1617662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-2147482604">
            <a:extLst>
              <a:ext uri="{FF2B5EF4-FFF2-40B4-BE49-F238E27FC236}">
                <a16:creationId xmlns:a16="http://schemas.microsoft.com/office/drawing/2014/main" id="{F1FF01AB-125F-F277-9A3E-0BFA67214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37672"/>
              </p:ext>
            </p:extLst>
          </p:nvPr>
        </p:nvGraphicFramePr>
        <p:xfrm>
          <a:off x="1200380" y="1429343"/>
          <a:ext cx="3190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8600" imgH="241200" progId="Equation.DSMT4">
                  <p:embed/>
                </p:oleObj>
              </mc:Choice>
              <mc:Fallback>
                <p:oleObj name="Equation" r:id="rId20" imgW="228600" imgH="241200" progId="Equation.DSMT4">
                  <p:embed/>
                  <p:pic>
                    <p:nvPicPr>
                      <p:cNvPr id="16" name="对象 -2147482604">
                        <a:extLst>
                          <a:ext uri="{FF2B5EF4-FFF2-40B4-BE49-F238E27FC236}">
                            <a16:creationId xmlns:a16="http://schemas.microsoft.com/office/drawing/2014/main" id="{517C833E-3B37-5F2D-EBAD-1080818BF4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00380" y="1429343"/>
                        <a:ext cx="319087" cy="333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-2147482604">
            <a:extLst>
              <a:ext uri="{FF2B5EF4-FFF2-40B4-BE49-F238E27FC236}">
                <a16:creationId xmlns:a16="http://schemas.microsoft.com/office/drawing/2014/main" id="{70FC1CAE-7288-C760-DCD1-5C6EA3C4D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484822"/>
              </p:ext>
            </p:extLst>
          </p:nvPr>
        </p:nvGraphicFramePr>
        <p:xfrm>
          <a:off x="2785120" y="1940371"/>
          <a:ext cx="10668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50680" imgH="393480" progId="Equation.DSMT4">
                  <p:embed/>
                </p:oleObj>
              </mc:Choice>
              <mc:Fallback>
                <p:oleObj name="Equation" r:id="rId22" imgW="850680" imgH="393480" progId="Equation.DSMT4">
                  <p:embed/>
                  <p:pic>
                    <p:nvPicPr>
                      <p:cNvPr id="15" name="对象 -2147482604">
                        <a:extLst>
                          <a:ext uri="{FF2B5EF4-FFF2-40B4-BE49-F238E27FC236}">
                            <a16:creationId xmlns:a16="http://schemas.microsoft.com/office/drawing/2014/main" id="{E91E92E9-73EB-1A0B-85FD-6BC43FDCF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785120" y="1940371"/>
                        <a:ext cx="1066800" cy="487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-2147482604">
            <a:extLst>
              <a:ext uri="{FF2B5EF4-FFF2-40B4-BE49-F238E27FC236}">
                <a16:creationId xmlns:a16="http://schemas.microsoft.com/office/drawing/2014/main" id="{32637451-B55C-E620-A7E1-3AB196789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081619"/>
              </p:ext>
            </p:extLst>
          </p:nvPr>
        </p:nvGraphicFramePr>
        <p:xfrm>
          <a:off x="1654175" y="2014984"/>
          <a:ext cx="11350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520" imgH="241200" progId="Equation.DSMT4">
                  <p:embed/>
                </p:oleObj>
              </mc:Choice>
              <mc:Fallback>
                <p:oleObj name="Equation" r:id="rId24" imgW="812520" imgH="241200" progId="Equation.DSMT4">
                  <p:embed/>
                  <p:pic>
                    <p:nvPicPr>
                      <p:cNvPr id="20" name="对象 -2147482604">
                        <a:extLst>
                          <a:ext uri="{FF2B5EF4-FFF2-40B4-BE49-F238E27FC236}">
                            <a16:creationId xmlns:a16="http://schemas.microsoft.com/office/drawing/2014/main" id="{70FC1CAE-7288-C760-DCD1-5C6EA3C4D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654175" y="2014984"/>
                        <a:ext cx="1135063" cy="331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组合 22">
            <a:extLst>
              <a:ext uri="{FF2B5EF4-FFF2-40B4-BE49-F238E27FC236}">
                <a16:creationId xmlns:a16="http://schemas.microsoft.com/office/drawing/2014/main" id="{1070D6F1-221D-5A2E-2643-9B486CBF67EC}"/>
              </a:ext>
            </a:extLst>
          </p:cNvPr>
          <p:cNvGrpSpPr/>
          <p:nvPr/>
        </p:nvGrpSpPr>
        <p:grpSpPr>
          <a:xfrm>
            <a:off x="533017" y="2436720"/>
            <a:ext cx="2482329" cy="461665"/>
            <a:chOff x="827584" y="1141825"/>
            <a:chExt cx="2482329" cy="46166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08A23D5-EDA8-6DC5-FAAE-2B80CD91E9D8}"/>
                </a:ext>
              </a:extLst>
            </p:cNvPr>
            <p:cNvSpPr txBox="1"/>
            <p:nvPr/>
          </p:nvSpPr>
          <p:spPr>
            <a:xfrm>
              <a:off x="827584" y="1141825"/>
              <a:ext cx="2482329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宋体" panose="02010600030101010101" pitchFamily="2" charset="-122"/>
                </a:rPr>
                <a:t>定理</a:t>
              </a:r>
              <a:r>
                <a:rPr lang="en-US" alt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          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altLang="zh-CN" b="1" dirty="0">
                  <a:latin typeface="宋体" panose="02010600030101010101" pitchFamily="2" charset="-122"/>
                  <a:cs typeface="宋体" panose="02010600030101010101" pitchFamily="2" charset="-122"/>
                </a:rPr>
                <a:t>.</a:t>
              </a:r>
              <a:endParaRPr lang="zh-CN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25" name="对象 -2147482622">
              <a:extLst>
                <a:ext uri="{FF2B5EF4-FFF2-40B4-BE49-F238E27FC236}">
                  <a16:creationId xmlns:a16="http://schemas.microsoft.com/office/drawing/2014/main" id="{DB5A3829-4197-06B7-49BC-6120137173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3904095"/>
                </p:ext>
              </p:extLst>
            </p:nvPr>
          </p:nvGraphicFramePr>
          <p:xfrm>
            <a:off x="1966205" y="1219705"/>
            <a:ext cx="1131887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977760" imgH="241200" progId="Equation.DSMT4">
                    <p:embed/>
                  </p:oleObj>
                </mc:Choice>
                <mc:Fallback>
                  <p:oleObj name="Equation" r:id="rId26" imgW="977760" imgH="241200" progId="Equation.DSMT4">
                    <p:embed/>
                    <p:pic>
                      <p:nvPicPr>
                        <p:cNvPr id="5" name="对象 -2147482622">
                          <a:extLst>
                            <a:ext uri="{FF2B5EF4-FFF2-40B4-BE49-F238E27FC236}">
                              <a16:creationId xmlns:a16="http://schemas.microsoft.com/office/drawing/2014/main" id="{586329C1-83FA-0129-C847-DCC2133A42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966205" y="1219705"/>
                          <a:ext cx="1131887" cy="312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530A20C3-6CE3-A580-2B50-33DA942C231C}"/>
              </a:ext>
            </a:extLst>
          </p:cNvPr>
          <p:cNvSpPr txBox="1"/>
          <p:nvPr/>
        </p:nvSpPr>
        <p:spPr>
          <a:xfrm>
            <a:off x="576715" y="2919949"/>
            <a:ext cx="8373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证明</a:t>
            </a:r>
            <a:endParaRPr lang="zh-CN" altLang="zh-CN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7" name="对象 -2147482622">
            <a:extLst>
              <a:ext uri="{FF2B5EF4-FFF2-40B4-BE49-F238E27FC236}">
                <a16:creationId xmlns:a16="http://schemas.microsoft.com/office/drawing/2014/main" id="{E2484722-6333-D91F-E6C1-0C8472475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683918"/>
              </p:ext>
            </p:extLst>
          </p:nvPr>
        </p:nvGraphicFramePr>
        <p:xfrm>
          <a:off x="1522413" y="3030538"/>
          <a:ext cx="779462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72840" imgH="241200" progId="Equation.DSMT4">
                  <p:embed/>
                </p:oleObj>
              </mc:Choice>
              <mc:Fallback>
                <p:oleObj name="Equation" r:id="rId28" imgW="672840" imgH="241200" progId="Equation.DSMT4">
                  <p:embed/>
                  <p:pic>
                    <p:nvPicPr>
                      <p:cNvPr id="25" name="对象 -2147482622">
                        <a:extLst>
                          <a:ext uri="{FF2B5EF4-FFF2-40B4-BE49-F238E27FC236}">
                            <a16:creationId xmlns:a16="http://schemas.microsoft.com/office/drawing/2014/main" id="{DB5A3829-4197-06B7-49BC-6120137173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22413" y="3030538"/>
                        <a:ext cx="779462" cy="312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-2147482622">
            <a:extLst>
              <a:ext uri="{FF2B5EF4-FFF2-40B4-BE49-F238E27FC236}">
                <a16:creationId xmlns:a16="http://schemas.microsoft.com/office/drawing/2014/main" id="{0222DC07-05A5-FF48-4A66-01DA3C8BA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337522"/>
              </p:ext>
            </p:extLst>
          </p:nvPr>
        </p:nvGraphicFramePr>
        <p:xfrm>
          <a:off x="2279022" y="4163591"/>
          <a:ext cx="117633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15920" imgH="241200" progId="Equation.DSMT4">
                  <p:embed/>
                </p:oleObj>
              </mc:Choice>
              <mc:Fallback>
                <p:oleObj name="Equation" r:id="rId30" imgW="1015920" imgH="241200" progId="Equation.DSMT4">
                  <p:embed/>
                  <p:pic>
                    <p:nvPicPr>
                      <p:cNvPr id="27" name="对象 -2147482622">
                        <a:extLst>
                          <a:ext uri="{FF2B5EF4-FFF2-40B4-BE49-F238E27FC236}">
                            <a16:creationId xmlns:a16="http://schemas.microsoft.com/office/drawing/2014/main" id="{E2484722-6333-D91F-E6C1-0C8472475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279022" y="4163591"/>
                        <a:ext cx="1176338" cy="312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-2147482622">
            <a:extLst>
              <a:ext uri="{FF2B5EF4-FFF2-40B4-BE49-F238E27FC236}">
                <a16:creationId xmlns:a16="http://schemas.microsoft.com/office/drawing/2014/main" id="{499191A6-E1D5-65D9-9AEC-A4C930131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188957"/>
              </p:ext>
            </p:extLst>
          </p:nvPr>
        </p:nvGraphicFramePr>
        <p:xfrm>
          <a:off x="3387725" y="3652838"/>
          <a:ext cx="4857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19040" imgH="241200" progId="Equation.DSMT4">
                  <p:embed/>
                </p:oleObj>
              </mc:Choice>
              <mc:Fallback>
                <p:oleObj name="Equation" r:id="rId32" imgW="419040" imgH="241200" progId="Equation.DSMT4">
                  <p:embed/>
                  <p:pic>
                    <p:nvPicPr>
                      <p:cNvPr id="28" name="对象 -2147482622">
                        <a:extLst>
                          <a:ext uri="{FF2B5EF4-FFF2-40B4-BE49-F238E27FC236}">
                            <a16:creationId xmlns:a16="http://schemas.microsoft.com/office/drawing/2014/main" id="{0222DC07-05A5-FF48-4A66-01DA3C8BA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387725" y="3652838"/>
                        <a:ext cx="485775" cy="312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/>
      <p:bldP spid="21" grpId="1"/>
      <p:bldP spid="7" grpId="0"/>
      <p:bldP spid="24" grpId="0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5495" y="1840898"/>
            <a:ext cx="62420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定理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也可以根据组合的定义和分类计数原理得出：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970" y="775130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组合数性质二</a:t>
            </a:r>
            <a:endParaRPr lang="en-US" altLang="zh-CN" sz="20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AE7E8B2-F8C8-6961-0F17-1934A482843A}"/>
              </a:ext>
            </a:extLst>
          </p:cNvPr>
          <p:cNvGrpSpPr/>
          <p:nvPr/>
        </p:nvGrpSpPr>
        <p:grpSpPr>
          <a:xfrm>
            <a:off x="791545" y="1236882"/>
            <a:ext cx="2482329" cy="461665"/>
            <a:chOff x="827584" y="1141825"/>
            <a:chExt cx="2482329" cy="46166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C99E0F6-7EDC-4781-00B6-ECEA823C7C4E}"/>
                </a:ext>
              </a:extLst>
            </p:cNvPr>
            <p:cNvSpPr txBox="1"/>
            <p:nvPr/>
          </p:nvSpPr>
          <p:spPr>
            <a:xfrm>
              <a:off x="827584" y="1141825"/>
              <a:ext cx="2482329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宋体" panose="02010600030101010101" pitchFamily="2" charset="-122"/>
                </a:rPr>
                <a:t>定理</a:t>
              </a:r>
              <a:r>
                <a:rPr lang="en-US" alt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          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altLang="zh-CN" b="1" dirty="0">
                  <a:latin typeface="宋体" panose="02010600030101010101" pitchFamily="2" charset="-122"/>
                  <a:cs typeface="宋体" panose="02010600030101010101" pitchFamily="2" charset="-122"/>
                </a:rPr>
                <a:t>.</a:t>
              </a:r>
              <a:endParaRPr lang="zh-CN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10" name="对象 -2147482622">
              <a:extLst>
                <a:ext uri="{FF2B5EF4-FFF2-40B4-BE49-F238E27FC236}">
                  <a16:creationId xmlns:a16="http://schemas.microsoft.com/office/drawing/2014/main" id="{923C6E99-D9E3-512F-537D-4D10D4BC8C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1792465"/>
                </p:ext>
              </p:extLst>
            </p:nvPr>
          </p:nvGraphicFramePr>
          <p:xfrm>
            <a:off x="1966205" y="1219705"/>
            <a:ext cx="1131887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77760" imgH="241200" progId="Equation.DSMT4">
                    <p:embed/>
                  </p:oleObj>
                </mc:Choice>
                <mc:Fallback>
                  <p:oleObj name="Equation" r:id="rId2" imgW="977760" imgH="241200" progId="Equation.DSMT4">
                    <p:embed/>
                    <p:pic>
                      <p:nvPicPr>
                        <p:cNvPr id="25" name="对象 -2147482622">
                          <a:extLst>
                            <a:ext uri="{FF2B5EF4-FFF2-40B4-BE49-F238E27FC236}">
                              <a16:creationId xmlns:a16="http://schemas.microsoft.com/office/drawing/2014/main" id="{DB5A3829-4197-06B7-49BC-6120137173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966205" y="1219705"/>
                          <a:ext cx="1131887" cy="312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1CCA207-12F1-3FE0-65F8-9F430AF4C7E1}"/>
              </a:ext>
            </a:extLst>
          </p:cNvPr>
          <p:cNvGrpSpPr/>
          <p:nvPr/>
        </p:nvGrpSpPr>
        <p:grpSpPr>
          <a:xfrm>
            <a:off x="323528" y="2299867"/>
            <a:ext cx="8280851" cy="1775935"/>
            <a:chOff x="395605" y="2250676"/>
            <a:chExt cx="8280851" cy="1775935"/>
          </a:xfrm>
        </p:grpSpPr>
        <p:sp>
          <p:nvSpPr>
            <p:cNvPr id="5" name="文本框 4"/>
            <p:cNvSpPr txBox="1"/>
            <p:nvPr/>
          </p:nvSpPr>
          <p:spPr>
            <a:xfrm>
              <a:off x="395605" y="2250676"/>
              <a:ext cx="8280851" cy="1775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   从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这</a:t>
              </a:r>
              <a:r>
                <a:rPr lang="zh-CN" altLang="en-US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zh-CN" altLang="zh-CN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＋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）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个不同元素中，取出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altLang="zh-CN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个元素的组合数是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  .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这些组合可分为两类，一类包含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一类不包含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.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含有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的组合是从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中取出</a:t>
              </a:r>
              <a:r>
                <a:rPr lang="zh-CN" altLang="en-US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zh-CN" altLang="zh-CN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-</a:t>
              </a:r>
              <a:r>
                <a:rPr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）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个元素与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组成的，共有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个；不含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的组合是从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这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altLang="zh-CN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个元素中取出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altLang="zh-CN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个元素组成的，共有</a:t>
              </a:r>
              <a:r>
                <a:rPr lang="en-US" altLang="zh-CN" b="1" dirty="0">
                  <a:solidFill>
                    <a:srgbClr val="000000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  </a:t>
              </a:r>
              <a:r>
                <a:rPr lang="zh-CN" altLang="zh-CN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个．根据分类计数原理，得</a:t>
              </a:r>
              <a:endPara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14" name="对象 -2147482622">
              <a:extLst>
                <a:ext uri="{FF2B5EF4-FFF2-40B4-BE49-F238E27FC236}">
                  <a16:creationId xmlns:a16="http://schemas.microsoft.com/office/drawing/2014/main" id="{553234EB-8BA7-8DBA-D3D6-CA85D36BC8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1404644"/>
                </p:ext>
              </p:extLst>
            </p:nvPr>
          </p:nvGraphicFramePr>
          <p:xfrm>
            <a:off x="2478459" y="3703363"/>
            <a:ext cx="1176338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15920" imgH="241200" progId="Equation.DSMT4">
                    <p:embed/>
                  </p:oleObj>
                </mc:Choice>
                <mc:Fallback>
                  <p:oleObj name="Equation" r:id="rId4" imgW="1015920" imgH="241200" progId="Equation.DSMT4">
                    <p:embed/>
                    <p:pic>
                      <p:nvPicPr>
                        <p:cNvPr id="12" name="对象 -2147482622">
                          <a:extLst>
                            <a:ext uri="{FF2B5EF4-FFF2-40B4-BE49-F238E27FC236}">
                              <a16:creationId xmlns:a16="http://schemas.microsoft.com/office/drawing/2014/main" id="{AB5626C3-E149-81AA-AA74-E3D38DF09F3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78459" y="3703363"/>
                          <a:ext cx="1176338" cy="3127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-2147482622">
              <a:extLst>
                <a:ext uri="{FF2B5EF4-FFF2-40B4-BE49-F238E27FC236}">
                  <a16:creationId xmlns:a16="http://schemas.microsoft.com/office/drawing/2014/main" id="{FDC682CF-E419-26F7-BD7C-ACE271E6E9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7595886"/>
                </p:ext>
              </p:extLst>
            </p:nvPr>
          </p:nvGraphicFramePr>
          <p:xfrm>
            <a:off x="755576" y="2711999"/>
            <a:ext cx="338138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91960" imgH="241200" progId="Equation.DSMT4">
                    <p:embed/>
                  </p:oleObj>
                </mc:Choice>
                <mc:Fallback>
                  <p:oleObj name="Equation" r:id="rId6" imgW="291960" imgH="241200" progId="Equation.DSMT4">
                    <p:embed/>
                    <p:pic>
                      <p:nvPicPr>
                        <p:cNvPr id="14" name="对象 -2147482622">
                          <a:extLst>
                            <a:ext uri="{FF2B5EF4-FFF2-40B4-BE49-F238E27FC236}">
                              <a16:creationId xmlns:a16="http://schemas.microsoft.com/office/drawing/2014/main" id="{553234EB-8BA7-8DBA-D3D6-CA85D36BC89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55576" y="2711999"/>
                          <a:ext cx="338138" cy="312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-2147482622">
              <a:extLst>
                <a:ext uri="{FF2B5EF4-FFF2-40B4-BE49-F238E27FC236}">
                  <a16:creationId xmlns:a16="http://schemas.microsoft.com/office/drawing/2014/main" id="{D0C1A5C8-42B9-BB9E-A0FC-B88A7C1948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9192668"/>
                </p:ext>
              </p:extLst>
            </p:nvPr>
          </p:nvGraphicFramePr>
          <p:xfrm>
            <a:off x="6516216" y="3024737"/>
            <a:ext cx="338138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91960" imgH="241200" progId="Equation.DSMT4">
                    <p:embed/>
                  </p:oleObj>
                </mc:Choice>
                <mc:Fallback>
                  <p:oleObj name="Equation" r:id="rId8" imgW="291960" imgH="241200" progId="Equation.DSMT4">
                    <p:embed/>
                    <p:pic>
                      <p:nvPicPr>
                        <p:cNvPr id="14" name="对象 -2147482622">
                          <a:extLst>
                            <a:ext uri="{FF2B5EF4-FFF2-40B4-BE49-F238E27FC236}">
                              <a16:creationId xmlns:a16="http://schemas.microsoft.com/office/drawing/2014/main" id="{553234EB-8BA7-8DBA-D3D6-CA85D36BC89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16216" y="3024737"/>
                          <a:ext cx="338138" cy="312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-2147482622">
              <a:extLst>
                <a:ext uri="{FF2B5EF4-FFF2-40B4-BE49-F238E27FC236}">
                  <a16:creationId xmlns:a16="http://schemas.microsoft.com/office/drawing/2014/main" id="{67CAAB9E-D94D-CB7A-DED3-6B98B34684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6293327"/>
                </p:ext>
              </p:extLst>
            </p:nvPr>
          </p:nvGraphicFramePr>
          <p:xfrm>
            <a:off x="7380312" y="3337475"/>
            <a:ext cx="250825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640" imgH="241200" progId="Equation.DSMT4">
                    <p:embed/>
                  </p:oleObj>
                </mc:Choice>
                <mc:Fallback>
                  <p:oleObj name="Equation" r:id="rId10" imgW="215640" imgH="241200" progId="Equation.DSMT4">
                    <p:embed/>
                    <p:pic>
                      <p:nvPicPr>
                        <p:cNvPr id="18" name="对象 -2147482622">
                          <a:extLst>
                            <a:ext uri="{FF2B5EF4-FFF2-40B4-BE49-F238E27FC236}">
                              <a16:creationId xmlns:a16="http://schemas.microsoft.com/office/drawing/2014/main" id="{D0C1A5C8-42B9-BB9E-A0FC-B88A7C1948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380312" y="3337475"/>
                          <a:ext cx="250825" cy="312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0355" y="1705472"/>
            <a:ext cx="14954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由定理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，得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0355" y="2162175"/>
            <a:ext cx="581184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（本小题也可以先利用定理１</a:t>
            </a:r>
            <a:r>
              <a:rPr lang="zh-CN" altLang="zh-CN" b="1" dirty="0">
                <a:solidFill>
                  <a:srgbClr val="C00000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，</a:t>
            </a:r>
            <a:r>
              <a:rPr lang="zh-CN" altLang="zh-CN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然后利用定理２来求解</a:t>
            </a:r>
            <a:r>
              <a:rPr lang="en-US" altLang="zh-CN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.)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6998" y="2683247"/>
            <a:ext cx="15843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提示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对象 -21474826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174563"/>
              </p:ext>
            </p:extLst>
          </p:nvPr>
        </p:nvGraphicFramePr>
        <p:xfrm>
          <a:off x="1594932" y="2643758"/>
          <a:ext cx="30289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457200" progId="Equation.DSMT4">
                  <p:embed/>
                </p:oleObj>
              </mc:Choice>
              <mc:Fallback>
                <p:oleObj name="Equation" r:id="rId2" imgW="2679480" imgH="457200" progId="Equation.DSMT4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3">
                        <a:biLevel thresh="50000"/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1594932" y="2643758"/>
                        <a:ext cx="3028950" cy="522288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00B0F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4345257" y="2707390"/>
            <a:ext cx="469174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268605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∈N</a:t>
            </a:r>
            <a:r>
              <a:rPr lang="en-US" altLang="zh-CN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一般用于求值计算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5818" y="3403020"/>
            <a:ext cx="9286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39213" y="3406832"/>
            <a:ext cx="26574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∈N</a:t>
            </a:r>
            <a:r>
              <a:rPr lang="en-US" altLang="zh-CN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24554" y="3422299"/>
            <a:ext cx="2375867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一般用于化简证明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1663" y="3983703"/>
            <a:ext cx="4535487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根据题目特点合理选用组合数的两个性质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59DD6F8-8C18-3552-7C9A-2D8922902531}"/>
              </a:ext>
            </a:extLst>
          </p:cNvPr>
          <p:cNvGrpSpPr/>
          <p:nvPr/>
        </p:nvGrpSpPr>
        <p:grpSpPr>
          <a:xfrm>
            <a:off x="430900" y="760166"/>
            <a:ext cx="3024460" cy="510461"/>
            <a:chOff x="179388" y="933450"/>
            <a:chExt cx="3024460" cy="510461"/>
          </a:xfrm>
        </p:grpSpPr>
        <p:sp>
          <p:nvSpPr>
            <p:cNvPr id="4" name="矩形 2">
              <a:extLst>
                <a:ext uri="{FF2B5EF4-FFF2-40B4-BE49-F238E27FC236}">
                  <a16:creationId xmlns:a16="http://schemas.microsoft.com/office/drawing/2014/main" id="{4EB0181E-7738-4698-685F-19A08217CE3D}"/>
                </a:ext>
              </a:extLst>
            </p:cNvPr>
            <p:cNvSpPr/>
            <p:nvPr/>
          </p:nvSpPr>
          <p:spPr>
            <a:xfrm>
              <a:off x="179388" y="933450"/>
              <a:ext cx="3024460" cy="51046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400" b="1" strike="noStrike" noProof="1">
                  <a:solidFill>
                    <a:srgbClr val="00B0F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zh-CN" altLang="en-US" sz="2400" b="1" strike="noStrike" noProof="1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400" b="1" noProof="1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strike="noStrike" noProof="1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  </a:t>
              </a:r>
              <a:r>
                <a:rPr lang="zh-CN" altLang="en-US" sz="1800" b="1" strike="noStrike" noProof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计算        </a:t>
              </a:r>
              <a:r>
                <a:rPr lang="en-US" altLang="zh-CN" sz="1800" b="1" strike="noStrike" noProof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endParaRPr lang="zh-CN" altLang="en-US" sz="1800" b="1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6" name="对象 -2147482604">
              <a:extLst>
                <a:ext uri="{FF2B5EF4-FFF2-40B4-BE49-F238E27FC236}">
                  <a16:creationId xmlns:a16="http://schemas.microsoft.com/office/drawing/2014/main" id="{475E5199-A766-123E-FDCA-2FB8E94F3C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7320956"/>
                </p:ext>
              </p:extLst>
            </p:nvPr>
          </p:nvGraphicFramePr>
          <p:xfrm>
            <a:off x="1546011" y="1068634"/>
            <a:ext cx="8731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3920" imgH="241200" progId="Equation.DSMT4">
                    <p:embed/>
                  </p:oleObj>
                </mc:Choice>
                <mc:Fallback>
                  <p:oleObj name="Equation" r:id="rId4" imgW="583920" imgH="241200" progId="Equation.DSMT4">
                    <p:embed/>
                    <p:pic>
                      <p:nvPicPr>
                        <p:cNvPr id="9" name="对象 -2147482604">
                          <a:extLst>
                            <a:ext uri="{FF2B5EF4-FFF2-40B4-BE49-F238E27FC236}">
                              <a16:creationId xmlns:a16="http://schemas.microsoft.com/office/drawing/2014/main" id="{E6053885-9C0F-E573-6075-074C7D89231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46011" y="1068634"/>
                          <a:ext cx="873125" cy="355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861E94A-83D7-970C-BFEC-128ABC137B90}"/>
              </a:ext>
            </a:extLst>
          </p:cNvPr>
          <p:cNvGrpSpPr/>
          <p:nvPr/>
        </p:nvGrpSpPr>
        <p:grpSpPr>
          <a:xfrm>
            <a:off x="594929" y="1221582"/>
            <a:ext cx="3482399" cy="461665"/>
            <a:chOff x="594929" y="1221582"/>
            <a:chExt cx="3482399" cy="461665"/>
          </a:xfrm>
        </p:grpSpPr>
        <p:sp>
          <p:nvSpPr>
            <p:cNvPr id="2" name="文本框 1"/>
            <p:cNvSpPr txBox="1"/>
            <p:nvPr/>
          </p:nvSpPr>
          <p:spPr>
            <a:xfrm>
              <a:off x="594929" y="1221582"/>
              <a:ext cx="21685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解</a:t>
              </a:r>
              <a:r>
                <a:rPr lang="en-US" altLang="zh-CN" b="1" dirty="0">
                  <a:solidFill>
                    <a:srgbClr val="0000CC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dirty="0">
                  <a:latin typeface="仿宋" panose="02010609060101010101" charset="-122"/>
                  <a:ea typeface="宋体" panose="02010600030101010101" pitchFamily="2" charset="-122"/>
                </a:rPr>
                <a:t> </a:t>
              </a:r>
              <a:r>
                <a:rPr lang="zh-CN" altLang="zh-CN" b="1" dirty="0">
                  <a:latin typeface="宋体" panose="02010600030101010101" pitchFamily="2" charset="-122"/>
                  <a:cs typeface="宋体" panose="02010600030101010101" pitchFamily="2" charset="-122"/>
                </a:rPr>
                <a:t>由定理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zh-CN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，</a:t>
              </a:r>
              <a:r>
                <a:rPr lang="zh-CN" altLang="zh-CN" b="1" dirty="0">
                  <a:latin typeface="宋体" panose="02010600030101010101" pitchFamily="2" charset="-122"/>
                </a:rPr>
                <a:t>得</a:t>
              </a:r>
              <a:endParaRPr lang="zh-CN" altLang="en-US" b="1" dirty="0">
                <a:latin typeface="宋体" panose="02010600030101010101" pitchFamily="2" charset="-122"/>
              </a:endParaRPr>
            </a:p>
          </p:txBody>
        </p:sp>
        <p:graphicFrame>
          <p:nvGraphicFramePr>
            <p:cNvPr id="12" name="对象 -2147482604">
              <a:extLst>
                <a:ext uri="{FF2B5EF4-FFF2-40B4-BE49-F238E27FC236}">
                  <a16:creationId xmlns:a16="http://schemas.microsoft.com/office/drawing/2014/main" id="{72134467-D6D1-56FC-ABEA-512A26D8A1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5083084"/>
                </p:ext>
              </p:extLst>
            </p:nvPr>
          </p:nvGraphicFramePr>
          <p:xfrm>
            <a:off x="2578389" y="1280152"/>
            <a:ext cx="106203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11000" imgH="241200" progId="Equation.DSMT4">
                    <p:embed/>
                  </p:oleObj>
                </mc:Choice>
                <mc:Fallback>
                  <p:oleObj name="Equation" r:id="rId6" imgW="711000" imgH="241200" progId="Equation.DSMT4">
                    <p:embed/>
                    <p:pic>
                      <p:nvPicPr>
                        <p:cNvPr id="6" name="对象 -2147482604">
                          <a:extLst>
                            <a:ext uri="{FF2B5EF4-FFF2-40B4-BE49-F238E27FC236}">
                              <a16:creationId xmlns:a16="http://schemas.microsoft.com/office/drawing/2014/main" id="{475E5199-A766-123E-FDCA-2FB8E94F3C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78389" y="1280152"/>
                          <a:ext cx="1062037" cy="355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-2147482604">
              <a:extLst>
                <a:ext uri="{FF2B5EF4-FFF2-40B4-BE49-F238E27FC236}">
                  <a16:creationId xmlns:a16="http://schemas.microsoft.com/office/drawing/2014/main" id="{F18444E3-4634-7653-F7A1-A26B55F250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01550"/>
                </p:ext>
              </p:extLst>
            </p:nvPr>
          </p:nvGraphicFramePr>
          <p:xfrm>
            <a:off x="3604253" y="1294310"/>
            <a:ext cx="47307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17160" imgH="241200" progId="Equation.DSMT4">
                    <p:embed/>
                  </p:oleObj>
                </mc:Choice>
                <mc:Fallback>
                  <p:oleObj name="Equation" r:id="rId8" imgW="317160" imgH="241200" progId="Equation.DSMT4">
                    <p:embed/>
                    <p:pic>
                      <p:nvPicPr>
                        <p:cNvPr id="12" name="对象 -2147482604">
                          <a:extLst>
                            <a:ext uri="{FF2B5EF4-FFF2-40B4-BE49-F238E27FC236}">
                              <a16:creationId xmlns:a16="http://schemas.microsoft.com/office/drawing/2014/main" id="{72134467-D6D1-56FC-ABEA-512A26D8A1D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604253" y="1294310"/>
                          <a:ext cx="473075" cy="355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F9A4D41-01A6-029C-07D7-CC2F65FBA483}"/>
              </a:ext>
            </a:extLst>
          </p:cNvPr>
          <p:cNvGrpSpPr/>
          <p:nvPr/>
        </p:nvGrpSpPr>
        <p:grpSpPr>
          <a:xfrm>
            <a:off x="1962869" y="1705472"/>
            <a:ext cx="2969171" cy="405130"/>
            <a:chOff x="1962869" y="1705472"/>
            <a:chExt cx="2969171" cy="405130"/>
          </a:xfrm>
        </p:grpSpPr>
        <p:graphicFrame>
          <p:nvGraphicFramePr>
            <p:cNvPr id="21513" name="对象 -21474825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7091455"/>
                </p:ext>
              </p:extLst>
            </p:nvPr>
          </p:nvGraphicFramePr>
          <p:xfrm>
            <a:off x="3056136" y="1716902"/>
            <a:ext cx="939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939800" imgH="393700" progId="Equation.KSEE3">
                    <p:embed/>
                  </p:oleObj>
                </mc:Choice>
                <mc:Fallback>
                  <p:oleObj r:id="rId10" imgW="939800" imgH="393700" progId="Equation.KSEE3">
                    <p:embed/>
                    <p:pic>
                      <p:nvPicPr>
                        <p:cNvPr id="0" name="图片 313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56136" y="1716902"/>
                          <a:ext cx="939800" cy="3937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3915004" y="1705472"/>
              <a:ext cx="101703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161 700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对象 -2147482604">
              <a:extLst>
                <a:ext uri="{FF2B5EF4-FFF2-40B4-BE49-F238E27FC236}">
                  <a16:creationId xmlns:a16="http://schemas.microsoft.com/office/drawing/2014/main" id="{55C73031-A6F9-3E28-52E1-22D03A0360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1560751"/>
                </p:ext>
              </p:extLst>
            </p:nvPr>
          </p:nvGraphicFramePr>
          <p:xfrm>
            <a:off x="1962869" y="1741488"/>
            <a:ext cx="10969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736560" imgH="241200" progId="Equation.DSMT4">
                    <p:embed/>
                  </p:oleObj>
                </mc:Choice>
                <mc:Fallback>
                  <p:oleObj name="Equation" r:id="rId12" imgW="736560" imgH="241200" progId="Equation.DSMT4">
                    <p:embed/>
                    <p:pic>
                      <p:nvPicPr>
                        <p:cNvPr id="16" name="对象 -2147482604">
                          <a:extLst>
                            <a:ext uri="{FF2B5EF4-FFF2-40B4-BE49-F238E27FC236}">
                              <a16:creationId xmlns:a16="http://schemas.microsoft.com/office/drawing/2014/main" id="{F18444E3-4634-7653-F7A1-A26B55F250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62869" y="1741488"/>
                          <a:ext cx="1096963" cy="355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对象 -2147482622">
            <a:extLst>
              <a:ext uri="{FF2B5EF4-FFF2-40B4-BE49-F238E27FC236}">
                <a16:creationId xmlns:a16="http://schemas.microsoft.com/office/drawing/2014/main" id="{64A41F10-A250-6BA1-C9CF-19C69A05A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50072"/>
              </p:ext>
            </p:extLst>
          </p:nvPr>
        </p:nvGraphicFramePr>
        <p:xfrm>
          <a:off x="1594932" y="3316501"/>
          <a:ext cx="13065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0040" imgH="419040" progId="Equation.DSMT4">
                  <p:embed/>
                </p:oleObj>
              </mc:Choice>
              <mc:Fallback>
                <p:oleObj name="Equation" r:id="rId14" imgW="1130040" imgH="419040" progId="Equation.DSMT4">
                  <p:embed/>
                  <p:pic>
                    <p:nvPicPr>
                      <p:cNvPr id="15375" name="对象 -214748262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4932" y="3316501"/>
                        <a:ext cx="1306513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F0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组合 30">
            <a:extLst>
              <a:ext uri="{FF2B5EF4-FFF2-40B4-BE49-F238E27FC236}">
                <a16:creationId xmlns:a16="http://schemas.microsoft.com/office/drawing/2014/main" id="{C08AC709-E8B3-A314-A36A-D2550F597DCB}"/>
              </a:ext>
            </a:extLst>
          </p:cNvPr>
          <p:cNvGrpSpPr/>
          <p:nvPr/>
        </p:nvGrpSpPr>
        <p:grpSpPr>
          <a:xfrm>
            <a:off x="1426927" y="4426786"/>
            <a:ext cx="3600400" cy="369332"/>
            <a:chOff x="536429" y="4590494"/>
            <a:chExt cx="3600400" cy="36933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0708A3F-EB84-9060-22AB-D1FDCB31F730}"/>
                </a:ext>
              </a:extLst>
            </p:cNvPr>
            <p:cNvSpPr txBox="1"/>
            <p:nvPr/>
          </p:nvSpPr>
          <p:spPr>
            <a:xfrm>
              <a:off x="536429" y="4590494"/>
              <a:ext cx="36004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       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∈ </a:t>
              </a:r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N*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 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TW" altLang="en-US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）；</a:t>
              </a:r>
              <a:endParaRPr lang="zh-CN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30" name="对象 -2147482622">
              <a:extLst>
                <a:ext uri="{FF2B5EF4-FFF2-40B4-BE49-F238E27FC236}">
                  <a16:creationId xmlns:a16="http://schemas.microsoft.com/office/drawing/2014/main" id="{FF40C572-9953-7DEB-D1E0-A423DDD32E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4983776"/>
                </p:ext>
              </p:extLst>
            </p:nvPr>
          </p:nvGraphicFramePr>
          <p:xfrm>
            <a:off x="801182" y="4600921"/>
            <a:ext cx="79375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685800" imgH="241200" progId="Equation.DSMT4">
                    <p:embed/>
                  </p:oleObj>
                </mc:Choice>
                <mc:Fallback>
                  <p:oleObj name="Equation" r:id="rId16" imgW="685800" imgH="241200" progId="Equation.DSMT4">
                    <p:embed/>
                    <p:pic>
                      <p:nvPicPr>
                        <p:cNvPr id="5" name="对象 -2147482622">
                          <a:extLst>
                            <a:ext uri="{FF2B5EF4-FFF2-40B4-BE49-F238E27FC236}">
                              <a16:creationId xmlns:a16="http://schemas.microsoft.com/office/drawing/2014/main" id="{586329C1-83FA-0129-C847-DCC2133A42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01182" y="4600921"/>
                          <a:ext cx="793750" cy="312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对象 -2147482622">
            <a:extLst>
              <a:ext uri="{FF2B5EF4-FFF2-40B4-BE49-F238E27FC236}">
                <a16:creationId xmlns:a16="http://schemas.microsoft.com/office/drawing/2014/main" id="{629A4035-E67A-EDC3-FFC2-10BE8998D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748138"/>
              </p:ext>
            </p:extLst>
          </p:nvPr>
        </p:nvGraphicFramePr>
        <p:xfrm>
          <a:off x="5292080" y="4432608"/>
          <a:ext cx="12207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54080" imgH="241200" progId="Equation.DSMT4">
                  <p:embed/>
                </p:oleObj>
              </mc:Choice>
              <mc:Fallback>
                <p:oleObj name="Equation" r:id="rId18" imgW="1054080" imgH="241200" progId="Equation.DSMT4">
                  <p:embed/>
                  <p:pic>
                    <p:nvPicPr>
                      <p:cNvPr id="10" name="对象 -2147482622">
                        <a:extLst>
                          <a:ext uri="{FF2B5EF4-FFF2-40B4-BE49-F238E27FC236}">
                            <a16:creationId xmlns:a16="http://schemas.microsoft.com/office/drawing/2014/main" id="{923C6E99-D9E3-512F-537D-4D10D4BC8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92080" y="4432608"/>
                        <a:ext cx="1220788" cy="312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3" grpId="0"/>
      <p:bldP spid="13" grpId="1"/>
      <p:bldP spid="15" grpId="0"/>
      <p:bldP spid="15" grpId="1"/>
      <p:bldP spid="18" grpId="0"/>
      <p:bldP spid="18" grpId="1"/>
      <p:bldP spid="23" grpId="0"/>
      <p:bldP spid="23" grpId="1"/>
      <p:bldP spid="24" grpId="0"/>
      <p:bldP spid="24" grpId="1"/>
      <p:bldP spid="25" grpId="0"/>
      <p:bldP spid="25" grpId="1"/>
      <p:bldP spid="4" grpId="0"/>
      <p:bldP spid="2" grpId="1"/>
      <p:bldP spid="8" grpId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巩固练习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2530" name="文本框 116"/>
          <p:cNvSpPr txBox="1"/>
          <p:nvPr/>
        </p:nvSpPr>
        <p:spPr>
          <a:xfrm>
            <a:off x="611560" y="889038"/>
            <a:ext cx="974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练习</a:t>
            </a:r>
          </a:p>
        </p:txBody>
      </p:sp>
      <p:sp>
        <p:nvSpPr>
          <p:cNvPr id="22531" name="文本框 1"/>
          <p:cNvSpPr txBox="1"/>
          <p:nvPr/>
        </p:nvSpPr>
        <p:spPr>
          <a:xfrm>
            <a:off x="1619102" y="1494706"/>
            <a:ext cx="457200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计算：（１）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（２）  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2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271021"/>
              </p:ext>
            </p:extLst>
          </p:nvPr>
        </p:nvGraphicFramePr>
        <p:xfrm>
          <a:off x="4339083" y="2294511"/>
          <a:ext cx="114300" cy="21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" imgH="215900" progId="Equation.KSEE3">
                  <p:embed/>
                </p:oleObj>
              </mc:Choice>
              <mc:Fallback>
                <p:oleObj r:id="rId2" imgW="114300" imgH="215900" progId="Equation.KSEE3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9083" y="2294511"/>
                        <a:ext cx="114300" cy="21412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文本框 9"/>
          <p:cNvSpPr txBox="1"/>
          <p:nvPr/>
        </p:nvSpPr>
        <p:spPr>
          <a:xfrm>
            <a:off x="1579637" y="2030475"/>
            <a:ext cx="140779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计算：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7" name="对象 -21474825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32228"/>
              </p:ext>
            </p:extLst>
          </p:nvPr>
        </p:nvGraphicFramePr>
        <p:xfrm>
          <a:off x="2636514" y="2772765"/>
          <a:ext cx="1311275" cy="53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265" imgH="393700" progId="Equation.DSMT4">
                  <p:embed/>
                </p:oleObj>
              </mc:Choice>
              <mc:Fallback>
                <p:oleObj name="Equation" r:id="rId4" imgW="977265" imgH="393700" progId="Equation.DSMT4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6514" y="2772765"/>
                        <a:ext cx="1311275" cy="5302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文本框 1"/>
          <p:cNvSpPr txBox="1"/>
          <p:nvPr/>
        </p:nvSpPr>
        <p:spPr>
          <a:xfrm>
            <a:off x="1660524" y="2831855"/>
            <a:ext cx="11747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</a:p>
        </p:txBody>
      </p:sp>
      <p:graphicFrame>
        <p:nvGraphicFramePr>
          <p:cNvPr id="2" name="对象 -2147482604">
            <a:extLst>
              <a:ext uri="{FF2B5EF4-FFF2-40B4-BE49-F238E27FC236}">
                <a16:creationId xmlns:a16="http://schemas.microsoft.com/office/drawing/2014/main" id="{F63A1EA5-4163-3792-C5E8-8978DD7DA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407332"/>
              </p:ext>
            </p:extLst>
          </p:nvPr>
        </p:nvGraphicFramePr>
        <p:xfrm>
          <a:off x="3203848" y="1500117"/>
          <a:ext cx="4175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241200" progId="Equation.DSMT4">
                  <p:embed/>
                </p:oleObj>
              </mc:Choice>
              <mc:Fallback>
                <p:oleObj name="Equation" r:id="rId6" imgW="279360" imgH="241200" progId="Equation.DSMT4">
                  <p:embed/>
                  <p:pic>
                    <p:nvPicPr>
                      <p:cNvPr id="9" name="对象 -2147482604">
                        <a:extLst>
                          <a:ext uri="{FF2B5EF4-FFF2-40B4-BE49-F238E27FC236}">
                            <a16:creationId xmlns:a16="http://schemas.microsoft.com/office/drawing/2014/main" id="{E6053885-9C0F-E573-6075-074C7D892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848" y="1500117"/>
                        <a:ext cx="417513" cy="354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604">
            <a:extLst>
              <a:ext uri="{FF2B5EF4-FFF2-40B4-BE49-F238E27FC236}">
                <a16:creationId xmlns:a16="http://schemas.microsoft.com/office/drawing/2014/main" id="{93C9F7E6-E6E5-5AE6-478F-8165036D23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27223"/>
              </p:ext>
            </p:extLst>
          </p:nvPr>
        </p:nvGraphicFramePr>
        <p:xfrm>
          <a:off x="4821148" y="1501704"/>
          <a:ext cx="303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41200" progId="Equation.DSMT4">
                  <p:embed/>
                </p:oleObj>
              </mc:Choice>
              <mc:Fallback>
                <p:oleObj name="Equation" r:id="rId8" imgW="203040" imgH="241200" progId="Equation.DSMT4">
                  <p:embed/>
                  <p:pic>
                    <p:nvPicPr>
                      <p:cNvPr id="2" name="对象 -2147482604">
                        <a:extLst>
                          <a:ext uri="{FF2B5EF4-FFF2-40B4-BE49-F238E27FC236}">
                            <a16:creationId xmlns:a16="http://schemas.microsoft.com/office/drawing/2014/main" id="{F63A1EA5-4163-3792-C5E8-8978DD7DA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21148" y="1501704"/>
                        <a:ext cx="303213" cy="352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604">
            <a:extLst>
              <a:ext uri="{FF2B5EF4-FFF2-40B4-BE49-F238E27FC236}">
                <a16:creationId xmlns:a16="http://schemas.microsoft.com/office/drawing/2014/main" id="{163E6D1A-DE40-24B4-4CC5-5AE963E87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73135"/>
              </p:ext>
            </p:extLst>
          </p:nvPr>
        </p:nvGraphicFramePr>
        <p:xfrm>
          <a:off x="2627784" y="2047561"/>
          <a:ext cx="13287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241200" progId="Equation.DSMT4">
                  <p:embed/>
                </p:oleObj>
              </mc:Choice>
              <mc:Fallback>
                <p:oleObj name="Equation" r:id="rId10" imgW="888840" imgH="241200" progId="Equation.DSMT4">
                  <p:embed/>
                  <p:pic>
                    <p:nvPicPr>
                      <p:cNvPr id="2" name="对象 -2147482604">
                        <a:extLst>
                          <a:ext uri="{FF2B5EF4-FFF2-40B4-BE49-F238E27FC236}">
                            <a16:creationId xmlns:a16="http://schemas.microsoft.com/office/drawing/2014/main" id="{F63A1EA5-4163-3792-C5E8-8978DD7DA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27784" y="2047561"/>
                        <a:ext cx="1328737" cy="354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2535" grpId="0"/>
      <p:bldP spid="22535" grpId="1"/>
      <p:bldP spid="22538" grpId="0"/>
      <p:bldP spid="225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回顾反思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3559" name="文本框 24"/>
          <p:cNvSpPr txBox="1"/>
          <p:nvPr/>
        </p:nvSpPr>
        <p:spPr>
          <a:xfrm>
            <a:off x="1030662" y="3106256"/>
            <a:ext cx="7645793" cy="115212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根据题目特点合理选用组合数的两个性质定理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能起到简化运算的作用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需熟练掌握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0663" y="1384147"/>
            <a:ext cx="4572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组合数性质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3" name="文本框 116">
            <a:extLst>
              <a:ext uri="{FF2B5EF4-FFF2-40B4-BE49-F238E27FC236}">
                <a16:creationId xmlns:a16="http://schemas.microsoft.com/office/drawing/2014/main" id="{C2ED79F7-2C8E-B597-7BCD-80BEC8AA19B2}"/>
              </a:ext>
            </a:extLst>
          </p:cNvPr>
          <p:cNvSpPr txBox="1"/>
          <p:nvPr/>
        </p:nvSpPr>
        <p:spPr>
          <a:xfrm>
            <a:off x="611560" y="889038"/>
            <a:ext cx="974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小结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87DEACE-1BFE-F4C7-59FA-19F892301171}"/>
              </a:ext>
            </a:extLst>
          </p:cNvPr>
          <p:cNvGrpSpPr/>
          <p:nvPr/>
        </p:nvGrpSpPr>
        <p:grpSpPr>
          <a:xfrm>
            <a:off x="1098922" y="1941654"/>
            <a:ext cx="5400600" cy="369332"/>
            <a:chOff x="827584" y="1144742"/>
            <a:chExt cx="5400600" cy="369332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B0880E0-B6BF-5C3D-CBE2-6148BD7F3728}"/>
                </a:ext>
              </a:extLst>
            </p:cNvPr>
            <p:cNvSpPr txBox="1"/>
            <p:nvPr/>
          </p:nvSpPr>
          <p:spPr>
            <a:xfrm>
              <a:off x="827584" y="1144742"/>
              <a:ext cx="54006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zh-CN" b="1" dirty="0">
                  <a:latin typeface="宋体" panose="02010600030101010101" pitchFamily="2" charset="-122"/>
                  <a:cs typeface="宋体" panose="02010600030101010101" pitchFamily="2" charset="-122"/>
                </a:rPr>
                <a:t>定理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zh-CN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          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∈ </a:t>
              </a:r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N*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 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TW" altLang="en-US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lang="en-US" altLang="zh-TW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）</a:t>
              </a:r>
              <a:r>
                <a:rPr lang="en-US" altLang="zh-CN" b="1" dirty="0">
                  <a:latin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en-US" altLang="zh-CN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endParaRPr lang="zh-CN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6" name="对象 -2147482622">
              <a:extLst>
                <a:ext uri="{FF2B5EF4-FFF2-40B4-BE49-F238E27FC236}">
                  <a16:creationId xmlns:a16="http://schemas.microsoft.com/office/drawing/2014/main" id="{BEB259BB-E612-3BEF-9AF8-4109C06454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1695943"/>
                </p:ext>
              </p:extLst>
            </p:nvPr>
          </p:nvGraphicFramePr>
          <p:xfrm>
            <a:off x="1892671" y="1193673"/>
            <a:ext cx="79375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85800" imgH="241200" progId="Equation.DSMT4">
                    <p:embed/>
                  </p:oleObj>
                </mc:Choice>
                <mc:Fallback>
                  <p:oleObj name="Equation" r:id="rId2" imgW="685800" imgH="241200" progId="Equation.DSMT4">
                    <p:embed/>
                    <p:pic>
                      <p:nvPicPr>
                        <p:cNvPr id="5" name="对象 -2147482622">
                          <a:extLst>
                            <a:ext uri="{FF2B5EF4-FFF2-40B4-BE49-F238E27FC236}">
                              <a16:creationId xmlns:a16="http://schemas.microsoft.com/office/drawing/2014/main" id="{586329C1-83FA-0129-C847-DCC2133A42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92671" y="1193673"/>
                          <a:ext cx="793750" cy="312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1DE19A1-D285-F7F2-6D4A-46E3A12A080D}"/>
              </a:ext>
            </a:extLst>
          </p:cNvPr>
          <p:cNvGrpSpPr/>
          <p:nvPr/>
        </p:nvGrpSpPr>
        <p:grpSpPr>
          <a:xfrm>
            <a:off x="1098922" y="2468555"/>
            <a:ext cx="2482329" cy="369332"/>
            <a:chOff x="827584" y="1141825"/>
            <a:chExt cx="2482329" cy="36933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20F9D3C-7F76-D322-6ACF-668A0DB0507E}"/>
                </a:ext>
              </a:extLst>
            </p:cNvPr>
            <p:cNvSpPr txBox="1"/>
            <p:nvPr/>
          </p:nvSpPr>
          <p:spPr>
            <a:xfrm>
              <a:off x="827584" y="1141825"/>
              <a:ext cx="248232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定理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2:</a:t>
              </a:r>
              <a:r>
                <a:rPr lang="en-US" altLang="zh-CN" b="1" dirty="0">
                  <a:solidFill>
                    <a:srgbClr val="0000CC"/>
                  </a:solidFill>
                  <a:latin typeface="宋体" panose="02010600030101010101" pitchFamily="2" charset="-122"/>
                  <a:cs typeface="宋体" panose="02010600030101010101" pitchFamily="2" charset="-122"/>
                </a:rPr>
                <a:t>           </a:t>
              </a:r>
              <a:r>
                <a:rPr lang="zh-CN" altLang="en-US" b="1" dirty="0"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altLang="zh-CN" b="1" dirty="0">
                  <a:latin typeface="宋体" panose="02010600030101010101" pitchFamily="2" charset="-122"/>
                  <a:cs typeface="宋体" panose="02010600030101010101" pitchFamily="2" charset="-122"/>
                </a:rPr>
                <a:t>.</a:t>
              </a:r>
              <a:endParaRPr lang="zh-CN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9" name="对象 -2147482622">
              <a:extLst>
                <a:ext uri="{FF2B5EF4-FFF2-40B4-BE49-F238E27FC236}">
                  <a16:creationId xmlns:a16="http://schemas.microsoft.com/office/drawing/2014/main" id="{453E74F9-70A6-63EA-96C3-5F0E336F32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1325622"/>
                </p:ext>
              </p:extLst>
            </p:nvPr>
          </p:nvGraphicFramePr>
          <p:xfrm>
            <a:off x="1870200" y="1141833"/>
            <a:ext cx="1176337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15920" imgH="241200" progId="Equation.DSMT4">
                    <p:embed/>
                  </p:oleObj>
                </mc:Choice>
                <mc:Fallback>
                  <p:oleObj name="Equation" r:id="rId4" imgW="1015920" imgH="241200" progId="Equation.DSMT4">
                    <p:embed/>
                    <p:pic>
                      <p:nvPicPr>
                        <p:cNvPr id="25" name="对象 -2147482622">
                          <a:extLst>
                            <a:ext uri="{FF2B5EF4-FFF2-40B4-BE49-F238E27FC236}">
                              <a16:creationId xmlns:a16="http://schemas.microsoft.com/office/drawing/2014/main" id="{DB5A3829-4197-06B7-49BC-6120137173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70200" y="1141833"/>
                          <a:ext cx="1176337" cy="3127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1"/>
      <p:bldP spid="23559" grpId="2"/>
      <p:bldP spid="2" grpId="1"/>
      <p:bldP spid="2" grpId="2"/>
      <p:bldP spid="3" grpId="0"/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a8307e7-5ccb-4375-91ae-86ecd32c7bdb"/>
  <p:tag name="COMMONDATA" val="eyJoZGlkIjoiZDM4ZDhiYzY5NzA4MzEwNDFlMTc2Njc2MWYxMDM4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821</Words>
  <Application>Microsoft Office PowerPoint</Application>
  <PresentationFormat>全屏显示(16:9)</PresentationFormat>
  <Paragraphs>72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仿宋</vt:lpstr>
      <vt:lpstr>黑体</vt:lpstr>
      <vt:lpstr>华文楷体</vt:lpstr>
      <vt:lpstr>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2_Office 主题</vt:lpstr>
      <vt:lpstr>Equation</vt:lpstr>
      <vt:lpstr>Equation.KSEE3</vt:lpstr>
      <vt:lpstr>7.2.2  组合（第3课时） </vt:lpstr>
      <vt:lpstr>问题导入</vt:lpstr>
      <vt:lpstr>新知探究</vt:lpstr>
      <vt:lpstr>新知探究</vt:lpstr>
      <vt:lpstr>新知探究</vt:lpstr>
      <vt:lpstr>新知探究</vt:lpstr>
      <vt:lpstr>新知探究</vt:lpstr>
      <vt:lpstr>巩固练习</vt:lpstr>
      <vt:lpstr>回顾反思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318</cp:revision>
  <dcterms:created xsi:type="dcterms:W3CDTF">2013-12-23T07:18:00Z</dcterms:created>
  <dcterms:modified xsi:type="dcterms:W3CDTF">2023-09-08T09:00:34Z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510AE3A95AC44C1ABE657A88DA39E879_13</vt:lpwstr>
  </property>
  <property fmtid="{D5CDD505-2E9C-101B-9397-08002B2CF9AE}" pid="3" name="KSOProductBuildVer">
    <vt:lpwstr>2052-11.1.0.14309</vt:lpwstr>
  </property>
</Properties>
</file>