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6"/>
  </p:notesMasterIdLst>
  <p:handoutMasterIdLst>
    <p:handoutMasterId r:id="rId17"/>
  </p:handoutMasterIdLst>
  <p:sldIdLst>
    <p:sldId id="256" r:id="rId3"/>
    <p:sldId id="335" r:id="rId4"/>
    <p:sldId id="305" r:id="rId5"/>
    <p:sldId id="365" r:id="rId6"/>
    <p:sldId id="367" r:id="rId7"/>
    <p:sldId id="325" r:id="rId8"/>
    <p:sldId id="326" r:id="rId9"/>
    <p:sldId id="344" r:id="rId10"/>
    <p:sldId id="327" r:id="rId11"/>
    <p:sldId id="345" r:id="rId12"/>
    <p:sldId id="376" r:id="rId13"/>
    <p:sldId id="377" r:id="rId14"/>
    <p:sldId id="303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‹#›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  <a:t>1</a:t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B1092F-3AFC-DFA0-B2E9-804518CA2E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04A9DA-0B51-BC16-F1CD-9A43108DDC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7.2.3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排列、组合的应用</a:t>
            </a:r>
            <a:b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课堂练习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51460" y="843281"/>
            <a:ext cx="8424996" cy="1944493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（二）解答题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1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某学校计算机（1）班有 6 本不同的书，按下列要求各有多少种不同的选法：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（1）分给甲、乙、丙三人，每人 2 本；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（2）分为三份，一份 1 本，一份 2 本，一份 3 本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73A03D3-7386-8DCF-BB67-D168967AAD77}"/>
              </a:ext>
            </a:extLst>
          </p:cNvPr>
          <p:cNvGrpSpPr/>
          <p:nvPr/>
        </p:nvGrpSpPr>
        <p:grpSpPr>
          <a:xfrm>
            <a:off x="395536" y="2427734"/>
            <a:ext cx="5976664" cy="864980"/>
            <a:chOff x="467544" y="3723878"/>
            <a:chExt cx="5976664" cy="864980"/>
          </a:xfrm>
        </p:grpSpPr>
        <p:graphicFrame>
          <p:nvGraphicFramePr>
            <p:cNvPr id="3" name="对象 2">
              <a:extLst>
                <a:ext uri="{FF2B5EF4-FFF2-40B4-BE49-F238E27FC236}">
                  <a16:creationId xmlns:a16="http://schemas.microsoft.com/office/drawing/2014/main" id="{DF26EE1C-A27D-4024-3ABB-8711F3BC22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353799"/>
                </p:ext>
              </p:extLst>
            </p:nvPr>
          </p:nvGraphicFramePr>
          <p:xfrm>
            <a:off x="4139952" y="3867894"/>
            <a:ext cx="1224136" cy="357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25480" imgH="241200" progId="Equation.DSMT4">
                    <p:embed/>
                  </p:oleObj>
                </mc:Choice>
                <mc:Fallback>
                  <p:oleObj name="Equation" r:id="rId4" imgW="82548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139952" y="3867894"/>
                          <a:ext cx="1224136" cy="3578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5AFC38E6-A110-5749-48FE-4BCF250AC4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2789658"/>
                </p:ext>
              </p:extLst>
            </p:nvPr>
          </p:nvGraphicFramePr>
          <p:xfrm>
            <a:off x="2339752" y="4231670"/>
            <a:ext cx="1204913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12520" imgH="241200" progId="Equation.DSMT4">
                    <p:embed/>
                  </p:oleObj>
                </mc:Choice>
                <mc:Fallback>
                  <p:oleObj name="Equation" r:id="rId6" imgW="812520" imgH="241200" progId="Equation.DSMT4">
                    <p:embed/>
                    <p:pic>
                      <p:nvPicPr>
                        <p:cNvPr id="3" name="对象 2">
                          <a:extLst>
                            <a:ext uri="{FF2B5EF4-FFF2-40B4-BE49-F238E27FC236}">
                              <a16:creationId xmlns:a16="http://schemas.microsoft.com/office/drawing/2014/main" id="{DF26EE1C-A27D-4024-3ABB-8711F3BC222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339752" y="4231670"/>
                          <a:ext cx="1204913" cy="357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47A7C31-2E9E-758E-2D6F-3C4D94724E02}"/>
                </a:ext>
              </a:extLst>
            </p:cNvPr>
            <p:cNvSpPr txBox="1"/>
            <p:nvPr/>
          </p:nvSpPr>
          <p:spPr>
            <a:xfrm>
              <a:off x="467544" y="3723878"/>
              <a:ext cx="5976664" cy="8649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25000"/>
                </a:lnSpc>
                <a:buNone/>
              </a:pPr>
              <a:r>
                <a:rPr lang="zh-CN" altLang="en-US" sz="2400" b="1" dirty="0">
                  <a:solidFill>
                    <a:srgbClr val="0000CC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解  </a:t>
              </a:r>
              <a:r>
                <a:rPr lang="zh-CN" altLang="en-US" sz="1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（1）根据分步计数原理得到：</a:t>
              </a:r>
              <a:r>
                <a:rPr lang="en-US" altLang="zh-CN" sz="1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</a:t>
              </a:r>
              <a:r>
                <a:rPr lang="zh-CN" altLang="en-US" sz="1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种；</a:t>
              </a:r>
              <a:endPara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marL="0" indent="0">
                <a:lnSpc>
                  <a:spcPct val="125000"/>
                </a:lnSpc>
                <a:buNone/>
              </a:pPr>
              <a:r>
                <a:rPr lang="en-US" altLang="zh-CN" sz="1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zh-CN" altLang="en-US" sz="1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（2）一共有      </a:t>
              </a:r>
              <a:r>
                <a:rPr lang="en-US" altLang="zh-CN" sz="1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</a:t>
              </a:r>
              <a:r>
                <a:rPr lang="zh-CN" altLang="en-US" sz="1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种方法</a:t>
              </a:r>
              <a:r>
                <a:rPr lang="en-US" altLang="zh-CN" sz="18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0B8994C-2E36-8A6E-D8CC-8A5B361C598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7544" y="3225616"/>
            <a:ext cx="7560840" cy="50405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四个不同的小球放入四个不同的盒中，一共有多少种不同的放法？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F75D89-D106-189F-26FD-42601DDD6FA1}"/>
              </a:ext>
            </a:extLst>
          </p:cNvPr>
          <p:cNvSpPr txBox="1"/>
          <p:nvPr/>
        </p:nvSpPr>
        <p:spPr>
          <a:xfrm>
            <a:off x="422880" y="3677816"/>
            <a:ext cx="5832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根据分步计数原理：一共有 </a:t>
            </a:r>
            <a:r>
              <a:rPr lang="zh-CN" altLang="zh-CN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1800" b="1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=256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种方法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2E783C-4260-5FC1-9B3F-26D874A515F4}"/>
              </a:ext>
            </a:extLst>
          </p:cNvPr>
          <p:cNvSpPr txBox="1"/>
          <p:nvPr/>
        </p:nvSpPr>
        <p:spPr>
          <a:xfrm>
            <a:off x="283571" y="4187561"/>
            <a:ext cx="712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（三）《同步练习》154页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155页：选择题和填空题共 8个小题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回顾反思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60" y="1419622"/>
            <a:ext cx="7992690" cy="21345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熟练掌握计数基本原理（分类计数原理、分步计数原理）在排列、组合问题中的应用；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25000"/>
              </a:lnSpc>
              <a:buNone/>
            </a:pP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熟记并学会运用排列数和组合数的计算公式解决相关应用题；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lnSpc>
                <a:spcPct val="125000"/>
              </a:lnSpc>
              <a:buNone/>
            </a:pP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学会用转化问题的思维方式进行解题（比如：例3）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EF0B380-EE41-AC79-4678-7E387FF98779}"/>
              </a:ext>
            </a:extLst>
          </p:cNvPr>
          <p:cNvSpPr txBox="1"/>
          <p:nvPr/>
        </p:nvSpPr>
        <p:spPr>
          <a:xfrm>
            <a:off x="395536" y="8240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18434" name="Text Box 5"/>
          <p:cNvSpPr txBox="1"/>
          <p:nvPr/>
        </p:nvSpPr>
        <p:spPr>
          <a:xfrm>
            <a:off x="1678305" y="1552575"/>
            <a:ext cx="5989320" cy="2037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必做题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页，练习第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选做题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页，练习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35560" y="7810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复习提问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586" y="3862705"/>
            <a:ext cx="3468063" cy="107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计数基本原理包括哪两种？</a:t>
            </a:r>
            <a:endParaRPr lang="zh-CN" altLang="en-US" sz="2000" dirty="0">
              <a:solidFill>
                <a:schemeClr val="accent4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分类计数原理和分步计数原理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华文楷体" panose="02010600040101010101" charset="-122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9705" y="741045"/>
            <a:ext cx="6552565" cy="5040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排列、全排列、排列数的定义</a:t>
            </a:r>
            <a:r>
              <a:rPr lang="zh-CN" altLang="en-US" sz="2000" b="1" dirty="0">
                <a:solidFill>
                  <a:srgbClr val="0000CC"/>
                </a:solidFill>
                <a:latin typeface="+mj-ea"/>
                <a:ea typeface="+mj-ea"/>
                <a:cs typeface="华文楷体" panose="02010600040101010101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排列数的计算公式？</a:t>
            </a: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9513" y="1739592"/>
            <a:ext cx="524446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组合、组合数的定义</a:t>
            </a:r>
            <a:r>
              <a:rPr lang="zh-CN" altLang="en-US" sz="2000" b="1" dirty="0">
                <a:solidFill>
                  <a:srgbClr val="0000CC"/>
                </a:solidFill>
                <a:latin typeface="+mj-ea"/>
                <a:cs typeface="华文楷体" panose="02010600040101010101" charset="-122"/>
                <a:sym typeface="+mn-ea"/>
              </a:rPr>
              <a:t>，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组合数的计算公式？</a:t>
            </a: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0147" y="3007666"/>
            <a:ext cx="5328592" cy="904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.</a:t>
            </a: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排列与组合定义的区别是什么？</a:t>
            </a: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tx1"/>
                </a:solidFill>
                <a:latin typeface="+mn-ea"/>
                <a:ea typeface="+mn-ea"/>
                <a:cs typeface="黑体" panose="02010609060101010101" pitchFamily="2" charset="-122"/>
                <a:sym typeface="+mn-ea"/>
              </a:rPr>
              <a:t>排列的元素是有序的，组合的元素是无序的</a:t>
            </a:r>
            <a:r>
              <a:rPr lang="en-US" altLang="zh-CN" b="1" dirty="0">
                <a:solidFill>
                  <a:schemeClr val="tx1"/>
                </a:solidFill>
                <a:latin typeface="+mn-ea"/>
                <a:ea typeface="+mn-ea"/>
                <a:cs typeface="黑体" panose="02010609060101010101" pitchFamily="2" charset="-122"/>
                <a:sym typeface="+mn-ea"/>
              </a:rPr>
              <a:t>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80C31A7-7FFC-58F3-E3D7-E628DEB5BA41}"/>
              </a:ext>
            </a:extLst>
          </p:cNvPr>
          <p:cNvGrpSpPr/>
          <p:nvPr/>
        </p:nvGrpSpPr>
        <p:grpSpPr>
          <a:xfrm>
            <a:off x="228586" y="1131590"/>
            <a:ext cx="4919359" cy="563575"/>
            <a:chOff x="228586" y="1131590"/>
            <a:chExt cx="4919359" cy="56357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8511262-3DD2-0D51-3440-6EE4DBCC5E41}"/>
                </a:ext>
              </a:extLst>
            </p:cNvPr>
            <p:cNvSpPr txBox="1"/>
            <p:nvPr/>
          </p:nvSpPr>
          <p:spPr>
            <a:xfrm>
              <a:off x="228586" y="1131590"/>
              <a:ext cx="2111166" cy="442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1800" b="1" dirty="0">
                  <a:solidFill>
                    <a:schemeClr val="tx1"/>
                  </a:solidFill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排列数计算公式：</a:t>
              </a:r>
            </a:p>
          </p:txBody>
        </p:sp>
        <p:graphicFrame>
          <p:nvGraphicFramePr>
            <p:cNvPr id="13" name="对象 12">
              <a:extLst>
                <a:ext uri="{FF2B5EF4-FFF2-40B4-BE49-F238E27FC236}">
                  <a16:creationId xmlns:a16="http://schemas.microsoft.com/office/drawing/2014/main" id="{E293DB11-FC9A-E84E-0316-5310778335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709862"/>
                </p:ext>
              </p:extLst>
            </p:nvPr>
          </p:nvGraphicFramePr>
          <p:xfrm>
            <a:off x="2123609" y="1139541"/>
            <a:ext cx="3024336" cy="555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273040" imgH="419040" progId="Equation.DSMT4">
                    <p:embed/>
                  </p:oleObj>
                </mc:Choice>
                <mc:Fallback>
                  <p:oleObj name="Equation" r:id="rId4" imgW="2273040" imgH="419040" progId="Equation.DSMT4">
                    <p:embed/>
                    <p:pic>
                      <p:nvPicPr>
                        <p:cNvPr id="3" name="对象 2">
                          <a:extLst>
                            <a:ext uri="{FF2B5EF4-FFF2-40B4-BE49-F238E27FC236}">
                              <a16:creationId xmlns:a16="http://schemas.microsoft.com/office/drawing/2014/main" id="{27B0F12E-B8BB-A9DC-AE14-2414AB628CC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23609" y="1139541"/>
                          <a:ext cx="3024336" cy="5556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0DB2B34-FF27-8AF8-A216-C2E487D789A9}"/>
              </a:ext>
            </a:extLst>
          </p:cNvPr>
          <p:cNvGrpSpPr/>
          <p:nvPr/>
        </p:nvGrpSpPr>
        <p:grpSpPr>
          <a:xfrm>
            <a:off x="215379" y="2130410"/>
            <a:ext cx="8677262" cy="1002745"/>
            <a:chOff x="215379" y="2130410"/>
            <a:chExt cx="8677262" cy="1002745"/>
          </a:xfrm>
        </p:grpSpPr>
        <p:sp>
          <p:nvSpPr>
            <p:cNvPr id="8" name="文本框 7"/>
            <p:cNvSpPr txBox="1"/>
            <p:nvPr/>
          </p:nvSpPr>
          <p:spPr>
            <a:xfrm>
              <a:off x="3981434" y="2595934"/>
              <a:ext cx="738505" cy="33020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宋体" panose="02010600030101010101" pitchFamily="2" charset="-122"/>
                  <a:cs typeface="方正粗黑宋简体" panose="02000000000000000000" charset="-122"/>
                  <a:sym typeface="+mn-ea"/>
                </a:rPr>
                <a:t>或者</a:t>
              </a:r>
              <a:r>
                <a:rPr lang="en-US" altLang="zh-CN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latin typeface="宋体" panose="02010600030101010101" pitchFamily="2" charset="-122"/>
                  <a:cs typeface="方正粗黑宋简体" panose="02000000000000000000" charset="-122"/>
                  <a:sym typeface="+mn-ea"/>
                </a:rPr>
                <a:t>  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A0117CE-8129-C4BE-01B4-B0A596778873}"/>
                </a:ext>
              </a:extLst>
            </p:cNvPr>
            <p:cNvSpPr txBox="1"/>
            <p:nvPr/>
          </p:nvSpPr>
          <p:spPr>
            <a:xfrm>
              <a:off x="215379" y="2130410"/>
              <a:ext cx="2160047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>
                <a:lnSpc>
                  <a:spcPct val="100000"/>
                </a:lnSpc>
                <a:buNone/>
              </a:pPr>
              <a:r>
                <a:rPr lang="zh-CN" altLang="en-US" b="1" dirty="0">
                  <a:solidFill>
                    <a:schemeClr val="tx1"/>
                  </a:solidFill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组合数计算公式：</a:t>
              </a:r>
              <a:r>
                <a:rPr lang="en-US" altLang="zh-CN" b="1" dirty="0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  <a:latin typeface="宋体" panose="02010600030101010101" pitchFamily="2" charset="-122"/>
                  <a:cs typeface="华文楷体" panose="02010600040101010101" charset="-122"/>
                  <a:sym typeface="+mn-ea"/>
                </a:rPr>
                <a:t>  </a:t>
              </a:r>
            </a:p>
          </p:txBody>
        </p:sp>
        <p:graphicFrame>
          <p:nvGraphicFramePr>
            <p:cNvPr id="14" name="对象 18">
              <a:extLst>
                <a:ext uri="{FF2B5EF4-FFF2-40B4-BE49-F238E27FC236}">
                  <a16:creationId xmlns:a16="http://schemas.microsoft.com/office/drawing/2014/main" id="{821A75E5-2EB7-67D6-1CF4-0AB75F485448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256369069"/>
                </p:ext>
              </p:extLst>
            </p:nvPr>
          </p:nvGraphicFramePr>
          <p:xfrm>
            <a:off x="659597" y="2499742"/>
            <a:ext cx="3451225" cy="633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514600" imgH="457200" progId="Equation.DSMT4">
                    <p:embed/>
                  </p:oleObj>
                </mc:Choice>
                <mc:Fallback>
                  <p:oleObj name="Equation" r:id="rId6" imgW="2514600" imgH="457200" progId="Equation.DSMT4">
                    <p:embed/>
                    <p:pic>
                      <p:nvPicPr>
                        <p:cNvPr id="32771" name="对象 1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59597" y="2499742"/>
                          <a:ext cx="3451225" cy="633413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noFill/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8">
              <a:extLst>
                <a:ext uri="{FF2B5EF4-FFF2-40B4-BE49-F238E27FC236}">
                  <a16:creationId xmlns:a16="http://schemas.microsoft.com/office/drawing/2014/main" id="{5DEDA371-E358-80CC-9C9D-3757DDCD89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818328"/>
                </p:ext>
              </p:extLst>
            </p:nvPr>
          </p:nvGraphicFramePr>
          <p:xfrm>
            <a:off x="4555040" y="2498155"/>
            <a:ext cx="1690687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30040" imgH="419040" progId="Equation.DSMT4">
                    <p:embed/>
                  </p:oleObj>
                </mc:Choice>
                <mc:Fallback>
                  <p:oleObj name="Equation" r:id="rId8" imgW="1130040" imgH="419040" progId="Equation.DSMT4">
                    <p:embed/>
                    <p:pic>
                      <p:nvPicPr>
                        <p:cNvPr id="9223" name="对象 1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55040" y="2498155"/>
                          <a:ext cx="1690687" cy="635000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noFill/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5A258FC-22C3-C90B-FD0F-6A69D30E1111}"/>
                </a:ext>
              </a:extLst>
            </p:cNvPr>
            <p:cNvSpPr txBox="1"/>
            <p:nvPr/>
          </p:nvSpPr>
          <p:spPr>
            <a:xfrm>
              <a:off x="6084168" y="2595934"/>
              <a:ext cx="28084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kumimoji="1" lang="en-US" altLang="zh-CN" sz="1800" b="1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1" lang="zh-CN" altLang="en-US" sz="1800" b="1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kumimoji="1" lang="en-US" altLang="zh-CN" sz="1800" b="1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kumimoji="1" lang="zh-CN" altLang="en-US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∈</a:t>
              </a:r>
              <a:r>
                <a:rPr kumimoji="1" lang="en-US" altLang="zh-CN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1" lang="zh-CN" altLang="en-US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*，并且 </a:t>
              </a:r>
              <a:r>
                <a:rPr kumimoji="1" lang="en-US" altLang="zh-CN" sz="1800" b="1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</a:t>
              </a:r>
              <a:r>
                <a:rPr kumimoji="1" lang="zh-CN" altLang="en-US" sz="1800" b="1" strike="noStrike" noProof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≤</a:t>
              </a:r>
              <a:r>
                <a:rPr kumimoji="1" lang="en-US" altLang="zh-CN" sz="1800" b="1" i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n.</a:t>
              </a:r>
              <a:r>
                <a:rPr kumimoji="1" lang="en-US" altLang="zh-CN" sz="1800" b="1" strike="noStrike" noProof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9" grpId="1"/>
      <p:bldP spid="8" grpId="1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680" y="843558"/>
            <a:ext cx="8055768" cy="2808312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例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在产品检验时，常从产品中抽取一部分产品进行检查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现从 100 件产品中，任意抽取 3 件：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（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）一共有多少种不同的抽法?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（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）如果 100 件产品中有 2 件次品，抽出的 3 件中恰有 1 件次品的抽法共有多少种?</a:t>
            </a:r>
          </a:p>
          <a:p>
            <a:pPr marL="0" indent="0" algn="just">
              <a:lnSpc>
                <a:spcPct val="125000"/>
              </a:lnSpc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（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）如果 100 件产品中有 2 件次品，抽出的 3 件中至少有 1 件次品的抽法共有多少种?</a:t>
            </a:r>
            <a:endParaRPr lang="zh-CN" altLang="en-US" sz="1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方正粗黑宋简体" panose="020000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3608" y="3651870"/>
            <a:ext cx="689864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方正粗黑宋简体" panose="02000000000000000000" charset="-122"/>
                <a:sym typeface="+mn-ea"/>
              </a:rPr>
              <a:t>分析：本题内容可用组合数计算公式和分步计数原理解决</a:t>
            </a:r>
            <a:r>
              <a:rPr lang="en-US" altLang="zh-CN" b="1" dirty="0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方正粗黑宋简体" panose="02000000000000000000" charset="-122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 descr="7b0a20202020227461726765744d6f64756c65223a202270726f636573734f6e6c696e65466f6e7473220a7d0a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395536" y="2904870"/>
                <a:ext cx="8152462" cy="1510030"/>
              </a:xfrm>
            </p:spPr>
            <p:txBody>
              <a:bodyPr/>
              <a:lstStyle/>
              <a:p>
                <a:pPr marL="0" indent="0" algn="just">
                  <a:lnSpc>
                    <a:spcPct val="125000"/>
                  </a:lnSpc>
                  <a:buNone/>
                </a:pP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    (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金山云技术体" charset="-122"/>
                  </a:rPr>
                  <a:t>3</a:t>
                </a: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)</a:t>
                </a:r>
                <a:r>
                  <a:rPr lang="zh-CN" altLang="en-US" sz="1800" b="1" dirty="0">
                    <a:solidFill>
                      <a:srgbClr val="0000CC"/>
                    </a:solidFill>
                    <a:latin typeface="+mn-ea"/>
                    <a:ea typeface="+mn-ea"/>
                    <a:cs typeface="+mn-ea"/>
                    <a:sym typeface="金山云技术体" charset="-122"/>
                  </a:rPr>
                  <a:t>解法一：</a:t>
                </a: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从 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金山云技术体" charset="-122"/>
                  </a:rPr>
                  <a:t>100 </a:t>
                </a: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件产品中抽出 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金山云技术体" charset="-122"/>
                  </a:rPr>
                  <a:t>3 </a:t>
                </a: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件，一共有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C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100</m:t>
                        </m:r>
                      </m:sub>
                      <m:sup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种抽法，在这些抽法里，除抽出的 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金山云技术体" charset="-122"/>
                  </a:rPr>
                  <a:t>3 </a:t>
                </a: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件都是合格品的抽法外，剩下的便是抽出的 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金山云技术体" charset="-122"/>
                  </a:rPr>
                  <a:t>3 </a:t>
                </a: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件中，至少有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金山云技术体" charset="-122"/>
                  </a:rPr>
                  <a:t>1</a:t>
                </a: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件是次品的抽法的种数，</a:t>
                </a:r>
                <a:endParaRPr lang="en-US" altLang="zh-CN" sz="1800" b="1" dirty="0">
                  <a:latin typeface="+mn-ea"/>
                  <a:ea typeface="+mn-ea"/>
                  <a:cs typeface="+mn-ea"/>
                  <a:sym typeface="金山云技术体" charset="-122"/>
                </a:endParaRPr>
              </a:p>
              <a:p>
                <a:pPr marL="0" indent="0" algn="just">
                  <a:lnSpc>
                    <a:spcPct val="125000"/>
                  </a:lnSpc>
                  <a:buNone/>
                </a:pPr>
                <a:r>
                  <a:rPr lang="en-US" altLang="zh-CN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    </a:t>
                </a:r>
                <a:r>
                  <a:rPr lang="zh-CN" altLang="en-US" sz="1800" b="1" dirty="0">
                    <a:latin typeface="+mn-ea"/>
                    <a:ea typeface="+mn-ea"/>
                    <a:cs typeface="+mn-ea"/>
                    <a:sym typeface="金山云技术体" charset="-122"/>
                  </a:rPr>
                  <a:t>即</a:t>
                </a:r>
              </a:p>
            </p:txBody>
          </p:sp>
        </mc:Choice>
        <mc:Fallback xmlns="">
          <p:sp>
            <p:nvSpPr>
              <p:cNvPr id="11" name="内容占位符 10" descr="7b0a20202020227461726765744d6f64756c65223a202270726f636573734f6e6c696e65466f6e7473220a7d0a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5536" y="2904870"/>
                <a:ext cx="8152462" cy="1510030"/>
              </a:xfrm>
              <a:blipFill>
                <a:blip r:embed="rId4"/>
                <a:stretch>
                  <a:fillRect l="-673" t="-810" r="-598" b="-4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251520" y="699542"/>
            <a:ext cx="7127691" cy="593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解</a:t>
            </a:r>
            <a:r>
              <a:rPr lang="zh-CN" altLang="en-US" sz="1800" b="1" dirty="0">
                <a:solidFill>
                  <a:srgbClr val="0000CC"/>
                </a:solidFill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zh-CN" altLang="en-US" sz="1800" b="1" dirty="0">
                <a:latin typeface="+mn-ea"/>
                <a:ea typeface="+mn-ea"/>
                <a:cs typeface="+mn-ea"/>
                <a:sym typeface="+mn-ea"/>
              </a:rPr>
              <a:t>(1)所求的抽法总数，就是从 </a:t>
            </a:r>
            <a:r>
              <a:rPr lang="zh-CN" altLang="en-US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100 </a:t>
            </a:r>
            <a:r>
              <a:rPr lang="zh-CN" altLang="en-US" sz="1800" b="1" dirty="0">
                <a:latin typeface="+mn-ea"/>
                <a:ea typeface="+mn-ea"/>
                <a:cs typeface="+mn-ea"/>
                <a:sym typeface="+mn-ea"/>
              </a:rPr>
              <a:t>件产品中取出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3 </a:t>
            </a:r>
            <a:r>
              <a:rPr lang="zh-CN" altLang="en-US" sz="1800" b="1" dirty="0">
                <a:latin typeface="+mn-ea"/>
                <a:ea typeface="+mn-ea"/>
                <a:cs typeface="+mn-ea"/>
                <a:sym typeface="+mn-ea"/>
              </a:rPr>
              <a:t>件的组合数</a:t>
            </a:r>
            <a:endParaRPr lang="zh-CN" altLang="en-US" sz="1800" b="1" dirty="0">
              <a:latin typeface="+mn-ea"/>
              <a:ea typeface="+mn-ea"/>
              <a:cs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95536" y="1756856"/>
                <a:ext cx="8208912" cy="7597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金山云技术体" charset="-122"/>
                  </a:rPr>
                  <a:t>        </a:t>
                </a:r>
                <a:r>
                  <a:rPr lang="zh-CN" altLang="en-US" b="1" dirty="0">
                    <a:latin typeface="+mn-ea"/>
                    <a:cs typeface="+mn-ea"/>
                    <a:sym typeface="+mn-ea"/>
                  </a:rPr>
                  <a:t>(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b="1" dirty="0">
                    <a:latin typeface="+mn-ea"/>
                    <a:cs typeface="+mn-ea"/>
                    <a:sym typeface="+mn-ea"/>
                  </a:rPr>
                  <a:t>)</a:t>
                </a:r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金山云技术体" charset="-122"/>
                  </a:rPr>
                  <a:t>从 2 件次品中抽出 1 件次品的抽法有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C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金山云技术体" charset="-122"/>
                  </a:rPr>
                  <a:t>种，从 98 件合格品中抽出 2 件合格品的抽法有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C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98</m:t>
                        </m:r>
                      </m:sub>
                      <m:sup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金山云技术体" charset="-122"/>
                  </a:rPr>
                  <a:t>种，因此抽出 3 件中恰有 1 件次品的抽法的种数是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56856"/>
                <a:ext cx="8208912" cy="759760"/>
              </a:xfrm>
              <a:prstGeom prst="rect">
                <a:avLst/>
              </a:prstGeom>
              <a:blipFill>
                <a:blip r:embed="rId5"/>
                <a:stretch>
                  <a:fillRect l="-669" t="-800" r="-594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3118BB6-40A3-46CC-25E6-340C671A68A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253194"/>
            <a:ext cx="2880320" cy="512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C75E21-6D9A-1B46-8939-EA185204F2E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782" y="2539397"/>
            <a:ext cx="2772308" cy="3545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9462C1D-562B-1A35-52F7-C11168EC24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4044950"/>
            <a:ext cx="3762418" cy="37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/>
      <p:bldP spid="2" grpId="1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467544" y="1387671"/>
                <a:ext cx="7920880" cy="1146699"/>
              </a:xfrm>
            </p:spPr>
            <p:txBody>
              <a:bodyPr/>
              <a:lstStyle/>
              <a:p>
                <a:pPr marL="0" indent="0" algn="just">
                  <a:lnSpc>
                    <a:spcPct val="125000"/>
                  </a:lnSpc>
                  <a:buNone/>
                </a:pPr>
                <a:r>
                  <a:rPr lang="en-US" altLang="zh-CN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从 100 件产品中抽出的 3 件中，至少有 1 件次品的抽法，包括 1 件是次品的和 2 件是次品的，其中 1 件是次品的抽法有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𝟗𝟖</m:t>
                        </m:r>
                      </m:sub>
                      <m:sup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·</m:t>
                        </m:r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𝟐</m:t>
                        </m:r>
                      </m:sub>
                      <m:sup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zh-CN" altLang="en-US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种，2 件次品的抽法有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𝟗𝟖</m:t>
                        </m:r>
                      </m:sub>
                      <m:sup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en-US" altLang="zh-CN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·</m:t>
                        </m:r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𝟐</m:t>
                        </m:r>
                      </m:sub>
                      <m:sup>
                        <m:r>
                          <a:rPr lang="en-US" altLang="zh-CN" sz="1800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zh-CN" altLang="en-US" sz="1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种，因此至少有 1 件是次品的抽法的种数为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467544" y="1387671"/>
                <a:ext cx="7920880" cy="1146699"/>
              </a:xfrm>
              <a:blipFill>
                <a:blip r:embed="rId4"/>
                <a:stretch>
                  <a:fillRect l="-693" t="-1596" r="-616" b="-7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323528" y="854908"/>
            <a:ext cx="136815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ea"/>
                <a:ea typeface="+mn-ea"/>
                <a:cs typeface="+mn-ea"/>
              </a:rPr>
              <a:t>(3)</a:t>
            </a:r>
            <a:r>
              <a:rPr lang="zh-CN" altLang="en-US" b="1" dirty="0">
                <a:solidFill>
                  <a:srgbClr val="0000CC"/>
                </a:solidFill>
                <a:latin typeface="+mn-ea"/>
                <a:ea typeface="+mn-ea"/>
                <a:cs typeface="+mn-ea"/>
              </a:rPr>
              <a:t>解法二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74C6580-9E0B-8A97-E51D-14DBFA30F4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2668353"/>
            <a:ext cx="4536504" cy="39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23528" y="1239602"/>
            <a:ext cx="8496944" cy="1692188"/>
          </a:xfrm>
        </p:spPr>
        <p:txBody>
          <a:bodyPr/>
          <a:lstStyle/>
          <a:p>
            <a:pPr marL="0" algn="just">
              <a:lnSpc>
                <a:spcPct val="125000"/>
              </a:lnSpc>
              <a:buClrTx/>
              <a:buSz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      解</a:t>
            </a:r>
            <a:r>
              <a:rPr lang="zh-CN" altLang="en-US" sz="1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</a:t>
            </a:r>
            <a:r>
              <a:rPr lang="zh-CN" altLang="en-US" sz="1800" b="1" dirty="0">
                <a:latin typeface="+mn-ea"/>
                <a:ea typeface="+mn-ea"/>
                <a:cs typeface="+mn-ea"/>
              </a:rPr>
              <a:t>因为</a:t>
            </a:r>
            <a:r>
              <a:rPr lang="zh-CN" altLang="en-US" sz="1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抛掷每枚硬币只有正面(出现币值的一面)、反面两种结果，所以这个问题相当于从 </a:t>
            </a:r>
            <a:r>
              <a:rPr lang="zh-CN" alt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zh-CN" altLang="en-US" sz="1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枚硬币中，依次取一枚硬币的正面或反面填入 </a:t>
            </a:r>
            <a:r>
              <a:rPr lang="zh-CN" altLang="en-US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zh-CN" altLang="en-US" sz="1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个空位，共有多少种填法</a:t>
            </a:r>
            <a:r>
              <a:rPr lang="en-US" altLang="zh-CN" sz="1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.</a:t>
            </a:r>
          </a:p>
          <a:p>
            <a:pPr marL="0" algn="just">
              <a:lnSpc>
                <a:spcPct val="125000"/>
              </a:lnSpc>
              <a:buClrTx/>
              <a:buSzTx/>
              <a:buNone/>
            </a:pPr>
            <a:r>
              <a:rPr lang="en-US" altLang="zh-CN" sz="1800" b="1" dirty="0">
                <a:latin typeface="+mn-ea"/>
                <a:ea typeface="+mn-ea"/>
                <a:cs typeface="+mn-ea"/>
                <a:sym typeface="+mn-ea"/>
              </a:rPr>
              <a:t>    </a:t>
            </a:r>
            <a:r>
              <a:rPr lang="zh-CN" altLang="en-US" sz="1800" b="1" dirty="0">
                <a:latin typeface="+mn-ea"/>
                <a:ea typeface="+mn-ea"/>
                <a:cs typeface="+mn-ea"/>
                <a:sym typeface="+mn-ea"/>
              </a:rPr>
              <a:t>依分步计数原理，抛掷 </a:t>
            </a:r>
            <a:r>
              <a:rPr lang="zh-CN" altLang="en-US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5 </a:t>
            </a:r>
            <a:r>
              <a:rPr lang="zh-CN" altLang="en-US" sz="1800" b="1" dirty="0">
                <a:latin typeface="+mn-ea"/>
                <a:ea typeface="+mn-ea"/>
                <a:cs typeface="+mn-ea"/>
                <a:sym typeface="+mn-ea"/>
              </a:rPr>
              <a:t>枚硬币可能出现的结果共有：</a:t>
            </a:r>
            <a:endParaRPr lang="zh-CN" altLang="en-US" sz="18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1360" y="843558"/>
            <a:ext cx="77012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buClrTx/>
              <a:buSz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例2   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一次抛掷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5 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枚不同的硬币，则可能出现的结果一共有多少种?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659553-6EEF-7308-B7BA-96C6D7476C15}"/>
              </a:ext>
            </a:extLst>
          </p:cNvPr>
          <p:cNvSpPr txBox="1"/>
          <p:nvPr/>
        </p:nvSpPr>
        <p:spPr>
          <a:xfrm>
            <a:off x="2123728" y="2931790"/>
            <a:ext cx="3222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2×2×2×2×2=2</a:t>
            </a:r>
            <a:r>
              <a:rPr lang="zh-CN" altLang="zh-CN" b="1" kern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=32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（种）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99173" y="1779662"/>
                <a:ext cx="8064895" cy="10417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ea"/>
                  </a:rPr>
                  <a:t>      解  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若两弦有交点，则两弦应是圆内接四边形的对角线，即一个四边形对应一个交点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. 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所以共有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 </m:t>
                        </m:r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𝟏𝟓</m:t>
                        </m:r>
                      </m:sub>
                      <m:sup>
                        <m:r>
                          <a:rPr lang="en-US" altLang="zh-CN" b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=1 365 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个交点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73" y="1779662"/>
                <a:ext cx="8064895" cy="1041760"/>
              </a:xfrm>
              <a:prstGeom prst="rect">
                <a:avLst/>
              </a:prstGeom>
              <a:blipFill>
                <a:blip r:embed="rId3"/>
                <a:stretch>
                  <a:fillRect l="-605" r="-680" b="-8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CDA9354-BFB0-E9AE-4877-0B39D78F603D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28356" y="771550"/>
            <a:ext cx="8132076" cy="1080120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000" b="1" dirty="0">
                <a:solidFill>
                  <a:srgbClr val="0000CC"/>
                </a:solidFill>
                <a:latin typeface="+mn-ea"/>
                <a:ea typeface="+mn-ea"/>
                <a:cs typeface="+mn-ea"/>
                <a:sym typeface="+mn-ea"/>
              </a:rPr>
              <a:t>  </a:t>
            </a:r>
            <a:r>
              <a:rPr lang="zh-CN" altLang="en-US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圆周上共有15个不同的点，过其中任意两点连一弦，这些弦在圆内的交点最多有多少个？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>
                <a:sym typeface="+mn-ea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7256" y="2002499"/>
            <a:ext cx="7493136" cy="1028700"/>
          </a:xfrm>
        </p:spPr>
        <p:txBody>
          <a:bodyPr/>
          <a:lstStyle/>
          <a:p>
            <a:pPr marL="0" algn="l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分析</a:t>
            </a:r>
            <a:r>
              <a:rPr lang="zh-CN" altLang="en-US" sz="1800" b="1" dirty="0">
                <a:solidFill>
                  <a:srgbClr val="0000CC"/>
                </a:solidFill>
                <a:latin typeface="华文楷体" panose="02010600040101010101" charset="-122"/>
                <a:ea typeface="华文楷体" panose="02010600040101010101" charset="-122"/>
                <a:cs typeface="+mn-ea"/>
              </a:rPr>
              <a:t>   </a:t>
            </a: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两个人参加一个调查会，是无序的，属于组合问题；</a:t>
            </a:r>
          </a:p>
          <a:p>
            <a:pPr marL="0" algn="l">
              <a:lnSpc>
                <a:spcPct val="13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      两个人担任两项不同的工作，是有序的，属于排列问题</a:t>
            </a:r>
            <a:r>
              <a:rPr lang="en-US" altLang="zh-CN" sz="1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. </a:t>
            </a:r>
            <a:endParaRPr lang="zh-CN" altLang="en-US" sz="18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cs typeface="方正粗黑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771550"/>
            <a:ext cx="5472792" cy="1134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ct val="125000"/>
              </a:lnSpc>
              <a:buClrTx/>
              <a:buSzTx/>
              <a:buNone/>
            </a:pPr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例4     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从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 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名学生中选出 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 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名学生</a:t>
            </a:r>
            <a:r>
              <a:rPr lang="en-US" altLang="zh-CN" b="1" dirty="0">
                <a:latin typeface="+mn-ea"/>
                <a:ea typeface="+mn-ea"/>
                <a:cs typeface="+mn-ea"/>
                <a:sym typeface="+mn-ea"/>
              </a:rPr>
              <a:t>.</a:t>
            </a:r>
            <a:endParaRPr lang="zh-CN" altLang="en-US" b="1" dirty="0">
              <a:latin typeface="+mn-ea"/>
              <a:ea typeface="+mn-ea"/>
              <a:cs typeface="+mn-ea"/>
            </a:endParaRPr>
          </a:p>
          <a:p>
            <a:pPr marL="0" algn="l">
              <a:lnSpc>
                <a:spcPct val="125000"/>
              </a:lnSpc>
              <a:buClrTx/>
              <a:buSzTx/>
              <a:buNone/>
            </a:pP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（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）去参加一个调查会，有多少种不同的选法？</a:t>
            </a:r>
            <a:endParaRPr lang="zh-CN" altLang="en-US" b="1" dirty="0">
              <a:latin typeface="+mn-ea"/>
              <a:ea typeface="+mn-ea"/>
              <a:cs typeface="+mn-ea"/>
            </a:endParaRPr>
          </a:p>
          <a:p>
            <a:pPr marL="0" algn="l">
              <a:lnSpc>
                <a:spcPct val="125000"/>
              </a:lnSpc>
              <a:buClrTx/>
              <a:buSzTx/>
              <a:buNone/>
            </a:pP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（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 dirty="0">
                <a:latin typeface="+mn-ea"/>
                <a:ea typeface="+mn-ea"/>
                <a:cs typeface="+mn-ea"/>
                <a:sym typeface="+mn-ea"/>
              </a:rPr>
              <a:t>）担任两项不同的工作，有多少种不同的选法？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51401" y="2923884"/>
                <a:ext cx="6648450" cy="108625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+mn-ea"/>
                  </a:rPr>
                  <a:t>解  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（1）不同的选法有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𝐂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𝟔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+mn-ea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+mn-ea"/>
                          </a:rPr>
                          <m:t>𝟔</m:t>
                        </m:r>
                        <m:r>
                          <a:rPr lang="en-US" altLang="zh-CN" b="1" i="1" dirty="0"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+mn-ea"/>
                          </a:rPr>
                          <m:t>×</m:t>
                        </m:r>
                        <m:r>
                          <a:rPr lang="en-US" altLang="zh-CN" b="1" i="1" dirty="0"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+mn-ea"/>
                          </a:rPr>
                          <m:t>𝟓</m:t>
                        </m:r>
                      </m:num>
                      <m:den>
                        <m:r>
                          <a:rPr lang="en-US" altLang="zh-CN" b="1" i="1" dirty="0"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+mn-ea"/>
                          </a:rPr>
                          <m:t>𝟐</m:t>
                        </m:r>
                        <m:r>
                          <a:rPr lang="en-US" altLang="zh-CN" b="1" i="1" dirty="0"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+mn-ea"/>
                          </a:rPr>
                          <m:t>×</m:t>
                        </m:r>
                        <m:r>
                          <a:rPr lang="en-US" altLang="zh-CN" b="1" i="1" dirty="0">
                            <a:latin typeface="Cambria Math" panose="02040503050406030204" charset="0"/>
                            <a:ea typeface="+mn-ea"/>
                            <a:cs typeface="Cambria Math" panose="02040503050406030204" charset="0"/>
                            <a:sym typeface="+mn-ea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=</a:t>
                </a:r>
                <a:r>
                  <a:rPr lang="en-US" altLang="zh-CN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15</a:t>
                </a:r>
                <a:r>
                  <a:rPr lang="zh-CN" altLang="en-US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种</a:t>
                </a:r>
                <a:r>
                  <a:rPr lang="zh-CN" altLang="en-US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）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;</a:t>
                </a:r>
              </a:p>
              <a:p>
                <a:pPr marL="0" algn="l">
                  <a:lnSpc>
                    <a:spcPct val="150000"/>
                  </a:lnSpc>
                  <a:buClrTx/>
                  <a:buSzTx/>
                  <a:buNone/>
                </a:pP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        （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）</a:t>
                </a:r>
                <a:r>
                  <a:rPr lang="en-US" altLang="zh-CN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不同的选法有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</m:ctrlPr>
                      </m:sSubSupPr>
                      <m:e>
                        <m:r>
                          <a:rPr lang="en-US" altLang="zh-CN" b="1" i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𝐀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𝟔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黑体" panose="02010609060101010101" pitchFamily="2" charset="-122"/>
                            <a:cs typeface="Cambria Math" panose="02040503050406030204" charset="0"/>
                            <a:sym typeface="宋体" panose="02010600030101010101" pitchFamily="2" charset="-12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=6×5=30</a:t>
                </a:r>
                <a:r>
                  <a:rPr lang="zh-CN" altLang="en-US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（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种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）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zh-C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01" y="2923884"/>
                <a:ext cx="6648450" cy="1086259"/>
              </a:xfrm>
              <a:prstGeom prst="rect">
                <a:avLst/>
              </a:prstGeom>
              <a:blipFill>
                <a:blip r:embed="rId3"/>
                <a:stretch>
                  <a:fillRect l="-1375" b="-7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dirty="0"/>
              <a:t>巩固</a:t>
            </a:r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11560" y="1419622"/>
            <a:ext cx="8208912" cy="230425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（一）填空题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把一个圆周分成 36 等份，过其中任意 3 个点可构成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            )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个圆内接三角形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 6 种花卉中任选 5种，分别种在不同形状的 5 个花盆中，共有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)</a:t>
            </a:r>
            <a:r>
              <a:rPr lang="zh-CN" altLang="en-US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种不同的种法</a:t>
            </a:r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1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14EDF1-9EE3-ACBE-425F-56B78D494386}"/>
              </a:ext>
            </a:extLst>
          </p:cNvPr>
          <p:cNvSpPr txBox="1"/>
          <p:nvPr/>
        </p:nvSpPr>
        <p:spPr>
          <a:xfrm>
            <a:off x="6156176" y="192367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7 140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E515EC-90CF-E9DC-1AD8-BF4DA514C591}"/>
              </a:ext>
            </a:extLst>
          </p:cNvPr>
          <p:cNvSpPr txBox="1"/>
          <p:nvPr/>
        </p:nvSpPr>
        <p:spPr>
          <a:xfrm>
            <a:off x="7380312" y="27782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3788F0-F1B3-8FC0-5050-CBA2A74CAB1E}"/>
              </a:ext>
            </a:extLst>
          </p:cNvPr>
          <p:cNvSpPr txBox="1"/>
          <p:nvPr/>
        </p:nvSpPr>
        <p:spPr>
          <a:xfrm>
            <a:off x="395536" y="824069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012d243-3131-490d-aede-aaa83ec832dc"/>
  <p:tag name="COMMONDATA" val="eyJoZGlkIjoiZDM4ZDhiYzY5NzA4MzEwNDFlMTc2Njc2MWYxMDM4Y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1062</Words>
  <Application>Microsoft Office PowerPoint</Application>
  <PresentationFormat>全屏显示(16:9)</PresentationFormat>
  <Paragraphs>73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方正粗黑宋简体</vt:lpstr>
      <vt:lpstr>黑体</vt:lpstr>
      <vt:lpstr>华文楷体</vt:lpstr>
      <vt:lpstr>楷体</vt:lpstr>
      <vt:lpstr>宋体</vt:lpstr>
      <vt:lpstr>Arial</vt:lpstr>
      <vt:lpstr>Calibri</vt:lpstr>
      <vt:lpstr>Cambria Math</vt:lpstr>
      <vt:lpstr>Times New Roman</vt:lpstr>
      <vt:lpstr>Office 主题</vt:lpstr>
      <vt:lpstr>1_Office 主题</vt:lpstr>
      <vt:lpstr>Equation</vt:lpstr>
      <vt:lpstr>7.2.3  排列、组合的应用 （第1课时）</vt:lpstr>
      <vt:lpstr>复习提问</vt:lpstr>
      <vt:lpstr>新知探究</vt:lpstr>
      <vt:lpstr>新知探究</vt:lpstr>
      <vt:lpstr>新知探究</vt:lpstr>
      <vt:lpstr>新知探究</vt:lpstr>
      <vt:lpstr>新知探究</vt:lpstr>
      <vt:lpstr>新知探究</vt:lpstr>
      <vt:lpstr>巩固练习</vt:lpstr>
      <vt:lpstr>课堂练习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276</cp:revision>
  <dcterms:created xsi:type="dcterms:W3CDTF">2013-12-23T07:18:00Z</dcterms:created>
  <dcterms:modified xsi:type="dcterms:W3CDTF">2023-09-08T08:59:49Z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3950BB8D2F304D28983765C6FB6AAC3D_13</vt:lpwstr>
  </property>
  <property fmtid="{D5CDD505-2E9C-101B-9397-08002B2CF9AE}" pid="3" name="KSOProductBuildVer">
    <vt:lpwstr>2052-11.1.0.14309</vt:lpwstr>
  </property>
</Properties>
</file>