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5" r:id="rId4"/>
    <p:sldId id="305" r:id="rId5"/>
    <p:sldId id="365" r:id="rId6"/>
    <p:sldId id="367" r:id="rId7"/>
    <p:sldId id="325" r:id="rId8"/>
    <p:sldId id="327" r:id="rId9"/>
    <p:sldId id="345" r:id="rId10"/>
    <p:sldId id="328" r:id="rId11"/>
    <p:sldId id="329" r:id="rId12"/>
    <p:sldId id="374" r:id="rId13"/>
    <p:sldId id="303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7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BD146A-B352-4A39-2950-38227C0D60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76A5A6-9F92-3105-526F-54E14E60F0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0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0.png"/><Relationship Id="rId5" Type="http://schemas.openxmlformats.org/officeDocument/2006/relationships/tags" Target="../tags/tag12.xml"/><Relationship Id="rId10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7.2.3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排列、组合的应用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回顾反思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491631"/>
            <a:ext cx="8136904" cy="1872208"/>
          </a:xfrm>
        </p:spPr>
        <p:txBody>
          <a:bodyPr/>
          <a:lstStyle/>
          <a:p>
            <a:pPr marL="0" indent="0">
              <a:buNone/>
            </a:pPr>
            <a:r>
              <a:rPr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熟练掌握计数基本原理（分类计数原理、分步计数原理）在排列、组合问题中的应用；</a:t>
            </a:r>
          </a:p>
          <a:p>
            <a:pPr marL="0" indent="0">
              <a:buNone/>
            </a:pPr>
            <a:r>
              <a:rPr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熟记并学会运用排列数和组合数的计算公式解决相关应用题；</a:t>
            </a:r>
          </a:p>
          <a:p>
            <a:pPr marL="0" indent="0">
              <a:buNone/>
            </a:pPr>
            <a:r>
              <a:rPr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学会使用计算器解决排列、组合的相关问题</a:t>
            </a:r>
            <a:r>
              <a:rPr 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BB61DD3-C674-7ACD-D9D1-AA1B84019EA8}"/>
              </a:ext>
            </a:extLst>
          </p:cNvPr>
          <p:cNvSpPr txBox="1"/>
          <p:nvPr/>
        </p:nvSpPr>
        <p:spPr>
          <a:xfrm>
            <a:off x="395536" y="8240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18434" name="Text Box 5"/>
          <p:cNvSpPr txBox="1"/>
          <p:nvPr/>
        </p:nvSpPr>
        <p:spPr>
          <a:xfrm>
            <a:off x="1678305" y="1552575"/>
            <a:ext cx="5989320" cy="2037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必做题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219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页，练习第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选做题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页，练习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35560" y="7810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复习回顾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456" y="1833389"/>
            <a:ext cx="2160240" cy="54360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粗黑宋简体" panose="02000000000000000000" charset="-122"/>
              </a:rPr>
              <a:t>组合数计算公式：</a:t>
            </a:r>
            <a:r>
              <a:rPr lang="en-US" altLang="zh-CN" sz="1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方正粗黑宋简体" panose="02000000000000000000" charset="-122"/>
              </a:rPr>
              <a:t>                                          </a:t>
            </a:r>
            <a:endParaRPr lang="zh-CN" altLang="en-US" sz="1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zh-CN" altLang="en-US" sz="1800" b="1" dirty="0">
              <a:solidFill>
                <a:schemeClr val="accent4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r>
              <a:rPr lang="en-US" altLang="zh-CN" sz="1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方正粗黑宋简体" panose="02000000000000000000" charset="-122"/>
              </a:rPr>
              <a:t>                   </a:t>
            </a:r>
            <a:r>
              <a:rPr lang="en-US" altLang="zh-CN" sz="1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 </a:t>
            </a:r>
            <a:r>
              <a:rPr lang="en-US" altLang="zh-CN" sz="1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方正粗黑宋简体" panose="02000000000000000000" charset="-122"/>
                <a:sym typeface="+mn-ea"/>
              </a:rPr>
              <a:t>               </a:t>
            </a:r>
            <a:r>
              <a:rPr lang="en-US" altLang="zh-CN" sz="1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方正粗黑宋简体" panose="02000000000000000000" charset="-122"/>
              </a:rPr>
              <a:t>                                                      </a:t>
            </a:r>
            <a:endParaRPr lang="zh-CN" altLang="en-US" sz="1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方正粗黑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512" y="775970"/>
            <a:ext cx="55022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1.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排列数、组合数的计算公式是怎样的？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7544" y="4089588"/>
            <a:ext cx="5715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方正粗黑宋简体" panose="02000000000000000000" charset="-122"/>
                <a:sym typeface="+mn-ea"/>
              </a:rPr>
              <a:t>解    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  <a:cs typeface="方正粗黑宋简体" panose="02000000000000000000" charset="-122"/>
                <a:sym typeface="+mn-ea"/>
              </a:rPr>
              <a:t>不同的排法</a:t>
            </a:r>
            <a:r>
              <a:rPr lang="zh-CN" altLang="en-US" b="1" dirty="0">
                <a:latin typeface="+mn-ea"/>
                <a:ea typeface="+mn-ea"/>
                <a:cs typeface="方正粗黑宋简体" panose="02000000000000000000" charset="-122"/>
                <a:sym typeface="+mn-ea"/>
              </a:rPr>
              <a:t>数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  <a:cs typeface="方正粗黑宋简体" panose="02000000000000000000" charset="-122"/>
                <a:sym typeface="+mn-ea"/>
              </a:rPr>
              <a:t>共有               </a:t>
            </a:r>
            <a:r>
              <a:rPr lang="en-US" altLang="zh-CN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512" y="2355850"/>
            <a:ext cx="8496944" cy="837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2.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如果有7名学生拍摄集体照</a:t>
            </a:r>
            <a:r>
              <a:rPr lang="zh-CN" altLang="en-US" sz="2000" b="1" dirty="0">
                <a:solidFill>
                  <a:srgbClr val="0000CC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要排成一列</a:t>
            </a:r>
            <a:r>
              <a:rPr lang="zh-CN" altLang="en-US" sz="2000" b="1" dirty="0">
                <a:solidFill>
                  <a:srgbClr val="0000CC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有两名学生必须要相邻</a:t>
            </a:r>
            <a:r>
              <a:rPr lang="zh-CN" altLang="en-US" sz="2000" b="1" dirty="0">
                <a:solidFill>
                  <a:srgbClr val="0000CC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那么共有多少种不同的排法？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1456" y="3172545"/>
            <a:ext cx="8496815" cy="86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分析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  分成两步来排队</a:t>
            </a:r>
            <a:r>
              <a:rPr lang="en-US" altLang="zh-CN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第一步，将这两个人的顺序排好；第二步，将这两个人作为一个总体，与剩下的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5 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名学生一起排队</a:t>
            </a:r>
            <a:r>
              <a:rPr lang="en-US" altLang="zh-CN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164E401-F0F4-9734-84E1-1E2A9219FDF9}"/>
              </a:ext>
            </a:extLst>
          </p:cNvPr>
          <p:cNvGrpSpPr/>
          <p:nvPr/>
        </p:nvGrpSpPr>
        <p:grpSpPr>
          <a:xfrm>
            <a:off x="2186085" y="1817851"/>
            <a:ext cx="4258123" cy="594996"/>
            <a:chOff x="2023059" y="1817851"/>
            <a:chExt cx="4258123" cy="594996"/>
          </a:xfrm>
        </p:grpSpPr>
        <p:graphicFrame>
          <p:nvGraphicFramePr>
            <p:cNvPr id="11" name="对象 18">
              <a:extLst>
                <a:ext uri="{FF2B5EF4-FFF2-40B4-BE49-F238E27FC236}">
                  <a16:creationId xmlns:a16="http://schemas.microsoft.com/office/drawing/2014/main" id="{F009E79D-423A-E2FA-3594-05AE5DA64A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5677114"/>
                </p:ext>
              </p:extLst>
            </p:nvPr>
          </p:nvGraphicFramePr>
          <p:xfrm>
            <a:off x="2023059" y="1817851"/>
            <a:ext cx="1584176" cy="594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30040" imgH="419040" progId="Equation.DSMT4">
                    <p:embed/>
                  </p:oleObj>
                </mc:Choice>
                <mc:Fallback>
                  <p:oleObj name="Equation" r:id="rId4" imgW="1130040" imgH="419040" progId="Equation.DSMT4">
                    <p:embed/>
                    <p:pic>
                      <p:nvPicPr>
                        <p:cNvPr id="15" name="对象 18">
                          <a:extLst>
                            <a:ext uri="{FF2B5EF4-FFF2-40B4-BE49-F238E27FC236}">
                              <a16:creationId xmlns:a16="http://schemas.microsoft.com/office/drawing/2014/main" id="{5DEDA371-E358-80CC-9C9D-3757DDCD89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23059" y="1817851"/>
                          <a:ext cx="1584176" cy="594996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noFill/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75301C1-4DEA-A604-041C-D3B063BB46EE}"/>
                </a:ext>
              </a:extLst>
            </p:cNvPr>
            <p:cNvSpPr txBox="1"/>
            <p:nvPr/>
          </p:nvSpPr>
          <p:spPr>
            <a:xfrm>
              <a:off x="3472709" y="1934448"/>
              <a:ext cx="28084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1800" b="1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1" lang="zh-CN" altLang="en-US" sz="1800" b="1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kumimoji="1" lang="en-US" altLang="zh-CN" sz="1800" b="1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kumimoji="1" lang="zh-CN" altLang="en-US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∈</a:t>
              </a:r>
              <a:r>
                <a:rPr kumimoji="1" lang="en-US" altLang="zh-CN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1" lang="zh-CN" altLang="en-US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*，并且 </a:t>
              </a:r>
              <a:r>
                <a:rPr kumimoji="1" lang="en-US" altLang="zh-CN" sz="1800" b="1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kumimoji="1" lang="zh-CN" altLang="en-US" sz="1800" b="1" strike="noStrike" noProof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kumimoji="1" lang="en-US" altLang="zh-CN" sz="1800" b="1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n.</a:t>
              </a:r>
              <a:r>
                <a:rPr kumimoji="1" lang="en-US" altLang="zh-CN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en-US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85E54E5-95FE-9105-C4CB-9E7D5F79C10E}"/>
              </a:ext>
            </a:extLst>
          </p:cNvPr>
          <p:cNvGrpSpPr/>
          <p:nvPr/>
        </p:nvGrpSpPr>
        <p:grpSpPr>
          <a:xfrm>
            <a:off x="251456" y="1198002"/>
            <a:ext cx="4946884" cy="555624"/>
            <a:chOff x="107504" y="1198002"/>
            <a:chExt cx="4946884" cy="555624"/>
          </a:xfrm>
        </p:grpSpPr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0BEA3383-D4D7-A507-C1E7-B86D16AE16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60778"/>
                </p:ext>
              </p:extLst>
            </p:nvPr>
          </p:nvGraphicFramePr>
          <p:xfrm>
            <a:off x="2030052" y="1198002"/>
            <a:ext cx="3024336" cy="555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273040" imgH="419040" progId="Equation.DSMT4">
                    <p:embed/>
                  </p:oleObj>
                </mc:Choice>
                <mc:Fallback>
                  <p:oleObj name="Equation" r:id="rId6" imgW="2273040" imgH="41904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E293DB11-FC9A-E84E-0316-5310778335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30052" y="1198002"/>
                          <a:ext cx="3024336" cy="5556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内容占位符 6">
              <a:extLst>
                <a:ext uri="{FF2B5EF4-FFF2-40B4-BE49-F238E27FC236}">
                  <a16:creationId xmlns:a16="http://schemas.microsoft.com/office/drawing/2014/main" id="{035F9247-4E51-A9FF-7C44-FFCA2440F13F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107504" y="1208343"/>
              <a:ext cx="2304256" cy="4888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宋体" panose="02010600030101010101" pitchFamily="2" charset="-122"/>
                  <a:ea typeface="宋体" panose="02010600030101010101" pitchFamily="2" charset="-122"/>
                  <a:cs typeface="方正粗黑宋简体" panose="02000000000000000000" charset="-122"/>
                  <a:sym typeface="+mn-ea"/>
                </a:rPr>
                <a:t>排列数计算公式：</a:t>
              </a:r>
              <a:r>
                <a:rPr lang="en-US" altLang="zh-CN" sz="18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latin typeface="宋体" panose="02010600030101010101" pitchFamily="2" charset="-122"/>
                  <a:ea typeface="宋体" panose="02010600030101010101" pitchFamily="2" charset="-122"/>
                  <a:cs typeface="方正粗黑宋简体" panose="02000000000000000000" charset="-122"/>
                </a:rPr>
                <a:t>                 </a:t>
              </a:r>
              <a:r>
                <a:rPr lang="en-US" altLang="zh-CN" sz="1800" b="1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 </a:t>
              </a:r>
              <a:r>
                <a:rPr lang="en-US" altLang="zh-CN" sz="18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latin typeface="宋体" panose="02010600030101010101" pitchFamily="2" charset="-122"/>
                  <a:ea typeface="宋体" panose="02010600030101010101" pitchFamily="2" charset="-122"/>
                  <a:cs typeface="方正粗黑宋简体" panose="02000000000000000000" charset="-122"/>
                  <a:sym typeface="+mn-ea"/>
                </a:rPr>
                <a:t>               </a:t>
              </a:r>
              <a:r>
                <a:rPr lang="en-US" altLang="zh-CN" sz="18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latin typeface="宋体" panose="02010600030101010101" pitchFamily="2" charset="-122"/>
                  <a:ea typeface="宋体" panose="02010600030101010101" pitchFamily="2" charset="-122"/>
                  <a:cs typeface="方正粗黑宋简体" panose="02000000000000000000" charset="-122"/>
                </a:rPr>
                <a:t>                                                      </a:t>
              </a:r>
              <a:endParaRPr lang="zh-CN" altLang="en-US" sz="1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方正粗黑宋简体" panose="02000000000000000000" charset="-122"/>
              </a:endParaRPr>
            </a:p>
          </p:txBody>
        </p:sp>
      </p:grp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494C1364-A048-A489-B5EB-9641DE959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65109"/>
              </p:ext>
            </p:extLst>
          </p:nvPr>
        </p:nvGraphicFramePr>
        <p:xfrm>
          <a:off x="3059832" y="4206513"/>
          <a:ext cx="3220330" cy="32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720" imgH="241200" progId="Equation.DSMT4">
                  <p:embed/>
                </p:oleObj>
              </mc:Choice>
              <mc:Fallback>
                <p:oleObj name="Equation" r:id="rId8" imgW="2412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9832" y="4206513"/>
                        <a:ext cx="3220330" cy="322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39552" y="4421358"/>
            <a:ext cx="4248656" cy="4876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即这个城市最多可装电话 800 万部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707390"/>
            <a:ext cx="8352988" cy="12112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某城市的电话号码是从 0，1，2，3，4，5，6，7，8，9中取 7 个数字构成（允许数字重复），但 0，1 不能作为电话号码的首位数，则该城市最多可装多少部电话?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23215" y="1862598"/>
                <a:ext cx="8352988" cy="11916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     分析  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这个问题实际上是一个允许数字重复的排列问题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由于首位不能排 0，1 两个数字，所以首位号码只能从 2，3，…，9 这 8 个数字中任取 1 个，有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𝟖</m:t>
                        </m:r>
                      </m:sub>
                      <m:sup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种取法，因为允许重复，所以第 2 到第 7 个空位都可以分别选择上述10个数字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5" y="1862598"/>
                <a:ext cx="8352988" cy="1191608"/>
              </a:xfrm>
              <a:prstGeom prst="rect">
                <a:avLst/>
              </a:prstGeom>
              <a:blipFill>
                <a:blip r:embed="rId2"/>
                <a:stretch>
                  <a:fillRect l="-584" r="-657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755576" y="2986812"/>
            <a:ext cx="5472608" cy="510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解    </a:t>
            </a:r>
            <a:r>
              <a:rPr lang="zh-CN" altLang="en-US" sz="1800" b="1" dirty="0">
                <a:latin typeface="宋体" panose="02010600030101010101" pitchFamily="2" charset="-122"/>
                <a:cs typeface="+mn-ea"/>
                <a:sym typeface="+mn-ea"/>
              </a:rPr>
              <a:t>依分步计数原理，所能排的电话号码共有：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A96F2D-032E-7D2F-1ED8-15847D92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3519252"/>
            <a:ext cx="3672408" cy="94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内容占位符 18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539552" y="3523257"/>
                <a:ext cx="8136904" cy="876797"/>
              </a:xfrm>
            </p:spPr>
            <p:txBody>
              <a:bodyPr/>
              <a:lstStyle/>
              <a:p>
                <a:pPr marL="0" indent="0" algn="just">
                  <a:lnSpc>
                    <a:spcPct val="125000"/>
                  </a:lnSpc>
                  <a:buNone/>
                </a:pPr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此题还可从另一角度去分析：先固定 1 人，然后在其余 3 人中再选 1 人与之配对，则另 2 人自然组成一组，故共有配组方法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800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𝟏</m:t>
                        </m:r>
                      </m:sup>
                    </m:sSubSup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=3(种)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内容占位符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539552" y="3523257"/>
                <a:ext cx="8136904" cy="876797"/>
              </a:xfrm>
              <a:blipFill>
                <a:blip r:embed="rId4"/>
                <a:stretch>
                  <a:fillRect l="-675" t="-2083" r="-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755576" y="743446"/>
            <a:ext cx="6995160" cy="593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>
                <a:solidFill>
                  <a:srgbClr val="0000CC"/>
                </a:solidFill>
                <a:latin typeface="+mn-ea"/>
                <a:ea typeface="+mn-ea"/>
                <a:cs typeface="+mn-ea"/>
                <a:sym typeface="+mn-ea"/>
              </a:rPr>
              <a:t>   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4 个男同学进行乒乓球双打比赛，有几种配组方法?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23528" y="1275606"/>
                <a:ext cx="8424936" cy="157889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      解  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 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设 4 人分别为A，B，C，D，则从 4 人中任选 2 人配成一组的方法有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=6种，这 6 种方法是(A，B)，(A，C)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，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(A，D)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，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(B，C)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，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(B，D)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，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(C，D)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.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       然而，选出(A，B)后，(C，D)自然成另一组，这与选定(C，D)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，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则(A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B)自然成另一组是一回事，所以以上 6 种方法两两重复，故实际配对方法是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75606"/>
                <a:ext cx="8424936" cy="1578894"/>
              </a:xfrm>
              <a:prstGeom prst="rect">
                <a:avLst/>
              </a:prstGeom>
              <a:blipFill>
                <a:blip r:embed="rId5"/>
                <a:stretch>
                  <a:fillRect l="-579" r="-651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6E38AD6-F3C7-C9B7-0733-AEE8191BA2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859783"/>
            <a:ext cx="1758407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810716" y="2089880"/>
                <a:ext cx="7577708" cy="2498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</a:rPr>
                  <a:t>解      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从 10 000 人中选出 10 人的选择有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𝟏𝟎𝟎𝟎𝟎</m:t>
                        </m:r>
                      </m:sub>
                      <m:sup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种，用计算器计算:</a:t>
                </a:r>
              </a:p>
              <a:p>
                <a:pPr marL="0" indent="0">
                  <a:buNone/>
                </a:pPr>
                <a:endParaRPr lang="zh-CN" altLang="en-US" sz="1800" b="1" dirty="0">
                  <a:solidFill>
                    <a:schemeClr val="tx1"/>
                  </a:solidFill>
                  <a:latin typeface="+mn-ea"/>
                  <a:ea typeface="+mn-ea"/>
                  <a:cs typeface="+mn-ea"/>
                </a:endParaRPr>
              </a:p>
              <a:p>
                <a:pPr marL="0" indent="0">
                  <a:buNone/>
                </a:pPr>
                <a:endParaRPr lang="zh-CN" altLang="en-US" sz="1800" dirty="0">
                  <a:solidFill>
                    <a:schemeClr val="accent3">
                      <a:lumMod val="50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endParaRPr>
              </a:p>
              <a:p>
                <a:pPr marL="0" indent="0">
                  <a:buNone/>
                </a:pPr>
                <a:endParaRPr lang="zh-CN" altLang="en-US" sz="1800" dirty="0">
                  <a:solidFill>
                    <a:schemeClr val="accent3">
                      <a:lumMod val="50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endParaRPr>
              </a:p>
              <a:p>
                <a:pPr marL="0" indent="0">
                  <a:buNone/>
                </a:pPr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     </a:t>
                </a:r>
                <a:r>
                  <a:rPr lang="en-US" altLang="zh-CN" sz="1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一共约有                     种不同的选择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zh-CN" altLang="en-US" sz="1800" b="1" dirty="0">
                  <a:solidFill>
                    <a:schemeClr val="accent3">
                      <a:lumMod val="50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endParaRPr>
              </a:p>
            </p:txBody>
          </p:sp>
        </mc:Choice>
        <mc:Fallback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810716" y="2089880"/>
                <a:ext cx="7577708" cy="2498094"/>
              </a:xfrm>
              <a:blipFill>
                <a:blip r:embed="rId5"/>
                <a:stretch>
                  <a:fillRect l="-1287" b="-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" name="图片 7" descr="说明: C:\Users\ADMINI~1\AppData\Local\Temp\WeChat Files\dd5e3cc4f76b8c13ada7c41c1d7c137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339752" y="2715766"/>
            <a:ext cx="4581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图片 10" descr="说明: C:\Users\ADMINI~1\AppData\Local\Temp\WeChat Files\73c1e3d78364a3040806fc9681f661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403648" y="4172867"/>
            <a:ext cx="2292350" cy="31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51520" y="739958"/>
            <a:ext cx="8424996" cy="12112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设北京故宫博物院某日接待游客 10 000 人，如果从这些游客中任意选出 10 名幸运游客，一共有多少种不同的选择?(保留 4 位有效数字)若把 10 份不同的纪念品发给选出的幸运游客每人 1 份，又有多少种不同的选择?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CB321E20-32E6-77E4-5766-E7E1CC96E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772280"/>
              </p:ext>
            </p:extLst>
          </p:nvPr>
        </p:nvGraphicFramePr>
        <p:xfrm>
          <a:off x="5076056" y="4172867"/>
          <a:ext cx="1135618" cy="31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03040" progId="Equation.DSMT4">
                  <p:embed/>
                </p:oleObj>
              </mc:Choice>
              <mc:Fallback>
                <p:oleObj name="Equation" r:id="rId8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6056" y="4172867"/>
                        <a:ext cx="1135618" cy="31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186" name="图片 8" descr="说明: C:\Users\ADMINI~1\AppData\Local\Temp\WeChat Files\66c7e9515a9cf8189336eea5168346e.pn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115060" y="1275715"/>
            <a:ext cx="5879465" cy="129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47495" y="2643505"/>
            <a:ext cx="1718945" cy="39624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547927" y="2643505"/>
            <a:ext cx="2952452" cy="44779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有3 628 800种不同的选择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190" name="图片 9" descr="说明: C:\Users\ADMINI~1\AppData\Local\Temp\WeChat Files\8ff387daa4f64dae86880121a7b0129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1635307" y="3832106"/>
            <a:ext cx="382524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691680" y="3232222"/>
                <a:ext cx="4864735" cy="458961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计算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𝟏𝟎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时还可通过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𝟏𝟎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=10!计算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691680" y="3232222"/>
                <a:ext cx="4864735" cy="458961"/>
              </a:xfrm>
              <a:prstGeom prst="rect">
                <a:avLst/>
              </a:prstGeom>
              <a:blipFill>
                <a:blip r:embed="rId11"/>
                <a:stretch>
                  <a:fillRect l="-1128" t="-6579"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55650" y="843915"/>
                <a:ext cx="7287260" cy="38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10个人领取 10 份不同的纪念品的情况有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𝟏𝟎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种，用计算器计算：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843915"/>
                <a:ext cx="7287260" cy="389850"/>
              </a:xfrm>
              <a:prstGeom prst="rect">
                <a:avLst/>
              </a:prstGeom>
              <a:blipFill>
                <a:blip r:embed="rId12"/>
                <a:stretch>
                  <a:fillRect l="-753" t="-7813" b="-23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巩固</a:t>
            </a:r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练习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23138" y="1399288"/>
            <a:ext cx="8397334" cy="2304256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（一）填空题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从1，2，3，4，5中任取两个数字，组成无重复的两位奇数，共有（       ） 个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某校平面设计班有男生 5 人、女生 30 人，若要选男、女生各 1 人作为学生代表参加学校 100 米跑步比赛，共有（          ）种不同的选法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一种密码锁的密码由1到9中的8个数字组成（数字允许重复），可以组成（    ）个密码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7A605D-A5E7-CFA9-CFE8-672454718C00}"/>
              </a:ext>
            </a:extLst>
          </p:cNvPr>
          <p:cNvSpPr txBox="1"/>
          <p:nvPr/>
        </p:nvSpPr>
        <p:spPr>
          <a:xfrm>
            <a:off x="395536" y="82406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练习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64A2A3-B488-394B-2191-082448596CC6}"/>
              </a:ext>
            </a:extLst>
          </p:cNvPr>
          <p:cNvSpPr txBox="1"/>
          <p:nvPr/>
        </p:nvSpPr>
        <p:spPr>
          <a:xfrm>
            <a:off x="7480532" y="18006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DCDBA7-6B3E-BCF2-2396-C9DDE7C0CDF2}"/>
              </a:ext>
            </a:extLst>
          </p:cNvPr>
          <p:cNvSpPr txBox="1"/>
          <p:nvPr/>
        </p:nvSpPr>
        <p:spPr>
          <a:xfrm>
            <a:off x="3995936" y="255773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135BA7-F31E-EC58-70F3-3BAFB7B41E64}"/>
              </a:ext>
            </a:extLst>
          </p:cNvPr>
          <p:cNvSpPr txBox="1"/>
          <p:nvPr/>
        </p:nvSpPr>
        <p:spPr>
          <a:xfrm>
            <a:off x="8172400" y="2987494"/>
            <a:ext cx="413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课堂练习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67544" y="843559"/>
            <a:ext cx="8064895" cy="3096344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（二）解答题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1.从南、北两个方向分别有 5 条、3 条路通往山顶，某人从一面上山由另一面下山，共有多少种走法?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6 人同时被邀请参加一项活动，必须有人去，去几人自行决定，共有多少种不同的去法?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3.把 3 封信投入 4 个邮筒: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）如果限制每个邮筒最多可投 1 封信，有多少种不同的投寄方法?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）没有上面的限制，不同的投寄方法有多少种?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7359" y="2644140"/>
            <a:ext cx="7633033" cy="10801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四个不同的小球放入四个不同的盒中，一共有多少种不同的放法？</a:t>
            </a:r>
          </a:p>
          <a:p>
            <a:pPr marL="0" indent="0">
              <a:buNone/>
            </a:pP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4" y="843915"/>
            <a:ext cx="5184507" cy="1273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50000"/>
              </a:lnSpc>
              <a:buClrTx/>
              <a:buSzTx/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4.有 8 本不同的杂志：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平均分成两堆，有多少种不同的分法?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平均分给两个人看，有多少种不同的分法?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012d243-3131-490d-aede-aaa83ec832dc"/>
  <p:tag name="COMMONDATA" val="eyJoZGlkIjoiZDM4ZDhiYzY5NzA4MzEwNDFlMTc2Njc2MWYxMDM4Y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991</Words>
  <Application>Microsoft Office PowerPoint</Application>
  <PresentationFormat>全屏显示(16:9)</PresentationFormat>
  <Paragraphs>63</Paragraphs>
  <Slides>12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方正粗黑宋简体</vt:lpstr>
      <vt:lpstr>黑体</vt:lpstr>
      <vt:lpstr>华文楷体</vt:lpstr>
      <vt:lpstr>楷体</vt:lpstr>
      <vt:lpstr>宋体</vt:lpstr>
      <vt:lpstr>Arial</vt:lpstr>
      <vt:lpstr>Calibri</vt:lpstr>
      <vt:lpstr>Cambria Math</vt:lpstr>
      <vt:lpstr>Times New Roman</vt:lpstr>
      <vt:lpstr>Office 主题</vt:lpstr>
      <vt:lpstr>1_Office 主题</vt:lpstr>
      <vt:lpstr>Equation</vt:lpstr>
      <vt:lpstr>MathType 6.0 Equation</vt:lpstr>
      <vt:lpstr>7.2.3  排列、组合的应用 （第2课时）</vt:lpstr>
      <vt:lpstr>复习回顾</vt:lpstr>
      <vt:lpstr>新知探究</vt:lpstr>
      <vt:lpstr>新知探究</vt:lpstr>
      <vt:lpstr>新知探究</vt:lpstr>
      <vt:lpstr>新知探究</vt:lpstr>
      <vt:lpstr>巩固练习</vt:lpstr>
      <vt:lpstr>课堂练习</vt:lpstr>
      <vt:lpstr>课堂练习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272</cp:revision>
  <dcterms:created xsi:type="dcterms:W3CDTF">2013-12-23T07:18:00Z</dcterms:created>
  <dcterms:modified xsi:type="dcterms:W3CDTF">2023-09-08T09:08:04Z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66141004DAB34968A947398AC367E14A_13</vt:lpwstr>
  </property>
  <property fmtid="{D5CDD505-2E9C-101B-9397-08002B2CF9AE}" pid="3" name="KSOProductBuildVer">
    <vt:lpwstr>2052-11.1.0.14309</vt:lpwstr>
  </property>
</Properties>
</file>