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5"/>
  </p:notesMasterIdLst>
  <p:handoutMasterIdLst>
    <p:handoutMasterId r:id="rId16"/>
  </p:handoutMasterIdLst>
  <p:sldIdLst>
    <p:sldId id="256" r:id="rId3"/>
    <p:sldId id="371" r:id="rId4"/>
    <p:sldId id="335" r:id="rId5"/>
    <p:sldId id="325" r:id="rId6"/>
    <p:sldId id="326" r:id="rId7"/>
    <p:sldId id="364" r:id="rId8"/>
    <p:sldId id="365" r:id="rId9"/>
    <p:sldId id="386" r:id="rId10"/>
    <p:sldId id="387" r:id="rId11"/>
    <p:sldId id="367" r:id="rId12"/>
    <p:sldId id="368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7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01E20C54-3A9A-A6B7-54C0-E876EAA3B5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746D1E12-00B4-58D4-47A5-EAA81A4B2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7.2.4  </a:t>
            </a:r>
            <a:r>
              <a:rPr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二项式定理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15695" y="1635760"/>
            <a:ext cx="6768673" cy="141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</a:t>
            </a:r>
            <a:r>
              <a:rPr 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二项式定理是什么？二项展开式的结构和规律是什么？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</a:t>
            </a:r>
            <a:r>
              <a:rPr 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二项式定理</a:t>
            </a:r>
            <a:r>
              <a:rPr 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的推导过程怎样？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</a:t>
            </a:r>
            <a:r>
              <a:rPr 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二项展开式的通项公式以及二项式系数的概念是什么？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1550" y="968375"/>
            <a:ext cx="5647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kern="1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回顾本节课所学内容</a:t>
            </a:r>
            <a:r>
              <a:rPr lang="zh-CN" altLang="en-US" sz="2400" b="1" kern="1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400" b="1" kern="1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回答下列问题：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3192" y="1419622"/>
            <a:ext cx="6317615" cy="1453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221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3 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222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4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题．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51685" y="791597"/>
            <a:ext cx="4609465" cy="134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由        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(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(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(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+3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+3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endParaRPr lang="en-US" altLang="zh-CN" sz="2000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3350" y="2291080"/>
            <a:ext cx="5658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探究：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=(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(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)(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)(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)=?</a:t>
            </a:r>
          </a:p>
        </p:txBody>
      </p:sp>
      <p:graphicFrame>
        <p:nvGraphicFramePr>
          <p:cNvPr id="3" name="对象 -21474826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768989"/>
              </p:ext>
            </p:extLst>
          </p:nvPr>
        </p:nvGraphicFramePr>
        <p:xfrm>
          <a:off x="1536700" y="4410075"/>
          <a:ext cx="52593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4400" imgH="279360" progId="Equation.DSMT4">
                  <p:embed/>
                </p:oleObj>
              </mc:Choice>
              <mc:Fallback>
                <p:oleObj name="Equation" r:id="rId2" imgW="2984400" imgH="27936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6700" y="4410075"/>
                        <a:ext cx="5259388" cy="4921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04620" y="2781935"/>
            <a:ext cx="538099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思考：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．展开共有多少项？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．各项的次数是怎样的？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．各项的系数有什么规律和特点？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19885" y="699770"/>
            <a:ext cx="4609465" cy="134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猜想：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(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=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？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 </a:t>
            </a:r>
            <a:r>
              <a:rPr lang="en-US" altLang="zh-CN" sz="2000" dirty="0">
                <a:ea typeface="黑体" panose="02010609060101010101" pitchFamily="2" charset="-122"/>
                <a:cs typeface="Arial" panose="020B0604020202020204" pitchFamily="34" charset="0"/>
              </a:rPr>
              <a:t>……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(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 err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+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=?</a:t>
            </a:r>
            <a:endParaRPr lang="en-US" altLang="zh-CN" sz="2000" baseline="300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endParaRPr lang="en-US" altLang="zh-CN" sz="2000" baseline="30000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en-US" altLang="zh-CN" sz="2000" baseline="300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</a:p>
        </p:txBody>
      </p:sp>
      <p:graphicFrame>
        <p:nvGraphicFramePr>
          <p:cNvPr id="7" name="对象 -21474826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245582"/>
              </p:ext>
            </p:extLst>
          </p:nvPr>
        </p:nvGraphicFramePr>
        <p:xfrm>
          <a:off x="1222375" y="2333625"/>
          <a:ext cx="62198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520" imgH="279360" progId="Equation.DSMT4">
                  <p:embed/>
                </p:oleObj>
              </mc:Choice>
              <mc:Fallback>
                <p:oleObj name="Equation" r:id="rId2" imgW="3530520" imgH="27936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2375" y="2333625"/>
                        <a:ext cx="6219825" cy="493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18281"/>
              </p:ext>
            </p:extLst>
          </p:nvPr>
        </p:nvGraphicFramePr>
        <p:xfrm>
          <a:off x="1158875" y="3125788"/>
          <a:ext cx="68246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240" imgH="533160" progId="Equation.DSMT4">
                  <p:embed/>
                </p:oleObj>
              </mc:Choice>
              <mc:Fallback>
                <p:oleObj name="Equation" r:id="rId4" imgW="3873240" imgH="53316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875" y="3125788"/>
                        <a:ext cx="6824663" cy="9413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763395" y="4443730"/>
            <a:ext cx="5609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观察：（</a:t>
            </a:r>
            <a:r>
              <a:rPr lang="en-US" altLang="zh-CN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en-US" altLang="zh-CN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en-US" altLang="zh-CN" sz="2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的展开式的结构和规律．</a:t>
            </a:r>
            <a:endParaRPr lang="en-US" altLang="zh-CN" sz="2400" dirty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8" name="对象 -21474826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73821"/>
              </p:ext>
            </p:extLst>
          </p:nvPr>
        </p:nvGraphicFramePr>
        <p:xfrm>
          <a:off x="1162050" y="1254125"/>
          <a:ext cx="68246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533160" progId="Equation.DSMT4">
                  <p:embed/>
                </p:oleObj>
              </mc:Choice>
              <mc:Fallback>
                <p:oleObj name="Equation" r:id="rId2" imgW="3873240" imgH="53316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2050" y="1254125"/>
                        <a:ext cx="6824663" cy="9398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ext Box 37"/>
          <p:cNvSpPr txBox="1"/>
          <p:nvPr/>
        </p:nvSpPr>
        <p:spPr>
          <a:xfrm>
            <a:off x="467360" y="730250"/>
            <a:ext cx="7718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二项式定理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56285" y="2284095"/>
                <a:ext cx="7430770" cy="2584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    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这个公式所表示的规律称为</a:t>
                </a:r>
                <a:r>
                  <a:rPr lang="zh-CN" altLang="en-US" dirty="0">
                    <a:solidFill>
                      <a:srgbClr val="C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二项式定理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，右边的多项式称为</a:t>
                </a:r>
                <a:r>
                  <a:rPr lang="en-US" altLang="zh-CN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(</a:t>
                </a:r>
                <a:r>
                  <a:rPr lang="en-US" altLang="zh-CN" i="1" dirty="0" err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 err="1">
                    <a:latin typeface="黑体" panose="02010609060101010101" pitchFamily="2" charset="-122"/>
                    <a:ea typeface="黑体" panose="02010609060101010101" pitchFamily="2" charset="-122"/>
                  </a:rPr>
                  <a:t>+</a:t>
                </a:r>
                <a:r>
                  <a:rPr lang="en-US" altLang="zh-CN" i="1" dirty="0" err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)</a:t>
                </a:r>
                <a:r>
                  <a:rPr lang="en-US" altLang="zh-CN" i="1" baseline="30000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的</a:t>
                </a:r>
                <a:r>
                  <a:rPr lang="zh-CN" altLang="en-US" dirty="0">
                    <a:solidFill>
                      <a:srgbClr val="C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二项展开式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，其中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(</a:t>
                </a:r>
                <a:r>
                  <a:rPr lang="en-US" altLang="zh-CN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=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</a:t>
                </a:r>
                <a:r>
                  <a:rPr lang="en-US" altLang="zh-CN" dirty="0">
                    <a:ea typeface="黑体" panose="02010609060101010101" pitchFamily="2" charset="-122"/>
                    <a:cs typeface="Arial" panose="020B0604020202020204" pitchFamily="34" charset="0"/>
                  </a:rPr>
                  <a:t>…</a:t>
                </a:r>
                <a:r>
                  <a:rPr lang="zh-CN" altLang="en-US" dirty="0">
                    <a:ea typeface="黑体" panose="02010609060101010101" pitchFamily="2" charset="-122"/>
                    <a:cs typeface="Arial" panose="020B0604020202020204" pitchFamily="34" charset="0"/>
                  </a:rPr>
                  <a:t>，</a:t>
                </a:r>
                <a:r>
                  <a:rPr lang="en-US" altLang="zh-CN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dirty="0">
                    <a:ea typeface="黑体" panose="02010609060101010101" pitchFamily="2" charset="-122"/>
                    <a:cs typeface="Arial" panose="020B0604020202020204" pitchFamily="34" charset="0"/>
                  </a:rPr>
                  <a:t>)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称为</a:t>
                </a:r>
                <a:r>
                  <a:rPr lang="zh-CN" altLang="en-US" dirty="0">
                    <a:solidFill>
                      <a:srgbClr val="C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二项式系数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，式中的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称为</a:t>
                </a:r>
                <a:r>
                  <a:rPr lang="zh-CN" altLang="en-US" dirty="0">
                    <a:solidFill>
                      <a:srgbClr val="C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二项式的通项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表示，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表示的是二项展开式的第</a:t>
                </a:r>
                <a:r>
                  <a:rPr lang="en-US" altLang="zh-CN" i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+</a:t>
                </a:r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项，我们将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称为</a:t>
                </a:r>
                <a:r>
                  <a:rPr lang="zh-CN" altLang="en-US" dirty="0">
                    <a:solidFill>
                      <a:srgbClr val="C00000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二项展开式的通项公式</a:t>
                </a: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．</a:t>
                </a:r>
                <a:endParaRPr lang="en-US" altLang="zh-CN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" y="2284095"/>
                <a:ext cx="7430770" cy="2584450"/>
              </a:xfrm>
              <a:prstGeom prst="rect">
                <a:avLst/>
              </a:prstGeom>
              <a:blipFill>
                <a:blip r:embed="rId4"/>
                <a:stretch>
                  <a:fillRect l="-656" b="-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259840" y="699453"/>
                <a:ext cx="5080000" cy="6261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例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的二项展开式</a:t>
                </a:r>
                <a:r>
                  <a:rPr 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．</a:t>
                </a:r>
                <a:endParaRPr lang="en-US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699453"/>
                <a:ext cx="5080000" cy="626197"/>
              </a:xfrm>
              <a:prstGeom prst="rect">
                <a:avLst/>
              </a:prstGeom>
              <a:blipFill>
                <a:blip r:embed="rId4"/>
                <a:stretch>
                  <a:fillRect l="-1321" b="-490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259840" y="1131570"/>
                <a:ext cx="7439025" cy="233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</a:rPr>
                  <a:t>解：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sup>
                    </m:sSup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000" b="1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</m:oMath>
                </a14:m>
                <a:endParaRPr lang="en-US" altLang="zh-CN" sz="2000" b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p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000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000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altLang="zh-CN" sz="2000" b="1" i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tx1"/>
                    </a:solidFill>
                  </a:rPr>
                  <a:t> 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𝟓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+</a:t>
                </a:r>
                <a:r>
                  <a:rPr lang="en-US" altLang="zh-CN" sz="2000" b="1" dirty="0">
                    <a:latin typeface="Cambria Math" panose="02040503050406030204" charset="0"/>
                    <a:cs typeface="Cambria Math" panose="02040503050406030204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𝒙</m:t>
                        </m:r>
                      </m:den>
                    </m:f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</a:rPr>
                  <a:t>．</a:t>
                </a:r>
                <a:endParaRPr lang="en-US" altLang="zh-CN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1131570"/>
                <a:ext cx="7439025" cy="2338070"/>
              </a:xfrm>
              <a:prstGeom prst="rect">
                <a:avLst/>
              </a:prstGeom>
              <a:blipFill>
                <a:blip r:embed="rId5"/>
                <a:stretch>
                  <a:fillRect l="-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259840" y="3579862"/>
                <a:ext cx="6367780" cy="6449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的二项展开式的第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6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项</a:t>
                </a:r>
                <a:r>
                  <a:rPr 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．</a:t>
                </a:r>
                <a:endParaRPr lang="en-US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259840" y="3579862"/>
                <a:ext cx="6367780" cy="644985"/>
              </a:xfrm>
              <a:prstGeom prst="rect">
                <a:avLst/>
              </a:prstGeom>
              <a:blipFill>
                <a:blip r:embed="rId7"/>
                <a:stretch>
                  <a:fillRect l="-1054" b="-94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259840" y="4161170"/>
                <a:ext cx="6176645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</a:rPr>
                  <a:t>解：   </a:t>
                </a:r>
                <a:r>
                  <a:rPr lang="en-US" altLang="zh-CN" sz="2000" b="1" i="1" dirty="0">
                    <a:latin typeface="Cambria Math" panose="02040503050406030204" charset="0"/>
                    <a:cs typeface="Cambria Math" panose="02040503050406030204" charset="0"/>
                  </a:rPr>
                  <a:t>T</a:t>
                </a:r>
                <a:r>
                  <a:rPr lang="en-US" altLang="zh-CN" sz="2000" b="1" baseline="-25000" dirty="0">
                    <a:latin typeface="Cambria Math" panose="02040503050406030204" charset="0"/>
                    <a:cs typeface="Cambria Math" panose="02040503050406030204" charset="0"/>
                  </a:rPr>
                  <a:t>6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</m:t>
                        </m:r>
                      </m:sub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1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p>
                    <m:r>
                      <a:rPr lang="en-US" altLang="zh-CN" sz="2000" b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𝟏𝟎</m:t>
                        </m:r>
                      </m:sub>
                      <m:sup>
                        <m:r>
                          <a:rPr lang="en-US" altLang="zh-CN" sz="2000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sup>
                    </m:sSubSup>
                    <m:r>
                      <a:rPr lang="en-US" altLang="zh-CN" sz="2000" b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>
                        <a:latin typeface="Cambria Math" panose="02040503050406030204" charset="0"/>
                        <a:cs typeface="Cambria Math" panose="02040503050406030204" charset="0"/>
                      </a:rPr>
                      <m:t>𝟐𝟓𝟐</m:t>
                    </m:r>
                    <m:r>
                      <a:rPr lang="zh-CN" altLang="en-US" sz="2000" b="1">
                        <a:latin typeface="Cambria Math" panose="02040503050406030204" charset="0"/>
                        <a:cs typeface="Cambria Math" panose="02040503050406030204" charset="0"/>
                      </a:rPr>
                      <m:t>．</m:t>
                    </m:r>
                  </m:oMath>
                </a14:m>
                <a:endParaRPr lang="en-US" altLang="zh-CN" sz="2000" b="1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259840" y="4161170"/>
                <a:ext cx="6176645" cy="858505"/>
              </a:xfrm>
              <a:prstGeom prst="rect">
                <a:avLst/>
              </a:prstGeom>
              <a:blipFill>
                <a:blip r:embed="rId9"/>
                <a:stretch>
                  <a:fillRect l="-1086" b="-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403350" y="763905"/>
                <a:ext cx="4572000" cy="41165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  </a:t>
                </a:r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+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𝟓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+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𝟏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−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的展开式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．</a:t>
                </a:r>
                <a:endParaRPr lang="en-US" altLang="zh-CN" sz="20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0" y="763905"/>
                <a:ext cx="4572000" cy="411651"/>
              </a:xfrm>
              <a:prstGeom prst="rect">
                <a:avLst/>
              </a:prstGeom>
              <a:blipFill>
                <a:blip r:embed="rId2"/>
                <a:stretch>
                  <a:fillRect l="-1333" t="-8824" r="-93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03350" y="1307544"/>
            <a:ext cx="659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在二项式定理中，如果设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，则得到公式</a:t>
            </a:r>
          </a:p>
        </p:txBody>
      </p:sp>
      <p:graphicFrame>
        <p:nvGraphicFramePr>
          <p:cNvPr id="8" name="对象 -21474826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67272"/>
              </p:ext>
            </p:extLst>
          </p:nvPr>
        </p:nvGraphicFramePr>
        <p:xfrm>
          <a:off x="2124075" y="1767210"/>
          <a:ext cx="44513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279360" progId="Equation.DSMT4">
                  <p:embed/>
                </p:oleObj>
              </mc:Choice>
              <mc:Fallback>
                <p:oleObj name="Equation" r:id="rId3" imgW="2806560" imgH="27936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1767210"/>
                        <a:ext cx="4451350" cy="44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03350" y="2129102"/>
                <a:ext cx="6997700" cy="289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　　依此公式，得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</a:t>
                </a:r>
                <a:r>
                  <a:rPr lang="zh-CN" altLang="en-US" sz="2000" dirty="0"/>
                  <a:t>  原式</a:t>
                </a:r>
                <a:r>
                  <a:rPr lang="en-US" altLang="zh-CN" sz="2000" dirty="0"/>
                  <a:t>=1+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ym typeface="+mn-ea"/>
                  </a:rPr>
                  <a:t>             1+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+(−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     =</a:t>
                </a:r>
                <a:r>
                  <a:rPr lang="en-US" altLang="zh-CN" sz="2000" dirty="0">
                    <a:sym typeface="+mn-ea"/>
                  </a:rPr>
                  <a:t>1+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ym typeface="+mn-ea"/>
                  </a:rPr>
                  <a:t>             1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charset="0"/>
                        <a:sym typeface="+mn-ea"/>
                      </a:rPr>
                      <m:t>−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</a:rPr>
                  <a:t>            =2+2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</a:rPr>
                  <a:t>+2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</a:rPr>
                  <a:t>=2+20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charset="0"/>
                    <a:cs typeface="Cambria Math" panose="02040503050406030204" charset="0"/>
                  </a:rPr>
                  <a:t>+10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sz="2000" dirty="0"/>
                  <a:t>．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0" y="2129102"/>
                <a:ext cx="6997700" cy="2890920"/>
              </a:xfrm>
              <a:prstGeom prst="rect">
                <a:avLst/>
              </a:prstGeom>
              <a:blipFill>
                <a:blip r:embed="rId5"/>
                <a:stretch>
                  <a:fillRect b="-2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20140" y="797977"/>
                <a:ext cx="6367780" cy="6216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𝒙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的二项展开式中</a:t>
                </a:r>
                <a:r>
                  <a:rPr lang="en-US" altLang="zh-CN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x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的系数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．</a:t>
                </a:r>
                <a:endPara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120140" y="797977"/>
                <a:ext cx="6367780" cy="621645"/>
              </a:xfrm>
              <a:prstGeom prst="rect">
                <a:avLst/>
              </a:prstGeom>
              <a:blipFill>
                <a:blip r:embed="rId4"/>
                <a:stretch>
                  <a:fillRect l="-1054" b="-490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1120140" y="1534795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解：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展开式的通项为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491880" y="1518620"/>
                <a:ext cx="4695190" cy="4849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黑体" panose="02010609060101010101" pitchFamily="2" charset="-122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9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9−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(−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anose="0201060906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ea typeface="黑体" panose="02010609060101010101" pitchFamily="2" charset="-122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ea typeface="黑体" panose="02010609060101010101" pitchFamily="2" charset="-122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ea typeface="黑体" panose="02010609060101010101" pitchFamily="2" charset="-122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(−1)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C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9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9−2</m:t>
                        </m:r>
                        <m:r>
                          <a:rPr lang="en-US" altLang="zh-CN" i="1"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宋体" panose="02010600030101010101" pitchFamily="2" charset="-122"/>
                    <a:sym typeface="+mn-ea"/>
                  </a:rPr>
                  <a:t>．</a:t>
                </a:r>
                <a:endParaRPr lang="en-US" altLang="zh-CN" i="1" dirty="0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518620"/>
                <a:ext cx="4695190" cy="484941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619885" y="2043304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根据题意，有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9-2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15920" y="2450445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解得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19885" y="2930758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因此，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的系数是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996055" y="2921233"/>
                <a:ext cx="2608580" cy="120411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(−1)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9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(−1)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×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9×8×7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3!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=−84</m:t>
                      </m:r>
                      <m:r>
                        <m:rPr>
                          <m:nor/>
                        </m:rP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m:t>．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55" y="2921233"/>
                <a:ext cx="2608580" cy="1204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120140" y="4206878"/>
                <a:ext cx="7128792" cy="8443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注意　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二项展开式中第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m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+1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项的系数与第</a:t>
                </a:r>
                <a:r>
                  <a:rPr lang="en-US" altLang="zh-CN" sz="2000" b="1" i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m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+1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项的二项式系数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          </m:t>
                        </m:r>
                        <m:r>
                          <a:rPr lang="zh-CN" altLang="en-US" sz="2000" b="1" i="1"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　</m:t>
                        </m:r>
                        <m:r>
                          <a:rPr lang="en-US" altLang="zh-CN" sz="2000" b="1" i="0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𝒎</m:t>
                        </m:r>
                      </m:sup>
                    </m:sSubSup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是两个不同的概念．</a:t>
                </a:r>
                <a:endParaRPr lang="en-US" altLang="zh-CN" sz="20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" y="4206878"/>
                <a:ext cx="7128792" cy="844398"/>
              </a:xfrm>
              <a:prstGeom prst="rect">
                <a:avLst/>
              </a:prstGeom>
              <a:blipFill>
                <a:blip r:embed="rId7"/>
                <a:stretch>
                  <a:fillRect l="-854" t="-1418" b="-922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3" grpId="0"/>
      <p:bldP spid="3" grpId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77900" y="771525"/>
                <a:ext cx="6367780" cy="6449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lang="en-US" sz="2000" b="1" dirty="0">
                    <a:solidFill>
                      <a:srgbClr val="0000CC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</a:rPr>
                  <a:t>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ea typeface="MS Mincho" charset="0"/>
                                        <a:cs typeface="Cambria Math" panose="02040503050406030204" charset="0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展开式的常数项</a:t>
                </a:r>
                <a:r>
                  <a:rPr 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．</a:t>
                </a:r>
                <a:endParaRPr lang="en-US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771525"/>
                <a:ext cx="6367780" cy="644985"/>
              </a:xfrm>
              <a:prstGeom prst="rect">
                <a:avLst/>
              </a:prstGeom>
              <a:blipFill>
                <a:blip r:embed="rId2"/>
                <a:stretch>
                  <a:fillRect l="-957" b="-190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977900" y="1516974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解：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展开式的通项为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7718" y="3032857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根据题意，有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3-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7718" y="3688853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因此，常数项是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627630" y="4271010"/>
                <a:ext cx="3115310" cy="37619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6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×2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=−160</m:t>
                      </m:r>
                      <m:r>
                        <m:rPr>
                          <m:nor/>
                        </m:rP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m:t>．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30" y="4271010"/>
                <a:ext cx="3115310" cy="376193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555875" y="1694180"/>
                <a:ext cx="3911600" cy="87757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6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ea typeface="黑体" panose="02010609060101010101" pitchFamily="2" charset="-122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6−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ea typeface="黑体" panose="02010609060101010101" pitchFamily="2" charset="-122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ea typeface="黑体" panose="02010609060101010101" pitchFamily="2" charset="-122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ea typeface="黑体" panose="02010609060101010101" pitchFamily="2" charset="-122"/>
                                  <a:cs typeface="Cambria Math" panose="0204050305040603020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6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6−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3−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ea typeface="黑体" panose="02010609060101010101" pitchFamily="2" charset="-122"/>
                              <a:cs typeface="Cambria Math" panose="02040503050406030204" charset="0"/>
                            </a:rPr>
                            <m:t>𝑚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m:t>．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charset="0"/>
                  <a:ea typeface="黑体" panose="02010609060101010101" pitchFamily="2" charset="-122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75" y="1694180"/>
                <a:ext cx="3911600" cy="877570"/>
              </a:xfrm>
              <a:prstGeom prst="rect">
                <a:avLst/>
              </a:prstGeom>
              <a:blipFill>
                <a:blip r:embed="rId4"/>
                <a:stretch>
                  <a:fillRect b="-4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7900" y="843915"/>
            <a:ext cx="63677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en-US" sz="20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计算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en-US" alt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997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的近似值（精确到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0.001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．</a:t>
            </a:r>
            <a:endParaRPr lang="en-US" altLang="en-US" sz="20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7900" y="1517599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解：</a:t>
            </a:r>
            <a:endParaRPr lang="zh-CN" altLang="en-US" sz="2000" b="1" dirty="0">
              <a:latin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对象 -21474825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15177"/>
              </p:ext>
            </p:extLst>
          </p:nvPr>
        </p:nvGraphicFramePr>
        <p:xfrm>
          <a:off x="1691680" y="1497800"/>
          <a:ext cx="53641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000" imgH="279360" progId="Equation.DSMT4">
                  <p:embed/>
                </p:oleObj>
              </mc:Choice>
              <mc:Fallback>
                <p:oleObj name="Equation" r:id="rId2" imgW="2997000" imgH="27936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80" y="1497800"/>
                        <a:ext cx="5364163" cy="500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文本框 108"/>
          <p:cNvSpPr txBox="1"/>
          <p:nvPr/>
        </p:nvSpPr>
        <p:spPr>
          <a:xfrm>
            <a:off x="856675" y="2113280"/>
            <a:ext cx="7005320" cy="495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133350">
              <a:lnSpc>
                <a:spcPct val="150000"/>
              </a:lnSpc>
            </a:pP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根据题中精确度的要求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从第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项及以后的各项都可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舍</a:t>
            </a:r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去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5447" y="2889423"/>
            <a:ext cx="837565" cy="414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所以</a:t>
            </a:r>
            <a:r>
              <a:rPr lang="en-US" sz="20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800" dirty="0">
                <a:latin typeface="等线" panose="02010600030101010101" charset="-122"/>
                <a:cs typeface="Cambria Math" panose="02040503050406030204" charset="0"/>
                <a:sym typeface="+mn-ea"/>
              </a:rPr>
              <a:t>  </a:t>
            </a:r>
            <a:endParaRPr lang="en-US" altLang="en-US" sz="1800" dirty="0">
              <a:latin typeface="等线" panose="02010600030101010101" charset="-122"/>
              <a:cs typeface="Cambria Math" panose="02040503050406030204" charset="0"/>
              <a:sym typeface="+mn-ea"/>
            </a:endParaRPr>
          </a:p>
        </p:txBody>
      </p:sp>
      <p:graphicFrame>
        <p:nvGraphicFramePr>
          <p:cNvPr id="4" name="对象 -21474825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419951"/>
              </p:ext>
            </p:extLst>
          </p:nvPr>
        </p:nvGraphicFramePr>
        <p:xfrm>
          <a:off x="1712118" y="2889423"/>
          <a:ext cx="31035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203040" progId="Equation.DSMT4">
                  <p:embed/>
                </p:oleObj>
              </mc:Choice>
              <mc:Fallback>
                <p:oleObj name="Equation" r:id="rId4" imgW="1726920" imgH="203040" progId="Equation.DSMT4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2118" y="2889423"/>
                        <a:ext cx="3103563" cy="365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3" grpId="0"/>
      <p:bldP spid="3" grpId="1"/>
      <p:bldP spid="109" grpId="0"/>
      <p:bldP spid="109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3626c65-e349-4c80-a749-c7a0db3d7033"/>
  <p:tag name="COMMONDATA" val="eyJoZGlkIjoiZDM4ZDhiYzY5NzA4MzEwNDFlMTc2Njc2MWYxMDM4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702</Words>
  <Application>Microsoft Office PowerPoint</Application>
  <PresentationFormat>全屏显示(16:9)</PresentationFormat>
  <Paragraphs>71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等线</vt:lpstr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Equation</vt:lpstr>
      <vt:lpstr>7.2.4  二项式定理（第1课时）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277</cp:revision>
  <dcterms:created xsi:type="dcterms:W3CDTF">2013-12-23T07:18:00Z</dcterms:created>
  <dcterms:modified xsi:type="dcterms:W3CDTF">2023-09-08T09:15:20Z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347538187EEA41AEB2864F5FA19CF324_13</vt:lpwstr>
  </property>
  <property fmtid="{D5CDD505-2E9C-101B-9397-08002B2CF9AE}" pid="3" name="KSOProductBuildVer">
    <vt:lpwstr>2052-11.1.0.14309</vt:lpwstr>
  </property>
</Properties>
</file>