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ink/ink1.xml" ContentType="application/inkml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4"/>
  </p:notesMasterIdLst>
  <p:handoutMasterIdLst>
    <p:handoutMasterId r:id="rId15"/>
  </p:handoutMasterIdLst>
  <p:sldIdLst>
    <p:sldId id="256" r:id="rId2"/>
    <p:sldId id="326" r:id="rId3"/>
    <p:sldId id="344" r:id="rId4"/>
    <p:sldId id="327" r:id="rId5"/>
    <p:sldId id="345" r:id="rId6"/>
    <p:sldId id="330" r:id="rId7"/>
    <p:sldId id="364" r:id="rId8"/>
    <p:sldId id="334" r:id="rId9"/>
    <p:sldId id="376" r:id="rId10"/>
    <p:sldId id="342" r:id="rId11"/>
    <p:sldId id="348" r:id="rId12"/>
    <p:sldId id="303" r:id="rId13"/>
  </p:sldIdLst>
  <p:sldSz cx="9144000" cy="5143500" type="screen16x9"/>
  <p:notesSz cx="6858000" cy="9144000"/>
  <p:custDataLst>
    <p:tags r:id="rId16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55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CC"/>
    <a:srgbClr val="ACA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42"/>
    <p:restoredTop sz="94682"/>
  </p:normalViewPr>
  <p:slideViewPr>
    <p:cSldViewPr showGuides="1">
      <p:cViewPr varScale="1">
        <p:scale>
          <a:sx n="142" d="100"/>
          <a:sy n="142" d="100"/>
        </p:scale>
        <p:origin x="714" y="120"/>
      </p:cViewPr>
      <p:guideLst>
        <p:guide orient="horz" pos="1655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tags" Target="tags/tag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 panose="020B0604020202020204" pitchFamily="34" charset="0"/>
              </a:defRPr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Arial" panose="020B0604020202020204" pitchFamily="34" charset="0"/>
              </a:defRPr>
            </a:lvl1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370A05EE-AE6D-4E3E-9DD9-0FCE10642EEF}" type="datetimeFigureOut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2023/9/8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 panose="020B0604020202020204" pitchFamily="34" charset="0"/>
              </a:defRPr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8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/>
          <a:lstStyle/>
          <a:p>
            <a:pPr lvl="0" algn="r" fontAlgn="base">
              <a:buNone/>
            </a:pPr>
            <a:fld id="{9A0DB2DC-4C9A-4742-B13C-FB6460FD3503}" type="slidenum">
              <a:rPr lang="zh-CN" altLang="en-US" sz="1200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z="1200" strike="noStrike" noProof="1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" max="2" units="cm"/>
          <inkml:channel name="Y" type="integer" min="-2" max="2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5-04T02:44:0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4 560 0 0,'0'0'1103'0'0,"0"0"-282"0"0,0 0-476 0 0,0 0-226 0 0,0 0-67 0 0,0 0 112 0 0,0 0 84 0 0,0 0-32 0 0,0 0-82 0 0,0 0-65 0 0,0 0-41 0 0,0 0 9 0 0,0 0-24 0 0,0 0-18 0 0,0 0-60 0 0,0 0-70 0 0,0 0-88 0 0,0 0-296 0 0,0 0-296 0 0,0-2-1307 0 0,0 0 2097 0 0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4AF170A9-0386-45EC-9852-F1471DF6FD51}" type="datetimeFigureOut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2023/9/8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单击此处编辑母版文本样式</a:t>
            </a:r>
          </a:p>
          <a:p>
            <a:pPr marL="457200" marR="0" lvl="1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第二级</a:t>
            </a:r>
          </a:p>
          <a:p>
            <a:pPr marL="914400" marR="0" lvl="2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第三级</a:t>
            </a:r>
          </a:p>
          <a:p>
            <a:pPr marL="1371600" marR="0" lvl="3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第四级</a:t>
            </a:r>
          </a:p>
          <a:p>
            <a:pPr marL="1828800" marR="0" lvl="4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/>
          <a:lstStyle/>
          <a:p>
            <a:pPr lvl="0" algn="r" eaLnBrk="1" fontAlgn="base" hangingPunct="1">
              <a:buNone/>
            </a:pPr>
            <a:fld id="{9A0DB2DC-4C9A-4742-B13C-FB6460FD3503}" type="slidenum">
              <a:rPr lang="zh-CN" altLang="en-US" sz="1200" strike="noStrike" noProof="1" dirty="0"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z="1200" strike="noStrike" noProof="1">
              <a:latin typeface="Calibri" panose="020F050202020403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7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ln>
            <a:solidFill>
              <a:srgbClr val="000000"/>
            </a:solidFill>
            <a:miter/>
          </a:ln>
        </p:spPr>
      </p:sp>
      <p:sp>
        <p:nvSpPr>
          <p:cNvPr id="9218" name="备注占位符 2"/>
          <p:cNvSpPr>
            <a:spLocks noGrp="1"/>
          </p:cNvSpPr>
          <p:nvPr>
            <p:ph type="body"/>
          </p:nvPr>
        </p:nvSpPr>
        <p:spPr>
          <a:noFill/>
          <a:ln>
            <a:noFill/>
          </a:ln>
        </p:spPr>
        <p:txBody>
          <a:bodyPr wrap="square" lIns="91440" tIns="45720" rIns="91440" bIns="45720" anchor="t" anchorCtr="0"/>
          <a:lstStyle/>
          <a:p>
            <a:pPr lvl="0"/>
            <a:endParaRPr lang="zh-CN" altLang="en-US" dirty="0"/>
          </a:p>
        </p:txBody>
      </p:sp>
      <p:sp>
        <p:nvSpPr>
          <p:cNvPr id="9219" name="灯片编号占位符 3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vert="horz" wrap="square" lIns="91440" tIns="45720" rIns="91440" bIns="45720" anchor="b" anchorCtr="0"/>
          <a:lstStyle/>
          <a:p>
            <a:pPr lvl="0" algn="r" eaLnBrk="1" hangingPunct="1"/>
            <a:fld id="{9A0DB2DC-4C9A-4742-B13C-FB6460FD3503}" type="slidenum">
              <a:rPr lang="zh-CN" altLang="en-US" sz="1200" dirty="0">
                <a:latin typeface="Calibri" panose="020F0502020204030204" pitchFamily="34" charset="0"/>
                <a:ea typeface="宋体" panose="02010600030101010101" pitchFamily="2" charset="-122"/>
              </a:rPr>
              <a:t>1</a:t>
            </a:fld>
            <a:endParaRPr lang="zh-CN" altLang="en-US" sz="1200" dirty="0"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07029387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customXml" Target="../ink/ink1.xml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2.jpg"/><Relationship Id="rId4" Type="http://schemas.openxmlformats.org/officeDocument/2006/relationships/image" Target="../media/image1.jpeg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2" name="墨迹 1"/>
              <p14:cNvContentPartPr/>
              <p14:nvPr/>
            </p14:nvContentPartPr>
            <p14:xfrm>
              <a:off x="461951" y="754591"/>
              <a:ext cx="360" cy="1800"/>
            </p14:xfrm>
          </p:contentPart>
        </mc:Choice>
        <mc:Fallback xmlns="">
          <p:pic>
            <p:nvPicPr>
              <p:cNvPr id="2" name="墨迹 1"/>
            </p:nvPicPr>
            <p:blipFill>
              <a:blip r:embed="rId3"/>
            </p:blipFill>
            <p:spPr>
              <a:xfrm>
                <a:off x="461951" y="754591"/>
                <a:ext cx="360" cy="1800"/>
              </a:xfrm>
              <a:prstGeom prst="rect"/>
            </p:spPr>
          </p:pic>
        </mc:Fallback>
      </mc:AlternateContent>
      <p:pic>
        <p:nvPicPr>
          <p:cNvPr id="2051" name="图片 7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0" y="1588"/>
            <a:ext cx="9144000" cy="514032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4638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56261728-258E-41E1-8CBE-2883727EE471}" type="datetimeFigureOut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2023/9/8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4638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4638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/>
          <a:p>
            <a:pPr lvl="0" eaLnBrk="1" fontAlgn="base" hangingPunct="1">
              <a:buNone/>
            </a:pPr>
            <a:fld id="{9A0DB2DC-4C9A-4742-B13C-FB6460FD3503}" type="slidenum">
              <a:rPr lang="zh-CN" altLang="en-US" strike="noStrike" noProof="1" dirty="0"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  <p:pic>
        <p:nvPicPr>
          <p:cNvPr id="7" name="图片 6" descr="图形用户界面&#10;&#10;描述已自动生成">
            <a:extLst>
              <a:ext uri="{FF2B5EF4-FFF2-40B4-BE49-F238E27FC236}">
                <a16:creationId xmlns:a16="http://schemas.microsoft.com/office/drawing/2014/main" id="{4F0267E9-BF92-4916-395A-AAE16B034FEC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286"/>
            <a:ext cx="9144000" cy="513892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标题和内容"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915566"/>
            <a:ext cx="8229600" cy="3960440"/>
          </a:xfrm>
        </p:spPr>
        <p:txBody>
          <a:bodyPr/>
          <a:lstStyle>
            <a:lvl1pPr>
              <a:lnSpc>
                <a:spcPct val="150000"/>
              </a:lnSpc>
              <a:defRPr sz="2800">
                <a:latin typeface="黑体" panose="02010609060101010101" pitchFamily="2" charset="-122"/>
                <a:ea typeface="黑体" panose="02010609060101010101" pitchFamily="2" charset="-122"/>
              </a:defRPr>
            </a:lvl1pPr>
            <a:lvl2pPr>
              <a:lnSpc>
                <a:spcPct val="150000"/>
              </a:lnSpc>
              <a:defRPr sz="2800">
                <a:latin typeface="黑体" panose="02010609060101010101" pitchFamily="2" charset="-122"/>
                <a:ea typeface="黑体" panose="02010609060101010101" pitchFamily="2" charset="-122"/>
              </a:defRPr>
            </a:lvl2pPr>
            <a:lvl3pPr>
              <a:lnSpc>
                <a:spcPct val="150000"/>
              </a:lnSpc>
              <a:defRPr sz="2800">
                <a:latin typeface="黑体" panose="02010609060101010101" pitchFamily="2" charset="-122"/>
                <a:ea typeface="黑体" panose="02010609060101010101" pitchFamily="2" charset="-122"/>
              </a:defRPr>
            </a:lvl3pPr>
            <a:lvl4pPr>
              <a:lnSpc>
                <a:spcPct val="150000"/>
              </a:lnSpc>
              <a:defRPr sz="2800">
                <a:latin typeface="黑体" panose="02010609060101010101" pitchFamily="2" charset="-122"/>
                <a:ea typeface="黑体" panose="02010609060101010101" pitchFamily="2" charset="-122"/>
              </a:defRPr>
            </a:lvl4pPr>
            <a:lvl5pPr>
              <a:lnSpc>
                <a:spcPct val="150000"/>
              </a:lnSpc>
              <a:defRPr sz="2800">
                <a:latin typeface="黑体" panose="02010609060101010101" pitchFamily="2" charset="-122"/>
                <a:ea typeface="黑体" panose="02010609060101010101" pitchFamily="2" charset="-122"/>
              </a:defRPr>
            </a:lvl5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7" name="标题占位符 1"/>
          <p:cNvSpPr>
            <a:spLocks noGrp="1"/>
          </p:cNvSpPr>
          <p:nvPr>
            <p:ph type="title"/>
          </p:nvPr>
        </p:nvSpPr>
        <p:spPr bwMode="auto">
          <a:xfrm>
            <a:off x="457200" y="123478"/>
            <a:ext cx="8219256" cy="5651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/>
          <a:lstStyle>
            <a:lvl1pPr algn="ctr">
              <a:defRPr>
                <a:latin typeface="黑体" panose="02010609060101010101" pitchFamily="2" charset="-122"/>
                <a:ea typeface="黑体" panose="02010609060101010101" pitchFamily="2" charset="-122"/>
              </a:defRPr>
            </a:lvl1pPr>
          </a:lstStyle>
          <a:p>
            <a:pPr lvl="0"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4638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56261728-258E-41E1-8CBE-2883727EE471}" type="datetimeFigureOut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2023/9/8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4638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4638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/>
          <a:p>
            <a:pPr lvl="0" eaLnBrk="1" fontAlgn="base" hangingPunct="1">
              <a:buNone/>
            </a:pPr>
            <a:fld id="{9A0DB2DC-4C9A-4742-B13C-FB6460FD3503}" type="slidenum">
              <a:rPr lang="zh-CN" altLang="en-US" strike="noStrike" noProof="1" dirty="0"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915566"/>
            <a:ext cx="8229600" cy="3960440"/>
          </a:xfrm>
        </p:spPr>
        <p:txBody>
          <a:bodyPr/>
          <a:lstStyle>
            <a:lvl1pPr>
              <a:lnSpc>
                <a:spcPct val="150000"/>
              </a:lnSpc>
              <a:defRPr sz="2800">
                <a:latin typeface="黑体" panose="02010609060101010101" pitchFamily="2" charset="-122"/>
                <a:ea typeface="黑体" panose="02010609060101010101" pitchFamily="2" charset="-122"/>
              </a:defRPr>
            </a:lvl1pPr>
            <a:lvl2pPr>
              <a:lnSpc>
                <a:spcPct val="150000"/>
              </a:lnSpc>
              <a:defRPr sz="2800">
                <a:latin typeface="黑体" panose="02010609060101010101" pitchFamily="2" charset="-122"/>
                <a:ea typeface="黑体" panose="02010609060101010101" pitchFamily="2" charset="-122"/>
              </a:defRPr>
            </a:lvl2pPr>
            <a:lvl3pPr>
              <a:lnSpc>
                <a:spcPct val="150000"/>
              </a:lnSpc>
              <a:defRPr sz="2800">
                <a:latin typeface="黑体" panose="02010609060101010101" pitchFamily="2" charset="-122"/>
                <a:ea typeface="黑体" panose="02010609060101010101" pitchFamily="2" charset="-122"/>
              </a:defRPr>
            </a:lvl3pPr>
            <a:lvl4pPr>
              <a:lnSpc>
                <a:spcPct val="150000"/>
              </a:lnSpc>
              <a:defRPr sz="2800">
                <a:latin typeface="黑体" panose="02010609060101010101" pitchFamily="2" charset="-122"/>
                <a:ea typeface="黑体" panose="02010609060101010101" pitchFamily="2" charset="-122"/>
              </a:defRPr>
            </a:lvl4pPr>
            <a:lvl5pPr>
              <a:lnSpc>
                <a:spcPct val="150000"/>
              </a:lnSpc>
              <a:defRPr sz="2800">
                <a:latin typeface="黑体" panose="02010609060101010101" pitchFamily="2" charset="-122"/>
                <a:ea typeface="黑体" panose="02010609060101010101" pitchFamily="2" charset="-122"/>
              </a:defRPr>
            </a:lvl5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7" name="标题占位符 1"/>
          <p:cNvSpPr>
            <a:spLocks noGrp="1"/>
          </p:cNvSpPr>
          <p:nvPr>
            <p:ph type="title"/>
          </p:nvPr>
        </p:nvSpPr>
        <p:spPr bwMode="auto">
          <a:xfrm>
            <a:off x="457200" y="123478"/>
            <a:ext cx="8219256" cy="5651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/>
          <a:lstStyle>
            <a:lvl1pPr algn="l">
              <a:defRPr>
                <a:latin typeface="黑体" panose="02010609060101010101" pitchFamily="2" charset="-122"/>
                <a:ea typeface="黑体" panose="02010609060101010101" pitchFamily="2" charset="-122"/>
              </a:defRPr>
            </a:lvl1pPr>
          </a:lstStyle>
          <a:p>
            <a:pPr lvl="0"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4638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56261728-258E-41E1-8CBE-2883727EE471}" type="datetimeFigureOut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2023/9/8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4638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4638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/>
          <a:p>
            <a:pPr lvl="0" eaLnBrk="1" fontAlgn="base" hangingPunct="1">
              <a:buNone/>
            </a:pPr>
            <a:fld id="{9A0DB2DC-4C9A-4742-B13C-FB6460FD3503}" type="slidenum">
              <a:rPr lang="zh-CN" altLang="en-US" strike="noStrike" noProof="1" dirty="0"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标题幻灯片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图片 6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1588"/>
            <a:ext cx="9144000" cy="514032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4638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56261728-258E-41E1-8CBE-2883727EE471}" type="datetimeFigureOut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2023/9/8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4638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4638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/>
          <a:p>
            <a:pPr lvl="0" eaLnBrk="1" fontAlgn="base" hangingPunct="1">
              <a:buNone/>
            </a:pPr>
            <a:fld id="{9A0DB2DC-4C9A-4742-B13C-FB6460FD3503}" type="slidenum">
              <a:rPr lang="zh-CN" altLang="en-US" strike="noStrike" noProof="1" dirty="0"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  <p:pic>
        <p:nvPicPr>
          <p:cNvPr id="6" name="图片 5" descr="图形用户界面&#10;&#10;描述已自动生成">
            <a:extLst>
              <a:ext uri="{FF2B5EF4-FFF2-40B4-BE49-F238E27FC236}">
                <a16:creationId xmlns:a16="http://schemas.microsoft.com/office/drawing/2014/main" id="{104F2C99-782D-D2F5-9527-95070B01AC83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286"/>
            <a:ext cx="9144000" cy="5138928"/>
          </a:xfrm>
          <a:prstGeom prst="rect">
            <a:avLst/>
          </a:prstGeom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标题占位符 1"/>
          <p:cNvSpPr>
            <a:spLocks noGrp="1"/>
          </p:cNvSpPr>
          <p:nvPr>
            <p:ph type="title"/>
          </p:nvPr>
        </p:nvSpPr>
        <p:spPr>
          <a:xfrm>
            <a:off x="1187450" y="277813"/>
            <a:ext cx="7488238" cy="565150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lstStyle/>
          <a:p>
            <a:pPr lvl="0"/>
            <a:r>
              <a:rPr lang="zh-CN" altLang="en-US" dirty="0"/>
              <a:t>单击此处编辑母版标题样式</a:t>
            </a:r>
          </a:p>
        </p:txBody>
      </p:sp>
      <p:sp>
        <p:nvSpPr>
          <p:cNvPr id="1027" name="文本占位符 2"/>
          <p:cNvSpPr>
            <a:spLocks noGrp="1"/>
          </p:cNvSpPr>
          <p:nvPr>
            <p:ph type="body"/>
          </p:nvPr>
        </p:nvSpPr>
        <p:spPr>
          <a:xfrm>
            <a:off x="457200" y="1200150"/>
            <a:ext cx="8229600" cy="3394075"/>
          </a:xfrm>
          <a:prstGeom prst="rect">
            <a:avLst/>
          </a:prstGeom>
          <a:noFill/>
          <a:ln w="9525">
            <a:noFill/>
          </a:ln>
        </p:spPr>
        <p:txBody>
          <a:bodyPr anchor="t" anchorCtr="0"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46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56261728-258E-41E1-8CBE-2883727EE471}" type="datetimeFigureOut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2023/9/8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46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4638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>
            <a:lvl1pPr algn="r">
              <a:defRPr sz="12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pPr lvl="0" eaLnBrk="1" fontAlgn="base" hangingPunct="1">
              <a:buNone/>
            </a:pPr>
            <a:fld id="{9A0DB2DC-4C9A-4742-B13C-FB6460FD3503}" type="slidenum">
              <a:rPr lang="zh-CN" altLang="en-US" strike="noStrike" noProof="1" dirty="0"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</p:sldLayoutIdLst>
  <p:hf sldNum="0"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 b="1" kern="1200">
          <a:solidFill>
            <a:schemeClr val="tx1"/>
          </a:solidFill>
          <a:latin typeface="黑体" panose="02010609060101010101" pitchFamily="2" charset="-122"/>
          <a:ea typeface="黑体" panose="02010609060101010101" pitchFamily="2" charset="-122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tx1"/>
          </a:solidFill>
          <a:latin typeface="黑体" panose="02010609060101010101" pitchFamily="2" charset="-122"/>
          <a:ea typeface="黑体" panose="02010609060101010101" pitchFamily="2" charset="-122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tx1"/>
          </a:solidFill>
          <a:latin typeface="黑体" panose="02010609060101010101" pitchFamily="2" charset="-122"/>
          <a:ea typeface="黑体" panose="02010609060101010101" pitchFamily="2" charset="-122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tx1"/>
          </a:solidFill>
          <a:latin typeface="黑体" panose="02010609060101010101" pitchFamily="2" charset="-122"/>
          <a:ea typeface="黑体" panose="02010609060101010101" pitchFamily="2" charset="-122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tx1"/>
          </a:solidFill>
          <a:latin typeface="黑体" panose="02010609060101010101" pitchFamily="2" charset="-122"/>
          <a:ea typeface="黑体" panose="02010609060101010101" pitchFamily="2" charset="-122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黑体" panose="02010609060101010101" pitchFamily="2" charset="-122"/>
          <a:ea typeface="黑体" panose="02010609060101010101" pitchFamily="2" charset="-122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黑体" panose="02010609060101010101" pitchFamily="2" charset="-122"/>
          <a:ea typeface="黑体" panose="02010609060101010101" pitchFamily="2" charset="-122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黑体" panose="02010609060101010101" pitchFamily="2" charset="-122"/>
          <a:ea typeface="黑体" panose="02010609060101010101" pitchFamily="2" charset="-122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黑体" panose="02010609060101010101" pitchFamily="2" charset="-122"/>
          <a:ea typeface="黑体" panose="02010609060101010101" pitchFamily="2" charset="-122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800" kern="1200">
          <a:solidFill>
            <a:schemeClr val="tx1"/>
          </a:solidFill>
          <a:latin typeface="黑体" panose="02010609060101010101" pitchFamily="2" charset="-122"/>
          <a:ea typeface="黑体" panose="02010609060101010101" pitchFamily="2" charset="-122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tags" Target="../tags/tag10.xml"/><Relationship Id="rId2" Type="http://schemas.openxmlformats.org/officeDocument/2006/relationships/tags" Target="../tags/tag9.xml"/><Relationship Id="rId1" Type="http://schemas.openxmlformats.org/officeDocument/2006/relationships/tags" Target="../tags/tag8.xml"/><Relationship Id="rId6" Type="http://schemas.openxmlformats.org/officeDocument/2006/relationships/image" Target="../media/image7.wmf"/><Relationship Id="rId5" Type="http://schemas.openxmlformats.org/officeDocument/2006/relationships/oleObject" Target="../embeddings/oleObject15.bin"/><Relationship Id="rId4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wmf"/><Relationship Id="rId3" Type="http://schemas.openxmlformats.org/officeDocument/2006/relationships/tags" Target="../tags/tag4.xml"/><Relationship Id="rId7" Type="http://schemas.openxmlformats.org/officeDocument/2006/relationships/oleObject" Target="../embeddings/oleObject1.bin"/><Relationship Id="rId2" Type="http://schemas.openxmlformats.org/officeDocument/2006/relationships/tags" Target="../tags/tag3.xml"/><Relationship Id="rId1" Type="http://schemas.openxmlformats.org/officeDocument/2006/relationships/tags" Target="../tags/tag2.xml"/><Relationship Id="rId6" Type="http://schemas.openxmlformats.org/officeDocument/2006/relationships/slideLayout" Target="../slideLayouts/slideLayout2.xml"/><Relationship Id="rId11" Type="http://schemas.openxmlformats.org/officeDocument/2006/relationships/oleObject" Target="../embeddings/oleObject4.bin"/><Relationship Id="rId5" Type="http://schemas.openxmlformats.org/officeDocument/2006/relationships/tags" Target="../tags/tag6.xml"/><Relationship Id="rId10" Type="http://schemas.openxmlformats.org/officeDocument/2006/relationships/oleObject" Target="../embeddings/oleObject3.bin"/><Relationship Id="rId4" Type="http://schemas.openxmlformats.org/officeDocument/2006/relationships/tags" Target="../tags/tag5.xml"/><Relationship Id="rId9" Type="http://schemas.openxmlformats.org/officeDocument/2006/relationships/oleObject" Target="../embeddings/oleObject2.bin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wmf"/><Relationship Id="rId2" Type="http://schemas.openxmlformats.org/officeDocument/2006/relationships/oleObject" Target="../embeddings/oleObject5.bin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9.bin"/><Relationship Id="rId3" Type="http://schemas.openxmlformats.org/officeDocument/2006/relationships/image" Target="../media/image8.wmf"/><Relationship Id="rId7" Type="http://schemas.openxmlformats.org/officeDocument/2006/relationships/image" Target="../media/image10.wmf"/><Relationship Id="rId2" Type="http://schemas.openxmlformats.org/officeDocument/2006/relationships/oleObject" Target="../embeddings/oleObject6.bin"/><Relationship Id="rId1" Type="http://schemas.openxmlformats.org/officeDocument/2006/relationships/slideLayout" Target="../slideLayouts/slideLayout2.xml"/><Relationship Id="rId6" Type="http://schemas.openxmlformats.org/officeDocument/2006/relationships/oleObject" Target="../embeddings/oleObject8.bin"/><Relationship Id="rId5" Type="http://schemas.openxmlformats.org/officeDocument/2006/relationships/image" Target="../media/image9.wmf"/><Relationship Id="rId4" Type="http://schemas.openxmlformats.org/officeDocument/2006/relationships/oleObject" Target="../embeddings/oleObject7.bin"/><Relationship Id="rId9" Type="http://schemas.openxmlformats.org/officeDocument/2006/relationships/image" Target="../media/image11.w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wmf"/><Relationship Id="rId2" Type="http://schemas.openxmlformats.org/officeDocument/2006/relationships/oleObject" Target="../embeddings/oleObject10.bin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wmf"/><Relationship Id="rId3" Type="http://schemas.openxmlformats.org/officeDocument/2006/relationships/oleObject" Target="../embeddings/oleObject11.bin"/><Relationship Id="rId7" Type="http://schemas.openxmlformats.org/officeDocument/2006/relationships/oleObject" Target="../embeddings/oleObject13.bin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7.xml"/><Relationship Id="rId6" Type="http://schemas.openxmlformats.org/officeDocument/2006/relationships/image" Target="../media/image14.wmf"/><Relationship Id="rId5" Type="http://schemas.openxmlformats.org/officeDocument/2006/relationships/oleObject" Target="../embeddings/oleObject12.bin"/><Relationship Id="rId10" Type="http://schemas.openxmlformats.org/officeDocument/2006/relationships/image" Target="../media/image16.wmf"/><Relationship Id="rId4" Type="http://schemas.openxmlformats.org/officeDocument/2006/relationships/image" Target="../media/image13.wmf"/><Relationship Id="rId9" Type="http://schemas.openxmlformats.org/officeDocument/2006/relationships/oleObject" Target="../embeddings/oleObject14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3" name="标题 1"/>
          <p:cNvSpPr>
            <a:spLocks noGrp="1"/>
          </p:cNvSpPr>
          <p:nvPr>
            <p:ph type="ctrTitle" idx="4294967295"/>
          </p:nvPr>
        </p:nvSpPr>
        <p:spPr>
          <a:xfrm>
            <a:off x="0" y="1887538"/>
            <a:ext cx="9144000" cy="936625"/>
          </a:xfrm>
        </p:spPr>
        <p:txBody>
          <a:bodyPr vert="horz" wrap="square" lIns="91440" tIns="45720" rIns="91440" bIns="45720" anchor="ctr" anchorCtr="0"/>
          <a:lstStyle>
            <a:lvl1pPr lvl="0">
              <a:buClrTx/>
              <a:buSzTx/>
              <a:buFontTx/>
              <a:defRPr/>
            </a:lvl1pPr>
          </a:lstStyle>
          <a:p>
            <a:pPr lvl="0" algn="ctr" eaLnBrk="1" hangingPunct="1"/>
            <a:r>
              <a:rPr lang="en-US" altLang="zh-CN" sz="4800" dirty="0">
                <a:solidFill>
                  <a:schemeClr val="bg1"/>
                </a:solidFill>
                <a:latin typeface="Times New Roman" panose="02020603050405020304" pitchFamily="18" charset="0"/>
              </a:rPr>
              <a:t>7.3.2  </a:t>
            </a:r>
            <a:r>
              <a:rPr lang="zh-CN" altLang="zh-CN" sz="4800" dirty="0">
                <a:solidFill>
                  <a:schemeClr val="bg1"/>
                </a:solidFill>
                <a:latin typeface="Times New Roman" panose="02020603050405020304" pitchFamily="18" charset="0"/>
              </a:rPr>
              <a:t>二项分布</a:t>
            </a:r>
            <a:r>
              <a:rPr lang="zh-CN" altLang="en-US" sz="4800" dirty="0">
                <a:solidFill>
                  <a:schemeClr val="bg1"/>
                </a:solidFill>
                <a:latin typeface="Times New Roman" panose="02020603050405020304" pitchFamily="18" charset="0"/>
              </a:rPr>
              <a:t>（第</a:t>
            </a:r>
            <a:r>
              <a:rPr lang="en-US" altLang="zh-CN" sz="4800" dirty="0">
                <a:solidFill>
                  <a:schemeClr val="bg1"/>
                </a:solidFill>
                <a:latin typeface="Times New Roman" panose="02020603050405020304" pitchFamily="18" charset="0"/>
              </a:rPr>
              <a:t>1</a:t>
            </a:r>
            <a:r>
              <a:rPr lang="zh-CN" altLang="en-US" sz="4800" dirty="0">
                <a:solidFill>
                  <a:schemeClr val="bg1"/>
                </a:solidFill>
                <a:latin typeface="Times New Roman" panose="02020603050405020304" pitchFamily="18" charset="0"/>
              </a:rPr>
              <a:t>课时）</a:t>
            </a:r>
            <a:endParaRPr lang="zh-CN" altLang="en-US" sz="4800" dirty="0">
              <a:solidFill>
                <a:schemeClr val="bg1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标题 2"/>
          <p:cNvSpPr>
            <a:spLocks noGrp="1"/>
          </p:cNvSpPr>
          <p:nvPr>
            <p:ph type="title"/>
          </p:nvPr>
        </p:nvSpPr>
        <p:spPr>
          <a:xfrm>
            <a:off x="0" y="112713"/>
            <a:ext cx="9144000" cy="565150"/>
          </a:xfrm>
        </p:spPr>
        <p:txBody>
          <a:bodyPr vert="horz" wrap="square" lIns="91440" tIns="45720" rIns="91440" bIns="45720" anchor="ctr" anchorCtr="0"/>
          <a:lstStyle/>
          <a:p>
            <a:r>
              <a:rPr lang="zh-CN" altLang="zh-CN" sz="2800" kern="1200" dirty="0">
                <a:latin typeface="黑体" panose="02010609060101010101" pitchFamily="2" charset="-122"/>
                <a:ea typeface="黑体" panose="02010609060101010101" pitchFamily="2" charset="-122"/>
                <a:cs typeface="+mj-cs"/>
              </a:rPr>
              <a:t>知识小结</a:t>
            </a:r>
          </a:p>
        </p:txBody>
      </p:sp>
      <p:sp>
        <p:nvSpPr>
          <p:cNvPr id="31747" name="Text Box 4"/>
          <p:cNvSpPr txBox="1"/>
          <p:nvPr/>
        </p:nvSpPr>
        <p:spPr>
          <a:xfrm>
            <a:off x="630239" y="771525"/>
            <a:ext cx="1421482" cy="460375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lstStyle/>
          <a:p>
            <a:pPr>
              <a:buFontTx/>
            </a:pPr>
            <a:r>
              <a:rPr lang="en-US" altLang="zh-CN" sz="24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zh-CN" altLang="en-US" sz="24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．定义</a:t>
            </a:r>
          </a:p>
        </p:txBody>
      </p:sp>
      <p:graphicFrame>
        <p:nvGraphicFramePr>
          <p:cNvPr id="4" name="Group 68"/>
          <p:cNvGraphicFramePr/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3478834123"/>
              </p:ext>
            </p:extLst>
          </p:nvPr>
        </p:nvGraphicFramePr>
        <p:xfrm>
          <a:off x="979805" y="1298446"/>
          <a:ext cx="6989445" cy="1417320"/>
        </p:xfrm>
        <a:graphic>
          <a:graphicData uri="http://schemas.openxmlformats.org/drawingml/2006/table">
            <a:tbl>
              <a:tblPr/>
              <a:tblGrid>
                <a:gridCol w="349377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4956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72440"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buNone/>
                      </a:pPr>
                      <a:endParaRPr kumimoji="0" lang="zh-CN" altLang="zh-CN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buNone/>
                      </a:pPr>
                      <a:r>
                        <a:rPr kumimoji="0" lang="zh-CN" alt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定  义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72440"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10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buNone/>
                      </a:pPr>
                      <a:r>
                        <a:rPr kumimoji="0" lang="zh-CN" alt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独立试验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buNone/>
                      </a:pPr>
                      <a:endParaRPr kumimoji="0" lang="zh-CN" altLang="zh-CN" sz="2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72440"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10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buNone/>
                      </a:pPr>
                      <a:r>
                        <a:rPr lang="en-US" altLang="zh-CN" sz="2400" b="1" dirty="0">
                          <a:solidFill>
                            <a:srgbClr val="0000CC"/>
                          </a:solidFill>
                          <a:latin typeface="黑体" panose="02010609060101010101" pitchFamily="2" charset="-122"/>
                          <a:ea typeface="黑体" panose="02010609060101010101" pitchFamily="2" charset="-122"/>
                          <a:cs typeface="黑体" panose="02010609060101010101" pitchFamily="2" charset="-122"/>
                          <a:sym typeface="+mn-ea"/>
                        </a:rPr>
                        <a:t>  </a:t>
                      </a:r>
                      <a:r>
                        <a:rPr lang="en-US" altLang="zh-CN" sz="2400" b="1" i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黑体" panose="02010609060101010101" pitchFamily="2" charset="-122"/>
                          <a:cs typeface="Times New Roman" panose="02020603050405020304" pitchFamily="18" charset="0"/>
                          <a:sym typeface="+mn-ea"/>
                        </a:rPr>
                        <a:t>n</a:t>
                      </a:r>
                      <a:r>
                        <a:rPr lang="zh-CN" altLang="zh-CN" sz="2400" b="1" dirty="0">
                          <a:solidFill>
                            <a:schemeClr val="tx1"/>
                          </a:solidFill>
                          <a:latin typeface="宋体" panose="02010600030101010101" pitchFamily="2" charset="-122"/>
                          <a:cs typeface="黑体" panose="02010609060101010101" pitchFamily="2" charset="-122"/>
                          <a:sym typeface="+mn-ea"/>
                        </a:rPr>
                        <a:t>次独立重复试验</a:t>
                      </a:r>
                      <a:endParaRPr kumimoji="0" lang="zh-CN" altLang="zh-CN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宋体" panose="02010600030101010101" pitchFamily="2" charset="-122"/>
                        <a:cs typeface="黑体" panose="02010609060101010101" pitchFamily="2" charset="-122"/>
                        <a:sym typeface="+mn-ea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buNone/>
                      </a:pPr>
                      <a:endParaRPr kumimoji="0" lang="zh-CN" altLang="zh-CN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18" name="Text Box 4"/>
          <p:cNvSpPr txBox="1"/>
          <p:nvPr>
            <p:custDataLst>
              <p:tags r:id="rId2"/>
            </p:custDataLst>
          </p:nvPr>
        </p:nvSpPr>
        <p:spPr>
          <a:xfrm>
            <a:off x="613729" y="2787774"/>
            <a:ext cx="1421482" cy="460375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lstStyle/>
          <a:p>
            <a:pPr>
              <a:buFontTx/>
            </a:pPr>
            <a:r>
              <a:rPr lang="en-US" altLang="zh-CN" sz="24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zh-CN" altLang="en-US" sz="24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．公式</a:t>
            </a:r>
          </a:p>
        </p:txBody>
      </p:sp>
      <p:sp>
        <p:nvSpPr>
          <p:cNvPr id="20" name="Text Box 24"/>
          <p:cNvSpPr txBox="1"/>
          <p:nvPr>
            <p:custDataLst>
              <p:tags r:id="rId3"/>
            </p:custDataLst>
          </p:nvPr>
        </p:nvSpPr>
        <p:spPr>
          <a:xfrm>
            <a:off x="1039812" y="3206750"/>
            <a:ext cx="7064375" cy="1308735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lstStyle/>
          <a:p>
            <a:pPr>
              <a:lnSpc>
                <a:spcPct val="110000"/>
              </a:lnSpc>
              <a:buFontTx/>
            </a:pPr>
            <a:r>
              <a:rPr lang="zh-CN" altLang="en-US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　　一般地，如果在一次试验中事件</a:t>
            </a:r>
            <a:r>
              <a:rPr lang="en-US" altLang="zh-CN" sz="24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zh-CN" altLang="en-US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发生的概率是</a:t>
            </a:r>
            <a:r>
              <a:rPr lang="en-US" altLang="zh-CN" sz="24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zh-CN" altLang="en-US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，那么在</a:t>
            </a:r>
            <a:r>
              <a:rPr lang="en-US" altLang="zh-CN" sz="24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zh-CN" altLang="en-US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次独立重复试验中，事件</a:t>
            </a:r>
            <a:r>
              <a:rPr lang="en-US" altLang="zh-CN" sz="24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zh-CN" altLang="en-US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恰好发生</a:t>
            </a:r>
            <a:r>
              <a:rPr lang="en-US" altLang="zh-CN" sz="24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</a:t>
            </a:r>
            <a:r>
              <a:rPr lang="zh-CN" altLang="en-US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次的概率为</a:t>
            </a:r>
            <a:endParaRPr lang="en-US" altLang="zh-CN" sz="2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2" name="对象 1">
            <a:hlinkClick r:id="" action="ppaction://ole?verb=0"/>
            <a:extLst>
              <a:ext uri="{FF2B5EF4-FFF2-40B4-BE49-F238E27FC236}">
                <a16:creationId xmlns:a16="http://schemas.microsoft.com/office/drawing/2014/main" id="{9C504CAD-CBEC-9A15-C78A-19AD36A9D62A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8344488"/>
              </p:ext>
            </p:extLst>
          </p:nvPr>
        </p:nvGraphicFramePr>
        <p:xfrm>
          <a:off x="1836736" y="4559548"/>
          <a:ext cx="5470525" cy="488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" imgW="2705040" imgH="241200" progId="Equation.DSMT4">
                  <p:embed/>
                </p:oleObj>
              </mc:Choice>
              <mc:Fallback>
                <p:oleObj name="Equation" r:id="rId5" imgW="2705040" imgH="241200" progId="Equation.DSMT4">
                  <p:embed/>
                  <p:pic>
                    <p:nvPicPr>
                      <p:cNvPr id="12" name="对象 11">
                        <a:hlinkClick r:id="" action="ppaction://ole?verb=0"/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836736" y="4559548"/>
                        <a:ext cx="5470525" cy="4889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20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标题 2"/>
          <p:cNvSpPr>
            <a:spLocks noGrp="1"/>
          </p:cNvSpPr>
          <p:nvPr>
            <p:ph type="title"/>
          </p:nvPr>
        </p:nvSpPr>
        <p:spPr>
          <a:xfrm>
            <a:off x="0" y="123825"/>
            <a:ext cx="9144000" cy="565150"/>
          </a:xfrm>
        </p:spPr>
        <p:txBody>
          <a:bodyPr vert="horz" wrap="square" lIns="91440" tIns="45720" rIns="91440" bIns="45720" anchor="ctr" anchorCtr="0"/>
          <a:lstStyle/>
          <a:p>
            <a:r>
              <a:rPr lang="zh-CN" altLang="en-US" sz="2800" kern="1200" dirty="0">
                <a:latin typeface="黑体" panose="02010609060101010101" pitchFamily="2" charset="-122"/>
                <a:ea typeface="黑体" panose="02010609060101010101" pitchFamily="2" charset="-122"/>
                <a:cs typeface="+mj-cs"/>
              </a:rPr>
              <a:t>作业布置</a:t>
            </a:r>
          </a:p>
        </p:txBody>
      </p:sp>
      <p:sp>
        <p:nvSpPr>
          <p:cNvPr id="32770" name="Text Box 5"/>
          <p:cNvSpPr txBox="1"/>
          <p:nvPr/>
        </p:nvSpPr>
        <p:spPr>
          <a:xfrm>
            <a:off x="2222500" y="1552575"/>
            <a:ext cx="5445125" cy="2122805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lstStyle/>
          <a:p>
            <a:pPr>
              <a:lnSpc>
                <a:spcPct val="200000"/>
              </a:lnSpc>
              <a:buFontTx/>
            </a:pPr>
            <a:r>
              <a:rPr lang="zh-CN" altLang="en-US" sz="2400" b="1" dirty="0">
                <a:solidFill>
                  <a:srgbClr val="0000CC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必做题  </a:t>
            </a:r>
            <a:r>
              <a:rPr lang="zh-CN" altLang="en-US" sz="2400" b="1" dirty="0">
                <a:latin typeface="宋体" panose="02010600030101010101" pitchFamily="2" charset="-122"/>
                <a:ea typeface="宋体" panose="02010600030101010101" pitchFamily="2" charset="-122"/>
              </a:rPr>
              <a:t>教材</a:t>
            </a:r>
            <a:r>
              <a:rPr lang="zh-CN" altLang="en-US" sz="2400" b="1" dirty="0">
                <a:latin typeface="Times New Roman" panose="02020603050405020304" pitchFamily="18" charset="0"/>
                <a:ea typeface="宋体" panose="02010600030101010101" pitchFamily="2" charset="-122"/>
              </a:rPr>
              <a:t>第</a:t>
            </a:r>
            <a:r>
              <a:rPr lang="en-US" altLang="zh-CN" sz="2400" b="1" dirty="0">
                <a:latin typeface="Times New Roman" panose="02020603050405020304" pitchFamily="18" charset="0"/>
                <a:ea typeface="宋体" panose="02010600030101010101" pitchFamily="2" charset="-122"/>
              </a:rPr>
              <a:t>237</a:t>
            </a:r>
            <a:r>
              <a:rPr lang="zh-CN" altLang="en-US" sz="2400" b="1" dirty="0">
                <a:latin typeface="Times New Roman" panose="02020603050405020304" pitchFamily="18" charset="0"/>
                <a:ea typeface="宋体" panose="02010600030101010101" pitchFamily="2" charset="-122"/>
              </a:rPr>
              <a:t>页，习题</a:t>
            </a:r>
            <a:r>
              <a:rPr lang="zh-CN" altLang="en-US" sz="2400" b="1" dirty="0">
                <a:latin typeface="宋体" panose="02010600030101010101" pitchFamily="2" charset="-122"/>
                <a:ea typeface="宋体" panose="02010600030101010101" pitchFamily="2" charset="-122"/>
              </a:rPr>
              <a:t>第</a:t>
            </a:r>
            <a:r>
              <a:rPr lang="zh-CN" altLang="en-US" sz="2400" b="1" dirty="0">
                <a:latin typeface="Times New Roman" panose="02020603050405020304" pitchFamily="18" charset="0"/>
                <a:ea typeface="宋体" panose="02010600030101010101" pitchFamily="2" charset="-122"/>
              </a:rPr>
              <a:t> </a:t>
            </a:r>
            <a:r>
              <a:rPr lang="en-US" altLang="zh-CN" sz="2400" b="1" dirty="0">
                <a:latin typeface="Times New Roman" panose="02020603050405020304" pitchFamily="18" charset="0"/>
                <a:ea typeface="宋体" panose="02010600030101010101" pitchFamily="2" charset="-122"/>
              </a:rPr>
              <a:t>2 </a:t>
            </a:r>
            <a:r>
              <a:rPr lang="zh-CN" altLang="en-US" sz="2400" b="1" dirty="0">
                <a:latin typeface="宋体" panose="02010600030101010101" pitchFamily="2" charset="-122"/>
                <a:ea typeface="宋体" panose="02010600030101010101" pitchFamily="2" charset="-122"/>
              </a:rPr>
              <a:t>题；</a:t>
            </a:r>
          </a:p>
          <a:p>
            <a:pPr>
              <a:lnSpc>
                <a:spcPct val="200000"/>
              </a:lnSpc>
              <a:buFont typeface="Arial" panose="020B0604020202020204" pitchFamily="34" charset="0"/>
            </a:pPr>
            <a:r>
              <a:rPr lang="zh-CN" altLang="en-US" sz="2400" b="1" dirty="0">
                <a:solidFill>
                  <a:srgbClr val="0000CC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选做题  </a:t>
            </a:r>
            <a:r>
              <a:rPr lang="zh-CN" altLang="en-US" sz="2400" b="1" dirty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教材</a:t>
            </a:r>
            <a:r>
              <a:rPr lang="zh-CN" altLang="en-US" sz="2400" b="1" dirty="0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第</a:t>
            </a:r>
            <a:r>
              <a:rPr lang="en-US" altLang="zh-CN" sz="2400" b="1" dirty="0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237</a:t>
            </a:r>
            <a:r>
              <a:rPr lang="zh-CN" altLang="en-US" sz="2400" b="1" dirty="0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页，</a:t>
            </a:r>
            <a:r>
              <a:rPr lang="zh-CN" altLang="en-US" sz="2400" b="1" dirty="0">
                <a:latin typeface="Times New Roman" panose="02020603050405020304" pitchFamily="18" charset="0"/>
                <a:ea typeface="宋体" panose="02010600030101010101" pitchFamily="2" charset="-122"/>
              </a:rPr>
              <a:t>习题</a:t>
            </a:r>
            <a:r>
              <a:rPr lang="zh-CN" altLang="en-US" sz="2400" b="1" dirty="0">
                <a:latin typeface="宋体" panose="02010600030101010101" pitchFamily="2" charset="-122"/>
                <a:ea typeface="宋体" panose="02010600030101010101" pitchFamily="2" charset="-122"/>
              </a:rPr>
              <a:t>第</a:t>
            </a:r>
            <a:r>
              <a:rPr lang="zh-CN" altLang="en-US" sz="2400" b="1" dirty="0">
                <a:latin typeface="Times New Roman" panose="02020603050405020304" pitchFamily="18" charset="0"/>
                <a:ea typeface="宋体" panose="02010600030101010101" pitchFamily="2" charset="-122"/>
              </a:rPr>
              <a:t> </a:t>
            </a:r>
            <a:r>
              <a:rPr lang="en-US" altLang="zh-CN" sz="2400" b="1" dirty="0">
                <a:latin typeface="Times New Roman" panose="02020603050405020304" pitchFamily="18" charset="0"/>
                <a:ea typeface="宋体" panose="02010600030101010101" pitchFamily="2" charset="-122"/>
              </a:rPr>
              <a:t>3 </a:t>
            </a:r>
            <a:r>
              <a:rPr lang="zh-CN" altLang="en-US" sz="2400" b="1" dirty="0">
                <a:latin typeface="宋体" panose="02010600030101010101" pitchFamily="2" charset="-122"/>
                <a:ea typeface="宋体" panose="02010600030101010101" pitchFamily="2" charset="-122"/>
              </a:rPr>
              <a:t>题． </a:t>
            </a:r>
          </a:p>
          <a:p>
            <a:pPr>
              <a:lnSpc>
                <a:spcPct val="200000"/>
              </a:lnSpc>
              <a:buFontTx/>
            </a:pPr>
            <a:endParaRPr lang="en-US" altLang="zh-CN" dirty="0">
              <a:latin typeface="Arial" panose="020B0604020202020204" pitchFamily="34" charset="0"/>
              <a:ea typeface="黑体" panose="02010609060101010101" pitchFamily="2" charset="-122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标题 1"/>
          <p:cNvSpPr txBox="1"/>
          <p:nvPr/>
        </p:nvSpPr>
        <p:spPr>
          <a:xfrm>
            <a:off x="2987675" y="1347788"/>
            <a:ext cx="3330575" cy="1944687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lstStyle/>
          <a:p>
            <a:pPr algn="ctr">
              <a:buFontTx/>
            </a:pPr>
            <a:r>
              <a:rPr lang="zh-CN" altLang="en-US" sz="7200" b="1" dirty="0">
                <a:solidFill>
                  <a:schemeClr val="bg1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再 见</a:t>
            </a:r>
            <a:endParaRPr lang="zh-CN" altLang="en-US" sz="7200" b="1" dirty="0">
              <a:solidFill>
                <a:schemeClr val="bg1"/>
              </a:solidFill>
              <a:latin typeface="黑体" panose="02010609060101010101" pitchFamily="2" charset="-122"/>
              <a:ea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标题 2"/>
          <p:cNvSpPr>
            <a:spLocks noGrp="1"/>
          </p:cNvSpPr>
          <p:nvPr>
            <p:ph type="title"/>
          </p:nvPr>
        </p:nvSpPr>
        <p:spPr>
          <a:xfrm>
            <a:off x="0" y="123825"/>
            <a:ext cx="9144000" cy="565150"/>
          </a:xfrm>
        </p:spPr>
        <p:txBody>
          <a:bodyPr vert="horz" wrap="square" lIns="91440" tIns="45720" rIns="91440" bIns="45720" anchor="ctr" anchorCtr="0"/>
          <a:lstStyle/>
          <a:p>
            <a:r>
              <a:rPr lang="zh-CN" altLang="en-US" sz="2800" kern="1200" dirty="0">
                <a:latin typeface="黑体" panose="02010609060101010101" pitchFamily="2" charset="-122"/>
                <a:ea typeface="黑体" panose="02010609060101010101" pitchFamily="2" charset="-122"/>
                <a:cs typeface="+mj-cs"/>
              </a:rPr>
              <a:t>新知探究</a:t>
            </a:r>
          </a:p>
        </p:txBody>
      </p:sp>
      <p:sp>
        <p:nvSpPr>
          <p:cNvPr id="13315" name="Text Box 37"/>
          <p:cNvSpPr txBox="1"/>
          <p:nvPr/>
        </p:nvSpPr>
        <p:spPr>
          <a:xfrm>
            <a:off x="612000" y="915566"/>
            <a:ext cx="2062480" cy="521970"/>
          </a:xfrm>
          <a:prstGeom prst="rect">
            <a:avLst/>
          </a:prstGeom>
          <a:noFill/>
          <a:ln w="9525">
            <a:noFill/>
          </a:ln>
        </p:spPr>
        <p:txBody>
          <a:bodyPr wrap="none" anchor="t" anchorCtr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Ø"/>
            </a:pPr>
            <a:r>
              <a:rPr lang="zh-CN" altLang="zh-CN" sz="2800" b="1" dirty="0">
                <a:solidFill>
                  <a:srgbClr val="0000CC"/>
                </a:solidFill>
                <a:latin typeface="华文楷体" pitchFamily="2" charset="-122"/>
                <a:ea typeface="华文楷体" pitchFamily="2" charset="-122"/>
              </a:rPr>
              <a:t>独立试验</a:t>
            </a:r>
          </a:p>
        </p:txBody>
      </p:sp>
      <p:sp>
        <p:nvSpPr>
          <p:cNvPr id="13332" name="Text Box 68"/>
          <p:cNvSpPr txBox="1"/>
          <p:nvPr/>
        </p:nvSpPr>
        <p:spPr>
          <a:xfrm>
            <a:off x="612000" y="1563638"/>
            <a:ext cx="7920000" cy="2775760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lstStyle/>
          <a:p>
            <a:pPr>
              <a:lnSpc>
                <a:spcPct val="150000"/>
              </a:lnSpc>
              <a:buFontTx/>
            </a:pPr>
            <a:r>
              <a:rPr lang="en-US" altLang="zh-CN" sz="2400" b="1" dirty="0">
                <a:latin typeface="Times New Roman" panose="02020603050405020304" pitchFamily="18" charset="0"/>
                <a:ea typeface="宋体" panose="02010600030101010101" pitchFamily="2" charset="-122"/>
              </a:rPr>
              <a:t>        </a:t>
            </a:r>
            <a:r>
              <a:rPr lang="zh-CN" altLang="en-US" sz="2400" b="1" dirty="0">
                <a:latin typeface="黑体" panose="02010609060101010101" pitchFamily="2" charset="-122"/>
                <a:ea typeface="黑体" panose="02010609060101010101" pitchFamily="2" charset="-122"/>
                <a:cs typeface="黑体" panose="02010609060101010101" pitchFamily="2" charset="-122"/>
              </a:rPr>
              <a:t>生活中我们知道，重复抛掷一颗质地均匀的骰子时，每次所抛掷的点数都不依赖前面抛掷的结果．像这样，在相同的条件下，重复做试验，如果每一次试验结果出现的概率都不依赖其他各次试验的结果，那么就把这种试验称为</a:t>
            </a:r>
            <a:r>
              <a:rPr lang="zh-CN" altLang="en-US" sz="2400" b="1" dirty="0">
                <a:solidFill>
                  <a:srgbClr val="0000CC"/>
                </a:solidFill>
                <a:latin typeface="黑体" panose="02010609060101010101" pitchFamily="2" charset="-122"/>
                <a:ea typeface="黑体" panose="02010609060101010101" pitchFamily="2" charset="-122"/>
                <a:cs typeface="黑体" panose="02010609060101010101" pitchFamily="2" charset="-122"/>
              </a:rPr>
              <a:t>独立试验</a:t>
            </a:r>
            <a:r>
              <a:rPr lang="en-US" altLang="zh-CN" sz="2400" b="1" dirty="0">
                <a:latin typeface="黑体" panose="02010609060101010101" pitchFamily="2" charset="-122"/>
                <a:ea typeface="黑体" panose="02010609060101010101" pitchFamily="2" charset="-122"/>
                <a:cs typeface="黑体" panose="02010609060101010101" pitchFamily="2" charset="-122"/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3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3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3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3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标题 2"/>
          <p:cNvSpPr>
            <a:spLocks noGrp="1"/>
          </p:cNvSpPr>
          <p:nvPr>
            <p:ph type="title"/>
          </p:nvPr>
        </p:nvSpPr>
        <p:spPr>
          <a:xfrm>
            <a:off x="0" y="123478"/>
            <a:ext cx="9144000" cy="565150"/>
          </a:xfrm>
        </p:spPr>
        <p:txBody>
          <a:bodyPr vert="horz" wrap="square" lIns="91440" tIns="45720" rIns="91440" bIns="45720" anchor="ctr" anchorCtr="0"/>
          <a:lstStyle/>
          <a:p>
            <a:r>
              <a:rPr lang="zh-CN" altLang="en-US" sz="2800" kern="1200" dirty="0">
                <a:latin typeface="黑体" panose="02010609060101010101" pitchFamily="2" charset="-122"/>
                <a:ea typeface="黑体" panose="02010609060101010101" pitchFamily="2" charset="-122"/>
                <a:cs typeface="+mj-cs"/>
              </a:rPr>
              <a:t>新知探究</a:t>
            </a:r>
          </a:p>
        </p:txBody>
      </p:sp>
      <p:sp>
        <p:nvSpPr>
          <p:cNvPr id="14339" name="Text Box 37"/>
          <p:cNvSpPr txBox="1"/>
          <p:nvPr/>
        </p:nvSpPr>
        <p:spPr>
          <a:xfrm>
            <a:off x="612000" y="911415"/>
            <a:ext cx="3360215" cy="523220"/>
          </a:xfrm>
          <a:prstGeom prst="rect">
            <a:avLst/>
          </a:prstGeom>
          <a:noFill/>
          <a:ln w="9525">
            <a:noFill/>
          </a:ln>
        </p:spPr>
        <p:txBody>
          <a:bodyPr wrap="none" anchor="t" anchorCtr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altLang="zh-CN" sz="2800" b="1" i="1" dirty="0">
                <a:solidFill>
                  <a:srgbClr val="0000CC"/>
                </a:solidFill>
                <a:latin typeface="Times New Roman" panose="02020603050405020304" pitchFamily="18" charset="0"/>
                <a:ea typeface="华文楷体" pitchFamily="2" charset="-122"/>
                <a:cs typeface="Times New Roman" panose="02020603050405020304" pitchFamily="18" charset="0"/>
              </a:rPr>
              <a:t>n</a:t>
            </a:r>
            <a:r>
              <a:rPr lang="zh-CN" altLang="en-US" sz="2800" b="1" dirty="0">
                <a:solidFill>
                  <a:srgbClr val="0000CC"/>
                </a:solidFill>
                <a:latin typeface="华文楷体" pitchFamily="2" charset="-122"/>
                <a:ea typeface="华文楷体" pitchFamily="2" charset="-122"/>
              </a:rPr>
              <a:t>次独立重复试验</a:t>
            </a:r>
          </a:p>
        </p:txBody>
      </p:sp>
      <p:sp>
        <p:nvSpPr>
          <p:cNvPr id="3" name="Text Box 68">
            <a:extLst>
              <a:ext uri="{FF2B5EF4-FFF2-40B4-BE49-F238E27FC236}">
                <a16:creationId xmlns:a16="http://schemas.microsoft.com/office/drawing/2014/main" id="{5423D089-F8B5-453D-6CDB-C6D809D03923}"/>
              </a:ext>
            </a:extLst>
          </p:cNvPr>
          <p:cNvSpPr txBox="1"/>
          <p:nvPr/>
        </p:nvSpPr>
        <p:spPr>
          <a:xfrm>
            <a:off x="612000" y="1563638"/>
            <a:ext cx="7920000" cy="2221762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lstStyle/>
          <a:p>
            <a:pPr>
              <a:lnSpc>
                <a:spcPct val="150000"/>
              </a:lnSpc>
              <a:buFontTx/>
            </a:pPr>
            <a:r>
              <a:rPr lang="en-US" altLang="zh-CN" sz="2400" b="1" dirty="0">
                <a:latin typeface="Times New Roman" panose="02020603050405020304" pitchFamily="18" charset="0"/>
                <a:ea typeface="宋体" panose="02010600030101010101" pitchFamily="2" charset="-122"/>
              </a:rPr>
              <a:t>        </a:t>
            </a: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黑体" panose="02010609060101010101" pitchFamily="2" charset="-122"/>
                <a:ea typeface="黑体" panose="02010609060101010101" pitchFamily="2" charset="-122"/>
                <a:cs typeface="黑体" panose="02010609060101010101" pitchFamily="2" charset="-122"/>
              </a:rPr>
              <a:t>如果在</a:t>
            </a:r>
            <a:r>
              <a:rPr kumimoji="0" lang="en-US" altLang="zh-CN" sz="24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n</a:t>
            </a:r>
            <a:r>
              <a:rPr kumimoji="0" lang="zh-CN" altLang="zh-CN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黑体" panose="02010609060101010101" pitchFamily="2" charset="-122"/>
                <a:ea typeface="黑体" panose="02010609060101010101" pitchFamily="2" charset="-122"/>
                <a:cs typeface="黑体" panose="02010609060101010101" pitchFamily="2" charset="-122"/>
              </a:rPr>
              <a:t>次独立试验的每一次试验中，我们只考察事件</a:t>
            </a:r>
            <a:r>
              <a:rPr kumimoji="0" lang="en-US" altLang="zh-CN" sz="24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A</a:t>
            </a: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黑体" panose="02010609060101010101" pitchFamily="2" charset="-122"/>
                <a:ea typeface="黑体" panose="02010609060101010101" pitchFamily="2" charset="-122"/>
                <a:cs typeface="黑体" panose="02010609060101010101" pitchFamily="2" charset="-122"/>
              </a:rPr>
              <a:t>发生或不发生这两个结果，并且在每次试验中事件</a:t>
            </a:r>
            <a:r>
              <a:rPr kumimoji="0" lang="en-US" altLang="zh-CN" sz="24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A</a:t>
            </a: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黑体" panose="02010609060101010101" pitchFamily="2" charset="-122"/>
                <a:ea typeface="黑体" panose="02010609060101010101" pitchFamily="2" charset="-122"/>
                <a:cs typeface="黑体" panose="02010609060101010101" pitchFamily="2" charset="-122"/>
              </a:rPr>
              <a:t>发生的概率不变，那么这样的</a:t>
            </a:r>
            <a:r>
              <a:rPr kumimoji="0" lang="en-US" altLang="zh-CN" sz="24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n</a:t>
            </a:r>
            <a:r>
              <a:rPr kumimoji="0" lang="zh-CN" altLang="zh-CN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黑体" panose="02010609060101010101" pitchFamily="2" charset="-122"/>
                <a:ea typeface="黑体" panose="02010609060101010101" pitchFamily="2" charset="-122"/>
                <a:cs typeface="黑体" panose="02010609060101010101" pitchFamily="2" charset="-122"/>
              </a:rPr>
              <a:t>次独立试验，就称为</a:t>
            </a:r>
            <a:r>
              <a:rPr kumimoji="0" lang="en-US" altLang="zh-CN" sz="2400" b="1" i="1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n</a:t>
            </a:r>
            <a:r>
              <a:rPr kumimoji="0" lang="zh-CN" altLang="zh-CN" sz="24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黑体" panose="02010609060101010101" pitchFamily="2" charset="-122"/>
                <a:ea typeface="黑体" panose="02010609060101010101" pitchFamily="2" charset="-122"/>
                <a:cs typeface="黑体" panose="02010609060101010101" pitchFamily="2" charset="-122"/>
              </a:rPr>
              <a:t>次独立重复试验</a:t>
            </a: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黑体" panose="02010609060101010101" pitchFamily="2" charset="-122"/>
                <a:ea typeface="黑体" panose="02010609060101010101" pitchFamily="2" charset="-122"/>
                <a:cs typeface="黑体" panose="02010609060101010101" pitchFamily="2" charset="-122"/>
              </a:rPr>
              <a:t>．</a:t>
            </a:r>
            <a:endParaRPr lang="en-US" altLang="zh-CN" sz="2400" b="1" dirty="0">
              <a:latin typeface="黑体" panose="02010609060101010101" pitchFamily="2" charset="-122"/>
              <a:ea typeface="黑体" panose="02010609060101010101" pitchFamily="2" charset="-122"/>
              <a:cs typeface="黑体" panose="02010609060101010101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标题 2"/>
          <p:cNvSpPr>
            <a:spLocks noGrp="1"/>
          </p:cNvSpPr>
          <p:nvPr>
            <p:ph type="title"/>
          </p:nvPr>
        </p:nvSpPr>
        <p:spPr>
          <a:xfrm>
            <a:off x="0" y="123825"/>
            <a:ext cx="9144000" cy="565150"/>
          </a:xfrm>
        </p:spPr>
        <p:txBody>
          <a:bodyPr vert="horz" wrap="square" lIns="91440" tIns="45720" rIns="91440" bIns="45720" anchor="ctr" anchorCtr="0"/>
          <a:lstStyle/>
          <a:p>
            <a:r>
              <a:rPr lang="zh-CN" altLang="en-US" sz="2800" kern="1200" dirty="0">
                <a:latin typeface="黑体" panose="02010609060101010101" pitchFamily="2" charset="-122"/>
                <a:ea typeface="黑体" panose="02010609060101010101" pitchFamily="2" charset="-122"/>
                <a:cs typeface="+mj-cs"/>
              </a:rPr>
              <a:t>新知探究</a:t>
            </a:r>
          </a:p>
        </p:txBody>
      </p:sp>
      <p:grpSp>
        <p:nvGrpSpPr>
          <p:cNvPr id="12" name="组合 11"/>
          <p:cNvGrpSpPr/>
          <p:nvPr/>
        </p:nvGrpSpPr>
        <p:grpSpPr>
          <a:xfrm>
            <a:off x="344170" y="863600"/>
            <a:ext cx="8422640" cy="1641475"/>
            <a:chOff x="568" y="1360"/>
            <a:chExt cx="13264" cy="2585"/>
          </a:xfrm>
        </p:grpSpPr>
        <p:sp>
          <p:nvSpPr>
            <p:cNvPr id="2" name="Rectangle 19"/>
            <p:cNvSpPr txBox="1"/>
            <p:nvPr/>
          </p:nvSpPr>
          <p:spPr>
            <a:xfrm>
              <a:off x="568" y="1360"/>
              <a:ext cx="13265" cy="1825"/>
            </a:xfrm>
            <a:prstGeom prst="rect">
              <a:avLst/>
            </a:prstGeom>
            <a:noFill/>
            <a:ln w="76200">
              <a:noFill/>
            </a:ln>
          </p:spPr>
          <p:txBody>
            <a:bodyPr anchor="t" anchorCtr="0"/>
            <a:lstStyle/>
            <a:p>
              <a:pPr>
                <a:lnSpc>
                  <a:spcPct val="150000"/>
                </a:lnSpc>
                <a:buFont typeface="Wingdings" panose="05000000000000000000" pitchFamily="2" charset="2"/>
              </a:pPr>
              <a:r>
                <a:rPr lang="zh-CN" altLang="en-US" sz="2400" b="1" dirty="0">
                  <a:latin typeface="Times New Roman" panose="02020603050405020304" pitchFamily="18" charset="0"/>
                  <a:ea typeface="黑体" panose="02010609060101010101" pitchFamily="2" charset="-122"/>
                </a:rPr>
                <a:t>        例如，从一批含有不合格的产品中，每次抽取一件进行检验，有放回地抽取</a:t>
              </a:r>
              <a:r>
                <a:rPr lang="en-US" altLang="zh-CN" sz="2400" b="1" dirty="0">
                  <a:latin typeface="Times New Roman" panose="02020603050405020304" pitchFamily="18" charset="0"/>
                  <a:ea typeface="黑体" panose="02010609060101010101" pitchFamily="2" charset="-122"/>
                </a:rPr>
                <a:t>   </a:t>
              </a:r>
              <a:r>
                <a:rPr lang="zh-CN" altLang="zh-CN" sz="2400" b="1" dirty="0">
                  <a:latin typeface="Times New Roman" panose="02020603050405020304" pitchFamily="18" charset="0"/>
                  <a:ea typeface="黑体" panose="02010609060101010101" pitchFamily="2" charset="-122"/>
                </a:rPr>
                <a:t>次，如果每次抽取只考察两个结果，产品合格或不合格，那么这样的试验就是</a:t>
              </a:r>
              <a:r>
                <a:rPr lang="en-US" altLang="zh-CN" sz="2400" b="1" dirty="0">
                  <a:latin typeface="Times New Roman" panose="02020603050405020304" pitchFamily="18" charset="0"/>
                  <a:ea typeface="黑体" panose="02010609060101010101" pitchFamily="2" charset="-122"/>
                </a:rPr>
                <a:t>   </a:t>
              </a:r>
              <a:r>
                <a:rPr lang="zh-CN" altLang="zh-CN" sz="2400" b="1" dirty="0">
                  <a:latin typeface="Times New Roman" panose="02020603050405020304" pitchFamily="18" charset="0"/>
                  <a:ea typeface="黑体" panose="02010609060101010101" pitchFamily="2" charset="-122"/>
                </a:rPr>
                <a:t>次独立重复试验</a:t>
              </a:r>
              <a:r>
                <a:rPr kumimoji="0" lang="zh-CN" altLang="en-US" sz="2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黑体" panose="02010609060101010101" pitchFamily="2" charset="-122"/>
                  <a:ea typeface="黑体" panose="02010609060101010101" pitchFamily="2" charset="-122"/>
                  <a:cs typeface="黑体" panose="02010609060101010101" pitchFamily="2" charset="-122"/>
                </a:rPr>
                <a:t>．</a:t>
              </a:r>
              <a:endParaRPr lang="en-US" altLang="zh-CN" sz="2400" b="1" dirty="0">
                <a:latin typeface="Times New Roman" panose="02020603050405020304" pitchFamily="18" charset="0"/>
                <a:ea typeface="黑体" panose="02010609060101010101" pitchFamily="2" charset="-122"/>
              </a:endParaRPr>
            </a:p>
          </p:txBody>
        </p:sp>
        <p:graphicFrame>
          <p:nvGraphicFramePr>
            <p:cNvPr id="6" name="对象 5">
              <a:hlinkClick r:id="" action="ppaction://ole?verb=0"/>
            </p:cNvPr>
            <p:cNvGraphicFramePr>
              <a:graphicFrameLocks noChangeAspect="1"/>
            </p:cNvGraphicFramePr>
            <p:nvPr>
              <p:custDataLst>
                <p:tags r:id="rId4"/>
              </p:custDataLst>
            </p:nvPr>
          </p:nvGraphicFramePr>
          <p:xfrm>
            <a:off x="5044" y="2578"/>
            <a:ext cx="492" cy="54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r:id="rId7" imgW="127000" imgH="139700" progId="Equation.KSEE3">
                    <p:embed/>
                  </p:oleObj>
                </mc:Choice>
                <mc:Fallback>
                  <p:oleObj r:id="rId7" imgW="127000" imgH="139700" progId="Equation.KSEE3">
                    <p:embed/>
                    <p:pic>
                      <p:nvPicPr>
                        <p:cNvPr id="0" name="图片 1024"/>
                        <p:cNvPicPr/>
                        <p:nvPr/>
                      </p:nvPicPr>
                      <p:blipFill>
                        <a:blip r:embed="rId8"/>
                        <a:stretch>
                          <a:fillRect/>
                        </a:stretch>
                      </p:blipFill>
                      <p:spPr>
                        <a:xfrm>
                          <a:off x="5044" y="2578"/>
                          <a:ext cx="492" cy="542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4" name="对象 3">
              <a:hlinkClick r:id="" action="ppaction://ole?verb=0"/>
            </p:cNvPr>
            <p:cNvGraphicFramePr>
              <a:graphicFrameLocks noChangeAspect="1"/>
            </p:cNvGraphicFramePr>
            <p:nvPr>
              <p:custDataLst>
                <p:tags r:id="rId5"/>
              </p:custDataLst>
            </p:nvPr>
          </p:nvGraphicFramePr>
          <p:xfrm>
            <a:off x="8886" y="3403"/>
            <a:ext cx="492" cy="54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r:id="rId9" imgW="127000" imgH="139700" progId="Equation.KSEE3">
                    <p:embed/>
                  </p:oleObj>
                </mc:Choice>
                <mc:Fallback>
                  <p:oleObj r:id="rId9" imgW="127000" imgH="139700" progId="Equation.KSEE3">
                    <p:embed/>
                    <p:pic>
                      <p:nvPicPr>
                        <p:cNvPr id="0" name="图片 1024"/>
                        <p:cNvPicPr/>
                        <p:nvPr/>
                      </p:nvPicPr>
                      <p:blipFill>
                        <a:blip r:embed="rId8"/>
                        <a:stretch>
                          <a:fillRect/>
                        </a:stretch>
                      </p:blipFill>
                      <p:spPr>
                        <a:xfrm>
                          <a:off x="8886" y="3403"/>
                          <a:ext cx="492" cy="542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13" name="组合 12"/>
          <p:cNvGrpSpPr/>
          <p:nvPr/>
        </p:nvGrpSpPr>
        <p:grpSpPr>
          <a:xfrm>
            <a:off x="344170" y="2712720"/>
            <a:ext cx="8422640" cy="1638935"/>
            <a:chOff x="542" y="4272"/>
            <a:chExt cx="13264" cy="2581"/>
          </a:xfrm>
        </p:grpSpPr>
        <p:sp>
          <p:nvSpPr>
            <p:cNvPr id="3" name="Rectangle 19"/>
            <p:cNvSpPr txBox="1"/>
            <p:nvPr>
              <p:custDataLst>
                <p:tags r:id="rId1"/>
              </p:custDataLst>
            </p:nvPr>
          </p:nvSpPr>
          <p:spPr>
            <a:xfrm>
              <a:off x="542" y="4272"/>
              <a:ext cx="13265" cy="1825"/>
            </a:xfrm>
            <a:prstGeom prst="rect">
              <a:avLst/>
            </a:prstGeom>
            <a:noFill/>
            <a:ln w="76200">
              <a:noFill/>
            </a:ln>
          </p:spPr>
          <p:txBody>
            <a:bodyPr anchor="t" anchorCtr="0"/>
            <a:lstStyle/>
            <a:p>
              <a:pPr>
                <a:lnSpc>
                  <a:spcPct val="150000"/>
                </a:lnSpc>
                <a:buFont typeface="Wingdings" panose="05000000000000000000" pitchFamily="2" charset="2"/>
              </a:pPr>
              <a:r>
                <a:rPr lang="zh-CN" altLang="en-US" sz="2400" b="1" dirty="0">
                  <a:latin typeface="Times New Roman" panose="02020603050405020304" pitchFamily="18" charset="0"/>
                  <a:ea typeface="黑体" panose="02010609060101010101" pitchFamily="2" charset="-122"/>
                </a:rPr>
                <a:t>        </a:t>
              </a:r>
              <a:r>
                <a:rPr lang="en-US" altLang="zh-CN" sz="2400" b="1" dirty="0">
                  <a:latin typeface="Times New Roman" panose="02020603050405020304" pitchFamily="18" charset="0"/>
                  <a:ea typeface="黑体" panose="02010609060101010101" pitchFamily="2" charset="-122"/>
                </a:rPr>
                <a:t> </a:t>
              </a:r>
              <a:r>
                <a:rPr lang="zh-CN" altLang="en-US" sz="2400" b="1" dirty="0">
                  <a:latin typeface="Times New Roman" panose="02020603050405020304" pitchFamily="18" charset="0"/>
                  <a:ea typeface="黑体" panose="02010609060101010101" pitchFamily="2" charset="-122"/>
                </a:rPr>
                <a:t>又如，一个射手进行</a:t>
              </a:r>
              <a:r>
                <a:rPr lang="en-US" altLang="zh-CN" sz="2400" b="1" dirty="0">
                  <a:latin typeface="Times New Roman" panose="02020603050405020304" pitchFamily="18" charset="0"/>
                  <a:ea typeface="黑体" panose="02010609060101010101" pitchFamily="2" charset="-122"/>
                </a:rPr>
                <a:t>   </a:t>
              </a:r>
              <a:r>
                <a:rPr lang="zh-CN" altLang="en-US" sz="2400" b="1" dirty="0">
                  <a:latin typeface="Times New Roman" panose="02020603050405020304" pitchFamily="18" charset="0"/>
                  <a:ea typeface="黑体" panose="02010609060101010101" pitchFamily="2" charset="-122"/>
                </a:rPr>
                <a:t>次射击，如果每次射击的条件都相同，而且每次射击都只考察中靶或不中靶两个结果，那么这也是一个</a:t>
              </a:r>
              <a:r>
                <a:rPr lang="en-US" altLang="zh-CN" sz="2400" b="1" dirty="0">
                  <a:latin typeface="Times New Roman" panose="02020603050405020304" pitchFamily="18" charset="0"/>
                  <a:ea typeface="黑体" panose="02010609060101010101" pitchFamily="2" charset="-122"/>
                </a:rPr>
                <a:t>   </a:t>
              </a:r>
              <a:r>
                <a:rPr lang="zh-CN" altLang="zh-CN" sz="2400" b="1" dirty="0">
                  <a:latin typeface="Times New Roman" panose="02020603050405020304" pitchFamily="18" charset="0"/>
                  <a:ea typeface="黑体" panose="02010609060101010101" pitchFamily="2" charset="-122"/>
                  <a:sym typeface="+mn-ea"/>
                </a:rPr>
                <a:t>次独立重复试验</a:t>
              </a:r>
              <a:r>
                <a:rPr lang="zh-CN" altLang="en-US" sz="2400" b="1" dirty="0">
                  <a:latin typeface="黑体" panose="02010609060101010101" pitchFamily="2" charset="-122"/>
                  <a:ea typeface="黑体" panose="02010609060101010101" pitchFamily="2" charset="-122"/>
                  <a:cs typeface="黑体" panose="02010609060101010101" pitchFamily="2" charset="-122"/>
                </a:rPr>
                <a:t>．</a:t>
              </a:r>
              <a:endParaRPr lang="en-US" altLang="zh-CN" sz="2400" b="1" dirty="0">
                <a:latin typeface="Times New Roman" panose="02020603050405020304" pitchFamily="18" charset="0"/>
                <a:ea typeface="黑体" panose="02010609060101010101" pitchFamily="2" charset="-122"/>
              </a:endParaRPr>
            </a:p>
          </p:txBody>
        </p:sp>
        <p:graphicFrame>
          <p:nvGraphicFramePr>
            <p:cNvPr id="8" name="对象 7">
              <a:hlinkClick r:id="" action="ppaction://ole?verb=0"/>
            </p:cNvPr>
            <p:cNvGraphicFramePr>
              <a:graphicFrameLocks noChangeAspect="1"/>
            </p:cNvGraphicFramePr>
            <p:nvPr>
              <p:custDataLst>
                <p:tags r:id="rId2"/>
              </p:custDataLst>
            </p:nvPr>
          </p:nvGraphicFramePr>
          <p:xfrm>
            <a:off x="6061" y="4612"/>
            <a:ext cx="492" cy="54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r:id="rId10" imgW="127000" imgH="139700" progId="Equation.KSEE3">
                    <p:embed/>
                  </p:oleObj>
                </mc:Choice>
                <mc:Fallback>
                  <p:oleObj r:id="rId10" imgW="127000" imgH="139700" progId="Equation.KSEE3">
                    <p:embed/>
                    <p:pic>
                      <p:nvPicPr>
                        <p:cNvPr id="0" name="图片 1024"/>
                        <p:cNvPicPr/>
                        <p:nvPr/>
                      </p:nvPicPr>
                      <p:blipFill>
                        <a:blip r:embed="rId8"/>
                        <a:stretch>
                          <a:fillRect/>
                        </a:stretch>
                      </p:blipFill>
                      <p:spPr>
                        <a:xfrm>
                          <a:off x="6061" y="4612"/>
                          <a:ext cx="492" cy="542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0" name="对象 9">
              <a:hlinkClick r:id="" action="ppaction://ole?verb=0"/>
            </p:cNvPr>
            <p:cNvGraphicFramePr>
              <a:graphicFrameLocks noChangeAspect="1"/>
            </p:cNvGraphicFramePr>
            <p:nvPr>
              <p:custDataLst>
                <p:tags r:id="rId3"/>
              </p:custDataLst>
            </p:nvPr>
          </p:nvGraphicFramePr>
          <p:xfrm>
            <a:off x="3010" y="6311"/>
            <a:ext cx="492" cy="54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r:id="rId11" imgW="127000" imgH="139700" progId="Equation.KSEE3">
                    <p:embed/>
                  </p:oleObj>
                </mc:Choice>
                <mc:Fallback>
                  <p:oleObj r:id="rId11" imgW="127000" imgH="139700" progId="Equation.KSEE3">
                    <p:embed/>
                    <p:pic>
                      <p:nvPicPr>
                        <p:cNvPr id="0" name="图片 1024"/>
                        <p:cNvPicPr/>
                        <p:nvPr/>
                      </p:nvPicPr>
                      <p:blipFill>
                        <a:blip r:embed="rId8"/>
                        <a:stretch>
                          <a:fillRect/>
                        </a:stretch>
                      </p:blipFill>
                      <p:spPr>
                        <a:xfrm>
                          <a:off x="3010" y="6311"/>
                          <a:ext cx="492" cy="542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标题 2"/>
          <p:cNvSpPr>
            <a:spLocks noGrp="1"/>
          </p:cNvSpPr>
          <p:nvPr>
            <p:ph type="title"/>
          </p:nvPr>
        </p:nvSpPr>
        <p:spPr>
          <a:xfrm>
            <a:off x="0" y="123825"/>
            <a:ext cx="9144000" cy="565150"/>
          </a:xfrm>
        </p:spPr>
        <p:txBody>
          <a:bodyPr vert="horz" wrap="square" lIns="91440" tIns="45720" rIns="91440" bIns="45720" anchor="ctr" anchorCtr="0"/>
          <a:lstStyle/>
          <a:p>
            <a:r>
              <a:rPr lang="zh-CN" altLang="en-US" sz="2800" kern="1200" dirty="0">
                <a:latin typeface="黑体" panose="02010609060101010101" pitchFamily="2" charset="-122"/>
                <a:ea typeface="黑体" panose="02010609060101010101" pitchFamily="2" charset="-122"/>
                <a:cs typeface="+mj-cs"/>
              </a:rPr>
              <a:t>新知探究</a:t>
            </a:r>
          </a:p>
        </p:txBody>
      </p:sp>
      <p:sp>
        <p:nvSpPr>
          <p:cNvPr id="3" name="Text Box 24"/>
          <p:cNvSpPr txBox="1"/>
          <p:nvPr/>
        </p:nvSpPr>
        <p:spPr>
          <a:xfrm>
            <a:off x="755649" y="843558"/>
            <a:ext cx="7920000" cy="1130246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lstStyle/>
          <a:p>
            <a:pPr>
              <a:lnSpc>
                <a:spcPct val="150000"/>
              </a:lnSpc>
              <a:buFontTx/>
            </a:pPr>
            <a:r>
              <a:rPr lang="en-US" altLang="zh-CN" sz="2400" b="1" dirty="0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        </a:t>
            </a:r>
            <a:r>
              <a:rPr lang="zh-CN" altLang="en-US" sz="2400" b="1" dirty="0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一般地，如果在一次试验中事件</a:t>
            </a:r>
            <a:r>
              <a:rPr lang="en-US" altLang="zh-CN" sz="2400" b="1" i="1" dirty="0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A</a:t>
            </a:r>
            <a:r>
              <a:rPr lang="zh-CN" altLang="en-US" sz="2400" b="1" dirty="0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发生的概率是</a:t>
            </a:r>
            <a:r>
              <a:rPr kumimoji="0" lang="en-US" altLang="zh-CN" sz="24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p</a:t>
            </a:r>
            <a:r>
              <a:rPr lang="zh-CN" altLang="zh-CN" sz="2400" b="1" dirty="0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，那么在</a:t>
            </a:r>
            <a:r>
              <a:rPr kumimoji="0" lang="en-US" altLang="zh-CN" sz="24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n</a:t>
            </a:r>
            <a:r>
              <a:rPr lang="zh-CN" altLang="zh-CN" sz="2400" b="1" dirty="0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次独立重复试验中，</a:t>
            </a:r>
            <a:r>
              <a:rPr lang="zh-CN" altLang="zh-CN" sz="2400" b="1" dirty="0">
                <a:solidFill>
                  <a:srgbClr val="0000CC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事件</a:t>
            </a:r>
            <a:r>
              <a:rPr lang="en-US" altLang="zh-CN" sz="2400" b="1" i="1" dirty="0">
                <a:solidFill>
                  <a:srgbClr val="0000CC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A</a:t>
            </a:r>
            <a:r>
              <a:rPr lang="zh-CN" altLang="en-US" sz="2400" b="1" dirty="0">
                <a:solidFill>
                  <a:srgbClr val="0000CC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恰好发生</a:t>
            </a:r>
            <a:r>
              <a:rPr lang="en-US" altLang="zh-CN" sz="2400" b="1" i="1" dirty="0">
                <a:solidFill>
                  <a:srgbClr val="0000CC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k</a:t>
            </a:r>
            <a:r>
              <a:rPr lang="zh-CN" altLang="zh-CN" sz="2400" b="1" dirty="0">
                <a:solidFill>
                  <a:srgbClr val="0000CC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次的概率</a:t>
            </a:r>
            <a:r>
              <a:rPr lang="zh-CN" altLang="zh-CN" sz="2400" b="1" dirty="0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为</a:t>
            </a:r>
            <a:endParaRPr lang="en-US" altLang="zh-CN" sz="2400" b="1" dirty="0">
              <a:solidFill>
                <a:schemeClr val="tx1"/>
              </a:solidFill>
              <a:latin typeface="Times New Roman" panose="02020603050405020304" pitchFamily="18" charset="0"/>
              <a:ea typeface="黑体" panose="02010609060101010101" pitchFamily="49" charset="-122"/>
              <a:cs typeface="Times New Roman" panose="02020603050405020304" pitchFamily="18" charset="0"/>
            </a:endParaRPr>
          </a:p>
        </p:txBody>
      </p:sp>
      <p:grpSp>
        <p:nvGrpSpPr>
          <p:cNvPr id="15" name="组合 14"/>
          <p:cNvGrpSpPr/>
          <p:nvPr/>
        </p:nvGrpSpPr>
        <p:grpSpPr>
          <a:xfrm>
            <a:off x="1895475" y="2414905"/>
            <a:ext cx="5874385" cy="488950"/>
            <a:chOff x="2985" y="3803"/>
            <a:chExt cx="9251" cy="770"/>
          </a:xfrm>
        </p:grpSpPr>
        <p:graphicFrame>
          <p:nvGraphicFramePr>
            <p:cNvPr id="12" name="对象 11">
              <a:hlinkClick r:id="" action="ppaction://ole?verb=0"/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963224095"/>
                </p:ext>
              </p:extLst>
            </p:nvPr>
          </p:nvGraphicFramePr>
          <p:xfrm>
            <a:off x="2985" y="3803"/>
            <a:ext cx="8615" cy="77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2" imgW="2705040" imgH="241200" progId="Equation.DSMT4">
                    <p:embed/>
                  </p:oleObj>
                </mc:Choice>
                <mc:Fallback>
                  <p:oleObj name="Equation" r:id="rId2" imgW="2705040" imgH="241200" progId="Equation.DSMT4">
                    <p:embed/>
                    <p:pic>
                      <p:nvPicPr>
                        <p:cNvPr id="0" name="图片 2048"/>
                        <p:cNvPicPr/>
                        <p:nvPr/>
                      </p:nvPicPr>
                      <p:blipFill>
                        <a:blip r:embed="rId3"/>
                        <a:stretch>
                          <a:fillRect/>
                        </a:stretch>
                      </p:blipFill>
                      <p:spPr>
                        <a:xfrm>
                          <a:off x="2985" y="3803"/>
                          <a:ext cx="8615" cy="770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3" name="文本框 12"/>
            <p:cNvSpPr txBox="1"/>
            <p:nvPr/>
          </p:nvSpPr>
          <p:spPr>
            <a:xfrm>
              <a:off x="11703" y="3910"/>
              <a:ext cx="533" cy="555"/>
            </a:xfrm>
            <a:prstGeom prst="rect">
              <a:avLst/>
            </a:prstGeom>
            <a:noFill/>
          </p:spPr>
          <p:txBody>
            <a:bodyPr wrap="none" rtlCol="0" anchor="t">
              <a:noAutofit/>
            </a:bodyPr>
            <a:lstStyle/>
            <a:p>
              <a:r>
                <a:rPr lang="zh-CN" altLang="en-US" dirty="0">
                  <a:latin typeface="Calibri" panose="020F0502020204030204" pitchFamily="34" charset="0"/>
                </a:rPr>
                <a:t>①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标题 2"/>
          <p:cNvSpPr>
            <a:spLocks noGrp="1"/>
          </p:cNvSpPr>
          <p:nvPr>
            <p:ph type="title"/>
          </p:nvPr>
        </p:nvSpPr>
        <p:spPr>
          <a:xfrm>
            <a:off x="0" y="123825"/>
            <a:ext cx="9144000" cy="565150"/>
          </a:xfrm>
        </p:spPr>
        <p:txBody>
          <a:bodyPr vert="horz" wrap="square" lIns="91440" tIns="45720" rIns="91440" bIns="45720" anchor="ctr" anchorCtr="0"/>
          <a:lstStyle/>
          <a:p>
            <a:r>
              <a:rPr lang="zh-CN" altLang="en-US" sz="2800" kern="1200" dirty="0">
                <a:latin typeface="黑体" panose="02010609060101010101" pitchFamily="2" charset="-122"/>
                <a:ea typeface="黑体" panose="02010609060101010101" pitchFamily="2" charset="-122"/>
                <a:cs typeface="+mj-cs"/>
              </a:rPr>
              <a:t>新知探究</a:t>
            </a:r>
          </a:p>
        </p:txBody>
      </p:sp>
      <p:sp>
        <p:nvSpPr>
          <p:cNvPr id="19476" name="Text Box 77"/>
          <p:cNvSpPr txBox="1"/>
          <p:nvPr/>
        </p:nvSpPr>
        <p:spPr>
          <a:xfrm>
            <a:off x="612000" y="771550"/>
            <a:ext cx="7920000" cy="2992120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noAutofit/>
          </a:bodyPr>
          <a:lstStyle/>
          <a:p>
            <a:pPr>
              <a:lnSpc>
                <a:spcPct val="150000"/>
              </a:lnSpc>
              <a:buFontTx/>
            </a:pPr>
            <a:r>
              <a:rPr lang="en-US" altLang="zh-CN" sz="2400" b="1" dirty="0">
                <a:solidFill>
                  <a:srgbClr val="0000FF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      </a:t>
            </a:r>
            <a:r>
              <a:rPr lang="en-US" altLang="zh-CN" sz="2400" b="1" dirty="0">
                <a:solidFill>
                  <a:srgbClr val="0000CC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 </a:t>
            </a:r>
            <a:r>
              <a:rPr lang="zh-CN" altLang="zh-CN" sz="2000" b="1" dirty="0">
                <a:solidFill>
                  <a:srgbClr val="0000CC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例</a:t>
            </a:r>
            <a:r>
              <a:rPr lang="en-US" altLang="zh-CN" sz="2000" b="1" dirty="0">
                <a:solidFill>
                  <a:srgbClr val="0000CC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1   </a:t>
            </a:r>
            <a:r>
              <a:rPr lang="zh-CN" altLang="en-US" sz="2000" b="1" dirty="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在人寿保险业中，很重视某一年龄段的投保人的死亡率，假如每个投保人能活到</a:t>
            </a:r>
            <a:r>
              <a:rPr lang="en-US" altLang="zh-CN" sz="2000" b="1" dirty="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65</a:t>
            </a:r>
            <a:r>
              <a:rPr lang="zh-CN" altLang="en-US" sz="2000" b="1" dirty="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岁的概率为</a:t>
            </a:r>
            <a:r>
              <a:rPr lang="en-US" altLang="zh-CN" sz="2000" b="1" dirty="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0.6</a:t>
            </a:r>
            <a:r>
              <a:rPr lang="zh-CN" altLang="en-US" sz="2000" b="1" dirty="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，试问</a:t>
            </a:r>
            <a:r>
              <a:rPr lang="en-US" altLang="zh-CN" sz="2000" b="1" dirty="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3</a:t>
            </a:r>
            <a:r>
              <a:rPr lang="zh-CN" altLang="en-US" sz="2000" b="1" dirty="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个投保人中：</a:t>
            </a:r>
          </a:p>
          <a:p>
            <a:pPr>
              <a:lnSpc>
                <a:spcPct val="150000"/>
              </a:lnSpc>
              <a:buFontTx/>
            </a:pPr>
            <a:r>
              <a:rPr lang="en-US" altLang="zh-CN" sz="2000" b="1" dirty="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     </a:t>
            </a:r>
            <a:r>
              <a:rPr lang="zh-CN" altLang="en-US" sz="2000" b="1" dirty="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（</a:t>
            </a:r>
            <a:r>
              <a:rPr lang="en-US" altLang="zh-CN" sz="2000" b="1" dirty="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1</a:t>
            </a:r>
            <a:r>
              <a:rPr lang="zh-CN" altLang="en-US" sz="2000" b="1" dirty="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）全部活到</a:t>
            </a:r>
            <a:r>
              <a:rPr lang="en-US" altLang="zh-CN" sz="2000" b="1" dirty="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65</a:t>
            </a:r>
            <a:r>
              <a:rPr lang="zh-CN" altLang="en-US" sz="2000" b="1" dirty="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岁的概率；</a:t>
            </a:r>
          </a:p>
          <a:p>
            <a:pPr>
              <a:lnSpc>
                <a:spcPct val="150000"/>
              </a:lnSpc>
              <a:buFontTx/>
            </a:pPr>
            <a:r>
              <a:rPr lang="en-US" altLang="zh-CN" sz="2000" b="1" dirty="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     </a:t>
            </a:r>
            <a:r>
              <a:rPr lang="zh-CN" altLang="en-US" sz="2000" b="1" dirty="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（</a:t>
            </a:r>
            <a:r>
              <a:rPr lang="en-US" altLang="zh-CN" sz="2000" b="1" dirty="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2</a:t>
            </a:r>
            <a:r>
              <a:rPr lang="zh-CN" altLang="en-US" sz="2000" b="1" dirty="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）有</a:t>
            </a:r>
            <a:r>
              <a:rPr lang="en-US" altLang="zh-CN" sz="2000" b="1" dirty="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2</a:t>
            </a:r>
            <a:r>
              <a:rPr lang="zh-CN" altLang="en-US" sz="2000" b="1" dirty="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个活到</a:t>
            </a:r>
            <a:r>
              <a:rPr lang="en-US" altLang="zh-CN" sz="2000" b="1" dirty="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65</a:t>
            </a:r>
            <a:r>
              <a:rPr lang="zh-CN" altLang="en-US" sz="2000" b="1" dirty="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岁的概率；</a:t>
            </a:r>
          </a:p>
          <a:p>
            <a:pPr>
              <a:lnSpc>
                <a:spcPct val="150000"/>
              </a:lnSpc>
              <a:buFontTx/>
            </a:pPr>
            <a:r>
              <a:rPr lang="en-US" altLang="zh-CN" sz="2000" b="1" dirty="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     </a:t>
            </a:r>
            <a:r>
              <a:rPr lang="zh-CN" altLang="en-US" sz="2000" b="1" dirty="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（</a:t>
            </a:r>
            <a:r>
              <a:rPr lang="en-US" altLang="zh-CN" sz="2000" b="1" dirty="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3</a:t>
            </a:r>
            <a:r>
              <a:rPr lang="zh-CN" altLang="en-US" sz="2000" b="1" dirty="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）有</a:t>
            </a:r>
            <a:r>
              <a:rPr lang="en-US" altLang="zh-CN" sz="2000" b="1" dirty="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1</a:t>
            </a:r>
            <a:r>
              <a:rPr lang="zh-CN" altLang="en-US" sz="2000" b="1" dirty="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个活到</a:t>
            </a:r>
            <a:r>
              <a:rPr lang="en-US" altLang="zh-CN" sz="2000" b="1" dirty="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65</a:t>
            </a:r>
            <a:r>
              <a:rPr lang="zh-CN" altLang="en-US" sz="2000" b="1" dirty="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岁的概率；</a:t>
            </a:r>
          </a:p>
          <a:p>
            <a:pPr>
              <a:lnSpc>
                <a:spcPct val="150000"/>
              </a:lnSpc>
              <a:buFontTx/>
            </a:pPr>
            <a:r>
              <a:rPr lang="en-US" altLang="zh-CN" sz="2000" b="1" dirty="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     </a:t>
            </a:r>
            <a:r>
              <a:rPr lang="zh-CN" altLang="en-US" sz="2000" b="1" dirty="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（</a:t>
            </a:r>
            <a:r>
              <a:rPr lang="en-US" altLang="zh-CN" sz="2000" b="1" dirty="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4</a:t>
            </a:r>
            <a:r>
              <a:rPr lang="zh-CN" altLang="en-US" sz="2000" b="1" dirty="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）都活不到</a:t>
            </a:r>
            <a:r>
              <a:rPr lang="en-US" altLang="zh-CN" sz="2000" b="1" dirty="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65</a:t>
            </a:r>
            <a:r>
              <a:rPr lang="zh-CN" altLang="en-US" sz="2000" b="1" dirty="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岁的概率</a:t>
            </a:r>
            <a:r>
              <a:rPr lang="en-US" altLang="zh-CN" sz="2000" b="1" dirty="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.</a:t>
            </a:r>
            <a:endParaRPr lang="zh-CN" altLang="en-US" sz="2000" b="1" dirty="0">
              <a:solidFill>
                <a:schemeClr val="tx1"/>
              </a:solidFill>
              <a:latin typeface="Times New Roman" panose="02020603050405020304" pitchFamily="18" charset="0"/>
              <a:ea typeface="宋体" panose="02010600030101010101" pitchFamily="2" charset="-122"/>
            </a:endParaRPr>
          </a:p>
          <a:p>
            <a:pPr>
              <a:lnSpc>
                <a:spcPct val="180000"/>
              </a:lnSpc>
              <a:buFontTx/>
            </a:pPr>
            <a:endParaRPr lang="zh-CN" altLang="en-US" sz="2000" b="1" dirty="0">
              <a:solidFill>
                <a:schemeClr val="tx1"/>
              </a:solidFill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标题 2"/>
          <p:cNvSpPr>
            <a:spLocks noGrp="1"/>
          </p:cNvSpPr>
          <p:nvPr>
            <p:ph type="title"/>
          </p:nvPr>
        </p:nvSpPr>
        <p:spPr>
          <a:xfrm>
            <a:off x="0" y="123825"/>
            <a:ext cx="9144000" cy="565150"/>
          </a:xfrm>
        </p:spPr>
        <p:txBody>
          <a:bodyPr vert="horz" wrap="square" lIns="91440" tIns="45720" rIns="91440" bIns="45720" anchor="ctr" anchorCtr="0"/>
          <a:lstStyle/>
          <a:p>
            <a:r>
              <a:rPr lang="zh-CN" altLang="en-US" sz="2800" kern="1200" dirty="0">
                <a:latin typeface="黑体" panose="02010609060101010101" pitchFamily="2" charset="-122"/>
                <a:ea typeface="黑体" panose="02010609060101010101" pitchFamily="2" charset="-122"/>
                <a:cs typeface="+mj-cs"/>
              </a:rPr>
              <a:t>新知探究</a:t>
            </a:r>
          </a:p>
        </p:txBody>
      </p:sp>
      <p:sp>
        <p:nvSpPr>
          <p:cNvPr id="19476" name="Text Box 77"/>
          <p:cNvSpPr txBox="1"/>
          <p:nvPr/>
        </p:nvSpPr>
        <p:spPr>
          <a:xfrm>
            <a:off x="683895" y="628015"/>
            <a:ext cx="7920000" cy="1294765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noAutofit/>
          </a:bodyPr>
          <a:lstStyle/>
          <a:p>
            <a:pPr>
              <a:lnSpc>
                <a:spcPct val="150000"/>
              </a:lnSpc>
              <a:buFontTx/>
            </a:pPr>
            <a:r>
              <a:rPr lang="en-US" altLang="zh-CN" sz="2400" b="1" dirty="0">
                <a:solidFill>
                  <a:srgbClr val="0000FF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       </a:t>
            </a:r>
            <a:r>
              <a:rPr lang="zh-CN" altLang="en-US" sz="2000" b="1" dirty="0">
                <a:solidFill>
                  <a:srgbClr val="0000CC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解</a:t>
            </a:r>
            <a:r>
              <a:rPr lang="en-US" altLang="zh-CN" sz="2000" b="1" dirty="0">
                <a:solidFill>
                  <a:srgbClr val="0000CC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 </a:t>
            </a:r>
            <a:r>
              <a:rPr lang="en-US" altLang="zh-CN" sz="2000" b="1" dirty="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  </a:t>
            </a:r>
            <a:r>
              <a:rPr lang="zh-CN" altLang="en-US" sz="2000" b="1" dirty="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设事件</a:t>
            </a:r>
            <a:r>
              <a:rPr lang="en-US" altLang="zh-CN" sz="2000" b="1" i="1" dirty="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A</a:t>
            </a:r>
            <a:r>
              <a:rPr lang="zh-CN" altLang="en-US" sz="2000" b="1" dirty="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表示投保人活到</a:t>
            </a:r>
            <a:r>
              <a:rPr lang="en-US" altLang="zh-CN" sz="2000" b="1" dirty="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65</a:t>
            </a:r>
            <a:r>
              <a:rPr lang="zh-CN" altLang="en-US" sz="2000" b="1" dirty="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岁，则</a:t>
            </a:r>
            <a:r>
              <a:rPr lang="en-US" altLang="zh-CN" sz="2000" b="1" dirty="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3</a:t>
            </a:r>
            <a:r>
              <a:rPr lang="zh-CN" altLang="en-US" sz="2000" b="1" dirty="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个投保人活到</a:t>
            </a:r>
            <a:r>
              <a:rPr lang="en-US" altLang="zh-CN" sz="2000" b="1" dirty="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65</a:t>
            </a:r>
            <a:r>
              <a:rPr lang="zh-CN" altLang="en-US" sz="2000" b="1" dirty="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岁的人数相当于做</a:t>
            </a:r>
            <a:r>
              <a:rPr lang="en-US" altLang="zh-CN" sz="2000" b="1" dirty="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3</a:t>
            </a:r>
            <a:r>
              <a:rPr lang="zh-CN" altLang="en-US" sz="2000" b="1" dirty="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次独立重复试验中事件</a:t>
            </a:r>
            <a:r>
              <a:rPr lang="en-US" altLang="zh-CN" sz="2000" b="1" i="1" dirty="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A</a:t>
            </a:r>
            <a:r>
              <a:rPr lang="en-US" altLang="zh-CN" sz="2000" b="1" dirty="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 </a:t>
            </a:r>
            <a:r>
              <a:rPr lang="zh-CN" altLang="en-US" sz="2000" b="1" dirty="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发生的次数，由公式</a:t>
            </a:r>
            <a:r>
              <a:rPr lang="zh-CN" altLang="en-US" sz="2000" b="1" dirty="0">
                <a:solidFill>
                  <a:schemeClr val="tx1"/>
                </a:solidFill>
                <a:latin typeface="+mn-ea"/>
                <a:ea typeface="+mn-ea"/>
              </a:rPr>
              <a:t>①有</a:t>
            </a:r>
          </a:p>
          <a:p>
            <a:pPr>
              <a:lnSpc>
                <a:spcPct val="150000"/>
              </a:lnSpc>
              <a:buFontTx/>
            </a:pPr>
            <a:endParaRPr lang="zh-CN" altLang="en-US" sz="2000" b="1" dirty="0">
              <a:solidFill>
                <a:schemeClr val="tx1"/>
              </a:solidFill>
              <a:latin typeface="+mn-ea"/>
              <a:ea typeface="+mn-ea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1115616" y="1748790"/>
            <a:ext cx="4627880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b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（</a:t>
            </a:r>
            <a:r>
              <a:rPr lang="en-US" altLang="zh-CN" sz="2000" b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</a:t>
            </a:r>
            <a:r>
              <a:rPr lang="zh-CN" altLang="en-US" sz="2000" b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）</a:t>
            </a:r>
            <a:r>
              <a:rPr lang="en-US" altLang="zh-CN" sz="2000" b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3</a:t>
            </a:r>
            <a:r>
              <a:rPr lang="zh-CN" altLang="en-US" sz="2000" b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个投保人全部活到</a:t>
            </a:r>
            <a:r>
              <a:rPr lang="en-US" altLang="zh-CN" sz="2000" b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65</a:t>
            </a:r>
            <a:r>
              <a:rPr lang="zh-CN" altLang="en-US" sz="2000" b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岁的概率为</a:t>
            </a:r>
          </a:p>
        </p:txBody>
      </p:sp>
      <p:graphicFrame>
        <p:nvGraphicFramePr>
          <p:cNvPr id="3" name="对象 2">
            <a:hlinkClick r:id="" action="ppaction://ole?verb=0"/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77964562"/>
              </p:ext>
            </p:extLst>
          </p:nvPr>
        </p:nvGraphicFramePr>
        <p:xfrm>
          <a:off x="3578225" y="2159000"/>
          <a:ext cx="3190875" cy="438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1752480" imgH="241200" progId="Equation.DSMT4">
                  <p:embed/>
                </p:oleObj>
              </mc:Choice>
              <mc:Fallback>
                <p:oleObj name="Equation" r:id="rId2" imgW="1752480" imgH="241200" progId="Equation.DSMT4">
                  <p:embed/>
                  <p:pic>
                    <p:nvPicPr>
                      <p:cNvPr id="0" name="图片 3072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3578225" y="2159000"/>
                        <a:ext cx="3190875" cy="4381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文本框 3"/>
          <p:cNvSpPr txBox="1"/>
          <p:nvPr/>
        </p:nvSpPr>
        <p:spPr>
          <a:xfrm>
            <a:off x="1115616" y="2593340"/>
            <a:ext cx="4627880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b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（</a:t>
            </a:r>
            <a:r>
              <a:rPr lang="en-US" altLang="zh-CN" sz="2000" b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2</a:t>
            </a:r>
            <a:r>
              <a:rPr lang="zh-CN" altLang="en-US" sz="2000" b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）有</a:t>
            </a:r>
            <a:r>
              <a:rPr lang="en-US" altLang="zh-CN" sz="2000" b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2</a:t>
            </a:r>
            <a:r>
              <a:rPr lang="zh-CN" altLang="en-US" sz="2000" b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个活到</a:t>
            </a:r>
            <a:r>
              <a:rPr lang="en-US" altLang="zh-CN" sz="2000" b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65</a:t>
            </a:r>
            <a:r>
              <a:rPr lang="zh-CN" altLang="en-US" sz="2000" b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岁的概率为</a:t>
            </a:r>
          </a:p>
        </p:txBody>
      </p:sp>
      <p:graphicFrame>
        <p:nvGraphicFramePr>
          <p:cNvPr id="5" name="对象 4">
            <a:hlinkClick r:id="" action="ppaction://ole?verb=0"/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64593791"/>
              </p:ext>
            </p:extLst>
          </p:nvPr>
        </p:nvGraphicFramePr>
        <p:xfrm>
          <a:off x="3573463" y="3013075"/>
          <a:ext cx="3198812" cy="434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1777680" imgH="241200" progId="Equation.DSMT4">
                  <p:embed/>
                </p:oleObj>
              </mc:Choice>
              <mc:Fallback>
                <p:oleObj name="Equation" r:id="rId4" imgW="1777680" imgH="241200" progId="Equation.DSMT4">
                  <p:embed/>
                  <p:pic>
                    <p:nvPicPr>
                      <p:cNvPr id="0" name="图片 3072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3573463" y="3013075"/>
                        <a:ext cx="3198812" cy="4349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文本框 6"/>
          <p:cNvSpPr txBox="1"/>
          <p:nvPr/>
        </p:nvSpPr>
        <p:spPr>
          <a:xfrm>
            <a:off x="1115616" y="3460115"/>
            <a:ext cx="4627880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b="1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（</a:t>
            </a:r>
            <a:r>
              <a:rPr lang="en-US" altLang="zh-CN" sz="2000" b="1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3</a:t>
            </a:r>
            <a:r>
              <a:rPr lang="zh-CN" altLang="en-US" sz="2000" b="1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）有</a:t>
            </a:r>
            <a:r>
              <a:rPr lang="en-US" altLang="zh-CN" sz="2000" b="1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</a:t>
            </a:r>
            <a:r>
              <a:rPr lang="zh-CN" altLang="en-US" sz="2000" b="1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个活到</a:t>
            </a:r>
            <a:r>
              <a:rPr lang="en-US" altLang="zh-CN" sz="2000" b="1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65</a:t>
            </a:r>
            <a:r>
              <a:rPr lang="zh-CN" altLang="en-US" sz="2000" b="1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岁的概率为</a:t>
            </a:r>
          </a:p>
        </p:txBody>
      </p:sp>
      <p:graphicFrame>
        <p:nvGraphicFramePr>
          <p:cNvPr id="8" name="对象 7">
            <a:hlinkClick r:id="" action="ppaction://ole?verb=0"/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12582879"/>
              </p:ext>
            </p:extLst>
          </p:nvPr>
        </p:nvGraphicFramePr>
        <p:xfrm>
          <a:off x="3571875" y="3836988"/>
          <a:ext cx="3187700" cy="444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1726920" imgH="241200" progId="Equation.DSMT4">
                  <p:embed/>
                </p:oleObj>
              </mc:Choice>
              <mc:Fallback>
                <p:oleObj name="Equation" r:id="rId6" imgW="1726920" imgH="241200" progId="Equation.DSMT4">
                  <p:embed/>
                  <p:pic>
                    <p:nvPicPr>
                      <p:cNvPr id="0" name="图片 3072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3571875" y="3836988"/>
                        <a:ext cx="3187700" cy="4445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文本框 9"/>
          <p:cNvSpPr txBox="1"/>
          <p:nvPr/>
        </p:nvSpPr>
        <p:spPr>
          <a:xfrm>
            <a:off x="1115616" y="4232910"/>
            <a:ext cx="4627880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b="1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（</a:t>
            </a:r>
            <a:r>
              <a:rPr lang="en-US" altLang="zh-CN" sz="2000" b="1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4</a:t>
            </a:r>
            <a:r>
              <a:rPr lang="zh-CN" altLang="en-US" sz="2000" b="1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）都活不到</a:t>
            </a:r>
            <a:r>
              <a:rPr lang="en-US" altLang="zh-CN" sz="2000" b="1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65</a:t>
            </a:r>
            <a:r>
              <a:rPr lang="zh-CN" altLang="en-US" sz="2000" b="1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岁的概率为</a:t>
            </a:r>
          </a:p>
        </p:txBody>
      </p:sp>
      <p:graphicFrame>
        <p:nvGraphicFramePr>
          <p:cNvPr id="11" name="对象 10">
            <a:hlinkClick r:id="" action="ppaction://ole?verb=0"/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46496482"/>
              </p:ext>
            </p:extLst>
          </p:nvPr>
        </p:nvGraphicFramePr>
        <p:xfrm>
          <a:off x="3590925" y="4624388"/>
          <a:ext cx="3228975" cy="441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1765080" imgH="241200" progId="Equation.DSMT4">
                  <p:embed/>
                </p:oleObj>
              </mc:Choice>
              <mc:Fallback>
                <p:oleObj name="Equation" r:id="rId8" imgW="1765080" imgH="241200" progId="Equation.DSMT4">
                  <p:embed/>
                  <p:pic>
                    <p:nvPicPr>
                      <p:cNvPr id="0" name="图片 3072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3590925" y="4624388"/>
                        <a:ext cx="3228975" cy="4413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76" grpId="0"/>
      <p:bldP spid="19476" grpId="1"/>
      <p:bldP spid="2" grpId="0"/>
      <p:bldP spid="2" grpId="1"/>
      <p:bldP spid="4" grpId="0"/>
      <p:bldP spid="4" grpId="1"/>
      <p:bldP spid="7" grpId="0"/>
      <p:bldP spid="7" grpId="1"/>
      <p:bldP spid="10" grpId="0"/>
      <p:bldP spid="10" grpId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ext Box 77"/>
          <p:cNvSpPr txBox="1"/>
          <p:nvPr/>
        </p:nvSpPr>
        <p:spPr>
          <a:xfrm>
            <a:off x="611505" y="733425"/>
            <a:ext cx="7920000" cy="1008000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noAutofit/>
          </a:bodyPr>
          <a:lstStyle/>
          <a:p>
            <a:pPr>
              <a:lnSpc>
                <a:spcPct val="150000"/>
              </a:lnSpc>
              <a:buFontTx/>
            </a:pPr>
            <a:r>
              <a:rPr lang="zh-CN" altLang="en-US" sz="2000" b="1" dirty="0">
                <a:solidFill>
                  <a:srgbClr val="0000CC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练习</a:t>
            </a:r>
            <a:r>
              <a:rPr lang="en-US" altLang="zh-CN" sz="2000" b="1" dirty="0">
                <a:solidFill>
                  <a:srgbClr val="0000CC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1</a:t>
            </a:r>
            <a:r>
              <a:rPr lang="zh-CN" altLang="en-US" sz="2000" b="1" dirty="0">
                <a:solidFill>
                  <a:srgbClr val="0000FF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  </a:t>
            </a:r>
            <a:r>
              <a:rPr lang="zh-CN" altLang="en-US" sz="2000" b="1" dirty="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某班有</a:t>
            </a:r>
            <a:r>
              <a:rPr lang="en-US" altLang="zh-CN" sz="2000" b="1" dirty="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50</a:t>
            </a:r>
            <a:r>
              <a:rPr lang="zh-CN" altLang="en-US" sz="2000" b="1" dirty="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个学生，假设每个学生早上到校时间相互没有影响，并且迟到的概率</a:t>
            </a:r>
            <a:r>
              <a:rPr lang="zh-CN" altLang="en-US" sz="2000" b="1" dirty="0">
                <a:latin typeface="Times New Roman" panose="02020603050405020304" pitchFamily="18" charset="0"/>
              </a:rPr>
              <a:t>均为</a:t>
            </a:r>
            <a:r>
              <a:rPr lang="en-US" altLang="zh-CN" sz="2000" b="1" dirty="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0.05</a:t>
            </a:r>
            <a:r>
              <a:rPr lang="zh-CN" altLang="en-US" sz="2000" b="1" dirty="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，试求这个班某天正好有</a:t>
            </a:r>
            <a:r>
              <a:rPr lang="en-US" altLang="zh-CN" sz="2000" b="1" dirty="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4</a:t>
            </a:r>
            <a:r>
              <a:rPr lang="zh-CN" altLang="en-US" sz="2000" b="1" dirty="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个学生迟到的概率</a:t>
            </a:r>
            <a:r>
              <a:rPr lang="en-US" altLang="zh-CN" sz="2000" b="1" dirty="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.</a:t>
            </a:r>
            <a:endParaRPr lang="zh-CN" altLang="en-US" sz="2000" b="1" dirty="0">
              <a:solidFill>
                <a:schemeClr val="tx1"/>
              </a:solidFill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23557" name="标题 2"/>
          <p:cNvSpPr>
            <a:spLocks noGrp="1"/>
          </p:cNvSpPr>
          <p:nvPr>
            <p:ph type="title"/>
          </p:nvPr>
        </p:nvSpPr>
        <p:spPr>
          <a:xfrm>
            <a:off x="0" y="123825"/>
            <a:ext cx="9144000" cy="565150"/>
          </a:xfrm>
        </p:spPr>
        <p:txBody>
          <a:bodyPr vert="horz" wrap="square" lIns="91440" tIns="45720" rIns="91440" bIns="45720" anchor="ctr" anchorCtr="0"/>
          <a:lstStyle/>
          <a:p>
            <a:r>
              <a:rPr lang="zh-CN" altLang="en-US" sz="2800" kern="1200" dirty="0">
                <a:latin typeface="黑体" panose="02010609060101010101" pitchFamily="2" charset="-122"/>
                <a:ea typeface="黑体" panose="02010609060101010101" pitchFamily="2" charset="-122"/>
                <a:cs typeface="+mj-cs"/>
              </a:rPr>
              <a:t>新知探究</a:t>
            </a:r>
          </a:p>
        </p:txBody>
      </p:sp>
      <p:sp>
        <p:nvSpPr>
          <p:cNvPr id="19476" name="Text Box 77"/>
          <p:cNvSpPr txBox="1"/>
          <p:nvPr/>
        </p:nvSpPr>
        <p:spPr>
          <a:xfrm>
            <a:off x="611505" y="1815666"/>
            <a:ext cx="7920000" cy="1512168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noAutofit/>
          </a:bodyPr>
          <a:lstStyle/>
          <a:p>
            <a:pPr>
              <a:lnSpc>
                <a:spcPct val="150000"/>
              </a:lnSpc>
              <a:buFontTx/>
            </a:pPr>
            <a:r>
              <a:rPr lang="zh-CN" altLang="en-US" sz="2000" b="1" dirty="0">
                <a:solidFill>
                  <a:srgbClr val="0000CC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解</a:t>
            </a:r>
            <a:r>
              <a:rPr lang="zh-CN" altLang="en-US" sz="2000" b="1" dirty="0">
                <a:solidFill>
                  <a:schemeClr val="tx2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　</a:t>
            </a:r>
            <a:r>
              <a:rPr lang="zh-CN" altLang="en-US" sz="2000" b="1" dirty="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设事件</a:t>
            </a:r>
            <a:r>
              <a:rPr lang="en-US" altLang="zh-CN" sz="2000" b="1" i="1" dirty="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A</a:t>
            </a:r>
            <a:r>
              <a:rPr lang="zh-CN" altLang="en-US" sz="2000" b="1" dirty="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表示</a:t>
            </a:r>
            <a:r>
              <a:rPr lang="zh-CN" sz="2000" b="1" dirty="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学生迟到</a:t>
            </a:r>
            <a:r>
              <a:rPr lang="zh-CN" altLang="en-US" sz="2000" b="1" dirty="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，则</a:t>
            </a:r>
            <a:r>
              <a:rPr lang="en-US" altLang="zh-CN" sz="2000" b="1" dirty="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4</a:t>
            </a:r>
            <a:r>
              <a:rPr lang="zh-CN" altLang="en-US" sz="2000" b="1" dirty="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个</a:t>
            </a:r>
            <a:r>
              <a:rPr lang="zh-CN" sz="2000" b="1" dirty="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学生迟到</a:t>
            </a:r>
            <a:r>
              <a:rPr lang="zh-CN" altLang="en-US" sz="2000" b="1" dirty="0">
                <a:latin typeface="Times New Roman" panose="02020603050405020304" pitchFamily="18" charset="0"/>
              </a:rPr>
              <a:t>相当于做</a:t>
            </a:r>
            <a:r>
              <a:rPr lang="en-US" altLang="zh-CN" sz="2000" b="1" dirty="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50</a:t>
            </a:r>
            <a:r>
              <a:rPr lang="zh-CN" altLang="en-US" sz="2000" b="1" dirty="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次独立重复试验中事件</a:t>
            </a:r>
            <a:r>
              <a:rPr lang="en-US" altLang="zh-CN" sz="2000" b="1" i="1" dirty="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A</a:t>
            </a:r>
            <a:r>
              <a:rPr lang="zh-CN" altLang="en-US" sz="2000" b="1" dirty="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发生的次数，由公式</a:t>
            </a:r>
            <a:r>
              <a:rPr lang="zh-CN" altLang="en-US" sz="2000" b="1" dirty="0">
                <a:solidFill>
                  <a:schemeClr val="tx1"/>
                </a:solidFill>
                <a:latin typeface="+mn-ea"/>
                <a:ea typeface="+mn-ea"/>
              </a:rPr>
              <a:t>①有，这个班某天正好有</a:t>
            </a:r>
            <a:r>
              <a:rPr lang="en-US" altLang="zh-CN" sz="2000" b="1" dirty="0">
                <a:solidFill>
                  <a:schemeClr val="tx1"/>
                </a:solidFill>
                <a:latin typeface="+mn-ea"/>
                <a:ea typeface="+mn-ea"/>
              </a:rPr>
              <a:t>4</a:t>
            </a:r>
            <a:r>
              <a:rPr lang="zh-CN" altLang="en-US" sz="2000" b="1" dirty="0">
                <a:solidFill>
                  <a:schemeClr val="tx1"/>
                </a:solidFill>
                <a:latin typeface="+mn-ea"/>
                <a:ea typeface="+mn-ea"/>
              </a:rPr>
              <a:t>个学生迟到的概率为</a:t>
            </a:r>
          </a:p>
          <a:p>
            <a:pPr>
              <a:lnSpc>
                <a:spcPct val="150000"/>
              </a:lnSpc>
              <a:buFontTx/>
            </a:pPr>
            <a:endParaRPr lang="zh-CN" altLang="en-US" sz="2000" b="1" dirty="0">
              <a:solidFill>
                <a:schemeClr val="tx1"/>
              </a:solidFill>
              <a:latin typeface="+mn-ea"/>
              <a:ea typeface="+mn-ea"/>
            </a:endParaRPr>
          </a:p>
          <a:p>
            <a:pPr>
              <a:lnSpc>
                <a:spcPct val="150000"/>
              </a:lnSpc>
              <a:buFontTx/>
            </a:pPr>
            <a:endParaRPr lang="zh-CN" altLang="en-US" sz="2000" b="1" dirty="0">
              <a:solidFill>
                <a:schemeClr val="tx1"/>
              </a:solidFill>
              <a:latin typeface="+mn-ea"/>
              <a:ea typeface="+mn-ea"/>
            </a:endParaRPr>
          </a:p>
        </p:txBody>
      </p:sp>
      <p:graphicFrame>
        <p:nvGraphicFramePr>
          <p:cNvPr id="2" name="对象 1">
            <a:hlinkClick r:id="" action="ppaction://ole?verb=0"/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58197448"/>
              </p:ext>
            </p:extLst>
          </p:nvPr>
        </p:nvGraphicFramePr>
        <p:xfrm>
          <a:off x="2743200" y="3402013"/>
          <a:ext cx="3656013" cy="4397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2006280" imgH="241200" progId="Equation.DSMT4">
                  <p:embed/>
                </p:oleObj>
              </mc:Choice>
              <mc:Fallback>
                <p:oleObj name="Equation" r:id="rId2" imgW="2006280" imgH="241200" progId="Equation.DSMT4">
                  <p:embed/>
                  <p:pic>
                    <p:nvPicPr>
                      <p:cNvPr id="0" name="图片 3072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2743200" y="3402013"/>
                        <a:ext cx="3656013" cy="43973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554" grpId="0"/>
      <p:bldP spid="23554" grpId="1"/>
      <p:bldP spid="19476" grpId="0"/>
      <p:bldP spid="19476" grpId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3"/>
          <p:cNvGrpSpPr/>
          <p:nvPr/>
        </p:nvGrpSpPr>
        <p:grpSpPr>
          <a:xfrm>
            <a:off x="611505" y="1950208"/>
            <a:ext cx="8008620" cy="1332865"/>
            <a:chOff x="2311" y="1250"/>
            <a:chExt cx="12612" cy="2099"/>
          </a:xfrm>
        </p:grpSpPr>
        <p:sp>
          <p:nvSpPr>
            <p:cNvPr id="19476" name="Text Box 77"/>
            <p:cNvSpPr txBox="1"/>
            <p:nvPr>
              <p:custDataLst>
                <p:tags r:id="rId1"/>
              </p:custDataLst>
            </p:nvPr>
          </p:nvSpPr>
          <p:spPr>
            <a:xfrm>
              <a:off x="2311" y="1250"/>
              <a:ext cx="12612" cy="2099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t" anchorCtr="0">
              <a:noAutofit/>
            </a:bodyPr>
            <a:lstStyle/>
            <a:p>
              <a:pPr>
                <a:lnSpc>
                  <a:spcPts val="3200"/>
                </a:lnSpc>
                <a:buFontTx/>
              </a:pPr>
              <a:r>
                <a:rPr lang="zh-CN" altLang="en-US" sz="2000" b="1" dirty="0">
                  <a:solidFill>
                    <a:srgbClr val="0000CC"/>
                  </a:solidFill>
                  <a:latin typeface="Times New Roman" panose="02020603050405020304" pitchFamily="18" charset="0"/>
                  <a:ea typeface="宋体" panose="02010600030101010101" pitchFamily="2" charset="-122"/>
                </a:rPr>
                <a:t>解</a:t>
              </a:r>
              <a:r>
                <a:rPr lang="zh-CN" altLang="en-US" sz="2000" b="1" dirty="0">
                  <a:solidFill>
                    <a:schemeClr val="tx2"/>
                  </a:solidFill>
                  <a:latin typeface="Times New Roman" panose="02020603050405020304" pitchFamily="18" charset="0"/>
                  <a:ea typeface="宋体" panose="02010600030101010101" pitchFamily="2" charset="-122"/>
                </a:rPr>
                <a:t>　</a:t>
              </a:r>
              <a:r>
                <a:rPr lang="zh-CN" altLang="en-US" sz="2000" b="1" dirty="0">
                  <a:latin typeface="Times New Roman" panose="02020603050405020304" pitchFamily="18" charset="0"/>
                  <a:sym typeface="+mn-ea"/>
                </a:rPr>
                <a:t>设事件</a:t>
              </a:r>
              <a:r>
                <a:rPr lang="en-US" altLang="zh-CN" sz="2000" b="1" i="1" dirty="0">
                  <a:latin typeface="Times New Roman" panose="02020603050405020304" pitchFamily="18" charset="0"/>
                  <a:sym typeface="+mn-ea"/>
                </a:rPr>
                <a:t>A</a:t>
              </a:r>
              <a:r>
                <a:rPr lang="zh-CN" altLang="en-US" sz="2000" b="1" dirty="0">
                  <a:latin typeface="Times New Roman" panose="02020603050405020304" pitchFamily="18" charset="0"/>
                  <a:sym typeface="+mn-ea"/>
                </a:rPr>
                <a:t>表示某</a:t>
              </a:r>
              <a:r>
                <a:rPr lang="zh-CN" sz="2000" b="1" dirty="0">
                  <a:latin typeface="Times New Roman" panose="02020603050405020304" pitchFamily="18" charset="0"/>
                  <a:sym typeface="+mn-ea"/>
                </a:rPr>
                <a:t>学生数学测验及格</a:t>
              </a:r>
              <a:r>
                <a:rPr lang="zh-CN" altLang="en-US" sz="2000" b="1" dirty="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rPr>
                <a:t>．依题意，该学生数学测验的及格概率为</a:t>
              </a:r>
              <a:r>
                <a:rPr lang="en-US" altLang="zh-CN" sz="2000" b="1" dirty="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rPr>
                <a:t>                             </a:t>
              </a:r>
              <a:r>
                <a:rPr lang="zh-CN" altLang="en-US" sz="2000" b="1" dirty="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rPr>
                <a:t>，则他在接下来的</a:t>
              </a:r>
              <a:r>
                <a:rPr lang="en-US" altLang="zh-CN" sz="2000" b="1" dirty="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rPr>
                <a:t>10</a:t>
              </a:r>
              <a:r>
                <a:rPr lang="zh-CN" altLang="en-US" sz="2000" b="1" dirty="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rPr>
                <a:t>次数学测验中及格次数相当于做</a:t>
              </a:r>
              <a:r>
                <a:rPr lang="en-US" altLang="zh-CN" sz="2000" b="1" dirty="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rPr>
                <a:t>10</a:t>
              </a:r>
              <a:r>
                <a:rPr lang="zh-CN" altLang="en-US" sz="2000" b="1" dirty="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rPr>
                <a:t>次独立重复试验中事件</a:t>
              </a:r>
              <a:r>
                <a:rPr lang="en-US" altLang="zh-CN" sz="2000" b="1" i="1" dirty="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rPr>
                <a:t>A</a:t>
              </a:r>
              <a:r>
                <a:rPr lang="zh-CN" altLang="en-US" sz="2000" b="1" dirty="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rPr>
                <a:t>发生的次数，由公式</a:t>
              </a:r>
              <a:r>
                <a:rPr lang="zh-CN" altLang="en-US" sz="2000" b="1" dirty="0">
                  <a:solidFill>
                    <a:schemeClr val="tx1"/>
                  </a:solidFill>
                  <a:latin typeface="+mn-ea"/>
                  <a:ea typeface="+mn-ea"/>
                </a:rPr>
                <a:t>①有 </a:t>
              </a:r>
              <a:r>
                <a:rPr lang="en-US" altLang="zh-CN" sz="2000" b="1" dirty="0">
                  <a:solidFill>
                    <a:schemeClr val="tx1"/>
                  </a:solidFill>
                  <a:latin typeface="+mn-ea"/>
                  <a:ea typeface="+mn-ea"/>
                </a:rPr>
                <a:t>   </a:t>
              </a:r>
              <a:endParaRPr lang="zh-CN" altLang="en-US" sz="2000" b="1" dirty="0">
                <a:solidFill>
                  <a:schemeClr val="tx1"/>
                </a:solidFill>
                <a:latin typeface="+mn-ea"/>
                <a:ea typeface="+mn-ea"/>
              </a:endParaRPr>
            </a:p>
            <a:p>
              <a:pPr>
                <a:lnSpc>
                  <a:spcPct val="150000"/>
                </a:lnSpc>
                <a:buFontTx/>
              </a:pPr>
              <a:endParaRPr lang="zh-CN" altLang="en-US" sz="2000" b="1" dirty="0">
                <a:solidFill>
                  <a:schemeClr val="tx1"/>
                </a:solidFill>
                <a:latin typeface="+mn-ea"/>
                <a:ea typeface="+mn-ea"/>
              </a:endParaRPr>
            </a:p>
            <a:p>
              <a:pPr>
                <a:lnSpc>
                  <a:spcPct val="150000"/>
                </a:lnSpc>
                <a:buFontTx/>
              </a:pPr>
              <a:endParaRPr lang="zh-CN" altLang="en-US" sz="2000" b="1" dirty="0">
                <a:solidFill>
                  <a:schemeClr val="tx1"/>
                </a:solidFill>
                <a:latin typeface="+mn-ea"/>
                <a:ea typeface="+mn-ea"/>
              </a:endParaRPr>
            </a:p>
          </p:txBody>
        </p:sp>
        <p:graphicFrame>
          <p:nvGraphicFramePr>
            <p:cNvPr id="3" name="对象 2">
              <a:hlinkClick r:id="" action="ppaction://ole?verb=0"/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129088212"/>
                </p:ext>
              </p:extLst>
            </p:nvPr>
          </p:nvGraphicFramePr>
          <p:xfrm>
            <a:off x="4589" y="1836"/>
            <a:ext cx="2598" cy="91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r:id="rId3" imgW="1117600" imgH="393700" progId="Equation.KSEE3">
                    <p:embed/>
                  </p:oleObj>
                </mc:Choice>
                <mc:Fallback>
                  <p:oleObj r:id="rId3" imgW="1117600" imgH="393700" progId="Equation.KSEE3">
                    <p:embed/>
                    <p:pic>
                      <p:nvPicPr>
                        <p:cNvPr id="0" name="图片 1024"/>
                        <p:cNvPicPr/>
                        <p:nvPr/>
                      </p:nvPicPr>
                      <p:blipFill>
                        <a:blip r:embed="rId4"/>
                        <a:stretch>
                          <a:fillRect/>
                        </a:stretch>
                      </p:blipFill>
                      <p:spPr>
                        <a:xfrm>
                          <a:off x="4589" y="1836"/>
                          <a:ext cx="2598" cy="915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23554" name="Text Box 77"/>
          <p:cNvSpPr txBox="1"/>
          <p:nvPr/>
        </p:nvSpPr>
        <p:spPr>
          <a:xfrm>
            <a:off x="611505" y="781305"/>
            <a:ext cx="8008620" cy="1607820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noAutofit/>
          </a:bodyPr>
          <a:lstStyle/>
          <a:p>
            <a:pPr>
              <a:lnSpc>
                <a:spcPts val="3100"/>
              </a:lnSpc>
              <a:buFontTx/>
            </a:pPr>
            <a:r>
              <a:rPr lang="zh-CN" altLang="en-US" sz="2000" b="1" dirty="0">
                <a:solidFill>
                  <a:srgbClr val="0000FF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练习</a:t>
            </a:r>
            <a:r>
              <a:rPr lang="en-US" altLang="zh-CN" sz="2000" b="1" dirty="0">
                <a:solidFill>
                  <a:srgbClr val="0000FF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2</a:t>
            </a:r>
            <a:r>
              <a:rPr lang="zh-CN" altLang="en-US" sz="2000" b="1" dirty="0">
                <a:solidFill>
                  <a:srgbClr val="0000FF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  </a:t>
            </a:r>
            <a:r>
              <a:rPr lang="zh-CN" altLang="en-US" sz="2000" b="1" dirty="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某学生在最近的</a:t>
            </a:r>
            <a:r>
              <a:rPr lang="en-US" altLang="zh-CN" sz="2000" b="1" dirty="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15</a:t>
            </a:r>
            <a:r>
              <a:rPr lang="zh-CN" altLang="en-US" sz="2000" b="1" dirty="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次数学测验中有</a:t>
            </a:r>
            <a:r>
              <a:rPr lang="en-US" altLang="zh-CN" sz="2000" b="1" dirty="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5</a:t>
            </a:r>
            <a:r>
              <a:rPr lang="zh-CN" altLang="en-US" sz="2000" b="1" dirty="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次不及格，按照这个及格率，他在接下来的</a:t>
            </a:r>
            <a:r>
              <a:rPr lang="en-US" altLang="zh-CN" sz="2000" b="1" dirty="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10</a:t>
            </a:r>
            <a:r>
              <a:rPr lang="zh-CN" altLang="en-US" sz="2000" b="1" dirty="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次测验中：（</a:t>
            </a:r>
            <a:r>
              <a:rPr lang="en-US" altLang="zh-CN" sz="2000" b="1" dirty="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1</a:t>
            </a:r>
            <a:r>
              <a:rPr lang="zh-CN" altLang="en-US" sz="2000" b="1" dirty="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）全及格；（</a:t>
            </a:r>
            <a:r>
              <a:rPr lang="en-US" altLang="zh-CN" sz="2000" b="1" dirty="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2</a:t>
            </a:r>
            <a:r>
              <a:rPr lang="zh-CN" altLang="en-US" sz="2000" b="1" dirty="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）全不及格；（</a:t>
            </a:r>
            <a:r>
              <a:rPr lang="en-US" altLang="zh-CN" sz="2000" b="1" dirty="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3</a:t>
            </a:r>
            <a:r>
              <a:rPr lang="zh-CN" altLang="en-US" sz="2000" b="1" dirty="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）恰好</a:t>
            </a:r>
            <a:r>
              <a:rPr lang="en-US" altLang="zh-CN" sz="2000" b="1" dirty="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5</a:t>
            </a:r>
            <a:r>
              <a:rPr lang="zh-CN" altLang="en-US" sz="2000" b="1" dirty="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次及格的概率各是多少？</a:t>
            </a:r>
          </a:p>
          <a:p>
            <a:pPr>
              <a:lnSpc>
                <a:spcPct val="200000"/>
              </a:lnSpc>
              <a:buFontTx/>
            </a:pPr>
            <a:endParaRPr lang="zh-CN" altLang="en-US" sz="2000" b="1" dirty="0">
              <a:solidFill>
                <a:schemeClr val="tx1"/>
              </a:solidFill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23557" name="标题 2"/>
          <p:cNvSpPr>
            <a:spLocks noGrp="1"/>
          </p:cNvSpPr>
          <p:nvPr>
            <p:ph type="title"/>
          </p:nvPr>
        </p:nvSpPr>
        <p:spPr>
          <a:xfrm>
            <a:off x="0" y="123825"/>
            <a:ext cx="9144000" cy="565150"/>
          </a:xfrm>
        </p:spPr>
        <p:txBody>
          <a:bodyPr vert="horz" wrap="square" lIns="91440" tIns="45720" rIns="91440" bIns="45720" anchor="ctr" anchorCtr="0"/>
          <a:lstStyle/>
          <a:p>
            <a:r>
              <a:rPr lang="zh-CN" altLang="en-US" sz="2800" kern="1200" dirty="0">
                <a:latin typeface="黑体" panose="02010609060101010101" pitchFamily="2" charset="-122"/>
                <a:ea typeface="黑体" panose="02010609060101010101" pitchFamily="2" charset="-122"/>
                <a:cs typeface="+mj-cs"/>
              </a:rPr>
              <a:t>新知探究</a:t>
            </a:r>
          </a:p>
        </p:txBody>
      </p:sp>
      <p:graphicFrame>
        <p:nvGraphicFramePr>
          <p:cNvPr id="2" name="对象 1">
            <a:hlinkClick r:id="" action="ppaction://ole?verb=0"/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64084648"/>
              </p:ext>
            </p:extLst>
          </p:nvPr>
        </p:nvGraphicFramePr>
        <p:xfrm>
          <a:off x="3108101" y="3260725"/>
          <a:ext cx="3840163" cy="5603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" imgW="2489040" imgH="393480" progId="Equation.DSMT4">
                  <p:embed/>
                </p:oleObj>
              </mc:Choice>
              <mc:Fallback>
                <p:oleObj name="Equation" r:id="rId5" imgW="2489040" imgH="393480" progId="Equation.DSMT4">
                  <p:embed/>
                  <p:pic>
                    <p:nvPicPr>
                      <p:cNvPr id="0" name="图片 3072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3108101" y="3260725"/>
                        <a:ext cx="3840163" cy="5603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文本框 4"/>
          <p:cNvSpPr txBox="1"/>
          <p:nvPr/>
        </p:nvSpPr>
        <p:spPr>
          <a:xfrm>
            <a:off x="539552" y="3867785"/>
            <a:ext cx="3048000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b="1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（</a:t>
            </a:r>
            <a:r>
              <a:rPr lang="en-US" altLang="zh-CN" sz="2000" b="1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2</a:t>
            </a:r>
            <a:r>
              <a:rPr lang="zh-CN" altLang="en-US" sz="2000" b="1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）全不及格的概率为</a:t>
            </a:r>
          </a:p>
        </p:txBody>
      </p:sp>
      <p:graphicFrame>
        <p:nvGraphicFramePr>
          <p:cNvPr id="10" name="对象 9">
            <a:hlinkClick r:id="" action="ppaction://ole?verb=0"/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92186611"/>
              </p:ext>
            </p:extLst>
          </p:nvPr>
        </p:nvGraphicFramePr>
        <p:xfrm>
          <a:off x="3491880" y="3802760"/>
          <a:ext cx="3591560" cy="55943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7" imgW="2349360" imgH="393480" progId="Equation.DSMT4">
                  <p:embed/>
                </p:oleObj>
              </mc:Choice>
              <mc:Fallback>
                <p:oleObj name="Equation" r:id="rId7" imgW="2349360" imgH="393480" progId="Equation.DSMT4">
                  <p:embed/>
                  <p:pic>
                    <p:nvPicPr>
                      <p:cNvPr id="0" name="图片 3072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3491880" y="3802760"/>
                        <a:ext cx="3591560" cy="55943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文本框 11"/>
          <p:cNvSpPr txBox="1"/>
          <p:nvPr/>
        </p:nvSpPr>
        <p:spPr>
          <a:xfrm>
            <a:off x="539552" y="4486275"/>
            <a:ext cx="3401060" cy="40957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zh-CN" altLang="en-US" sz="2000" b="1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（</a:t>
            </a:r>
            <a:r>
              <a:rPr lang="en-US" altLang="zh-CN" sz="2000" b="1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3</a:t>
            </a:r>
            <a:r>
              <a:rPr lang="zh-CN" altLang="en-US" sz="2000" b="1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）恰好</a:t>
            </a:r>
            <a:r>
              <a:rPr lang="en-US" altLang="zh-CN" sz="2000" b="1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5</a:t>
            </a:r>
            <a:r>
              <a:rPr lang="zh-CN" altLang="en-US" sz="2000" b="1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次及格的概率为</a:t>
            </a:r>
          </a:p>
        </p:txBody>
      </p:sp>
      <p:graphicFrame>
        <p:nvGraphicFramePr>
          <p:cNvPr id="6" name="对象 5">
            <a:hlinkClick r:id="" action="ppaction://ole?verb=0"/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51355513"/>
              </p:ext>
            </p:extLst>
          </p:nvPr>
        </p:nvGraphicFramePr>
        <p:xfrm>
          <a:off x="3779912" y="4431912"/>
          <a:ext cx="3437255" cy="55943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9" imgW="2247840" imgH="393480" progId="Equation.DSMT4">
                  <p:embed/>
                </p:oleObj>
              </mc:Choice>
              <mc:Fallback>
                <p:oleObj name="Equation" r:id="rId9" imgW="2247840" imgH="393480" progId="Equation.DSMT4">
                  <p:embed/>
                  <p:pic>
                    <p:nvPicPr>
                      <p:cNvPr id="0" name="图片 3072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3779912" y="4431912"/>
                        <a:ext cx="3437255" cy="55943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文本框 7"/>
          <p:cNvSpPr txBox="1"/>
          <p:nvPr/>
        </p:nvSpPr>
        <p:spPr>
          <a:xfrm>
            <a:off x="539552" y="3310255"/>
            <a:ext cx="3048000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b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（</a:t>
            </a:r>
            <a:r>
              <a:rPr lang="en-US" altLang="zh-CN" sz="2000" b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</a:t>
            </a:r>
            <a:r>
              <a:rPr lang="zh-CN" altLang="en-US" sz="2000" b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）全及格的概率为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554" grpId="0"/>
      <p:bldP spid="23554" grpId="1"/>
      <p:bldP spid="5" grpId="0"/>
      <p:bldP spid="5" grpId="1"/>
      <p:bldP spid="12" grpId="0"/>
      <p:bldP spid="12" grpId="1"/>
      <p:bldP spid="8" grpId="0"/>
      <p:bldP spid="8" grpId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PP_MARK_KEY" val="b3bd23a7-2329-4a2c-8cb7-0b30825a7a7b"/>
  <p:tag name="COMMONDATA" val="eyJoZGlkIjoiZmM2N2VjY2JiM2FlYzdjMzVmMDBkNmQ3ZWUyZTQ0ZDYifQ==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ABLE_BEAUTIFY" val="smartTable{3657cf04-7c26-40d6-a2bc-4db41367ed87}"/>
  <p:tag name="TABLE_ENDDRAG_ORIGIN_RECT" val="550*111"/>
  <p:tag name="TABLE_ENDDRAG_RECT" val="77*96*550*111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1015</TotalTime>
  <Words>762</Words>
  <Application>Microsoft Office PowerPoint</Application>
  <PresentationFormat>全屏显示(16:9)</PresentationFormat>
  <Paragraphs>46</Paragraphs>
  <Slides>12</Slides>
  <Notes>2</Notes>
  <HiddenSlides>0</HiddenSlides>
  <MMClips>0</MMClips>
  <ScaleCrop>false</ScaleCrop>
  <HeadingPairs>
    <vt:vector size="8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嵌入 OLE 服务器</vt:lpstr>
      </vt:variant>
      <vt:variant>
        <vt:i4>3</vt:i4>
      </vt:variant>
      <vt:variant>
        <vt:lpstr>幻灯片标题</vt:lpstr>
      </vt:variant>
      <vt:variant>
        <vt:i4>12</vt:i4>
      </vt:variant>
    </vt:vector>
  </HeadingPairs>
  <TitlesOfParts>
    <vt:vector size="23" baseType="lpstr">
      <vt:lpstr>黑体</vt:lpstr>
      <vt:lpstr>华文楷体</vt:lpstr>
      <vt:lpstr>宋体</vt:lpstr>
      <vt:lpstr>Arial</vt:lpstr>
      <vt:lpstr>Calibri</vt:lpstr>
      <vt:lpstr>Times New Roman</vt:lpstr>
      <vt:lpstr>Wingdings</vt:lpstr>
      <vt:lpstr>Office 主题</vt:lpstr>
      <vt:lpstr>Equation.KSEE3</vt:lpstr>
      <vt:lpstr>Equation</vt:lpstr>
      <vt:lpstr>MathType 6.0 Equation</vt:lpstr>
      <vt:lpstr>7.3.2  二项分布（第1课时）</vt:lpstr>
      <vt:lpstr>新知探究</vt:lpstr>
      <vt:lpstr>新知探究</vt:lpstr>
      <vt:lpstr>新知探究</vt:lpstr>
      <vt:lpstr>新知探究</vt:lpstr>
      <vt:lpstr>新知探究</vt:lpstr>
      <vt:lpstr>新知探究</vt:lpstr>
      <vt:lpstr>新知探究</vt:lpstr>
      <vt:lpstr>新知探究</vt:lpstr>
      <vt:lpstr>知识小结</vt:lpstr>
      <vt:lpstr>作业布置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幻灯片 1</dc:title>
  <dc:creator>user</dc:creator>
  <cp:lastModifiedBy>姜 航</cp:lastModifiedBy>
  <cp:revision>274</cp:revision>
  <dcterms:created xsi:type="dcterms:W3CDTF">2013-12-23T07:18:00Z</dcterms:created>
  <dcterms:modified xsi:type="dcterms:W3CDTF">2023-09-08T09:28:50Z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6752D3795E87455EB08CD41B59B4C7E5_13</vt:lpwstr>
  </property>
  <property fmtid="{D5CDD505-2E9C-101B-9397-08002B2CF9AE}" pid="3" name="KSOProductBuildVer">
    <vt:lpwstr>2052-11.1.0.14309</vt:lpwstr>
  </property>
</Properties>
</file>