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5" r:id="rId3"/>
    <p:sldId id="380" r:id="rId4"/>
    <p:sldId id="381" r:id="rId5"/>
    <p:sldId id="392" r:id="rId6"/>
    <p:sldId id="330" r:id="rId7"/>
    <p:sldId id="382" r:id="rId8"/>
    <p:sldId id="334" r:id="rId9"/>
    <p:sldId id="390" r:id="rId10"/>
    <p:sldId id="391" r:id="rId11"/>
    <p:sldId id="342" r:id="rId12"/>
    <p:sldId id="348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97BB7DCA-D7C9-85D7-281B-D73BA55BC9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85785FB4-49C6-7F5B-F0C2-5A9715C83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7.3.2  </a:t>
            </a:r>
            <a:r>
              <a:rPr lang="zh-CN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二项分布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0155" y="2038354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次中至少有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次中靶的概率为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09056"/>
              </p:ext>
            </p:extLst>
          </p:nvPr>
        </p:nvGraphicFramePr>
        <p:xfrm>
          <a:off x="1884596" y="2564154"/>
          <a:ext cx="5967781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888840" progId="Equation.DSMT4">
                  <p:embed/>
                </p:oleObj>
              </mc:Choice>
              <mc:Fallback>
                <p:oleObj name="Equation" r:id="rId3" imgW="3429000" imgH="88884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4596" y="2564154"/>
                        <a:ext cx="5967781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7">
            <a:extLst>
              <a:ext uri="{FF2B5EF4-FFF2-40B4-BE49-F238E27FC236}">
                <a16:creationId xmlns:a16="http://schemas.microsoft.com/office/drawing/2014/main" id="{9C0CA434-E5C5-9524-83D4-80B042DECFE3}"/>
              </a:ext>
            </a:extLst>
          </p:cNvPr>
          <p:cNvSpPr txBox="1"/>
          <p:nvPr/>
        </p:nvSpPr>
        <p:spPr>
          <a:xfrm>
            <a:off x="612000" y="752594"/>
            <a:ext cx="7920000" cy="119050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ts val="3200"/>
              </a:lnSpc>
              <a:buFontTx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某射手射击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次，每次命中的概率为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，求下列事件的概率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次中靶；</a:t>
            </a:r>
          </a:p>
          <a:p>
            <a:pPr>
              <a:lnSpc>
                <a:spcPts val="3200"/>
              </a:lnSpc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次中至少有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次中靶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6A895A-FAB6-4647-9ABC-5C43F27FE5E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2000" y="2006719"/>
            <a:ext cx="431608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zh-CN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知识小结</a:t>
            </a:r>
          </a:p>
        </p:txBody>
      </p:sp>
      <p:sp>
        <p:nvSpPr>
          <p:cNvPr id="18" name="Text Box 4"/>
          <p:cNvSpPr txBox="1"/>
          <p:nvPr>
            <p:custDataLst>
              <p:tags r:id="rId1"/>
            </p:custDataLst>
          </p:nvPr>
        </p:nvSpPr>
        <p:spPr>
          <a:xfrm>
            <a:off x="755577" y="843558"/>
            <a:ext cx="13681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．公式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B4F845-6C68-F249-9EDA-AA62803BD647}"/>
              </a:ext>
            </a:extLst>
          </p:cNvPr>
          <p:cNvGrpSpPr/>
          <p:nvPr/>
        </p:nvGrpSpPr>
        <p:grpSpPr>
          <a:xfrm>
            <a:off x="755649" y="1297488"/>
            <a:ext cx="7920000" cy="1430328"/>
            <a:chOff x="755649" y="1297488"/>
            <a:chExt cx="7920000" cy="1430328"/>
          </a:xfrm>
        </p:grpSpPr>
        <p:sp>
          <p:nvSpPr>
            <p:cNvPr id="3" name="Text Box 24">
              <a:extLst>
                <a:ext uri="{FF2B5EF4-FFF2-40B4-BE49-F238E27FC236}">
                  <a16:creationId xmlns:a16="http://schemas.microsoft.com/office/drawing/2014/main" id="{90992305-5D42-0CB6-5669-8415B20CA91D}"/>
                </a:ext>
              </a:extLst>
            </p:cNvPr>
            <p:cNvSpPr txBox="1"/>
            <p:nvPr/>
          </p:nvSpPr>
          <p:spPr>
            <a:xfrm>
              <a:off x="755649" y="1297488"/>
              <a:ext cx="7920000" cy="1430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5000"/>
                </a:lnSpc>
                <a:buFontTx/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一般地，如果在一次试验中事件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不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发生的概率是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=1-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lang="zh-C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，那么在</a:t>
              </a: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zh-C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次独立重复试验中，</a:t>
              </a:r>
              <a:r>
                <a:rPr lang="zh-CN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事件</a:t>
              </a:r>
              <a:r>
                <a:rPr lang="en-US" altLang="zh-CN" sz="2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恰好发生</a:t>
              </a:r>
              <a:r>
                <a:rPr lang="en-US" altLang="zh-CN" sz="2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</a:t>
              </a:r>
              <a:r>
                <a:rPr lang="zh-CN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次的概率</a:t>
              </a:r>
              <a:r>
                <a:rPr lang="zh-C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为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>
              <a:hlinkClick r:id="" action="ppaction://ole?verb=0"/>
              <a:extLst>
                <a:ext uri="{FF2B5EF4-FFF2-40B4-BE49-F238E27FC236}">
                  <a16:creationId xmlns:a16="http://schemas.microsoft.com/office/drawing/2014/main" id="{9940F75F-0223-BE91-6FE5-05A30F1E98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5225448"/>
                </p:ext>
              </p:extLst>
            </p:nvPr>
          </p:nvGraphicFramePr>
          <p:xfrm>
            <a:off x="1907704" y="2238866"/>
            <a:ext cx="54705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05040" imgH="241200" progId="Equation.DSMT4">
                    <p:embed/>
                  </p:oleObj>
                </mc:Choice>
                <mc:Fallback>
                  <p:oleObj name="Equation" r:id="rId4" imgW="2705040" imgH="241200" progId="Equation.DSMT4">
                    <p:embed/>
                    <p:pic>
                      <p:nvPicPr>
                        <p:cNvPr id="9" name="对象 8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49686168-AB98-EAA1-83C1-792C900793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07704" y="2238866"/>
                          <a:ext cx="5470525" cy="488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4">
            <a:extLst>
              <a:ext uri="{FF2B5EF4-FFF2-40B4-BE49-F238E27FC236}">
                <a16:creationId xmlns:a16="http://schemas.microsoft.com/office/drawing/2014/main" id="{EDF030DD-0A83-8567-D090-6887029A043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55576" y="3004728"/>
            <a:ext cx="19442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．二项分布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B16979-B2B4-2DA5-B9A9-2C9529E77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3675890"/>
            <a:ext cx="7560000" cy="94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0" name="Text Box 5"/>
          <p:cNvSpPr txBox="1"/>
          <p:nvPr/>
        </p:nvSpPr>
        <p:spPr>
          <a:xfrm>
            <a:off x="1921086" y="1552881"/>
            <a:ext cx="5301828" cy="2037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237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237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3006B743-DBBB-7B21-F937-3DE7D0D899CA}"/>
              </a:ext>
            </a:extLst>
          </p:cNvPr>
          <p:cNvSpPr txBox="1"/>
          <p:nvPr/>
        </p:nvSpPr>
        <p:spPr>
          <a:xfrm>
            <a:off x="755649" y="843558"/>
            <a:ext cx="792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一般地，如果在一次试验中事件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发生的概率是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，那么在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次独立重复试验中，</a:t>
            </a: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事件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恰好发生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次的概率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5A91516-A6F4-FCDB-56A7-36F6D022A610}"/>
              </a:ext>
            </a:extLst>
          </p:cNvPr>
          <p:cNvGrpSpPr/>
          <p:nvPr/>
        </p:nvGrpSpPr>
        <p:grpSpPr>
          <a:xfrm>
            <a:off x="1895475" y="2211710"/>
            <a:ext cx="5874385" cy="488950"/>
            <a:chOff x="2985" y="3803"/>
            <a:chExt cx="9251" cy="770"/>
          </a:xfrm>
        </p:grpSpPr>
        <p:graphicFrame>
          <p:nvGraphicFramePr>
            <p:cNvPr id="9" name="对象 8">
              <a:hlinkClick r:id="" action="ppaction://ole?verb=0"/>
              <a:extLst>
                <a:ext uri="{FF2B5EF4-FFF2-40B4-BE49-F238E27FC236}">
                  <a16:creationId xmlns:a16="http://schemas.microsoft.com/office/drawing/2014/main" id="{49686168-AB98-EAA1-83C1-792C900793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934828"/>
                </p:ext>
              </p:extLst>
            </p:nvPr>
          </p:nvGraphicFramePr>
          <p:xfrm>
            <a:off x="2985" y="3803"/>
            <a:ext cx="8615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705040" imgH="241200" progId="Equation.DSMT4">
                    <p:embed/>
                  </p:oleObj>
                </mc:Choice>
                <mc:Fallback>
                  <p:oleObj name="Equation" r:id="rId2" imgW="2705040" imgH="241200" progId="Equation.DSMT4">
                    <p:embed/>
                    <p:pic>
                      <p:nvPicPr>
                        <p:cNvPr id="12" name="对象 1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5" y="3803"/>
                          <a:ext cx="8615" cy="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0FB4912-9406-F022-FFCB-9992E2C9A6B3}"/>
                </a:ext>
              </a:extLst>
            </p:cNvPr>
            <p:cNvSpPr txBox="1"/>
            <p:nvPr/>
          </p:nvSpPr>
          <p:spPr>
            <a:xfrm>
              <a:off x="11703" y="3910"/>
              <a:ext cx="533" cy="55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zh-CN" altLang="en-US" dirty="0">
                  <a:latin typeface="Calibri" panose="020F0502020204030204" pitchFamily="34" charset="0"/>
                </a:rPr>
                <a:t>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94717"/>
              </p:ext>
            </p:extLst>
          </p:nvPr>
        </p:nvGraphicFramePr>
        <p:xfrm>
          <a:off x="3467100" y="2274888"/>
          <a:ext cx="28495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41200" progId="Equation.DSMT4">
                  <p:embed/>
                </p:oleObj>
              </mc:Choice>
              <mc:Fallback>
                <p:oleObj name="Equation" r:id="rId2" imgW="1447560" imgH="241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7100" y="2274888"/>
                        <a:ext cx="284956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67544" y="1339547"/>
            <a:ext cx="8064896" cy="80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6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在公式①中，若将事件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发生的次数设为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，事件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不发生的概率为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=1-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，那么，在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次独立重复试验中，事件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恰好发生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次的概率是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96416D-9613-D0FC-AA3C-75D0F937F7C8}"/>
              </a:ext>
            </a:extLst>
          </p:cNvPr>
          <p:cNvGrpSpPr/>
          <p:nvPr/>
        </p:nvGrpSpPr>
        <p:grpSpPr>
          <a:xfrm>
            <a:off x="1746250" y="843280"/>
            <a:ext cx="5874385" cy="488950"/>
            <a:chOff x="2985" y="3803"/>
            <a:chExt cx="9251" cy="770"/>
          </a:xfrm>
        </p:grpSpPr>
        <p:graphicFrame>
          <p:nvGraphicFramePr>
            <p:cNvPr id="3" name="对象 2">
              <a:hlinkClick r:id="" action="ppaction://ole?verb=0"/>
              <a:extLst>
                <a:ext uri="{FF2B5EF4-FFF2-40B4-BE49-F238E27FC236}">
                  <a16:creationId xmlns:a16="http://schemas.microsoft.com/office/drawing/2014/main" id="{A8B88228-1EC1-C389-C25A-ADF8931117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475556"/>
                </p:ext>
              </p:extLst>
            </p:nvPr>
          </p:nvGraphicFramePr>
          <p:xfrm>
            <a:off x="2985" y="3803"/>
            <a:ext cx="8615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05040" imgH="241200" progId="Equation.DSMT4">
                    <p:embed/>
                  </p:oleObj>
                </mc:Choice>
                <mc:Fallback>
                  <p:oleObj name="Equation" r:id="rId4" imgW="2705040" imgH="241200" progId="Equation.DSMT4">
                    <p:embed/>
                    <p:pic>
                      <p:nvPicPr>
                        <p:cNvPr id="9" name="对象 8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49686168-AB98-EAA1-83C1-792C900793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5" y="3803"/>
                          <a:ext cx="8615" cy="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7F96FCF-1435-B02A-FC16-E8E164AC8B11}"/>
                </a:ext>
              </a:extLst>
            </p:cNvPr>
            <p:cNvSpPr txBox="1"/>
            <p:nvPr/>
          </p:nvSpPr>
          <p:spPr>
            <a:xfrm>
              <a:off x="11703" y="3910"/>
              <a:ext cx="533" cy="55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zh-CN" altLang="en-US" dirty="0">
                  <a:latin typeface="Calibri" panose="020F0502020204030204" pitchFamily="34" charset="0"/>
                </a:rPr>
                <a:t>①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67544" y="2883738"/>
            <a:ext cx="686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其中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于是得到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的分布列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002D06-5496-B52F-2FC6-A12388AA0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00" y="3501786"/>
            <a:ext cx="7560000" cy="94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71513" y="3019564"/>
            <a:ext cx="7812448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各对应项的值，所以称这样的离散型随机变量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服从参数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的二项分布，记作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1513" y="1955740"/>
            <a:ext cx="440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由于表中的第二行恰好是二项展开式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12971"/>
              </p:ext>
            </p:extLst>
          </p:nvPr>
        </p:nvGraphicFramePr>
        <p:xfrm>
          <a:off x="1589625" y="2489707"/>
          <a:ext cx="596475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440" imgH="241200" progId="Equation.DSMT4">
                  <p:embed/>
                </p:oleObj>
              </mc:Choice>
              <mc:Fallback>
                <p:oleObj name="Equation" r:id="rId3" imgW="3619440" imgH="241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625" y="2489707"/>
                        <a:ext cx="596475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160947"/>
              </p:ext>
            </p:extLst>
          </p:nvPr>
        </p:nvGraphicFramePr>
        <p:xfrm>
          <a:off x="3753528" y="4182259"/>
          <a:ext cx="1636943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203040" progId="Equation.DSMT4">
                  <p:embed/>
                </p:oleObj>
              </mc:Choice>
              <mc:Fallback>
                <p:oleObj name="Equation" r:id="rId5" imgW="838080" imgH="203040" progId="Equation.DSMT4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3528" y="4182259"/>
                        <a:ext cx="1636943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D44A3BF-7EA9-8C6B-9587-01053238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00" y="905497"/>
            <a:ext cx="7560000" cy="94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2000" y="1749290"/>
            <a:ext cx="7920000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可能取的值为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．由于是有放回地每次取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件，连续取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次，所以这相当于做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次独立重复试验，且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次抽取到不合格品的概率为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．因此</a:t>
            </a:r>
          </a:p>
        </p:txBody>
      </p:sp>
      <p:sp>
        <p:nvSpPr>
          <p:cNvPr id="19476" name="Text Box 77"/>
          <p:cNvSpPr txBox="1"/>
          <p:nvPr/>
        </p:nvSpPr>
        <p:spPr>
          <a:xfrm>
            <a:off x="612000" y="767685"/>
            <a:ext cx="7920000" cy="10648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100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件产品中有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件不合格品，每次取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件，有放回地抽取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次，求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取得不合格品件数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的分布列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55C127-18D6-9382-3394-B8B04E31E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72"/>
          <a:stretch/>
        </p:blipFill>
        <p:spPr>
          <a:xfrm>
            <a:off x="1872000" y="3496858"/>
            <a:ext cx="5400000" cy="2907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872FE7-57D9-4289-D1E4-C537E7A40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28" b="54831"/>
          <a:stretch/>
        </p:blipFill>
        <p:spPr>
          <a:xfrm>
            <a:off x="1872000" y="3931642"/>
            <a:ext cx="5400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76" name="Text Box 77"/>
          <p:cNvSpPr txBox="1"/>
          <p:nvPr/>
        </p:nvSpPr>
        <p:spPr>
          <a:xfrm>
            <a:off x="612000" y="767685"/>
            <a:ext cx="7920000" cy="10648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100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件产品中有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件不合格品，每次取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件，有放回地抽取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次，求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取得不合格品件数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的分布列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AB6BA92-522D-FFDE-E7DD-B3EEC7DAA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05" b="24608"/>
          <a:stretch/>
        </p:blipFill>
        <p:spPr>
          <a:xfrm>
            <a:off x="1872000" y="1822144"/>
            <a:ext cx="5400000" cy="4331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0C149F-83C1-53DE-E0BC-C83908896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59"/>
          <a:stretch/>
        </p:blipFill>
        <p:spPr>
          <a:xfrm>
            <a:off x="1872000" y="2387600"/>
            <a:ext cx="5400000" cy="3683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C6AF878-FAAC-10B6-B67E-797F71F9E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00" y="2931790"/>
            <a:ext cx="5400000" cy="132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5CF084B-66F9-7483-2C0A-486FD8AFA19E}"/>
              </a:ext>
            </a:extLst>
          </p:cNvPr>
          <p:cNvSpPr txBox="1"/>
          <p:nvPr/>
        </p:nvSpPr>
        <p:spPr>
          <a:xfrm>
            <a:off x="612000" y="1749290"/>
            <a:ext cx="575624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999" y="1707654"/>
            <a:ext cx="7920000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掷一次硬币可以看作一次随机试验，每次有两个可能的结果：出现正面或不出现正面．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硬币是均匀的，所以出现正面的概率为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，因此掷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次硬币可以看作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次独立重复试验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如果用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表示出现正面的次数，则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服从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=100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=0.5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的二项分布，那么所求的概率为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83286"/>
              </p:ext>
            </p:extLst>
          </p:nvPr>
        </p:nvGraphicFramePr>
        <p:xfrm>
          <a:off x="1290638" y="3651250"/>
          <a:ext cx="65627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241200" progId="Equation.DSMT4">
                  <p:embed/>
                </p:oleObj>
              </mc:Choice>
              <mc:Fallback>
                <p:oleObj name="Equation" r:id="rId2" imgW="3670200" imgH="2412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0638" y="3651250"/>
                        <a:ext cx="65627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ext Box 77"/>
          <p:cNvSpPr txBox="1"/>
          <p:nvPr/>
        </p:nvSpPr>
        <p:spPr>
          <a:xfrm>
            <a:off x="611999" y="754785"/>
            <a:ext cx="7920000" cy="10648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将一枚均匀硬币随机掷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次，求正好出现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次正面的概率（精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确到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7"/>
          <p:cNvSpPr txBox="1"/>
          <p:nvPr/>
        </p:nvSpPr>
        <p:spPr>
          <a:xfrm>
            <a:off x="611505" y="756880"/>
            <a:ext cx="7920000" cy="10306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buFontTx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一次测量中出现正误差和负误差的概率都是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，在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次测量中，恰好出现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次正误差的概率是多少？恰好出现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次负误差的概率是多少？</a:t>
            </a:r>
          </a:p>
          <a:p>
            <a:pPr>
              <a:lnSpc>
                <a:spcPct val="15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725513"/>
              </p:ext>
            </p:extLst>
          </p:nvPr>
        </p:nvGraphicFramePr>
        <p:xfrm>
          <a:off x="2343661" y="4299942"/>
          <a:ext cx="445568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241200" progId="Equation.DSMT4">
                  <p:embed/>
                </p:oleObj>
              </mc:Choice>
              <mc:Fallback>
                <p:oleObj name="Equation" r:id="rId3" imgW="248904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3661" y="4299942"/>
                        <a:ext cx="445568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15950" y="1850390"/>
            <a:ext cx="7920000" cy="234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每次测量出现误差看作一次随机试验，每次有两个可能的结果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出现正误差或出现负误差．测量出现正误差和负误差的概率均为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，因此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次测量可看作是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次独立重复试验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如果用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表示出现正误差或出现负误差的次数，则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服从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=0.5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的二项分布，那么恰好出现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次正误差和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次负误差的概率都为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7"/>
          <p:cNvSpPr txBox="1"/>
          <p:nvPr/>
        </p:nvSpPr>
        <p:spPr>
          <a:xfrm>
            <a:off x="612000" y="752594"/>
            <a:ext cx="7920000" cy="119050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ts val="3200"/>
              </a:lnSpc>
              <a:buFontTx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某射手射击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次，每次命中的概率为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，求下列事件的概率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次中靶；</a:t>
            </a:r>
          </a:p>
          <a:p>
            <a:pPr>
              <a:lnSpc>
                <a:spcPts val="3200"/>
              </a:lnSpc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次中至少有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次中靶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</a:pP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65616"/>
              </p:ext>
            </p:extLst>
          </p:nvPr>
        </p:nvGraphicFramePr>
        <p:xfrm>
          <a:off x="2210400" y="4174906"/>
          <a:ext cx="47232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320" imgH="241200" progId="Equation.DSMT4">
                  <p:embed/>
                </p:oleObj>
              </mc:Choice>
              <mc:Fallback>
                <p:oleObj name="Equation" r:id="rId3" imgW="2641320" imgH="2412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0400" y="4174906"/>
                        <a:ext cx="47232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12000" y="2006719"/>
            <a:ext cx="79200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　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射击手每次射击看作一次随机试验，每次有两个可能的结果：出现中靶或不中靶，出现中靶的概率为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，因此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次测量可看作是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次独立重复试验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如果用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表示出现中靶的次数，则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服从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=0.6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的二项分布，那么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608" y="3651870"/>
            <a:ext cx="3829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次中靶的概率为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1"/>
      <p:bldP spid="2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3bd23a7-2329-4a2c-8cb7-0b30825a7a7b"/>
  <p:tag name="COMMONDATA" val="eyJoZGlkIjoiZmM2N2VjY2JiM2FlYzdjMzVmMDBkNmQ3ZWUyZTQ0ZD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798</Words>
  <Application>Microsoft Office PowerPoint</Application>
  <PresentationFormat>全屏显示(16:9)</PresentationFormat>
  <Paragraphs>47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宋体</vt:lpstr>
      <vt:lpstr>Arial</vt:lpstr>
      <vt:lpstr>Calibri</vt:lpstr>
      <vt:lpstr>Times New Roman</vt:lpstr>
      <vt:lpstr>Office 主题</vt:lpstr>
      <vt:lpstr>Equation</vt:lpstr>
      <vt:lpstr>7.3.2  二项分布（第2课时）</vt:lpstr>
      <vt:lpstr>温故知新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知识小结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277</cp:revision>
  <dcterms:created xsi:type="dcterms:W3CDTF">2013-12-23T07:18:00Z</dcterms:created>
  <dcterms:modified xsi:type="dcterms:W3CDTF">2023-09-08T09:35:19Z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ADC01706815A431DAAD03727F3C63CE9_13</vt:lpwstr>
  </property>
  <property fmtid="{D5CDD505-2E9C-101B-9397-08002B2CF9AE}" pid="3" name="KSOProductBuildVer">
    <vt:lpwstr>2052-11.1.0.14309</vt:lpwstr>
  </property>
</Properties>
</file>