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ink/ink3.xml" ContentType="application/inkml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8" r:id="rId3"/>
  </p:sldMasterIdLst>
  <p:notesMasterIdLst>
    <p:notesMasterId r:id="rId13"/>
  </p:notesMasterIdLst>
  <p:handoutMasterIdLst>
    <p:handoutMasterId r:id="rId14"/>
  </p:handoutMasterIdLst>
  <p:sldIdLst>
    <p:sldId id="256" r:id="rId4"/>
    <p:sldId id="419" r:id="rId5"/>
    <p:sldId id="327" r:id="rId6"/>
    <p:sldId id="433" r:id="rId7"/>
    <p:sldId id="418" r:id="rId8"/>
    <p:sldId id="386" r:id="rId9"/>
    <p:sldId id="342" r:id="rId10"/>
    <p:sldId id="348" r:id="rId11"/>
    <p:sldId id="303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5123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02994C82-EE85-D963-7B32-8F18BCD608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9836E0A5-8F65-C960-381D-6130045F32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5123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7.3.3  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正态分布（第</a:t>
            </a: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复习回顾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468313" y="771525"/>
            <a:ext cx="593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．正态曲线的形状及其特点；</a:t>
            </a:r>
          </a:p>
        </p:txBody>
      </p:sp>
      <p:sp>
        <p:nvSpPr>
          <p:cNvPr id="33814" name="Text Box 66"/>
          <p:cNvSpPr txBox="1"/>
          <p:nvPr/>
        </p:nvSpPr>
        <p:spPr>
          <a:xfrm>
            <a:off x="538799" y="3335511"/>
            <a:ext cx="3169106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．熟知“3σ原则”．</a:t>
            </a:r>
          </a:p>
        </p:txBody>
      </p:sp>
      <p:sp>
        <p:nvSpPr>
          <p:cNvPr id="4" name="Text Box 24"/>
          <p:cNvSpPr txBox="1"/>
          <p:nvPr>
            <p:custDataLst>
              <p:tags r:id="rId1"/>
            </p:custDataLst>
          </p:nvPr>
        </p:nvSpPr>
        <p:spPr>
          <a:xfrm>
            <a:off x="467360" y="1325245"/>
            <a:ext cx="5544800" cy="189564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 曲线在</a:t>
            </a:r>
            <a:r>
              <a:rPr kumimoji="0" lang="zh-CN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轴的上方，并且关于直线</a:t>
            </a:r>
            <a:r>
              <a:rPr kumimoji="0" lang="zh-CN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0" lang="zh-CN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μ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对称．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2"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曲线在</a:t>
            </a:r>
            <a:r>
              <a:rPr kumimoji="0" lang="zh-CN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0" lang="zh-CN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μ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时处于最高点，并由此处向左右两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边延伸时，曲线逐渐降低，呈现 “中间高，两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边低”的形状．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 曲线的形状由正参数</a:t>
            </a:r>
            <a:r>
              <a:rPr kumimoji="0" lang="zh-CN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σ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确定，</a:t>
            </a:r>
            <a:r>
              <a:rPr kumimoji="0" lang="zh-CN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σ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越大，曲线越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“矮胖”；</a:t>
            </a:r>
            <a:r>
              <a:rPr kumimoji="0" lang="zh-CN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σ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越小，曲线越“高瘦”．</a:t>
            </a:r>
          </a:p>
        </p:txBody>
      </p:sp>
      <p:pic>
        <p:nvPicPr>
          <p:cNvPr id="28677" name="图片 2"/>
          <p:cNvPicPr>
            <a:picLocks noChangeAspect="1"/>
          </p:cNvPicPr>
          <p:nvPr/>
        </p:nvPicPr>
        <p:blipFill rotWithShape="1">
          <a:blip r:embed="rId3"/>
          <a:srcRect b="23464"/>
          <a:stretch/>
        </p:blipFill>
        <p:spPr>
          <a:xfrm>
            <a:off x="1403033" y="3854827"/>
            <a:ext cx="5849937" cy="1165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D2CB966-543C-9F8A-B016-44B0621CD0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893245"/>
            <a:ext cx="2897330" cy="29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14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Rectangle 19"/>
          <p:cNvSpPr txBox="1"/>
          <p:nvPr/>
        </p:nvSpPr>
        <p:spPr>
          <a:xfrm>
            <a:off x="376237" y="1228472"/>
            <a:ext cx="8391525" cy="1440180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μ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＝0且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＝1 的正态分布称为标准正态分布．如果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(0，1 )，那么对于任意 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，通常记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)＝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)，也就是说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)表示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(0，1)对应的正态曲线与x轴在区间(－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)内所围的面积，如图所示．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27774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标准正态分布</a:t>
            </a:r>
            <a:endParaRPr lang="en-US" altLang="zh-CN" sz="28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/>
          <a:srcRect l="2923" r="11231" b="19305"/>
          <a:stretch/>
        </p:blipFill>
        <p:spPr>
          <a:xfrm>
            <a:off x="2339751" y="2751068"/>
            <a:ext cx="4464496" cy="15844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9"/>
          <p:cNvSpPr txBox="1"/>
          <p:nvPr>
            <p:custDataLst>
              <p:tags r:id="rId1"/>
            </p:custDataLst>
          </p:nvPr>
        </p:nvSpPr>
        <p:spPr>
          <a:xfrm>
            <a:off x="928320" y="4417913"/>
            <a:ext cx="7855585" cy="746125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根据正态曲线的对称性，可以知道 </a:t>
            </a:r>
            <a:r>
              <a:rPr lang="zh-CN" altLang="en-US" i="1" dirty="0"/>
              <a:t>Φ</a:t>
            </a:r>
            <a:r>
              <a:rPr lang="zh-CN" altLang="en-US" dirty="0"/>
              <a:t>(</a:t>
            </a:r>
            <a:r>
              <a:rPr lang="zh-CN" altLang="en-US" i="1" dirty="0"/>
              <a:t>a</a:t>
            </a:r>
            <a:r>
              <a:rPr lang="zh-CN" altLang="en-US" dirty="0"/>
              <a:t>)具有性质</a:t>
            </a:r>
            <a:r>
              <a:rPr lang="zh-CN" altLang="en-US" i="1" dirty="0"/>
              <a:t>Φ</a:t>
            </a:r>
            <a:r>
              <a:rPr lang="zh-CN" altLang="en-US" dirty="0"/>
              <a:t>(－</a:t>
            </a:r>
            <a:r>
              <a:rPr lang="zh-CN" altLang="en-US" i="1" dirty="0"/>
              <a:t>a</a:t>
            </a:r>
            <a:r>
              <a:rPr lang="zh-CN" altLang="en-US" dirty="0"/>
              <a:t>) ＋</a:t>
            </a:r>
            <a:r>
              <a:rPr lang="zh-CN" altLang="en-US" i="1" dirty="0"/>
              <a:t>Φ</a:t>
            </a:r>
            <a:r>
              <a:rPr lang="zh-CN" altLang="en-US" dirty="0"/>
              <a:t>(</a:t>
            </a:r>
            <a:r>
              <a:rPr lang="zh-CN" altLang="en-US" i="1" dirty="0"/>
              <a:t>a</a:t>
            </a:r>
            <a:r>
              <a:rPr lang="zh-CN" altLang="en-US" dirty="0"/>
              <a:t>)＝1．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435" grpId="0"/>
      <p:bldP spid="17435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" name="Rectangle 19"/>
          <p:cNvSpPr txBox="1"/>
          <p:nvPr/>
        </p:nvSpPr>
        <p:spPr>
          <a:xfrm>
            <a:off x="644525" y="1250573"/>
            <a:ext cx="7855585" cy="1033145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        </a:t>
            </a:r>
            <a:r>
              <a:rPr lang="zh-CN" altLang="en-US" dirty="0"/>
              <a:t>为了方便起见，人们将 </a:t>
            </a:r>
            <a:r>
              <a:rPr lang="zh-CN" altLang="en-US" i="1" dirty="0"/>
              <a:t>a</a:t>
            </a:r>
            <a:r>
              <a:rPr lang="zh-CN" altLang="en-US" dirty="0">
                <a:latin typeface="+mn-ea"/>
                <a:ea typeface="+mn-ea"/>
              </a:rPr>
              <a:t>≥</a:t>
            </a:r>
            <a:r>
              <a:rPr lang="zh-CN" altLang="en-US" dirty="0"/>
              <a:t>0 时部分 </a:t>
            </a:r>
            <a:r>
              <a:rPr lang="zh-CN" altLang="en-US" i="1" dirty="0"/>
              <a:t>Φ</a:t>
            </a:r>
            <a:r>
              <a:rPr lang="zh-CN" altLang="en-US" dirty="0"/>
              <a:t>(</a:t>
            </a:r>
            <a:r>
              <a:rPr lang="zh-CN" altLang="en-US" i="1" dirty="0"/>
              <a:t>a</a:t>
            </a:r>
            <a:r>
              <a:rPr lang="zh-CN" altLang="en-US" dirty="0"/>
              <a:t>)的值制成了专门的表格，可供查询，下表是部分数据．</a:t>
            </a:r>
          </a:p>
          <a:p>
            <a:r>
              <a:rPr lang="zh-CN" altLang="en-US" dirty="0"/>
              <a:t>	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27774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标准正态分布</a:t>
            </a:r>
            <a:endParaRPr lang="en-US" altLang="zh-CN" sz="28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83718"/>
            <a:ext cx="5833745" cy="23361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9"/>
          <p:cNvSpPr txBox="1"/>
          <p:nvPr/>
        </p:nvSpPr>
        <p:spPr>
          <a:xfrm>
            <a:off x="644525" y="4589110"/>
            <a:ext cx="7855585" cy="502920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  </a:t>
            </a:r>
            <a:r>
              <a:rPr lang="zh-CN" altLang="en-US" dirty="0"/>
              <a:t>例如，从上表中可以查出，</a:t>
            </a:r>
            <a:r>
              <a:rPr lang="zh-CN" altLang="en-US" i="1" dirty="0"/>
              <a:t>Φ</a:t>
            </a:r>
            <a:r>
              <a:rPr lang="zh-CN" altLang="en-US" dirty="0"/>
              <a:t>(0.16)＝0</a:t>
            </a:r>
            <a:r>
              <a:rPr lang="en-US" altLang="zh-CN" dirty="0"/>
              <a:t>.</a:t>
            </a:r>
            <a:r>
              <a:rPr lang="zh-CN" altLang="en-US" dirty="0"/>
              <a:t>5636，</a:t>
            </a:r>
            <a:r>
              <a:rPr lang="zh-CN" altLang="en-US" i="1" dirty="0"/>
              <a:t>Φ</a:t>
            </a:r>
            <a:r>
              <a:rPr lang="zh-CN" altLang="en-US" dirty="0"/>
              <a:t>(0.58)＝0.7190．</a:t>
            </a:r>
          </a:p>
          <a:p>
            <a:r>
              <a:rPr lang="zh-CN" alt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435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77"/>
          <p:cNvSpPr txBox="1"/>
          <p:nvPr/>
        </p:nvSpPr>
        <p:spPr>
          <a:xfrm>
            <a:off x="539552" y="771550"/>
            <a:ext cx="7776864" cy="946269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>
                <a:solidFill>
                  <a:srgbClr val="0000CC"/>
                </a:solidFill>
              </a:rPr>
              <a:t>例</a:t>
            </a:r>
            <a:r>
              <a:rPr lang="zh-CN" altLang="en-US" dirty="0"/>
              <a:t>　已知 </a:t>
            </a:r>
            <a:r>
              <a:rPr lang="zh-CN" altLang="en-US" i="1" dirty="0"/>
              <a:t>X</a:t>
            </a:r>
            <a:r>
              <a:rPr lang="zh-CN" altLang="en-US" dirty="0"/>
              <a:t>~</a:t>
            </a:r>
            <a:r>
              <a:rPr lang="zh-CN" altLang="en-US" i="1" dirty="0"/>
              <a:t>N</a:t>
            </a:r>
            <a:r>
              <a:rPr lang="zh-CN" altLang="en-US" dirty="0"/>
              <a:t>(0，1 )，利用上页表格求以下概率值：</a:t>
            </a:r>
          </a:p>
          <a:p>
            <a:r>
              <a:rPr lang="en-US" altLang="zh-CN" dirty="0"/>
              <a:t>   </a:t>
            </a:r>
            <a:r>
              <a:rPr lang="zh-CN" altLang="en-US" dirty="0"/>
              <a:t>　 </a:t>
            </a:r>
            <a:r>
              <a:rPr lang="en-US" altLang="zh-CN" dirty="0"/>
              <a:t> (1)  </a:t>
            </a:r>
            <a:r>
              <a:rPr lang="en-US" altLang="zh-CN" i="1" dirty="0"/>
              <a:t>P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＜0.28)； (2)  </a:t>
            </a:r>
            <a:r>
              <a:rPr lang="en-US" altLang="zh-CN" i="1" dirty="0"/>
              <a:t>P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＜－0.36)；(3)  </a:t>
            </a:r>
            <a:r>
              <a:rPr lang="en-US" altLang="zh-CN" i="1" dirty="0"/>
              <a:t>P</a:t>
            </a:r>
            <a:r>
              <a:rPr lang="en-US" altLang="zh-CN" dirty="0"/>
              <a:t>(0.18 </a:t>
            </a:r>
            <a:r>
              <a:rPr lang="en-US" altLang="zh-CN" dirty="0">
                <a:latin typeface="+mn-ea"/>
                <a:ea typeface="+mn-ea"/>
              </a:rPr>
              <a:t>≤</a:t>
            </a:r>
            <a:r>
              <a:rPr lang="en-US" altLang="zh-CN" i="1" dirty="0"/>
              <a:t>X</a:t>
            </a:r>
            <a:r>
              <a:rPr lang="en-US" altLang="zh-CN" dirty="0"/>
              <a:t>＜0.57)．      </a:t>
            </a:r>
            <a:r>
              <a:rPr lang="zh-CN" altLang="en-US" dirty="0"/>
              <a:t>     </a:t>
            </a:r>
          </a:p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       </a:t>
            </a:r>
          </a:p>
        </p:txBody>
      </p:sp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2769" name="Text Box 77"/>
          <p:cNvSpPr txBox="1"/>
          <p:nvPr>
            <p:custDataLst>
              <p:tags r:id="rId1"/>
            </p:custDataLst>
          </p:nvPr>
        </p:nvSpPr>
        <p:spPr>
          <a:xfrm>
            <a:off x="539552" y="1707654"/>
            <a:ext cx="8493125" cy="648072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>
                <a:solidFill>
                  <a:srgbClr val="0000CC"/>
                </a:solidFill>
              </a:rPr>
              <a:t>解</a:t>
            </a:r>
            <a:r>
              <a:rPr lang="zh-CN" altLang="en-US" dirty="0"/>
              <a:t>　(1)  </a:t>
            </a:r>
            <a:r>
              <a:rPr lang="zh-CN" altLang="en-US" i="1" dirty="0"/>
              <a:t>P</a:t>
            </a:r>
            <a:r>
              <a:rPr lang="zh-CN" altLang="en-US" dirty="0"/>
              <a:t>(</a:t>
            </a:r>
            <a:r>
              <a:rPr lang="zh-CN" altLang="en-US" i="1" dirty="0"/>
              <a:t>X</a:t>
            </a:r>
            <a:r>
              <a:rPr lang="zh-CN" altLang="en-US" dirty="0"/>
              <a:t>＜0.28)＝</a:t>
            </a:r>
            <a:r>
              <a:rPr lang="zh-CN" altLang="en-US" i="1" dirty="0"/>
              <a:t>Φ</a:t>
            </a:r>
            <a:r>
              <a:rPr lang="zh-CN" altLang="en-US" dirty="0"/>
              <a:t>(0.28)＝0</a:t>
            </a:r>
            <a:r>
              <a:rPr lang="en-US" altLang="zh-CN" dirty="0"/>
              <a:t>.</a:t>
            </a:r>
            <a:r>
              <a:rPr lang="zh-CN" altLang="en-US" dirty="0"/>
              <a:t>6103．</a:t>
            </a:r>
          </a:p>
        </p:txBody>
      </p:sp>
      <p:sp>
        <p:nvSpPr>
          <p:cNvPr id="3" name="Text Box 77">
            <a:extLst>
              <a:ext uri="{FF2B5EF4-FFF2-40B4-BE49-F238E27FC236}">
                <a16:creationId xmlns:a16="http://schemas.microsoft.com/office/drawing/2014/main" id="{35670532-81AB-F0AC-9733-2A671C87DA5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9552" y="2211710"/>
            <a:ext cx="8493125" cy="1440160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 </a:t>
            </a:r>
            <a:r>
              <a:rPr lang="en-US" altLang="zh-CN" dirty="0"/>
              <a:t>       </a:t>
            </a:r>
            <a:r>
              <a:rPr lang="zh-CN" altLang="en-US" dirty="0"/>
              <a:t>(2)  因为 </a:t>
            </a:r>
            <a:r>
              <a:rPr lang="zh-CN" altLang="en-US" i="1" dirty="0"/>
              <a:t>P</a:t>
            </a:r>
            <a:r>
              <a:rPr lang="zh-CN" altLang="en-US" dirty="0"/>
              <a:t>(</a:t>
            </a:r>
            <a:r>
              <a:rPr lang="zh-CN" altLang="en-US" i="1" dirty="0"/>
              <a:t>X</a:t>
            </a:r>
            <a:r>
              <a:rPr lang="zh-CN" altLang="en-US" dirty="0"/>
              <a:t>＜－0.36)＝</a:t>
            </a:r>
            <a:r>
              <a:rPr lang="zh-CN" altLang="en-US" i="1" dirty="0"/>
              <a:t>Φ</a:t>
            </a:r>
            <a:r>
              <a:rPr lang="zh-CN" altLang="en-US" dirty="0"/>
              <a:t>(－0</a:t>
            </a:r>
            <a:r>
              <a:rPr lang="en-US" altLang="zh-CN" dirty="0"/>
              <a:t>.</a:t>
            </a:r>
            <a:r>
              <a:rPr lang="zh-CN" altLang="en-US" dirty="0"/>
              <a:t>36)，而 </a:t>
            </a:r>
            <a:r>
              <a:rPr lang="zh-CN" altLang="en-US" i="1" dirty="0"/>
              <a:t>Φ</a:t>
            </a:r>
            <a:r>
              <a:rPr lang="zh-CN" altLang="en-US" dirty="0"/>
              <a:t>(－0</a:t>
            </a:r>
            <a:r>
              <a:rPr lang="en-US" altLang="zh-CN" dirty="0"/>
              <a:t>.</a:t>
            </a:r>
            <a:r>
              <a:rPr lang="zh-CN" altLang="en-US" dirty="0"/>
              <a:t>36) ＋</a:t>
            </a:r>
            <a:r>
              <a:rPr lang="zh-CN" altLang="en-US" i="1" dirty="0"/>
              <a:t>Φ</a:t>
            </a:r>
            <a:r>
              <a:rPr lang="zh-CN" altLang="en-US" dirty="0"/>
              <a:t>(0.36)＝1，</a:t>
            </a:r>
            <a:endParaRPr lang="en-US" altLang="zh-CN" dirty="0"/>
          </a:p>
          <a:p>
            <a:r>
              <a:rPr lang="en-US" altLang="zh-CN" dirty="0"/>
              <a:t>            </a:t>
            </a:r>
            <a:r>
              <a:rPr lang="zh-CN" altLang="en-US" dirty="0"/>
              <a:t>且由上页表格可知 </a:t>
            </a:r>
            <a:r>
              <a:rPr lang="zh-CN" altLang="en-US" i="1" dirty="0"/>
              <a:t>Φ</a:t>
            </a:r>
            <a:r>
              <a:rPr lang="zh-CN" altLang="en-US" dirty="0"/>
              <a:t>(0.36)＝0.6406，所以</a:t>
            </a:r>
            <a:endParaRPr lang="en-US" altLang="zh-CN" dirty="0"/>
          </a:p>
          <a:p>
            <a:pPr algn="ctr"/>
            <a:r>
              <a:rPr lang="zh-CN" altLang="en-US" i="1" dirty="0"/>
              <a:t>Φ</a:t>
            </a:r>
            <a:r>
              <a:rPr lang="zh-CN" altLang="en-US" dirty="0"/>
              <a:t>(－0.36)＝1－</a:t>
            </a:r>
            <a:r>
              <a:rPr lang="zh-CN" altLang="en-US" i="1" dirty="0"/>
              <a:t>Φ</a:t>
            </a:r>
            <a:r>
              <a:rPr lang="zh-CN" altLang="en-US" dirty="0"/>
              <a:t>(0.36)＝1－0.6406</a:t>
            </a:r>
            <a:r>
              <a:rPr lang="en-US" altLang="zh-CN" dirty="0"/>
              <a:t>=</a:t>
            </a:r>
            <a:r>
              <a:rPr lang="zh-CN" altLang="en-US" dirty="0"/>
              <a:t>0.3594．     </a:t>
            </a:r>
          </a:p>
        </p:txBody>
      </p:sp>
      <p:sp>
        <p:nvSpPr>
          <p:cNvPr id="4" name="Text Box 77">
            <a:extLst>
              <a:ext uri="{FF2B5EF4-FFF2-40B4-BE49-F238E27FC236}">
                <a16:creationId xmlns:a16="http://schemas.microsoft.com/office/drawing/2014/main" id="{C6D07FA7-A5CD-FE6F-DA9D-F1994491B46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39552" y="3579862"/>
            <a:ext cx="8493125" cy="1404000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 </a:t>
            </a:r>
            <a:r>
              <a:rPr lang="en-US" altLang="zh-CN" dirty="0"/>
              <a:t>       </a:t>
            </a:r>
            <a:r>
              <a:rPr lang="zh-CN" altLang="en-US" dirty="0"/>
              <a:t>(3)  由概率的加法公式以及上页表格可知</a:t>
            </a:r>
          </a:p>
          <a:p>
            <a:pPr algn="ctr"/>
            <a:r>
              <a:rPr lang="zh-CN" altLang="en-US" i="1" dirty="0"/>
              <a:t>P</a:t>
            </a:r>
            <a:r>
              <a:rPr lang="zh-CN" altLang="en-US" dirty="0"/>
              <a:t>(0</a:t>
            </a:r>
            <a:r>
              <a:rPr lang="en-US" altLang="zh-CN" dirty="0"/>
              <a:t>.</a:t>
            </a:r>
            <a:r>
              <a:rPr lang="zh-CN" altLang="en-US" dirty="0"/>
              <a:t>18 </a:t>
            </a:r>
            <a:r>
              <a:rPr lang="zh-CN" altLang="en-US" dirty="0">
                <a:latin typeface="+mn-ea"/>
                <a:ea typeface="+mn-ea"/>
              </a:rPr>
              <a:t>≤</a:t>
            </a:r>
            <a:r>
              <a:rPr lang="zh-CN" altLang="en-US" i="1" dirty="0"/>
              <a:t>x</a:t>
            </a:r>
            <a:r>
              <a:rPr lang="zh-CN" altLang="en-US" dirty="0"/>
              <a:t>＜0</a:t>
            </a:r>
            <a:r>
              <a:rPr lang="en-US" altLang="zh-CN" dirty="0">
                <a:latin typeface="+mn-ea"/>
                <a:ea typeface="+mn-ea"/>
              </a:rPr>
              <a:t>.</a:t>
            </a:r>
            <a:r>
              <a:rPr lang="zh-CN" altLang="en-US" dirty="0"/>
              <a:t>57)＝</a:t>
            </a:r>
            <a:r>
              <a:rPr lang="zh-CN" altLang="en-US" i="1" dirty="0"/>
              <a:t>P</a:t>
            </a:r>
            <a:r>
              <a:rPr lang="zh-CN" altLang="en-US" dirty="0"/>
              <a:t>(</a:t>
            </a:r>
            <a:r>
              <a:rPr lang="zh-CN" altLang="en-US" i="1" dirty="0"/>
              <a:t>X</a:t>
            </a:r>
            <a:r>
              <a:rPr lang="zh-CN" altLang="en-US" dirty="0"/>
              <a:t>＜0.57)－</a:t>
            </a:r>
            <a:r>
              <a:rPr lang="zh-CN" altLang="en-US" i="1" dirty="0"/>
              <a:t>P</a:t>
            </a:r>
            <a:r>
              <a:rPr lang="zh-CN" altLang="en-US" dirty="0"/>
              <a:t>(</a:t>
            </a:r>
            <a:r>
              <a:rPr lang="zh-CN" altLang="en-US" i="1" dirty="0"/>
              <a:t>X</a:t>
            </a:r>
            <a:r>
              <a:rPr lang="zh-CN" altLang="en-US" dirty="0"/>
              <a:t>＜0</a:t>
            </a:r>
            <a:r>
              <a:rPr lang="en-US" altLang="zh-CN" dirty="0"/>
              <a:t>.</a:t>
            </a:r>
            <a:r>
              <a:rPr lang="zh-CN" altLang="en-US" dirty="0"/>
              <a:t>18)</a:t>
            </a:r>
            <a:endParaRPr lang="en-US" altLang="zh-CN" dirty="0"/>
          </a:p>
          <a:p>
            <a:pPr algn="ctr"/>
            <a:r>
              <a:rPr lang="zh-CN" altLang="en-US" dirty="0">
                <a:sym typeface="+mn-ea"/>
              </a:rPr>
              <a:t>＝</a:t>
            </a:r>
            <a:r>
              <a:rPr lang="zh-CN" altLang="en-US" i="1" dirty="0"/>
              <a:t>Φ</a:t>
            </a:r>
            <a:r>
              <a:rPr lang="zh-CN" altLang="en-US" dirty="0"/>
              <a:t>(0.57)－</a:t>
            </a:r>
            <a:r>
              <a:rPr lang="zh-CN" altLang="en-US" i="1" dirty="0"/>
              <a:t>Φ</a:t>
            </a:r>
            <a:r>
              <a:rPr lang="zh-CN" altLang="en-US" dirty="0"/>
              <a:t>(0.18)</a:t>
            </a:r>
            <a:r>
              <a:rPr lang="en-US" altLang="zh-CN" dirty="0"/>
              <a:t> </a:t>
            </a:r>
            <a:r>
              <a:rPr lang="zh-CN" altLang="en-US" dirty="0"/>
              <a:t>＝0</a:t>
            </a:r>
            <a:r>
              <a:rPr lang="en-US" altLang="zh-CN" dirty="0"/>
              <a:t>.</a:t>
            </a:r>
            <a:r>
              <a:rPr lang="zh-CN" altLang="en-US" dirty="0"/>
              <a:t>7157－0</a:t>
            </a:r>
            <a:r>
              <a:rPr lang="en-US" altLang="zh-CN" dirty="0"/>
              <a:t>.</a:t>
            </a:r>
            <a:r>
              <a:rPr lang="zh-CN" altLang="en-US" dirty="0"/>
              <a:t>5714＝0</a:t>
            </a:r>
            <a:r>
              <a:rPr lang="en-US" altLang="zh-CN" dirty="0"/>
              <a:t>.</a:t>
            </a:r>
            <a:r>
              <a:rPr lang="zh-CN" altLang="en-US" dirty="0"/>
              <a:t>1443．     </a:t>
            </a:r>
          </a:p>
          <a:p>
            <a:endParaRPr lang="zh-CN" altLang="en-US" dirty="0"/>
          </a:p>
          <a:p>
            <a:r>
              <a:rPr lang="zh-CN" altLang="en-US" dirty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77"/>
          <p:cNvSpPr txBox="1"/>
          <p:nvPr/>
        </p:nvSpPr>
        <p:spPr>
          <a:xfrm>
            <a:off x="467360" y="915035"/>
            <a:ext cx="7886700" cy="1988185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>
                <a:solidFill>
                  <a:srgbClr val="0000CC"/>
                </a:solidFill>
              </a:rPr>
              <a:t>练习</a:t>
            </a:r>
            <a:r>
              <a:rPr lang="zh-CN" altLang="en-US" dirty="0"/>
              <a:t>　设某厂钢管内径尺寸 </a:t>
            </a:r>
            <a:r>
              <a:rPr lang="zh-CN" altLang="en-US" i="1" dirty="0"/>
              <a:t>ξ</a:t>
            </a:r>
            <a:r>
              <a:rPr lang="zh-CN" altLang="en-US" dirty="0"/>
              <a:t>~</a:t>
            </a:r>
            <a:r>
              <a:rPr lang="zh-CN" altLang="en-US" i="1" dirty="0"/>
              <a:t>N</a:t>
            </a:r>
            <a:r>
              <a:rPr lang="zh-CN" altLang="en-US" dirty="0"/>
              <a:t>(25.40，0.052 )，现在从这个总体中随机抽取1 000个产品，利用正态分布推算其内径分别在：</a:t>
            </a:r>
          </a:p>
          <a:p>
            <a:r>
              <a:rPr lang="zh-CN" altLang="en-US" dirty="0"/>
              <a:t>(1) 25.40－0.05~ 25.40＋0.05；(2) 25.40－2×0.05~ 25.40＋2×0.05范围内的产品个数．   </a:t>
            </a:r>
          </a:p>
          <a:p>
            <a:endParaRPr lang="zh-CN" altLang="en-US" dirty="0"/>
          </a:p>
          <a:p>
            <a:r>
              <a:rPr lang="zh-CN" altLang="en-US" dirty="0"/>
              <a:t>       </a:t>
            </a:r>
          </a:p>
        </p:txBody>
      </p:sp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2195235" y="1202055"/>
            <a:ext cx="5220000" cy="960328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．</a:t>
            </a:r>
            <a:r>
              <a:rPr lang="zh-CN" altLang="en-US" dirty="0">
                <a:sym typeface="+mn-ea"/>
              </a:rPr>
              <a:t>正态分布相关概念及正态曲线的形状．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" name="Text Box 4"/>
          <p:cNvSpPr txBox="1"/>
          <p:nvPr/>
        </p:nvSpPr>
        <p:spPr>
          <a:xfrm>
            <a:off x="2195235" y="1745615"/>
            <a:ext cx="5220000" cy="960328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．正态曲线的形状及其特点和</a:t>
            </a:r>
            <a:r>
              <a:rPr lang="zh-CN" altLang="en-US" dirty="0">
                <a:sym typeface="+mn-ea"/>
              </a:rPr>
              <a:t>“3σ原则”．</a:t>
            </a:r>
            <a:endParaRPr lang="zh-CN" altLang="en-US" dirty="0"/>
          </a:p>
        </p:txBody>
      </p:sp>
      <p:sp>
        <p:nvSpPr>
          <p:cNvPr id="3" name="Text Box 4"/>
          <p:cNvSpPr txBox="1"/>
          <p:nvPr/>
        </p:nvSpPr>
        <p:spPr>
          <a:xfrm>
            <a:off x="2195235" y="2289175"/>
            <a:ext cx="5220000" cy="495585"/>
          </a:xfrm>
          <a:prstGeom prst="rect">
            <a:avLst/>
          </a:prstGeom>
          <a:noFill/>
          <a:ln w="76200">
            <a:noFill/>
          </a:ln>
        </p:spPr>
        <p:txBody>
          <a:bodyPr anchor="t" anchorCtr="0"/>
          <a:lstStyle>
            <a:defPPr>
              <a:defRPr lang="zh-CN"/>
            </a:defPPr>
            <a:lvl1pPr>
              <a:lnSpc>
                <a:spcPct val="150000"/>
              </a:lnSpc>
              <a:buFont typeface="Wingdings" panose="05000000000000000000" pitchFamily="2" charset="2"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．标准正态分布的特征及相关结论．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7890" name="Text Box 5"/>
          <p:cNvSpPr txBox="1"/>
          <p:nvPr/>
        </p:nvSpPr>
        <p:spPr>
          <a:xfrm>
            <a:off x="1863725" y="1552575"/>
            <a:ext cx="5445125" cy="71474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237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a3df190-0dbf-4fc6-810c-98493107a36c"/>
  <p:tag name="COMMONDATA" val="eyJoZGlkIjoiMzM1ODAwNGY2NTVhMWM3OWMxOGFmNTQ5ZDU0YzQzY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652</Words>
  <Application>Microsoft Office PowerPoint</Application>
  <PresentationFormat>全屏显示(16:9)</PresentationFormat>
  <Paragraphs>48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黑体</vt:lpstr>
      <vt:lpstr>华文楷体</vt:lpstr>
      <vt:lpstr>宋体</vt:lpstr>
      <vt:lpstr>Arial</vt:lpstr>
      <vt:lpstr>Calibri</vt:lpstr>
      <vt:lpstr>Times New Roman</vt:lpstr>
      <vt:lpstr>Wingdings</vt:lpstr>
      <vt:lpstr>Office 主题</vt:lpstr>
      <vt:lpstr>2_Office 主题</vt:lpstr>
      <vt:lpstr>4_Office 主题</vt:lpstr>
      <vt:lpstr>7.3.3  正态分布（第3课时）</vt:lpstr>
      <vt:lpstr>复习回顾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302</cp:revision>
  <dcterms:created xsi:type="dcterms:W3CDTF">2013-12-23T07:18:00Z</dcterms:created>
  <dcterms:modified xsi:type="dcterms:W3CDTF">2023-09-08T09:46:44Z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9E1AA3455559416C896FB45DF7D9EBA5_12</vt:lpwstr>
  </property>
  <property fmtid="{D5CDD505-2E9C-101B-9397-08002B2CF9AE}" pid="3" name="KSOProductBuildVer">
    <vt:lpwstr>2052-11.1.0.14309</vt:lpwstr>
  </property>
</Properties>
</file>