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35" r:id="rId4"/>
    <p:sldId id="399" r:id="rId5"/>
    <p:sldId id="400" r:id="rId6"/>
    <p:sldId id="327" r:id="rId7"/>
    <p:sldId id="401" r:id="rId8"/>
    <p:sldId id="342" r:id="rId9"/>
    <p:sldId id="303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82"/>
  </p:normalViewPr>
  <p:slideViewPr>
    <p:cSldViewPr showGuides="1">
      <p:cViewPr varScale="1">
        <p:scale>
          <a:sx n="150" d="100"/>
          <a:sy n="150" d="100"/>
        </p:scale>
        <p:origin x="474" y="120"/>
      </p:cViewPr>
      <p:guideLst>
        <p:guide orient="horz" pos="1575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CD8CA37A-0108-25AA-39B9-47700D5721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FA4778F4-2091-809A-0A1E-8106D626C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7.4.1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用样本估计总体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280988" y="838200"/>
            <a:ext cx="8639175" cy="27922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在初中的学习中我们已经了解到，平均数、中位数、众数等都是刻画</a:t>
            </a: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“中心位置”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的量，它们从不同角度刻画了一组数据的集中趋势.下面我们通过实例进一步了解这些量的意义，探究它们之间的联系与区别，并根据样本的集中趋势估计总体的集中趋势.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222250" y="772160"/>
            <a:ext cx="86995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例1  某公司50名员工的月工资资料如下（单位：元）：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22630" y="1168400"/>
          <a:ext cx="7841933" cy="146304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4800</a:t>
                      </a:r>
                      <a:endParaRPr lang="en-US" altLang="en-US" sz="16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4800</a:t>
                      </a:r>
                      <a:endParaRPr lang="en-US" altLang="en-US" sz="16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5200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6500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1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12140" y="2644775"/>
            <a:ext cx="7994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试计算这</a:t>
            </a:r>
            <a:r>
              <a:rPr lang="en-US" altLang="zh-CN" sz="1800" b="1" dirty="0">
                <a:latin typeface="Times New Roman" panose="02020603050405020304" pitchFamily="18" charset="0"/>
              </a:rPr>
              <a:t>50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名员工的月工资的平均数和中位数，并据此估计这个企业员工的月工资的平均数和中位数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05" y="339947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1800" b="1" dirty="0">
                <a:solidFill>
                  <a:srgbClr val="0000CC"/>
                </a:solidFill>
                <a:ea typeface="宋体" panose="02010600030101010101" pitchFamily="2" charset="-122"/>
              </a:rPr>
              <a:t>解</a:t>
            </a:r>
            <a:r>
              <a:rPr lang="zh-CN" altLang="en-US" sz="1800" b="1" dirty="0">
                <a:solidFill>
                  <a:srgbClr val="0000CC"/>
                </a:solidFill>
                <a:ea typeface="宋体" panose="02010600030101010101" pitchFamily="2" charset="-122"/>
              </a:rPr>
              <a:t>：</a:t>
            </a:r>
            <a:r>
              <a:rPr lang="zh-CN" sz="1800" b="1" dirty="0">
                <a:ea typeface="宋体" panose="02010600030101010101" pitchFamily="2" charset="-122"/>
              </a:rPr>
              <a:t>月工资的平均数为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43608" y="3814286"/>
            <a:ext cx="64871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 b="1" dirty="0">
                <a:ea typeface="宋体" panose="02010600030101010101" pitchFamily="2" charset="-122"/>
              </a:rPr>
              <a:t>由此可以估计这家企业员工的月平均工资为</a:t>
            </a:r>
            <a:r>
              <a:rPr lang="en-US" sz="1800" b="1" dirty="0">
                <a:latin typeface="宋体" panose="02010600030101010101" pitchFamily="2" charset="-122"/>
              </a:rPr>
              <a:t>5320</a:t>
            </a:r>
            <a:r>
              <a:rPr lang="zh-CN" sz="1800" b="1" dirty="0">
                <a:ea typeface="宋体" panose="02010600030101010101" pitchFamily="2" charset="-122"/>
              </a:rPr>
              <a:t>元．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060065" y="3277870"/>
                <a:ext cx="3387090" cy="58420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𝟒𝟖𝟎𝟎</m:t>
                          </m:r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𝟒𝟖𝟎𝟎</m:t>
                          </m:r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+⋯+</m:t>
                          </m:r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𝟔𝟓𝟎𝟎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𝟓𝟎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𝟓𝟑𝟐𝟎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65" y="3277870"/>
                <a:ext cx="3387090" cy="584200"/>
              </a:xfrm>
              <a:prstGeom prst="rect">
                <a:avLst/>
              </a:prstGeom>
              <a:blipFill>
                <a:blip r:embed="rId3"/>
                <a:stretch>
                  <a:fillRect r="-7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27380" y="4229100"/>
            <a:ext cx="79794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 dirty="0">
                <a:sym typeface="+mn-ea"/>
              </a:rPr>
              <a:t>       </a:t>
            </a:r>
            <a:r>
              <a:rPr lang="zh-CN" sz="1800" b="1" dirty="0">
                <a:sym typeface="+mn-ea"/>
              </a:rPr>
              <a:t>将样本数据从小到大排列，得第</a:t>
            </a:r>
            <a:r>
              <a:rPr lang="en-US" altLang="zh-CN" sz="1800" b="1" dirty="0">
                <a:latin typeface="Times New Roman" panose="02020603050405020304" pitchFamily="18" charset="0"/>
                <a:sym typeface="+mn-ea"/>
              </a:rPr>
              <a:t>25个数和第26个数分别为5200</a:t>
            </a:r>
            <a:r>
              <a:rPr lang="zh-CN" altLang="en-US" sz="18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  <a:sym typeface="+mn-ea"/>
              </a:rPr>
              <a:t>5200，由中位数的定义可得样本数据的中位数为5200，由此可估计这家企业员工的月工资的中位数为5200．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  <p:bldP spid="100" grpId="0"/>
      <p:bldP spid="3" grpId="0"/>
      <p:bldP spid="10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260668" y="1274763"/>
            <a:ext cx="8640000" cy="3446462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样，再随机抽取50名员工的工资，计算所得的样本平均数与中位数一般会与例1中的样本平均数与中位数不同．所以，用样本平均数与中位数估计总体的平均数与中位数时，样本的平均数与中位数只是总体平均数与中位数的近似．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一组数据中，某个数据出现的次数称为这个数据的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频数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，出现次数最多的数据称为这组数据的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众数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.有些情形中，我们用众数来描述一组数据的中心位置.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341632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总体集中趋势的估计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7435" grpId="0"/>
      <p:bldP spid="174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260668" y="1274763"/>
            <a:ext cx="8640000" cy="2017067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想一想：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文用统计软件计算员工月工资的平均数和中位数，在录入数据时，不小心把一个数据5200录成了520．请计算录入数据的平均数和中位数，并与真实的样本平均数和中位数作比较，哪个量的变化更大？你能解释其中的原因吗？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341632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总体集中趋势的估计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341632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总体集中趋势的估计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54380" y="1275606"/>
            <a:ext cx="81267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问题情境：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某学校准备利用暑假去进行研学旅行，为了便于识别，他们准备定做一批容量一致的双肩包，为此，活动负责人征求了部分同学的意向，得到了如下数据：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9394058"/>
              </p:ext>
            </p:extLst>
          </p:nvPr>
        </p:nvGraphicFramePr>
        <p:xfrm>
          <a:off x="826135" y="2350452"/>
          <a:ext cx="7856538" cy="548640"/>
        </p:xfrm>
        <a:graphic>
          <a:graphicData uri="http://schemas.openxmlformats.org/drawingml/2006/table">
            <a:tbl>
              <a:tblPr/>
              <a:tblGrid>
                <a:gridCol w="112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容量／L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频数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350" marR="635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67995" y="3003550"/>
            <a:ext cx="72796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问：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你认为应该定做什么容量的双肩包？为什么？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3508375"/>
            <a:ext cx="8385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/>
            <a:r>
              <a:rPr lang="zh-CN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答：</a:t>
            </a:r>
            <a:r>
              <a:rPr lang="en-US" altLang="zh-CN" sz="1800" b="1" dirty="0">
                <a:latin typeface="Times New Roman" panose="02020603050405020304" pitchFamily="18" charset="0"/>
                <a:sym typeface="+mn-ea"/>
              </a:rPr>
              <a:t>上述样本数据的众数是29，由此可以估计总体的众数为29．于是，为了照</a:t>
            </a:r>
          </a:p>
          <a:p>
            <a:pPr indent="266700"/>
            <a:r>
              <a:rPr lang="en-US" altLang="zh-CN" sz="1800" b="1" dirty="0">
                <a:latin typeface="Times New Roman" panose="02020603050405020304" pitchFamily="18" charset="0"/>
                <a:sym typeface="+mn-ea"/>
              </a:rPr>
              <a:t>顾到绝大多数人的需求，此时应该定做容量为29 </a:t>
            </a:r>
            <a:r>
              <a:rPr lang="en-US" altLang="zh-CN" sz="1800" b="1" dirty="0" err="1">
                <a:latin typeface="Times New Roman" panose="02020603050405020304" pitchFamily="18" charset="0"/>
                <a:sym typeface="+mn-ea"/>
              </a:rPr>
              <a:t>L的双肩包</a:t>
            </a:r>
            <a:r>
              <a:rPr lang="en-US" altLang="zh-CN" sz="1800" b="1" dirty="0">
                <a:latin typeface="Times New Roman" panose="02020603050405020304" pitchFamily="18" charset="0"/>
                <a:sym typeface="+mn-ea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1"/>
      <p:bldP spid="10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小结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900135" y="1131590"/>
            <a:ext cx="7343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理解平均数、中位数和众数的意义、联系与区别；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900135" y="1708805"/>
            <a:ext cx="7343731" cy="1113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理解样本平均数和总体平均数，会用样本平均数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FontTx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　 估计总体平均数.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8d4f3a4-3b88-4d37-bf26-3cdc70fa9176"/>
  <p:tag name="COMMONDATA" val="eyJoZGlkIjoiODRkY2I2ZjY2NzEzNDYwZTE5NjdlMzM4NjcxMjczN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40457dc-dedd-4c2b-8d37-8780f14c125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5e2608-8c68-4db3-8d77-1d756eafeb9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432</Words>
  <Application>Microsoft Office PowerPoint</Application>
  <PresentationFormat>全屏显示(16:9)</PresentationFormat>
  <Paragraphs>93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7.4.1  用样本估计总体（第1课时）</vt:lpstr>
      <vt:lpstr>问题导入</vt:lpstr>
      <vt:lpstr>新知探究</vt:lpstr>
      <vt:lpstr>新知探究</vt:lpstr>
      <vt:lpstr>新知探究</vt:lpstr>
      <vt:lpstr>新知探究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275</cp:revision>
  <dcterms:created xsi:type="dcterms:W3CDTF">2013-12-23T07:18:53Z</dcterms:created>
  <dcterms:modified xsi:type="dcterms:W3CDTF">2023-09-08T09:49:32Z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132739C64B17462AB8189CE68A13BAAF_13</vt:lpwstr>
  </property>
  <property fmtid="{D5CDD505-2E9C-101B-9397-08002B2CF9AE}" pid="3" name="KSOProductBuildVer">
    <vt:lpwstr>2052-11.1.0.14309</vt:lpwstr>
  </property>
</Properties>
</file>