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ink/ink3.xml" ContentType="application/inkml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8" r:id="rId3"/>
  </p:sldMasterIdLst>
  <p:notesMasterIdLst>
    <p:notesMasterId r:id="rId16"/>
  </p:notesMasterIdLst>
  <p:handoutMasterIdLst>
    <p:handoutMasterId r:id="rId17"/>
  </p:handoutMasterIdLst>
  <p:sldIdLst>
    <p:sldId id="256" r:id="rId4"/>
    <p:sldId id="405" r:id="rId5"/>
    <p:sldId id="400" r:id="rId6"/>
    <p:sldId id="393" r:id="rId7"/>
    <p:sldId id="399" r:id="rId8"/>
    <p:sldId id="403" r:id="rId9"/>
    <p:sldId id="327" r:id="rId10"/>
    <p:sldId id="401" r:id="rId11"/>
    <p:sldId id="404" r:id="rId12"/>
    <p:sldId id="342" r:id="rId13"/>
    <p:sldId id="348" r:id="rId14"/>
    <p:sldId id="303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575"/>
        <p:guide pos="2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DB903BF7-BF91-4815-ABD5-6C7D54B5F6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791FE2A5-5310-6AEF-039C-B264D97F03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7.4.1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用样本估计总体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（第</a:t>
            </a: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3795" name="Text Box 4"/>
          <p:cNvSpPr txBox="1"/>
          <p:nvPr/>
        </p:nvSpPr>
        <p:spPr>
          <a:xfrm>
            <a:off x="547211" y="3117921"/>
            <a:ext cx="80740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样本方差、标准差的意义和作用；</a:t>
            </a:r>
          </a:p>
        </p:txBody>
      </p:sp>
      <p:sp>
        <p:nvSpPr>
          <p:cNvPr id="33814" name="Text Box 66"/>
          <p:cNvSpPr txBox="1"/>
          <p:nvPr/>
        </p:nvSpPr>
        <p:spPr>
          <a:xfrm>
            <a:off x="547211" y="3775747"/>
            <a:ext cx="84172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会计算样本标准差，并能用样本标准差估计总体标准差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04C2144-79B3-4406-239E-8CB481ED2221}"/>
              </a:ext>
            </a:extLst>
          </p:cNvPr>
          <p:cNvSpPr txBox="1"/>
          <p:nvPr/>
        </p:nvSpPr>
        <p:spPr>
          <a:xfrm>
            <a:off x="547211" y="987574"/>
            <a:ext cx="38087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样本方差、标准差公式：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E315F8-13FA-979F-1F20-7EC2AB5A66B5}"/>
                  </a:ext>
                </a:extLst>
              </p:cNvPr>
              <p:cNvSpPr txBox="1"/>
              <p:nvPr/>
            </p:nvSpPr>
            <p:spPr>
              <a:xfrm>
                <a:off x="2627784" y="1590664"/>
                <a:ext cx="4082548" cy="572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zh-CN" alt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zh-CN" alt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zh-CN" alt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+⋯+</m:t>
                        </m:r>
                        <m:sSup>
                          <m:sSupPr>
                            <m:ctrlP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zh-CN" alt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zh-CN" alt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E315F8-13FA-979F-1F20-7EC2AB5A6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590664"/>
                <a:ext cx="4082548" cy="572401"/>
              </a:xfrm>
              <a:prstGeom prst="rect">
                <a:avLst/>
              </a:prstGeom>
              <a:blipFill>
                <a:blip r:embed="rId2"/>
                <a:stretch>
                  <a:fillRect t="-3191"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D665137-5E98-09B1-7F09-CE3F251EC60D}"/>
                  </a:ext>
                </a:extLst>
              </p:cNvPr>
              <p:cNvSpPr txBox="1"/>
              <p:nvPr/>
            </p:nvSpPr>
            <p:spPr>
              <a:xfrm>
                <a:off x="2771800" y="2215297"/>
                <a:ext cx="3456384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en-US" dirty="0"/>
                  <a:t>．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D665137-5E98-09B1-7F09-CE3F251EC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15297"/>
                <a:ext cx="3456384" cy="656013"/>
              </a:xfrm>
              <a:prstGeom prst="rect">
                <a:avLst/>
              </a:prstGeom>
              <a:blipFill>
                <a:blip r:embed="rId3"/>
                <a:stretch>
                  <a:fillRect r="-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97C94037-BA52-C808-BFB4-20E3121C6B53}"/>
              </a:ext>
            </a:extLst>
          </p:cNvPr>
          <p:cNvSpPr txBox="1"/>
          <p:nvPr/>
        </p:nvSpPr>
        <p:spPr>
          <a:xfrm>
            <a:off x="698904" y="1763573"/>
            <a:ext cx="2095260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ts val="1900"/>
              </a:lnSpc>
              <a:spcAft>
                <a:spcPts val="500"/>
              </a:spcAft>
            </a:pPr>
            <a:r>
              <a:rPr lang="zh-CN" altLang="zh-CN" sz="2400" b="1" dirty="0">
                <a:latin typeface="宋体" panose="02010600030101010101" pitchFamily="2" charset="-122"/>
              </a:rPr>
              <a:t>样本方差：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2AD5EC-D7A8-2151-57B2-95465F93E646}"/>
              </a:ext>
            </a:extLst>
          </p:cNvPr>
          <p:cNvSpPr txBox="1"/>
          <p:nvPr/>
        </p:nvSpPr>
        <p:spPr>
          <a:xfrm>
            <a:off x="698904" y="2413896"/>
            <a:ext cx="2304256" cy="34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ts val="1900"/>
              </a:lnSpc>
              <a:spcAft>
                <a:spcPts val="500"/>
              </a:spcAft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样本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标准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差：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14" grpId="0"/>
      <p:bldP spid="9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2">
            <a:extLst>
              <a:ext uri="{FF2B5EF4-FFF2-40B4-BE49-F238E27FC236}">
                <a16:creationId xmlns:a16="http://schemas.microsoft.com/office/drawing/2014/main" id="{AFC5120E-A29D-7024-488C-73431E7A5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/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作业布置</a:t>
            </a:r>
          </a:p>
        </p:txBody>
      </p:sp>
      <p:sp>
        <p:nvSpPr>
          <p:cNvPr id="31746" name="Text Box 5">
            <a:extLst>
              <a:ext uri="{FF2B5EF4-FFF2-40B4-BE49-F238E27FC236}">
                <a16:creationId xmlns:a16="http://schemas.microsoft.com/office/drawing/2014/main" id="{795033E4-CCCC-F9C7-4717-6BEA55468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552575"/>
            <a:ext cx="5445125" cy="7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</a:rPr>
              <a:t>242</a:t>
            </a:r>
            <a:r>
              <a:rPr lang="zh-CN" altLang="en-US" sz="2400" b="1" dirty="0">
                <a:latin typeface="Times New Roman" panose="02020603050405020304" pitchFamily="18" charset="0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</a:rPr>
              <a:t>题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endParaRPr lang="en-US" altLang="zh-CN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复习导入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3795" name="Text Box 4"/>
          <p:cNvSpPr txBox="1"/>
          <p:nvPr/>
        </p:nvSpPr>
        <p:spPr>
          <a:xfrm>
            <a:off x="892810" y="1203598"/>
            <a:ext cx="7358380" cy="57624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理解平均数、中位数和众数的意义、联系与区别；</a:t>
            </a:r>
          </a:p>
        </p:txBody>
      </p:sp>
      <p:sp>
        <p:nvSpPr>
          <p:cNvPr id="33814" name="Text Box 66"/>
          <p:cNvSpPr txBox="1"/>
          <p:nvPr/>
        </p:nvSpPr>
        <p:spPr>
          <a:xfrm>
            <a:off x="892811" y="1780813"/>
            <a:ext cx="7358380" cy="1113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理解样本平均数和总体平均数，会用样本平均数</a:t>
            </a:r>
            <a:endParaRPr lang="en-US" altLang="zh-CN" sz="2400" b="1" dirty="0"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估计总体平均数.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9"/>
              <p:cNvSpPr txBox="1"/>
              <p:nvPr/>
            </p:nvSpPr>
            <p:spPr>
              <a:xfrm>
                <a:off x="294481" y="1288901"/>
                <a:ext cx="8676000" cy="13234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zh-CN"/>
                </a:defPPr>
                <a:lvl1pPr>
                  <a:buFontTx/>
                  <a:defRPr sz="2000" b="1">
                    <a:latin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/>
                  <a:t>        </a:t>
                </a:r>
                <a:r>
                  <a:rPr lang="zh-CN" altLang="zh-CN" dirty="0"/>
                  <a:t>数据的离散程度可以用极差、方差或标准差来描述</a:t>
                </a:r>
                <a:r>
                  <a:rPr lang="zh-CN" altLang="en-US" dirty="0"/>
                  <a:t>．</a:t>
                </a:r>
                <a:r>
                  <a:rPr lang="zh-CN" altLang="zh-CN" dirty="0"/>
                  <a:t>极差反映了一组数据变化的幅度，样本方差描述了一组数据围绕平均数波动的大小</a:t>
                </a:r>
                <a:r>
                  <a:rPr lang="zh-CN" altLang="en-US" dirty="0"/>
                  <a:t>．</a:t>
                </a:r>
                <a:r>
                  <a:rPr lang="zh-CN" altLang="zh-CN" dirty="0"/>
                  <a:t>为了得到以样本数据的单位表示的波动幅度，通常要求出样本方差的算术平方根</a:t>
                </a:r>
                <a:r>
                  <a:rPr lang="zh-CN" altLang="en-US" dirty="0"/>
                  <a:t>．</a:t>
                </a:r>
                <a:endParaRPr lang="en-US" altLang="zh-CN" dirty="0"/>
              </a:p>
              <a:p>
                <a:r>
                  <a:rPr lang="zh-CN" altLang="en-US" dirty="0"/>
                  <a:t>　　</a:t>
                </a:r>
                <a:r>
                  <a:rPr lang="zh-CN" altLang="zh-CN" dirty="0"/>
                  <a:t>一般地，设样本的元素为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zh-CN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zh-CN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⋯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zh-CN" dirty="0"/>
                  <a:t>，样本的平均数为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CN" altLang="zh-CN" dirty="0"/>
                  <a:t>，定义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Rectang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81" y="1288901"/>
                <a:ext cx="8676000" cy="1323439"/>
              </a:xfrm>
              <a:prstGeom prst="rect">
                <a:avLst/>
              </a:prstGeom>
              <a:blipFill>
                <a:blip r:embed="rId2"/>
                <a:stretch>
                  <a:fillRect l="-702" t="-3211" r="-281" b="-596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35" name="Rectangle 124"/>
          <p:cNvSpPr/>
          <p:nvPr/>
        </p:nvSpPr>
        <p:spPr>
          <a:xfrm>
            <a:off x="250825" y="790575"/>
            <a:ext cx="341632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总体离散程度的估计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C2BB69-D1E9-D80F-BECB-EDDBDFBDE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17DADB0-53F6-8383-10EB-A7D69B45993E}"/>
                  </a:ext>
                </a:extLst>
              </p:cNvPr>
              <p:cNvSpPr txBox="1"/>
              <p:nvPr/>
            </p:nvSpPr>
            <p:spPr>
              <a:xfrm>
                <a:off x="279529" y="2786603"/>
                <a:ext cx="8303260" cy="64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zh-CN" dirty="0"/>
                        <m:t>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17DADB0-53F6-8383-10EB-A7D69B459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9" y="2786603"/>
                <a:ext cx="8303260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960F720-76EB-7D35-C7C9-13B6706B7AF3}"/>
                  </a:ext>
                </a:extLst>
              </p:cNvPr>
              <p:cNvSpPr txBox="1"/>
              <p:nvPr/>
            </p:nvSpPr>
            <p:spPr>
              <a:xfrm>
                <a:off x="253427" y="3453124"/>
                <a:ext cx="830326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zh-CN" altLang="zh-CN" dirty="0"/>
                            <m:t>，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960F720-76EB-7D35-C7C9-13B6706B7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7" y="3453124"/>
                <a:ext cx="830326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06D5BD3-4895-855B-8136-43F12A89C960}"/>
                  </a:ext>
                </a:extLst>
              </p:cNvPr>
              <p:cNvSpPr txBox="1"/>
              <p:nvPr/>
            </p:nvSpPr>
            <p:spPr>
              <a:xfrm>
                <a:off x="323528" y="4443958"/>
                <a:ext cx="4896544" cy="4070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zh-CN"/>
                </a:defPPr>
                <a:lvl1pPr>
                  <a:buFontTx/>
                  <a:defRPr sz="2000" b="1">
                    <a:latin typeface="Times New Roman" panose="02020603050405020304" pitchFamily="18" charset="0"/>
                  </a:defRPr>
                </a:lvl1pPr>
              </a:lstStyle>
              <a:p>
                <a:r>
                  <a:rPr lang="zh-CN" altLang="zh-CN" dirty="0"/>
                  <a:t>其中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dirty="0"/>
                  <a:t>表示样本方差，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zh-CN" dirty="0"/>
                  <a:t>表示样本标准差</a:t>
                </a:r>
                <a:r>
                  <a:rPr lang="en-US" altLang="zh-CN" dirty="0"/>
                  <a:t>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06D5BD3-4895-855B-8136-43F12A89C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43958"/>
                <a:ext cx="4896544" cy="407099"/>
              </a:xfrm>
              <a:prstGeom prst="rect">
                <a:avLst/>
              </a:prstGeom>
              <a:blipFill>
                <a:blip r:embed="rId5"/>
                <a:stretch>
                  <a:fillRect l="-1245" t="-11940" b="-2537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7435" grpId="0"/>
      <p:bldP spid="17435" grpId="1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E737AC-CCF7-0417-897A-5FF19D4962A1}"/>
              </a:ext>
            </a:extLst>
          </p:cNvPr>
          <p:cNvSpPr txBox="1"/>
          <p:nvPr/>
        </p:nvSpPr>
        <p:spPr>
          <a:xfrm>
            <a:off x="539552" y="915566"/>
            <a:ext cx="813690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>
              <a:buFontTx/>
              <a:defRPr sz="1800" b="1">
                <a:latin typeface="Times New Roman" panose="02020603050405020304" pitchFamily="18" charset="0"/>
              </a:defRPr>
            </a:lvl1pPr>
          </a:lstStyle>
          <a:p>
            <a:r>
              <a:rPr lang="zh-CN" altLang="zh-CN" sz="2000" dirty="0">
                <a:solidFill>
                  <a:srgbClr val="0000CC"/>
                </a:solidFill>
              </a:rPr>
              <a:t>例</a:t>
            </a:r>
            <a:r>
              <a:rPr lang="en-US" altLang="zh-CN" sz="2000" dirty="0">
                <a:solidFill>
                  <a:srgbClr val="0000CC"/>
                </a:solidFill>
              </a:rPr>
              <a:t>2</a:t>
            </a:r>
            <a:r>
              <a:rPr lang="zh-CN" altLang="en-US" sz="2000" dirty="0">
                <a:solidFill>
                  <a:srgbClr val="0000CC"/>
                </a:solidFill>
              </a:rPr>
              <a:t>　</a:t>
            </a:r>
            <a:r>
              <a:rPr lang="zh-CN" altLang="zh-CN" sz="2000" dirty="0"/>
              <a:t>计算数据</a:t>
            </a:r>
            <a:r>
              <a:rPr lang="en-US" altLang="zh-CN" sz="2000" dirty="0"/>
              <a:t>5</a:t>
            </a:r>
            <a:r>
              <a:rPr lang="zh-CN" altLang="en-US" sz="2000" dirty="0"/>
              <a:t>，</a:t>
            </a:r>
            <a:r>
              <a:rPr lang="en-US" altLang="zh-CN" sz="2000" dirty="0"/>
              <a:t>7</a:t>
            </a:r>
            <a:r>
              <a:rPr lang="zh-CN" altLang="en-US" sz="2000" dirty="0"/>
              <a:t>，</a:t>
            </a:r>
            <a:r>
              <a:rPr lang="en-US" altLang="zh-CN" sz="2000" dirty="0"/>
              <a:t>7</a:t>
            </a:r>
            <a:r>
              <a:rPr lang="zh-CN" altLang="en-US" sz="2000" dirty="0"/>
              <a:t>，</a:t>
            </a:r>
            <a:r>
              <a:rPr lang="en-US" altLang="zh-CN" sz="2000" dirty="0"/>
              <a:t>8</a:t>
            </a:r>
            <a:r>
              <a:rPr lang="zh-CN" altLang="en-US" sz="2000" dirty="0"/>
              <a:t>，</a:t>
            </a:r>
            <a:r>
              <a:rPr lang="en-US" altLang="zh-CN" sz="2000" dirty="0"/>
              <a:t>10</a:t>
            </a:r>
            <a:r>
              <a:rPr lang="zh-CN" altLang="en-US" sz="2000" dirty="0"/>
              <a:t>，</a:t>
            </a:r>
            <a:r>
              <a:rPr lang="en-US" altLang="zh-CN" sz="2000" dirty="0"/>
              <a:t>11</a:t>
            </a:r>
            <a:r>
              <a:rPr lang="zh-CN" altLang="zh-CN" sz="2000" dirty="0"/>
              <a:t>的标准差．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41F21D-E318-49A3-633A-E06F292D96B1}"/>
                  </a:ext>
                </a:extLst>
              </p:cNvPr>
              <p:cNvSpPr txBox="1"/>
              <p:nvPr/>
            </p:nvSpPr>
            <p:spPr>
              <a:xfrm>
                <a:off x="539552" y="1419622"/>
                <a:ext cx="7547480" cy="1143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2000"/>
                  </a:lnSpc>
                </a:pPr>
                <a:r>
                  <a:rPr lang="zh-CN" alt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解</a:t>
                </a: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：</a:t>
                </a:r>
                <a:r>
                  <a:rPr lang="zh-CN" altLang="zh-CN" sz="2000" b="1" dirty="0">
                    <a:latin typeface="Times New Roman" panose="02020603050405020304" pitchFamily="18" charset="0"/>
                  </a:rPr>
                  <a:t> 这组数据的平均数为</a:t>
                </a:r>
              </a:p>
              <a:p>
                <a:pPr algn="just">
                  <a:lnSpc>
                    <a:spcPts val="1900"/>
                  </a:lnSpc>
                  <a:spcAft>
                    <a:spcPts val="500"/>
                  </a:spcAft>
                </a:pPr>
                <a:r>
                  <a:rPr lang="en-US" altLang="zh-CN" sz="1800" b="1" dirty="0">
                    <a:latin typeface="Times New Roman" panose="02020603050405020304" pitchFamily="18" charset="0"/>
                  </a:rPr>
                  <a:t>               </a:t>
                </a:r>
                <a:br>
                  <a:rPr lang="en-US" altLang="zh-CN" sz="1800" b="1" dirty="0">
                    <a:latin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zh-CN" sz="1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smtClean="0">
                              <a:latin typeface="Cambria Math" panose="02040503050406030204" pitchFamily="18" charset="0"/>
                            </a:rPr>
                            <m:t>5+7+7+8+10+11</m:t>
                          </m:r>
                        </m:num>
                        <m:den>
                          <m:r>
                            <a:rPr lang="en-US" altLang="zh-CN" sz="1800" b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1800" b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m:rPr>
                          <m:nor/>
                        </m:rPr>
                        <a:rPr lang="en-US" altLang="zh-CN" b="1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zh-CN" b="1" dirty="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ts val="1900"/>
                  </a:lnSpc>
                  <a:spcAft>
                    <a:spcPts val="500"/>
                  </a:spcAft>
                </a:pP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41F21D-E318-49A3-633A-E06F292D9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9622"/>
                <a:ext cx="7547480" cy="1143903"/>
              </a:xfrm>
              <a:prstGeom prst="rect">
                <a:avLst/>
              </a:prstGeom>
              <a:blipFill>
                <a:blip r:embed="rId2"/>
                <a:stretch>
                  <a:fillRect l="-889" t="-9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669C7F-8A6A-0D91-6B89-B7BF54EA5FA9}"/>
                  </a:ext>
                </a:extLst>
              </p:cNvPr>
              <p:cNvSpPr txBox="1"/>
              <p:nvPr/>
            </p:nvSpPr>
            <p:spPr>
              <a:xfrm>
                <a:off x="839248" y="2533615"/>
                <a:ext cx="8280920" cy="1118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2000"/>
                  </a:lnSpc>
                </a:pPr>
                <a:r>
                  <a:rPr lang="zh-CN" altLang="zh-CN" sz="2000" b="1" dirty="0">
                    <a:latin typeface="Times New Roman" panose="02020603050405020304" pitchFamily="18" charset="0"/>
                  </a:rPr>
                  <a:t>方差为</a:t>
                </a:r>
                <a:endParaRPr lang="en-US" altLang="zh-CN" sz="2000" b="1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ts val="2000"/>
                  </a:lnSpc>
                </a:pPr>
                <a:endParaRPr lang="zh-CN" altLang="zh-CN" sz="1800" b="1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ts val="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>
                                      <a:latin typeface="Cambria Math" panose="02040503050406030204" pitchFamily="18" charset="0"/>
                                    </a:rPr>
                                    <m:t>5−8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>
                                      <a:latin typeface="Cambria Math" panose="02040503050406030204" pitchFamily="18" charset="0"/>
                                    </a:rPr>
                                    <m:t>7−8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>
                                      <a:latin typeface="Cambria Math" panose="02040503050406030204" pitchFamily="18" charset="0"/>
                                    </a:rPr>
                                    <m:t>7−8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>
                                      <a:latin typeface="Cambria Math" panose="02040503050406030204" pitchFamily="18" charset="0"/>
                                    </a:rPr>
                                    <m:t>8−8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>
                                      <a:latin typeface="Cambria Math" panose="02040503050406030204" pitchFamily="18" charset="0"/>
                                    </a:rPr>
                                    <m:t>10−8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>
                                      <a:latin typeface="Cambria Math" panose="02040503050406030204" pitchFamily="18" charset="0"/>
                                    </a:rPr>
                                    <m:t>11−8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800" b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zh-CN" sz="1800" b="1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ts val="2000"/>
                  </a:lnSpc>
                </a:pPr>
                <a:endParaRPr lang="en-US" altLang="zh-CN" sz="18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669C7F-8A6A-0D91-6B89-B7BF54EA5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48" y="2533615"/>
                <a:ext cx="8280920" cy="1118255"/>
              </a:xfrm>
              <a:prstGeom prst="rect">
                <a:avLst/>
              </a:prstGeom>
              <a:blipFill>
                <a:blip r:embed="rId3"/>
                <a:stretch>
                  <a:fillRect l="-810" t="-9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3DD2FE2-EC8E-3022-0105-D06425A26D59}"/>
                  </a:ext>
                </a:extLst>
              </p:cNvPr>
              <p:cNvSpPr txBox="1"/>
              <p:nvPr/>
            </p:nvSpPr>
            <p:spPr>
              <a:xfrm>
                <a:off x="839248" y="3584461"/>
                <a:ext cx="4572000" cy="348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2000"/>
                  </a:lnSpc>
                </a:pPr>
                <a:r>
                  <a:rPr lang="zh-CN" altLang="zh-CN" sz="2000" b="1" dirty="0">
                    <a:latin typeface="Times New Roman" panose="02020603050405020304" pitchFamily="18" charset="0"/>
                  </a:rPr>
                  <a:t>标准差为</a:t>
                </a:r>
                <a14:m>
                  <m:oMath xmlns:m="http://schemas.openxmlformats.org/officeDocument/2006/math">
                    <m:r>
                      <a:rPr lang="en-US" altLang="zh-CN" sz="1800" b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800" b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1800" b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800" b="1" dirty="0">
                    <a:latin typeface="Times New Roman" panose="02020603050405020304" pitchFamily="18" charset="0"/>
                  </a:rPr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3DD2FE2-EC8E-3022-0105-D06425A26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48" y="3584461"/>
                <a:ext cx="4572000" cy="348813"/>
              </a:xfrm>
              <a:prstGeom prst="rect">
                <a:avLst/>
              </a:prstGeom>
              <a:blipFill>
                <a:blip r:embed="rId4"/>
                <a:stretch>
                  <a:fillRect l="-1467" t="-26316" b="-28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83CB924-576E-BA0A-B0DB-6F198C966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96784"/>
              </p:ext>
            </p:extLst>
          </p:nvPr>
        </p:nvGraphicFramePr>
        <p:xfrm>
          <a:off x="1907704" y="2739358"/>
          <a:ext cx="4865712" cy="1848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1604829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val="138388488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9579341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785693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10680700"/>
                    </a:ext>
                  </a:extLst>
                </a:gridCol>
                <a:gridCol w="894928">
                  <a:extLst>
                    <a:ext uri="{9D8B030D-6E8A-4147-A177-3AD203B41FA5}">
                      <a16:colId xmlns:a16="http://schemas.microsoft.com/office/drawing/2014/main" val="2031824885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A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B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C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D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E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623323165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数据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平均数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标准差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28943635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1458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1395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1476.2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78.7309342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8392506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1562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1614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67635493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1351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1490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48990279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1478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1382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44694826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1536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1496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28607510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7586196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C036AAE2-F11C-A2FE-8D48-1484B6E58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6503" y="744836"/>
                <a:ext cx="9389109" cy="1600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1066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10668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例</a:t>
                </a: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　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从某灯泡厂生产的一批灯泡中随机地抽取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10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只进行寿命测试，得数</a:t>
                </a:r>
                <a:endParaRPr lang="en-US" altLang="zh-CN" sz="2000" b="1" dirty="0">
                  <a:latin typeface="Times New Roman" panose="02020603050405020304" pitchFamily="18" charset="0"/>
                </a:endParaRPr>
              </a:p>
              <a:p>
                <a:pPr marL="0" marR="0" lvl="0" indent="10668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2000" b="1" dirty="0">
                    <a:latin typeface="Times New Roman" panose="02020603050405020304" pitchFamily="18" charset="0"/>
                  </a:rPr>
                  <a:t>据如下（单位：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0">
                        <a:latin typeface="Cambria Math" panose="02040503050406030204" pitchFamily="18" charset="0"/>
                      </a:rPr>
                      <m:t>𝐡</m:t>
                    </m:r>
                    <m:r>
                      <a:rPr lang="en-US" altLang="zh-CN" sz="20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）：</a:t>
                </a:r>
                <a:endParaRPr lang="en-US" altLang="zh-CN" sz="2000" b="1" dirty="0">
                  <a:latin typeface="Times New Roman" panose="02020603050405020304" pitchFamily="18" charset="0"/>
                </a:endParaRPr>
              </a:p>
              <a:p>
                <a:pPr marL="0" marR="0" lvl="0" indent="10668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="1" dirty="0">
                    <a:latin typeface="Times New Roman" panose="02020603050405020304" pitchFamily="18" charset="0"/>
                  </a:rPr>
                  <a:t>              1458  1395  1562  1614  1351 1490  1478  1382  1536  1496</a:t>
                </a:r>
              </a:p>
              <a:p>
                <a:r>
                  <a:rPr lang="zh-CN" altLang="en-US" sz="2000" b="1" dirty="0">
                    <a:latin typeface="Times New Roman" panose="02020603050405020304" pitchFamily="18" charset="0"/>
                  </a:rPr>
                  <a:t>使用电子表格求样本平均数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和样本标准差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</a:rPr>
                  <a:t>.</a:t>
                </a:r>
              </a:p>
              <a:p>
                <a:pPr marL="0" marR="0" lvl="0" indent="10668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zh-CN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C036AAE2-F11C-A2FE-8D48-1484B6E58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66503" y="744836"/>
                <a:ext cx="9389109" cy="1600438"/>
              </a:xfrm>
              <a:prstGeom prst="rect">
                <a:avLst/>
              </a:prstGeom>
              <a:blipFill>
                <a:blip r:embed="rId2"/>
                <a:stretch>
                  <a:fillRect t="-22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EF604639-6B94-9211-BA35-50AA735E5ED8}"/>
              </a:ext>
            </a:extLst>
          </p:cNvPr>
          <p:cNvSpPr txBox="1"/>
          <p:nvPr/>
        </p:nvSpPr>
        <p:spPr>
          <a:xfrm>
            <a:off x="-466503" y="2005729"/>
            <a:ext cx="9214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1066800" eaLnBrk="0" hangingPunct="0">
              <a:buClrTx/>
              <a:buSzTx/>
              <a:tabLst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en-US" sz="2000" b="1" dirty="0">
                <a:latin typeface="Times New Roman" panose="02020603050405020304" pitchFamily="18" charset="0"/>
              </a:rPr>
              <a:t>在电子表格中输入数据后，用函数</a:t>
            </a:r>
            <a:r>
              <a:rPr lang="en-US" altLang="zh-CN" sz="2000" b="1" dirty="0">
                <a:latin typeface="Times New Roman" panose="02020603050405020304" pitchFamily="18" charset="0"/>
              </a:rPr>
              <a:t>AVERAGE</a:t>
            </a:r>
            <a:r>
              <a:rPr lang="zh-CN" altLang="en-US" sz="2000" b="1" dirty="0">
                <a:latin typeface="Times New Roman" panose="02020603050405020304" pitchFamily="18" charset="0"/>
              </a:rPr>
              <a:t>和</a:t>
            </a:r>
            <a:r>
              <a:rPr lang="en-US" altLang="zh-CN" sz="2000" b="1" dirty="0">
                <a:latin typeface="Times New Roman" panose="02020603050405020304" pitchFamily="18" charset="0"/>
              </a:rPr>
              <a:t>STDEV.P</a:t>
            </a:r>
            <a:r>
              <a:rPr lang="zh-CN" altLang="en-US" sz="2000" b="1" dirty="0">
                <a:latin typeface="Times New Roman" panose="02020603050405020304" pitchFamily="18" charset="0"/>
              </a:rPr>
              <a:t>分别求样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R="0" lvl="0" indent="1066800" eaLnBrk="0" hangingPunct="0">
              <a:buClrTx/>
              <a:buSzTx/>
              <a:tabLst/>
            </a:pPr>
            <a:r>
              <a:rPr lang="en-US" altLang="zh-CN" sz="20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</a:rPr>
              <a:t>本平均数和标准差，如下图所示．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B175611-28B7-1911-A7FD-24BBFFD4F8D6}"/>
                  </a:ext>
                </a:extLst>
              </p:cNvPr>
              <p:cNvSpPr txBox="1"/>
              <p:nvPr/>
            </p:nvSpPr>
            <p:spPr>
              <a:xfrm>
                <a:off x="-149696" y="4587974"/>
                <a:ext cx="72831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1066800" eaLnBrk="0" hangingPunct="0"/>
                <a:r>
                  <a:rPr lang="zh-CN" altLang="en-US" b="1" dirty="0">
                    <a:latin typeface="Times New Roman" panose="02020603050405020304" pitchFamily="18" charset="0"/>
                  </a:rPr>
                  <a:t>即样本平均数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</a:rPr>
                  <a:t>＝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1476.2</a:t>
                </a:r>
                <a:r>
                  <a:rPr lang="zh-CN" altLang="en-US" b="1" dirty="0">
                    <a:latin typeface="Times New Roman" panose="02020603050405020304" pitchFamily="18" charset="0"/>
                  </a:rPr>
                  <a:t>，样本标准差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zh-CN" altLang="en-US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</a:rPr>
                  <a:t>78.7.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B175611-28B7-1911-A7FD-24BBFFD4F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696" y="4587974"/>
                <a:ext cx="7283152" cy="369332"/>
              </a:xfrm>
              <a:prstGeom prst="rect">
                <a:avLst/>
              </a:prstGeom>
              <a:blipFill>
                <a:blip r:embed="rId3"/>
                <a:stretch>
                  <a:fillRect t="-13333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B3449D-3362-BE0F-C174-DBE6EE63C6D5}"/>
                  </a:ext>
                </a:extLst>
              </p:cNvPr>
              <p:cNvSpPr txBox="1"/>
              <p:nvPr/>
            </p:nvSpPr>
            <p:spPr>
              <a:xfrm>
                <a:off x="252000" y="1131590"/>
                <a:ext cx="8640000" cy="1880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marR="0" indent="1066800" eaLnBrk="0" hangingPunct="0">
                  <a:buClrTx/>
                  <a:buSzTx/>
                  <a:buFontTx/>
                  <a:tabLst/>
                  <a:defRPr b="1">
                    <a:latin typeface="Times New Roman" panose="02020603050405020304" pitchFamily="18" charset="0"/>
                  </a:defRPr>
                </a:lvl1pPr>
                <a:lvl2pPr eaLnBrk="0" hangingPunct="0"/>
                <a:lvl3pPr eaLnBrk="0" hangingPunct="0"/>
                <a:lvl4pPr eaLnBrk="0" hangingPunct="0"/>
                <a:lvl5pPr eaLnBrk="0" hangingPunct="0"/>
                <a:lvl6pPr eaLnBrk="0" hangingPunct="0"/>
                <a:lvl7pPr eaLnBrk="0" hangingPunct="0"/>
                <a:lvl8pPr eaLnBrk="0" hangingPunct="0"/>
                <a:lvl9pPr eaLnBrk="0" hangingPunct="0"/>
              </a:lstStyle>
              <a:p>
                <a:pPr indent="0">
                  <a:lnSpc>
                    <a:spcPct val="150000"/>
                  </a:lnSpc>
                </a:pPr>
                <a:r>
                  <a:rPr lang="zh-CN" altLang="en-US" sz="2000" dirty="0"/>
                  <a:t>　　</a:t>
                </a:r>
                <a:r>
                  <a:rPr lang="zh-CN" altLang="zh-CN" sz="2000" dirty="0"/>
                  <a:t>这里，我们更关心的是这批灯泡寿命的情况</a:t>
                </a:r>
                <a:r>
                  <a:rPr lang="zh-CN" altLang="en-US" sz="2000" dirty="0"/>
                  <a:t>．</a:t>
                </a:r>
                <a:r>
                  <a:rPr lang="zh-CN" altLang="zh-CN" sz="2000" dirty="0"/>
                  <a:t>可以用算出的样本标准差</a:t>
                </a:r>
                <a14:m>
                  <m:oMath xmlns:m="http://schemas.openxmlformats.org/officeDocument/2006/math">
                    <m:r>
                      <a:rPr lang="en-US" altLang="zh-CN" sz="20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zh-CN" altLang="en-US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altLang="zh-CN" sz="2000" dirty="0"/>
                  <a:t>78.7</a:t>
                </a:r>
                <a:r>
                  <a:rPr lang="zh-CN" altLang="zh-CN" sz="2000" dirty="0"/>
                  <a:t>来估计这批灯泡寿命的变化幅度的大小，也就是说用样本标准差可以估计总体标准差．如果再抽取</a:t>
                </a:r>
                <a:r>
                  <a:rPr lang="en-US" altLang="zh-CN" sz="2000" dirty="0"/>
                  <a:t>10</a:t>
                </a:r>
                <a:r>
                  <a:rPr lang="zh-CN" altLang="zh-CN" sz="2000" dirty="0"/>
                  <a:t>只，算得的标准差一般会与例</a:t>
                </a:r>
                <a:r>
                  <a:rPr lang="en-US" altLang="zh-CN" sz="2000" dirty="0"/>
                  <a:t>3</a:t>
                </a:r>
                <a:r>
                  <a:rPr lang="zh-CN" altLang="zh-CN" sz="2000" dirty="0"/>
                  <a:t>的标准差不同，这就表明样本标准差具有随机性．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B3449D-3362-BE0F-C174-DBE6EE63C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131590"/>
                <a:ext cx="8640000" cy="1880579"/>
              </a:xfrm>
              <a:prstGeom prst="rect">
                <a:avLst/>
              </a:prstGeom>
              <a:blipFill>
                <a:blip r:embed="rId2"/>
                <a:stretch>
                  <a:fillRect l="-705" r="-705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7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458E86-C8B9-7815-8D62-F30FAACCE0C0}"/>
              </a:ext>
            </a:extLst>
          </p:cNvPr>
          <p:cNvSpPr txBox="1"/>
          <p:nvPr/>
        </p:nvSpPr>
        <p:spPr>
          <a:xfrm>
            <a:off x="539552" y="915566"/>
            <a:ext cx="7992888" cy="178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zh-CN" b="1" dirty="0">
                <a:latin typeface="Times New Roman" panose="02020603050405020304" pitchFamily="18" charset="0"/>
              </a:rPr>
              <a:t>从甲、乙两名学生中选拔一人参加射击比赛，对他们的射击水平进行了测试，两人在相同条件下各射击</a:t>
            </a:r>
            <a:r>
              <a:rPr lang="en-US" altLang="zh-CN" b="1" dirty="0">
                <a:latin typeface="Times New Roman" panose="02020603050405020304" pitchFamily="18" charset="0"/>
              </a:rPr>
              <a:t>10</a:t>
            </a:r>
            <a:r>
              <a:rPr lang="zh-CN" altLang="zh-CN" b="1" dirty="0">
                <a:latin typeface="Times New Roman" panose="02020603050405020304" pitchFamily="18" charset="0"/>
              </a:rPr>
              <a:t>次，命中的环数如下：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zh-CN" altLang="zh-CN" b="1" dirty="0">
                <a:latin typeface="Times New Roman" panose="02020603050405020304" pitchFamily="18" charset="0"/>
              </a:rPr>
              <a:t>甲：</a:t>
            </a:r>
            <a:r>
              <a:rPr lang="en-US" altLang="zh-CN" b="1" dirty="0">
                <a:latin typeface="Times New Roman" panose="02020603050405020304" pitchFamily="18" charset="0"/>
              </a:rPr>
              <a:t>7  8  6  8  6  5  9  10  7  4</a:t>
            </a:r>
          </a:p>
          <a:p>
            <a:pPr algn="ctr">
              <a:lnSpc>
                <a:spcPct val="125000"/>
              </a:lnSpc>
            </a:pPr>
            <a:r>
              <a:rPr lang="zh-CN" altLang="zh-CN" b="1" dirty="0">
                <a:latin typeface="Times New Roman" panose="02020603050405020304" pitchFamily="18" charset="0"/>
              </a:rPr>
              <a:t>乙：</a:t>
            </a:r>
            <a:r>
              <a:rPr lang="en-US" altLang="zh-CN" b="1" dirty="0">
                <a:latin typeface="Times New Roman" panose="02020603050405020304" pitchFamily="18" charset="0"/>
              </a:rPr>
              <a:t>9  5  7  8  7  6  8   6   7  7</a:t>
            </a:r>
            <a:endParaRPr lang="zh-CN" altLang="zh-CN" b="1" dirty="0">
              <a:latin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zh-CN" b="1" dirty="0">
                <a:latin typeface="Times New Roman" panose="02020603050405020304" pitchFamily="18" charset="0"/>
              </a:rPr>
              <a:t>比较两人成绩的平均数、标准差和极差，然后决定选择哪一人参赛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FBABB46-6702-9977-FC3B-5C2456174A77}"/>
                  </a:ext>
                </a:extLst>
              </p:cNvPr>
              <p:cNvSpPr txBox="1"/>
              <p:nvPr/>
            </p:nvSpPr>
            <p:spPr>
              <a:xfrm>
                <a:off x="539552" y="2797855"/>
                <a:ext cx="7920880" cy="6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2000"/>
                  </a:lnSpc>
                </a:pPr>
                <a:r>
                  <a:rPr lang="zh-CN" altLang="zh-CN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解</a:t>
                </a:r>
                <a:r>
                  <a:rPr lang="zh-CN" alt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：</a:t>
                </a:r>
                <a:r>
                  <a:rPr lang="zh-CN" altLang="zh-CN" b="1" dirty="0">
                    <a:latin typeface="Times New Roman" panose="02020603050405020304" pitchFamily="18" charset="0"/>
                  </a:rPr>
                  <a:t> 计算可得：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zh-CN" altLang="zh-C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zh-CN" altLang="zh-CN" b="1" baseline="-25000">
                            <a:latin typeface="Cambria Math" panose="02040503050406030204" pitchFamily="18" charset="0"/>
                          </a:rPr>
                          <m:t>甲</m:t>
                        </m:r>
                      </m:sub>
                    </m:sSub>
                  </m:oMath>
                </a14:m>
                <a:r>
                  <a:rPr lang="zh-CN" altLang="zh-CN" b="1" dirty="0">
                    <a:latin typeface="Times New Roman" panose="02020603050405020304" pitchFamily="18" charset="0"/>
                  </a:rPr>
                  <a:t>＝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7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zh-CN" altLang="zh-C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zh-CN" altLang="en-US" b="1" i="1" baseline="-25000">
                            <a:latin typeface="Cambria Math" panose="02040503050406030204" pitchFamily="18" charset="0"/>
                          </a:rPr>
                          <m:t>乙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</a:rPr>
                  <a:t>=7;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zh-CN" altLang="zh-CN" b="1" baseline="-25000">
                            <a:latin typeface="Cambria Math" panose="02040503050406030204" pitchFamily="18" charset="0"/>
                          </a:rPr>
                          <m:t>甲</m:t>
                        </m:r>
                      </m:sub>
                    </m:sSub>
                  </m:oMath>
                </a14:m>
                <a:r>
                  <a:rPr lang="zh-CN" altLang="zh-CN" b="1" dirty="0">
                    <a:latin typeface="Times New Roman" panose="02020603050405020304" pitchFamily="18" charset="0"/>
                  </a:rPr>
                  <a:t>＝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1.73</a:t>
                </a:r>
                <a:r>
                  <a:rPr lang="zh-CN" altLang="en-US" b="1" dirty="0">
                    <a:latin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zh-CN" altLang="zh-CN" b="1" baseline="-25000">
                            <a:latin typeface="Cambria Math" panose="02040503050406030204" pitchFamily="18" charset="0"/>
                          </a:rPr>
                          <m:t>乙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</a:rPr>
                  <a:t>=1.10</a:t>
                </a:r>
                <a:r>
                  <a:rPr lang="zh-CN" altLang="en-US" b="1" dirty="0">
                    <a:latin typeface="Times New Roman" panose="02020603050405020304" pitchFamily="18" charset="0"/>
                  </a:rPr>
                  <a:t>；</a:t>
                </a:r>
                <a:endParaRPr lang="en-US" altLang="zh-CN" b="1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ts val="2000"/>
                  </a:lnSpc>
                </a:pPr>
                <a:r>
                  <a:rPr lang="en-US" altLang="zh-CN" b="1" dirty="0">
                    <a:latin typeface="Times New Roman" panose="02020603050405020304" pitchFamily="18" charset="0"/>
                  </a:rPr>
                  <a:t>     </a:t>
                </a:r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FBABB46-6702-9977-FC3B-5C2456174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97855"/>
                <a:ext cx="7920880" cy="605294"/>
              </a:xfrm>
              <a:prstGeom prst="rect">
                <a:avLst/>
              </a:prstGeom>
              <a:blipFill>
                <a:blip r:embed="rId2"/>
                <a:stretch>
                  <a:fillRect l="-693" t="-13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E19BD51-F3FD-B06B-F25C-F6387F04B7BB}"/>
                  </a:ext>
                </a:extLst>
              </p:cNvPr>
              <p:cNvSpPr txBox="1"/>
              <p:nvPr/>
            </p:nvSpPr>
            <p:spPr>
              <a:xfrm>
                <a:off x="863588" y="3373919"/>
                <a:ext cx="4284476" cy="348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2000"/>
                  </a:lnSpc>
                </a:pPr>
                <a:r>
                  <a:rPr lang="zh-CN" altLang="zh-CN" b="1" dirty="0">
                    <a:latin typeface="Times New Roman" panose="02020603050405020304" pitchFamily="18" charset="0"/>
                  </a:rPr>
                  <a:t>甲的极差为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</a:rPr>
                  <a:t>4=6</a:t>
                </a:r>
                <a:r>
                  <a:rPr lang="zh-CN" altLang="zh-CN" b="1" dirty="0">
                    <a:latin typeface="Times New Roman" panose="02020603050405020304" pitchFamily="18" charset="0"/>
                  </a:rPr>
                  <a:t>，乙的极差为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9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</a:rPr>
                  <a:t>5=4.</a:t>
                </a:r>
                <a:endParaRPr lang="zh-CN" altLang="zh-CN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E19BD51-F3FD-B06B-F25C-F6387F04B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3373919"/>
                <a:ext cx="4284476" cy="348813"/>
              </a:xfrm>
              <a:prstGeom prst="rect">
                <a:avLst/>
              </a:prstGeom>
              <a:blipFill>
                <a:blip r:embed="rId3"/>
                <a:stretch>
                  <a:fillRect l="-1282" t="-18966" b="-25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0E37E9B-F3A3-F39F-29D7-8BBA51788757}"/>
                  </a:ext>
                </a:extLst>
              </p:cNvPr>
              <p:cNvSpPr txBox="1"/>
              <p:nvPr/>
            </p:nvSpPr>
            <p:spPr>
              <a:xfrm>
                <a:off x="863588" y="3805967"/>
                <a:ext cx="7668852" cy="1099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zh-CN" b="1" dirty="0">
                    <a:latin typeface="Times New Roman" panose="02020603050405020304" pitchFamily="18" charset="0"/>
                  </a:rPr>
                  <a:t>因此，甲、乙两人的平均成绩相等，但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zh-CN" altLang="zh-CN" b="1" baseline="-25000">
                            <a:latin typeface="Cambria Math" panose="02040503050406030204" pitchFamily="18" charset="0"/>
                          </a:rPr>
                          <m:t>乙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zh-CN" altLang="zh-CN" b="1" baseline="-25000">
                            <a:latin typeface="Cambria Math" panose="02040503050406030204" pitchFamily="18" charset="0"/>
                          </a:rPr>
                          <m:t>甲</m:t>
                        </m:r>
                      </m:sub>
                    </m:sSub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</a:rPr>
                  <a:t>，</a:t>
                </a:r>
                <a:r>
                  <a:rPr lang="zh-CN" altLang="zh-CN" b="1" dirty="0">
                    <a:latin typeface="Times New Roman" panose="02020603050405020304" pitchFamily="18" charset="0"/>
                  </a:rPr>
                  <a:t>乙的极差小于甲的极差，这表明乙的成绩比甲的成绩稳定一些，从成绩的稳定性考虑，可以选择乙参赛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0E37E9B-F3A3-F39F-29D7-8BBA51788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3805967"/>
                <a:ext cx="7668852" cy="1099212"/>
              </a:xfrm>
              <a:prstGeom prst="rect">
                <a:avLst/>
              </a:prstGeom>
              <a:blipFill>
                <a:blip r:embed="rId4"/>
                <a:stretch>
                  <a:fillRect l="-715" t="-552" b="-7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巩固练习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2E4B6A-2EEC-0DEF-713F-36B0FF1C0D91}"/>
              </a:ext>
            </a:extLst>
          </p:cNvPr>
          <p:cNvSpPr txBox="1"/>
          <p:nvPr/>
        </p:nvSpPr>
        <p:spPr>
          <a:xfrm>
            <a:off x="467544" y="771550"/>
            <a:ext cx="8064896" cy="4195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．用自动包装机包糖，现从包装的一批糖中任取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包，称得净质量数据如下（单位：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kg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）：</a:t>
            </a:r>
          </a:p>
          <a:p>
            <a:pPr indent="133350" algn="ctr">
              <a:lnSpc>
                <a:spcPct val="150000"/>
              </a:lnSpc>
            </a:pP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99.2   98.6   100.3   101.3   98.3   99.8   99.4   101.9   100.5</a:t>
            </a:r>
            <a:endParaRPr lang="zh-CN" altLang="zh-CN" sz="2000" kern="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求出这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包糖的平均质量和质量的标准差，并估计这批糖的平均质量和标准差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000" kern="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．随机抽取某种白炽灯泡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只测得使用寿命（单位：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）如下：</a:t>
            </a:r>
          </a:p>
          <a:p>
            <a:pPr indent="266700" algn="ctr">
              <a:lnSpc>
                <a:spcPct val="150000"/>
              </a:lnSpc>
            </a:pP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1502  1453  1067  1156  1196</a:t>
            </a:r>
            <a:endParaRPr lang="zh-CN" altLang="zh-CN" sz="2000" kern="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计算这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只灯泡的平均使用寿命及使用寿命的标准差，并估计这种灯泡的使用寿命及使用寿命的标准差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000" kern="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巩固练习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2E4B6A-2EEC-0DEF-713F-36B0FF1C0D91}"/>
              </a:ext>
            </a:extLst>
          </p:cNvPr>
          <p:cNvSpPr txBox="1"/>
          <p:nvPr/>
        </p:nvSpPr>
        <p:spPr>
          <a:xfrm>
            <a:off x="467544" y="843558"/>
            <a:ext cx="8064896" cy="188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．某工厂生产滚珠，从某批产品中随机抽取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粒，量得直径分别为（单位：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）：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ctr">
              <a:lnSpc>
                <a:spcPct val="150000"/>
              </a:lnSpc>
            </a:pPr>
            <a:r>
              <a:rPr lang="en-US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14.8  14.6  15.1  15.0  14.9  15.1  15.0  14.9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试估计该厂生产的滚珠直径的平均数和标准差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8d4f3a4-3b88-4d37-bf26-3cdc70fa9176"/>
  <p:tag name="COMMONDATA" val="eyJoZGlkIjoiODRkY2I2ZjY2NzEzNDYwZTE5NjdlMzM4NjcxMjczNW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820</Words>
  <Application>Microsoft Office PowerPoint</Application>
  <PresentationFormat>全屏显示(16:9)</PresentationFormat>
  <Paragraphs>111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等线</vt:lpstr>
      <vt:lpstr>黑体</vt:lpstr>
      <vt:lpstr>华文楷体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3_Office 主题</vt:lpstr>
      <vt:lpstr>1_Office 主题</vt:lpstr>
      <vt:lpstr>7.4.1  用样本估计总体（第2课时）</vt:lpstr>
      <vt:lpstr>复习导入</vt:lpstr>
      <vt:lpstr>新知探究</vt:lpstr>
      <vt:lpstr>新知探究</vt:lpstr>
      <vt:lpstr>新知探究</vt:lpstr>
      <vt:lpstr>新知探究</vt:lpstr>
      <vt:lpstr>新知探究</vt:lpstr>
      <vt:lpstr>巩固练习</vt:lpstr>
      <vt:lpstr>巩固练习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279</cp:revision>
  <dcterms:created xsi:type="dcterms:W3CDTF">2013-12-23T07:18:53Z</dcterms:created>
  <dcterms:modified xsi:type="dcterms:W3CDTF">2023-09-08T09:51:19Z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132739C64B17462AB8189CE68A13BAAF_13</vt:lpwstr>
  </property>
  <property fmtid="{D5CDD505-2E9C-101B-9397-08002B2CF9AE}" pid="3" name="KSOProductBuildVer">
    <vt:lpwstr>2052-11.1.0.14309</vt:lpwstr>
  </property>
</Properties>
</file>