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256" r:id="rId3"/>
    <p:sldId id="409" r:id="rId4"/>
    <p:sldId id="400" r:id="rId5"/>
    <p:sldId id="407" r:id="rId6"/>
    <p:sldId id="408" r:id="rId7"/>
    <p:sldId id="342" r:id="rId8"/>
    <p:sldId id="303" r:id="rId9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575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3075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 descr="图形用户界面&#10;&#10;描述已自动生成">
            <a:extLst>
              <a:ext uri="{FF2B5EF4-FFF2-40B4-BE49-F238E27FC236}">
                <a16:creationId xmlns:a16="http://schemas.microsoft.com/office/drawing/2014/main" id="{6ED47DE0-D251-C3A6-91E1-42CCA6C094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426A5844-DFEF-5FA5-F182-9FD60C4C27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717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7.4.1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sz="4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用样本估计总体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复习导入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33F7C23-4698-204B-FF9B-783C97078205}"/>
              </a:ext>
            </a:extLst>
          </p:cNvPr>
          <p:cNvSpPr txBox="1"/>
          <p:nvPr/>
        </p:nvSpPr>
        <p:spPr>
          <a:xfrm>
            <a:off x="547211" y="3117921"/>
            <a:ext cx="80740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样本方差、标准差的意义和作用；</a:t>
            </a:r>
          </a:p>
        </p:txBody>
      </p:sp>
      <p:sp>
        <p:nvSpPr>
          <p:cNvPr id="3" name="Text Box 66">
            <a:extLst>
              <a:ext uri="{FF2B5EF4-FFF2-40B4-BE49-F238E27FC236}">
                <a16:creationId xmlns:a16="http://schemas.microsoft.com/office/drawing/2014/main" id="{E4CEF279-A1EE-D85E-AD9A-93516D89FD1E}"/>
              </a:ext>
            </a:extLst>
          </p:cNvPr>
          <p:cNvSpPr txBox="1"/>
          <p:nvPr/>
        </p:nvSpPr>
        <p:spPr>
          <a:xfrm>
            <a:off x="547211" y="3775747"/>
            <a:ext cx="84172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会计算样本标准差，并能用样本标准差估计总体标准差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A158CA8-4809-EB3C-1477-51C76DA57A53}"/>
              </a:ext>
            </a:extLst>
          </p:cNvPr>
          <p:cNvSpPr txBox="1"/>
          <p:nvPr/>
        </p:nvSpPr>
        <p:spPr>
          <a:xfrm>
            <a:off x="547211" y="987574"/>
            <a:ext cx="38087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样本方差、标准差公式：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BF5C33-4E73-06C7-49F8-C60B0DA7F298}"/>
                  </a:ext>
                </a:extLst>
              </p:cNvPr>
              <p:cNvSpPr txBox="1"/>
              <p:nvPr/>
            </p:nvSpPr>
            <p:spPr>
              <a:xfrm>
                <a:off x="2627784" y="1590664"/>
                <a:ext cx="4082548" cy="572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0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zh-CN" alt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zh-CN" alt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+⋯+</m:t>
                        </m:r>
                        <m:sSup>
                          <m:sSupPr>
                            <m:ctrlPr>
                              <a:rPr lang="zh-CN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zh-CN" alt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zh-CN" altLang="en-US" sz="20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8BF5C33-4E73-06C7-49F8-C60B0DA7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590664"/>
                <a:ext cx="4082548" cy="572401"/>
              </a:xfrm>
              <a:prstGeom prst="rect">
                <a:avLst/>
              </a:prstGeom>
              <a:blipFill>
                <a:blip r:embed="rId2"/>
                <a:stretch>
                  <a:fillRect t="-3191"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4EF34-0928-B150-D854-4F93349F16DD}"/>
                  </a:ext>
                </a:extLst>
              </p:cNvPr>
              <p:cNvSpPr txBox="1"/>
              <p:nvPr/>
            </p:nvSpPr>
            <p:spPr>
              <a:xfrm>
                <a:off x="2771800" y="2215297"/>
                <a:ext cx="3456384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+⋯+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en-US" dirty="0"/>
                  <a:t>．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A4EF34-0928-B150-D854-4F93349F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15297"/>
                <a:ext cx="3456384" cy="656013"/>
              </a:xfrm>
              <a:prstGeom prst="rect">
                <a:avLst/>
              </a:prstGeom>
              <a:blipFill>
                <a:blip r:embed="rId3"/>
                <a:stretch>
                  <a:fillRect r="-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46B89E67-E4A3-908A-626C-BEEC6036BC31}"/>
              </a:ext>
            </a:extLst>
          </p:cNvPr>
          <p:cNvSpPr txBox="1"/>
          <p:nvPr/>
        </p:nvSpPr>
        <p:spPr>
          <a:xfrm>
            <a:off x="698904" y="1763573"/>
            <a:ext cx="2095260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ts val="1900"/>
              </a:lnSpc>
              <a:spcAft>
                <a:spcPts val="500"/>
              </a:spcAft>
            </a:pPr>
            <a:r>
              <a:rPr lang="zh-CN" altLang="zh-CN" sz="2400" b="1" dirty="0">
                <a:latin typeface="宋体" panose="02010600030101010101" pitchFamily="2" charset="-122"/>
              </a:rPr>
              <a:t>样本方差：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796EB0-515D-4030-457D-F76E7E3E9B85}"/>
              </a:ext>
            </a:extLst>
          </p:cNvPr>
          <p:cNvSpPr txBox="1"/>
          <p:nvPr/>
        </p:nvSpPr>
        <p:spPr>
          <a:xfrm>
            <a:off x="698904" y="2413896"/>
            <a:ext cx="2304256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ts val="1900"/>
              </a:lnSpc>
              <a:spcAft>
                <a:spcPts val="500"/>
              </a:spcAft>
            </a:pP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样本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标准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差：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用样本估计总体的失败案例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C2BB69-D1E9-D80F-BECB-EDDBDFBD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FA8E19E-BB3E-4D37-DE80-975E5F708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86872"/>
              </p:ext>
            </p:extLst>
          </p:nvPr>
        </p:nvGraphicFramePr>
        <p:xfrm>
          <a:off x="1979712" y="3795886"/>
          <a:ext cx="4528791" cy="1104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9597">
                  <a:extLst>
                    <a:ext uri="{9D8B030D-6E8A-4147-A177-3AD203B41FA5}">
                      <a16:colId xmlns:a16="http://schemas.microsoft.com/office/drawing/2014/main" val="3977261836"/>
                    </a:ext>
                  </a:extLst>
                </a:gridCol>
                <a:gridCol w="1509597">
                  <a:extLst>
                    <a:ext uri="{9D8B030D-6E8A-4147-A177-3AD203B41FA5}">
                      <a16:colId xmlns:a16="http://schemas.microsoft.com/office/drawing/2014/main" val="2585213606"/>
                    </a:ext>
                  </a:extLst>
                </a:gridCol>
                <a:gridCol w="1509597">
                  <a:extLst>
                    <a:ext uri="{9D8B030D-6E8A-4147-A177-3AD203B41FA5}">
                      <a16:colId xmlns:a16="http://schemas.microsoft.com/office/drawing/2014/main" val="73442598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800" kern="100" dirty="0">
                          <a:effectLst/>
                        </a:rPr>
                        <a:t>候选人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800" kern="100" dirty="0">
                          <a:effectLst/>
                        </a:rPr>
                        <a:t>预测得票率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800" kern="100">
                          <a:effectLst/>
                        </a:rPr>
                        <a:t>实际得票率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984311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800" kern="100">
                          <a:effectLst/>
                        </a:rPr>
                        <a:t>罗斯福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00">
                          <a:effectLst/>
                        </a:rPr>
                        <a:t>43%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62%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5902335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1800" kern="100">
                          <a:effectLst/>
                        </a:rPr>
                        <a:t>兰顿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00">
                          <a:effectLst/>
                        </a:rPr>
                        <a:t>57%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kern="100" dirty="0">
                          <a:effectLst/>
                        </a:rPr>
                        <a:t>38%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23975126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CF5F0500-06EC-EA8F-2778-D5F318B2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8" y="1347614"/>
            <a:ext cx="7668344" cy="236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</a:rPr>
              <a:t>我们已经知道，用样本估计总体是有可能会犯错误的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r>
              <a:rPr lang="zh-CN" altLang="en-US" sz="2000" b="1" dirty="0">
                <a:latin typeface="Times New Roman" panose="02020603050405020304" pitchFamily="18" charset="0"/>
              </a:rPr>
              <a:t>下面是美国总统选举中的两个估计失败的案例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</a:p>
          <a:p>
            <a:pPr marL="0" marR="0" lvl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1936</a:t>
            </a:r>
            <a:r>
              <a:rPr lang="zh-CN" altLang="en-US" sz="2000" b="1" dirty="0">
                <a:latin typeface="Times New Roman" panose="02020603050405020304" pitchFamily="18" charset="0"/>
              </a:rPr>
              <a:t>年美国总统选举前，一家很有名的杂志社，通过电话簿和各种俱乐部信息等抽取了约</a:t>
            </a:r>
            <a:r>
              <a:rPr lang="en-US" altLang="zh-CN" sz="2000" b="1" dirty="0">
                <a:latin typeface="Times New Roman" panose="02020603050405020304" pitchFamily="18" charset="0"/>
              </a:rPr>
              <a:t>240</a:t>
            </a:r>
            <a:r>
              <a:rPr lang="zh-CN" altLang="en-US" sz="2000" b="1" dirty="0">
                <a:latin typeface="Times New Roman" panose="02020603050405020304" pitchFamily="18" charset="0"/>
              </a:rPr>
              <a:t>万人，调查他们的选举意向．根据调查数据，这家杂志社给出了预测得票率，但选举结果与预测结果相差很大，如下表所示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1"/>
      <p:bldP spid="17435" grpId="2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用样本估计总体的失败案例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C2BB69-D1E9-D80F-BECB-EDDBDFBD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5F0500-06EC-EA8F-2778-D5F318B2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8" y="1203598"/>
            <a:ext cx="7668344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 </a:t>
            </a:r>
            <a:r>
              <a:rPr lang="zh-CN" altLang="zh-CN" sz="2000" b="1" dirty="0">
                <a:latin typeface="Times New Roman" panose="02020603050405020304" pitchFamily="18" charset="0"/>
              </a:rPr>
              <a:t>事实上，在</a:t>
            </a:r>
            <a:r>
              <a:rPr lang="en-US" altLang="zh-CN" sz="2000" b="1" dirty="0">
                <a:latin typeface="Times New Roman" panose="02020603050405020304" pitchFamily="18" charset="0"/>
              </a:rPr>
              <a:t>1936</a:t>
            </a:r>
            <a:r>
              <a:rPr lang="zh-CN" altLang="zh-CN" sz="2000" b="1" dirty="0">
                <a:latin typeface="Times New Roman" panose="02020603050405020304" pitchFamily="18" charset="0"/>
              </a:rPr>
              <a:t>年的美国，一般只有富人才拥有电话、能参加俱乐部，因此这家杂志社所得到的样本不能反映总体的情况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pic>
        <p:nvPicPr>
          <p:cNvPr id="2" name="NORMAL">
            <a:extLst>
              <a:ext uri="{FF2B5EF4-FFF2-40B4-BE49-F238E27FC236}">
                <a16:creationId xmlns:a16="http://schemas.microsoft.com/office/drawing/2014/main" id="{7D74A5AA-F29A-AB51-8AB4-4C77324493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39" y="3075806"/>
            <a:ext cx="5753981" cy="16561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BD77885-D463-31CE-5953-CC137E9EDF8C}"/>
              </a:ext>
            </a:extLst>
          </p:cNvPr>
          <p:cNvSpPr txBox="1"/>
          <p:nvPr/>
        </p:nvSpPr>
        <p:spPr>
          <a:xfrm>
            <a:off x="755576" y="2139702"/>
            <a:ext cx="7848872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latin typeface="Times New Roman" panose="02020603050405020304" pitchFamily="18" charset="0"/>
              </a:rPr>
              <a:t>         </a:t>
            </a:r>
            <a:r>
              <a:rPr lang="en-US" altLang="zh-CN" sz="2000" b="1" dirty="0">
                <a:latin typeface="Times New Roman" panose="02020603050405020304" pitchFamily="18" charset="0"/>
              </a:rPr>
              <a:t>2016</a:t>
            </a:r>
            <a:r>
              <a:rPr lang="zh-CN" altLang="zh-CN" sz="2000" b="1" dirty="0">
                <a:latin typeface="Times New Roman" panose="02020603050405020304" pitchFamily="18" charset="0"/>
              </a:rPr>
              <a:t>年美国总统选举前，一个很擅长数据分析的网站，给出了基于民意调查的两位候选人获胜概率预测，如下图所示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7435" name="Rectangle 124"/>
          <p:cNvSpPr/>
          <p:nvPr/>
        </p:nvSpPr>
        <p:spPr>
          <a:xfrm>
            <a:off x="250825" y="790575"/>
            <a:ext cx="495520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用样本估计总体的失败案例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C2BB69-D1E9-D80F-BECB-EDDBDFBD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zh-CN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5F0500-06EC-EA8F-2778-D5F318B2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276416"/>
            <a:ext cx="7668344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 </a:t>
            </a:r>
            <a:r>
              <a:rPr lang="zh-CN" altLang="zh-CN" sz="2000" b="1" dirty="0">
                <a:latin typeface="Times New Roman" panose="02020603050405020304" pitchFamily="18" charset="0"/>
              </a:rPr>
              <a:t>然而，这一次的选举最后以特朗普获胜告终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r>
              <a:rPr lang="zh-CN" altLang="zh-CN" sz="2000" b="1" dirty="0">
                <a:latin typeface="Times New Roman" panose="02020603050405020304" pitchFamily="18" charset="0"/>
              </a:rPr>
              <a:t>实际上，这次选举绝大多数的预测都是错误的！原因都与样本的代表性有关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566E06-4D18-04BC-B569-BEF04E91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211710"/>
            <a:ext cx="7668344" cy="188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 </a:t>
            </a:r>
            <a:r>
              <a:rPr lang="zh-CN" altLang="zh-CN" sz="2000" b="1" dirty="0">
                <a:latin typeface="Times New Roman" panose="02020603050405020304" pitchFamily="18" charset="0"/>
              </a:rPr>
              <a:t>失败案例的存在是不是意味着用样本估计总体不科学呢？不是！这只是说明，</a:t>
            </a:r>
            <a:r>
              <a:rPr lang="zh-CN" altLang="zh-CN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在用样本估计总体时，要保证抽样方案科学合理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</a:t>
            </a:r>
            <a:r>
              <a:rPr lang="zh-CN" altLang="zh-CN" sz="2000" b="1" dirty="0">
                <a:latin typeface="Times New Roman" panose="02020603050405020304" pitchFamily="18" charset="0"/>
              </a:rPr>
              <a:t>实际上，美国总统选举的绝大多数预测都是正确的，即使是上述两年所说的选举，也有调查机构根据民意调查正确地预测了结果</a:t>
            </a:r>
            <a:r>
              <a:rPr lang="en-US" altLang="zh-CN" sz="2000" b="1" dirty="0">
                <a:latin typeface="Times New Roman" panose="02020603050405020304" pitchFamily="18" charset="0"/>
              </a:rPr>
              <a:t>.</a:t>
            </a:r>
            <a:endParaRPr lang="zh-CN" altLang="zh-CN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1"/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归纳小结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959376" y="1995686"/>
            <a:ext cx="7488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通过失败案例学习，培养独立思考的良好个性品质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04C2144-79B3-4406-239E-8CB481ED2221}"/>
              </a:ext>
            </a:extLst>
          </p:cNvPr>
          <p:cNvSpPr txBox="1"/>
          <p:nvPr/>
        </p:nvSpPr>
        <p:spPr>
          <a:xfrm>
            <a:off x="971600" y="1347614"/>
            <a:ext cx="7488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在用样本估计总体时，要保证抽样方案科学合理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8d4f3a4-3b88-4d37-bf26-3cdc70fa9176"/>
  <p:tag name="COMMONDATA" val="eyJoZGlkIjoiODRkY2I2ZjY2NzEzNDYwZTE5NjdlMzM4NjcxMjczN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402</Words>
  <Application>Microsoft Office PowerPoint</Application>
  <PresentationFormat>全屏显示(16:9)</PresentationFormat>
  <Paragraphs>42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等线</vt:lpstr>
      <vt:lpstr>黑体</vt:lpstr>
      <vt:lpstr>华文楷体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1_Office 主题</vt:lpstr>
      <vt:lpstr>7.4.1  用样本估计总体（第3课时）</vt:lpstr>
      <vt:lpstr>复习导入</vt:lpstr>
      <vt:lpstr>新知探究</vt:lpstr>
      <vt:lpstr>新知探究</vt:lpstr>
      <vt:lpstr>新知探究</vt:lpstr>
      <vt:lpstr>归纳小结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278</cp:revision>
  <dcterms:created xsi:type="dcterms:W3CDTF">2013-12-23T07:18:53Z</dcterms:created>
  <dcterms:modified xsi:type="dcterms:W3CDTF">2023-09-08T09:52:26Z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132739C64B17462AB8189CE68A13BAAF_13</vt:lpwstr>
  </property>
  <property fmtid="{D5CDD505-2E9C-101B-9397-08002B2CF9AE}" pid="3" name="KSOProductBuildVer">
    <vt:lpwstr>2052-11.1.0.14309</vt:lpwstr>
  </property>
</Properties>
</file>