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ink/ink2.xml" ContentType="application/inkml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ink/ink3.xml" ContentType="application/inkml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58" r:id="rId3"/>
  </p:sldMasterIdLst>
  <p:notesMasterIdLst>
    <p:notesMasterId r:id="rId12"/>
  </p:notesMasterIdLst>
  <p:handoutMasterIdLst>
    <p:handoutMasterId r:id="rId13"/>
  </p:handoutMasterIdLst>
  <p:sldIdLst>
    <p:sldId id="256" r:id="rId4"/>
    <p:sldId id="335" r:id="rId5"/>
    <p:sldId id="399" r:id="rId6"/>
    <p:sldId id="393" r:id="rId7"/>
    <p:sldId id="400" r:id="rId8"/>
    <p:sldId id="342" r:id="rId9"/>
    <p:sldId id="348" r:id="rId10"/>
    <p:sldId id="303" r:id="rId11"/>
  </p:sldIdLst>
  <p:sldSz cx="9144000" cy="5143500" type="screen16x9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5" userDrawn="1">
          <p15:clr>
            <a:srgbClr val="A4A3A4"/>
          </p15:clr>
        </p15:guide>
        <p15:guide id="2" pos="28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82"/>
  </p:normalViewPr>
  <p:slideViewPr>
    <p:cSldViewPr showGuides="1">
      <p:cViewPr varScale="1">
        <p:scale>
          <a:sx n="142" d="100"/>
          <a:sy n="142" d="100"/>
        </p:scale>
        <p:origin x="714" y="120"/>
      </p:cViewPr>
      <p:guideLst>
        <p:guide orient="horz" pos="1575"/>
        <p:guide pos="28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fontAlgn="base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43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．</a:t>
            </a:r>
          </a:p>
        </p:txBody>
      </p:sp>
    </p:spTree>
    <p:extLst>
      <p:ext uri="{BB962C8B-B14F-4D97-AF65-F5344CB8AC3E}">
        <p14:creationId xmlns:p14="http://schemas.microsoft.com/office/powerpoint/2010/main" val="305455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3.xm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3075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7" name="图片 6" descr="图形用户界面&#10;&#10;描述已自动生成">
            <a:extLst>
              <a:ext uri="{FF2B5EF4-FFF2-40B4-BE49-F238E27FC236}">
                <a16:creationId xmlns:a16="http://schemas.microsoft.com/office/drawing/2014/main" id="{ECAF576B-BD38-3B25-4E92-8E144BBCE4C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6" name="图片 5" descr="图形用户界面&#10;&#10;描述已自动生成">
            <a:extLst>
              <a:ext uri="{FF2B5EF4-FFF2-40B4-BE49-F238E27FC236}">
                <a16:creationId xmlns:a16="http://schemas.microsoft.com/office/drawing/2014/main" id="{A8320263-A40C-C197-CBE5-605D2CBC73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717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3075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2.bin"/><Relationship Id="rId2" Type="http://schemas.openxmlformats.org/officeDocument/2006/relationships/oleObject" Target="../embeddings/oleObject4.bin"/><Relationship Id="rId16" Type="http://schemas.openxmlformats.org/officeDocument/2006/relationships/image" Target="../media/image16.wmf"/><Relationship Id="rId1" Type="http://schemas.openxmlformats.org/officeDocument/2006/relationships/slideLayout" Target="../slideLayouts/slideLayout10.x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9.bin"/><Relationship Id="rId5" Type="http://schemas.openxmlformats.org/officeDocument/2006/relationships/image" Target="../media/image11.wmf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3.w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/>
          </p:cNvSpPr>
          <p:nvPr>
            <p:ph type="ctrTitle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7.4.2  </a:t>
            </a:r>
            <a:r>
              <a:rPr lang="zh-CN" altLang="en-US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一元线性回归（第</a:t>
            </a:r>
            <a:r>
              <a:rPr lang="en-US" altLang="zh-CN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课时）</a:t>
            </a:r>
            <a:endParaRPr lang="zh-CN" altLang="en-US" sz="4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</a:p>
        </p:txBody>
      </p:sp>
      <p:sp>
        <p:nvSpPr>
          <p:cNvPr id="10246" name="Text Box 30"/>
          <p:cNvSpPr txBox="1"/>
          <p:nvPr/>
        </p:nvSpPr>
        <p:spPr>
          <a:xfrm>
            <a:off x="323533" y="843915"/>
            <a:ext cx="863917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FontTx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在某种产品表面进行腐蚀刻线试验，得到腐蚀深度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与腐蚀时间    之间相应的一组观察值如下表: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95" y="1995805"/>
            <a:ext cx="5886450" cy="952500"/>
          </a:xfrm>
          <a:prstGeom prst="rect">
            <a:avLst/>
          </a:prstGeom>
        </p:spPr>
      </p:pic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470996"/>
              </p:ext>
            </p:extLst>
          </p:nvPr>
        </p:nvGraphicFramePr>
        <p:xfrm>
          <a:off x="1043608" y="1355090"/>
          <a:ext cx="215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15900" imgH="228600" progId="Equation.KSEE3">
                  <p:embed/>
                </p:oleObj>
              </mc:Choice>
              <mc:Fallback>
                <p:oleObj r:id="rId3" imgW="215900" imgH="2286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1355090"/>
                        <a:ext cx="2159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030605" y="3614420"/>
            <a:ext cx="6854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dirty="0">
                <a:latin typeface="Times New Roman" panose="02020603050405020304" pitchFamily="18" charset="0"/>
              </a:rPr>
              <a:t>思考：</a:t>
            </a:r>
            <a:r>
              <a:rPr lang="en-US" altLang="zh-CN" sz="2400" b="1" dirty="0">
                <a:latin typeface="Times New Roman" panose="02020603050405020304" pitchFamily="18" charset="0"/>
              </a:rPr>
              <a:t>腐蚀深度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Y</a:t>
            </a:r>
            <a:r>
              <a:rPr lang="en-US" altLang="zh-CN" sz="2400" b="1" dirty="0">
                <a:latin typeface="Times New Roman" panose="02020603050405020304" pitchFamily="18" charset="0"/>
              </a:rPr>
              <a:t>与腐蚀时间    之间存在什么关系？</a:t>
            </a:r>
          </a:p>
        </p:txBody>
      </p:sp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809426"/>
              </p:ext>
            </p:extLst>
          </p:nvPr>
        </p:nvGraphicFramePr>
        <p:xfrm>
          <a:off x="5004048" y="3730307"/>
          <a:ext cx="215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15900" imgH="228600" progId="Equation.KSEE3">
                  <p:embed/>
                </p:oleObj>
              </mc:Choice>
              <mc:Fallback>
                <p:oleObj r:id="rId5" imgW="215900" imgH="2286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4048" y="3730307"/>
                        <a:ext cx="2159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6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</a:p>
        </p:txBody>
      </p:sp>
      <p:sp>
        <p:nvSpPr>
          <p:cNvPr id="10246" name="Text Box 30"/>
          <p:cNvSpPr txBox="1"/>
          <p:nvPr/>
        </p:nvSpPr>
        <p:spPr>
          <a:xfrm>
            <a:off x="252000" y="699542"/>
            <a:ext cx="8640000" cy="445423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  <a:buFontTx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由表中数据可以看出，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有随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x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增加而增加的趋势，它们之间的这种关系无法用函数式准确表达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是一种相关关系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为了探求两者之间的定量关系，我们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FontTx/>
            </a:pP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以腐蚀时间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的取值作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为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横坐标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</a:p>
          <a:p>
            <a:pPr>
              <a:lnSpc>
                <a:spcPct val="150000"/>
              </a:lnSpc>
              <a:buFontTx/>
            </a:pP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把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的相应取值作为纵坐标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</a:p>
          <a:p>
            <a:pPr>
              <a:lnSpc>
                <a:spcPct val="150000"/>
              </a:lnSpc>
              <a:buFontTx/>
            </a:pP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在直角坐标系中描点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400" b="1" i="1" baseline="-250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zh-CN" altLang="en-US" sz="2400" b="1" dirty="0">
                <a:latin typeface="Times New Roman" panose="02020603050405020304" pitchFamily="18" charset="0"/>
              </a:rPr>
              <a:t>）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</a:pPr>
            <a:r>
              <a:rPr lang="zh-CN" altLang="en-US" sz="2400" b="1" dirty="0">
                <a:latin typeface="Times New Roman" panose="02020603050405020304" pitchFamily="18" charset="0"/>
              </a:rPr>
              <a:t> （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i</a:t>
            </a:r>
            <a:r>
              <a:rPr lang="en-US" altLang="zh-CN" sz="2400" b="1" dirty="0">
                <a:latin typeface="Times New Roman" panose="02020603050405020304" pitchFamily="18" charset="0"/>
              </a:rPr>
              <a:t>=1</a:t>
            </a:r>
            <a:r>
              <a:rPr lang="zh-CN" altLang="en-US" sz="2400" b="1" dirty="0"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3</a:t>
            </a:r>
            <a:r>
              <a:rPr lang="en-US" altLang="zh-CN" sz="2400" b="1" dirty="0">
                <a:latin typeface="宋体" panose="02010600030101010101" pitchFamily="2" charset="-122"/>
              </a:rPr>
              <a:t>…</a:t>
            </a:r>
            <a:r>
              <a:rPr lang="zh-CN" altLang="en-US" sz="2400" b="1" dirty="0">
                <a:latin typeface="Times New Roman" panose="02020603050405020304" pitchFamily="18" charset="0"/>
              </a:rPr>
              <a:t>）</a:t>
            </a:r>
            <a:r>
              <a:rPr lang="en-US" altLang="zh-CN" sz="2400" b="1" dirty="0">
                <a:latin typeface="Times New Roman" panose="02020603050405020304" pitchFamily="18" charset="0"/>
              </a:rPr>
              <a:t>. 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如图所示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FontTx/>
            </a:pP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这样的图形称为</a:t>
            </a:r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散点图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923677"/>
            <a:ext cx="3528392" cy="2925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0246" name="Text Box 30"/>
          <p:cNvSpPr txBox="1"/>
          <p:nvPr/>
        </p:nvSpPr>
        <p:spPr>
          <a:xfrm>
            <a:off x="250825" y="1491630"/>
            <a:ext cx="8699500" cy="334995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  <a:buFontTx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由图可见，所有点都分布在图中画出的一条直线附近．显然这样的直线还可以画出许多条，而我们希望找出其中的一条， 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它能最好地反映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与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之间的关系．记此直线方程为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:   </a:t>
            </a:r>
          </a:p>
          <a:p>
            <a:pPr>
              <a:lnSpc>
                <a:spcPct val="150000"/>
              </a:lnSpc>
              <a:buFontTx/>
            </a:pP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FontTx/>
            </a:pP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FontTx/>
            </a:pP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" name="对象 -21474826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931642"/>
              </p:ext>
            </p:extLst>
          </p:nvPr>
        </p:nvGraphicFramePr>
        <p:xfrm>
          <a:off x="3856500" y="3495575"/>
          <a:ext cx="1431000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2840" imgH="203040" progId="Equation.DSMT4">
                  <p:embed/>
                </p:oleObj>
              </mc:Choice>
              <mc:Fallback>
                <p:oleObj name="Equation" r:id="rId2" imgW="672840" imgH="20304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56500" y="3495575"/>
                        <a:ext cx="1431000" cy="432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50825" y="3251200"/>
            <a:ext cx="8533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 </a:t>
            </a:r>
          </a:p>
        </p:txBody>
      </p:sp>
      <p:sp>
        <p:nvSpPr>
          <p:cNvPr id="17435" name="Rectangle 124"/>
          <p:cNvSpPr/>
          <p:nvPr/>
        </p:nvSpPr>
        <p:spPr>
          <a:xfrm>
            <a:off x="250825" y="790575"/>
            <a:ext cx="2773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回归直线方程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6" grpId="1"/>
      <p:bldP spid="17435" grpId="0"/>
      <p:bldP spid="1743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971E377-A71A-8E3A-7A8B-A085D0E1B065}"/>
              </a:ext>
            </a:extLst>
          </p:cNvPr>
          <p:cNvGrpSpPr/>
          <p:nvPr/>
        </p:nvGrpSpPr>
        <p:grpSpPr>
          <a:xfrm>
            <a:off x="899593" y="3451716"/>
            <a:ext cx="7056784" cy="460375"/>
            <a:chOff x="899593" y="3451716"/>
            <a:chExt cx="7056784" cy="460375"/>
          </a:xfrm>
        </p:grpSpPr>
        <p:sp>
          <p:nvSpPr>
            <p:cNvPr id="20" name="文本框 19"/>
            <p:cNvSpPr txBox="1"/>
            <p:nvPr/>
          </p:nvSpPr>
          <p:spPr>
            <a:xfrm>
              <a:off x="899593" y="3451716"/>
              <a:ext cx="7056784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2400" b="1" dirty="0">
                  <a:latin typeface="Times New Roman" panose="02020603050405020304" pitchFamily="18" charset="0"/>
                </a:rPr>
                <a:t>①式称为</a:t>
              </a:r>
              <a:r>
                <a:rPr lang="en-US" altLang="zh-CN" sz="2400" b="1" i="1" dirty="0">
                  <a:latin typeface="Times New Roman" panose="02020603050405020304" pitchFamily="18" charset="0"/>
                </a:rPr>
                <a:t>Y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对  </a:t>
              </a:r>
              <a:r>
                <a:rPr lang="en-US" altLang="zh-CN" sz="2400" b="1" dirty="0" err="1">
                  <a:latin typeface="Times New Roman" panose="02020603050405020304" pitchFamily="18" charset="0"/>
                </a:rPr>
                <a:t>的</a:t>
              </a:r>
              <a:r>
                <a:rPr lang="en-US" altLang="zh-CN" sz="2400" b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回归直线方程</a:t>
              </a:r>
              <a:r>
                <a:rPr lang="en-US" altLang="zh-CN" sz="2400" b="1" dirty="0" err="1">
                  <a:latin typeface="Times New Roman" panose="02020603050405020304" pitchFamily="18" charset="0"/>
                </a:rPr>
                <a:t>，</a:t>
              </a:r>
              <a:r>
                <a:rPr lang="en-US" altLang="zh-CN" sz="2400" b="1" i="1" dirty="0" err="1">
                  <a:latin typeface="Times New Roman" panose="02020603050405020304" pitchFamily="18" charset="0"/>
                </a:rPr>
                <a:t>b</a:t>
              </a:r>
              <a:r>
                <a:rPr lang="en-US" altLang="zh-CN" sz="2400" b="1" i="1" dirty="0">
                  <a:latin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</a:rPr>
                <a:t>称为</a:t>
              </a:r>
              <a:r>
                <a:rPr lang="en-US" altLang="zh-CN" sz="2400" b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回归系数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．</a:t>
              </a:r>
            </a:p>
          </p:txBody>
        </p:sp>
        <p:graphicFrame>
          <p:nvGraphicFramePr>
            <p:cNvPr id="21" name="对象 -21474826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4535553"/>
                </p:ext>
              </p:extLst>
            </p:nvPr>
          </p:nvGraphicFramePr>
          <p:xfrm>
            <a:off x="2659534" y="3595953"/>
            <a:ext cx="2159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215900" imgH="228600" progId="Equation.KSEE3">
                    <p:embed/>
                  </p:oleObj>
                </mc:Choice>
                <mc:Fallback>
                  <p:oleObj r:id="rId2" imgW="215900" imgH="228600" progId="Equation.KSEE3">
                    <p:embed/>
                    <p:pic>
                      <p:nvPicPr>
                        <p:cNvPr id="0" name="图片 4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659534" y="3595953"/>
                          <a:ext cx="215900" cy="2286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3DEB4BC8-8DC9-70A8-F63D-600D3CD84B72}"/>
              </a:ext>
            </a:extLst>
          </p:cNvPr>
          <p:cNvGrpSpPr/>
          <p:nvPr/>
        </p:nvGrpSpPr>
        <p:grpSpPr>
          <a:xfrm>
            <a:off x="304800" y="1203325"/>
            <a:ext cx="8533765" cy="2241960"/>
            <a:chOff x="304800" y="1203325"/>
            <a:chExt cx="8533765" cy="2241960"/>
          </a:xfrm>
        </p:grpSpPr>
        <p:sp>
          <p:nvSpPr>
            <p:cNvPr id="3" name="文本框 2"/>
            <p:cNvSpPr txBox="1"/>
            <p:nvPr/>
          </p:nvSpPr>
          <p:spPr>
            <a:xfrm>
              <a:off x="304800" y="1203325"/>
              <a:ext cx="8533765" cy="2241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2400" b="1" dirty="0">
                  <a:latin typeface="Times New Roman" panose="02020603050405020304" pitchFamily="18" charset="0"/>
                </a:rPr>
                <a:t>        这里在   的上方加记号 “＾”，是为了与</a:t>
              </a:r>
              <a:r>
                <a:rPr lang="en-US" altLang="zh-CN" sz="2400" b="1" i="1" dirty="0">
                  <a:latin typeface="Times New Roman" panose="02020603050405020304" pitchFamily="18" charset="0"/>
                </a:rPr>
                <a:t>Y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的实际值   区分，表示当   </a:t>
              </a:r>
              <a:r>
                <a:rPr lang="en-US" altLang="zh-CN" sz="2400" b="1" dirty="0" err="1">
                  <a:latin typeface="Times New Roman" panose="02020603050405020304" pitchFamily="18" charset="0"/>
                </a:rPr>
                <a:t>取值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                          </a:t>
              </a:r>
              <a:r>
                <a:rPr lang="en-US" altLang="zh-CN" sz="2400" b="1" dirty="0" err="1">
                  <a:latin typeface="Times New Roman" panose="02020603050405020304" pitchFamily="18" charset="0"/>
                </a:rPr>
                <a:t>时，</a:t>
              </a:r>
              <a:r>
                <a:rPr lang="en-US" altLang="zh-CN" sz="2400" b="1" i="1" dirty="0" err="1">
                  <a:latin typeface="Times New Roman" panose="02020603050405020304" pitchFamily="18" charset="0"/>
                </a:rPr>
                <a:t>Y</a:t>
              </a:r>
              <a:r>
                <a:rPr lang="en-US" altLang="zh-CN" sz="2400" b="1" dirty="0" err="1">
                  <a:latin typeface="Times New Roman" panose="02020603050405020304" pitchFamily="18" charset="0"/>
                </a:rPr>
                <a:t>相应的观察值为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    ，而直线上对应于    的纵坐标是：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endParaRPr lang="en-US" altLang="zh-CN" sz="2400" b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4" name="对象 -21474826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892979"/>
                </p:ext>
              </p:extLst>
            </p:nvPr>
          </p:nvGraphicFramePr>
          <p:xfrm>
            <a:off x="1894840" y="1434465"/>
            <a:ext cx="2413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241300" imgH="304800" progId="Equation.KSEE3">
                    <p:embed/>
                  </p:oleObj>
                </mc:Choice>
                <mc:Fallback>
                  <p:oleObj r:id="rId4" imgW="241300" imgH="304800" progId="Equation.KSEE3">
                    <p:embed/>
                    <p:pic>
                      <p:nvPicPr>
                        <p:cNvPr id="0" name="图片 2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894840" y="1434465"/>
                          <a:ext cx="241300" cy="3048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对象 -21474826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1595304"/>
                </p:ext>
              </p:extLst>
            </p:nvPr>
          </p:nvGraphicFramePr>
          <p:xfrm>
            <a:off x="7620908" y="1407016"/>
            <a:ext cx="2413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241300" imgH="304800" progId="Equation.KSEE3">
                    <p:embed/>
                  </p:oleObj>
                </mc:Choice>
                <mc:Fallback>
                  <p:oleObj r:id="rId6" imgW="241300" imgH="304800" progId="Equation.KSEE3">
                    <p:embed/>
                    <p:pic>
                      <p:nvPicPr>
                        <p:cNvPr id="0" name="图片 3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620908" y="1407016"/>
                          <a:ext cx="241300" cy="3048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对象 -21474826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5477918"/>
                </p:ext>
              </p:extLst>
            </p:nvPr>
          </p:nvGraphicFramePr>
          <p:xfrm>
            <a:off x="1342390" y="2007870"/>
            <a:ext cx="2159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215900" imgH="228600" progId="Equation.KSEE3">
                    <p:embed/>
                  </p:oleObj>
                </mc:Choice>
                <mc:Fallback>
                  <p:oleObj r:id="rId8" imgW="215900" imgH="228600" progId="Equation.KSEE3">
                    <p:embed/>
                    <p:pic>
                      <p:nvPicPr>
                        <p:cNvPr id="0" name="图片 4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342390" y="2007870"/>
                          <a:ext cx="215900" cy="2286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对象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8620401"/>
                </p:ext>
              </p:extLst>
            </p:nvPr>
          </p:nvGraphicFramePr>
          <p:xfrm>
            <a:off x="2174240" y="1858645"/>
            <a:ext cx="2667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266700" imgH="431800" progId="Equation.KSEE3">
                    <p:embed/>
                  </p:oleObj>
                </mc:Choice>
                <mc:Fallback>
                  <p:oleObj r:id="rId9" imgW="266700" imgH="431800" progId="Equation.KSEE3">
                    <p:embed/>
                    <p:pic>
                      <p:nvPicPr>
                        <p:cNvPr id="0" name="图片 7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174240" y="1858645"/>
                          <a:ext cx="266700" cy="4318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对象 -21474826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7200183"/>
                </p:ext>
              </p:extLst>
            </p:nvPr>
          </p:nvGraphicFramePr>
          <p:xfrm>
            <a:off x="2527353" y="1928305"/>
            <a:ext cx="1556158" cy="39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799920" imgH="203040" progId="Equation.DSMT4">
                    <p:embed/>
                  </p:oleObj>
                </mc:Choice>
                <mc:Fallback>
                  <p:oleObj name="Equation" r:id="rId11" imgW="799920" imgH="203040" progId="Equation.DSMT4">
                    <p:embed/>
                    <p:pic>
                      <p:nvPicPr>
                        <p:cNvPr id="0" name="图片 10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527353" y="1928305"/>
                          <a:ext cx="1556158" cy="396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对象 -21474826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0629473"/>
                </p:ext>
              </p:extLst>
            </p:nvPr>
          </p:nvGraphicFramePr>
          <p:xfrm>
            <a:off x="7092280" y="1850390"/>
            <a:ext cx="2921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3" imgW="292100" imgH="431800" progId="Equation.KSEE3">
                    <p:embed/>
                  </p:oleObj>
                </mc:Choice>
                <mc:Fallback>
                  <p:oleObj r:id="rId13" imgW="292100" imgH="431800" progId="Equation.KSEE3">
                    <p:embed/>
                    <p:pic>
                      <p:nvPicPr>
                        <p:cNvPr id="0" name="图片 11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7092280" y="1850390"/>
                          <a:ext cx="292100" cy="4318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对象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9982763"/>
                </p:ext>
              </p:extLst>
            </p:nvPr>
          </p:nvGraphicFramePr>
          <p:xfrm>
            <a:off x="3192463" y="2943225"/>
            <a:ext cx="2760662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460160" imgH="228600" progId="Equation.DSMT4">
                    <p:embed/>
                  </p:oleObj>
                </mc:Choice>
                <mc:Fallback>
                  <p:oleObj name="Equation" r:id="rId15" imgW="1460160" imgH="228600" progId="Equation.DSMT4">
                    <p:embed/>
                    <p:pic>
                      <p:nvPicPr>
                        <p:cNvPr id="0" name="图片 14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192463" y="2943225"/>
                          <a:ext cx="2760662" cy="4318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对象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34753"/>
                </p:ext>
              </p:extLst>
            </p:nvPr>
          </p:nvGraphicFramePr>
          <p:xfrm>
            <a:off x="1619672" y="2412928"/>
            <a:ext cx="2667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7" imgW="266700" imgH="431800" progId="Equation.KSEE3">
                    <p:embed/>
                  </p:oleObj>
                </mc:Choice>
                <mc:Fallback>
                  <p:oleObj r:id="rId17" imgW="266700" imgH="431800" progId="Equation.KSEE3">
                    <p:embed/>
                    <p:pic>
                      <p:nvPicPr>
                        <p:cNvPr id="0" name="图片 7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619672" y="2412928"/>
                          <a:ext cx="266700" cy="4318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温故知新</a:t>
            </a:r>
          </a:p>
        </p:txBody>
      </p:sp>
      <p:sp>
        <p:nvSpPr>
          <p:cNvPr id="33795" name="Text Box 4"/>
          <p:cNvSpPr txBox="1"/>
          <p:nvPr/>
        </p:nvSpPr>
        <p:spPr>
          <a:xfrm>
            <a:off x="539750" y="1491615"/>
            <a:ext cx="835273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FontTx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．回归直线方程</a:t>
            </a:r>
            <a:r>
              <a:rPr lang="en-US" altLang="zh-CN" sz="24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的概念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描述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两个变量间的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一种</a:t>
            </a:r>
            <a:r>
              <a:rPr lang="en-US" altLang="zh-CN" sz="24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相关关系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</a:p>
        </p:txBody>
      </p:sp>
      <p:sp>
        <p:nvSpPr>
          <p:cNvPr id="33814" name="Text Box 66"/>
          <p:cNvSpPr txBox="1"/>
          <p:nvPr/>
        </p:nvSpPr>
        <p:spPr>
          <a:xfrm>
            <a:off x="537845" y="2284095"/>
            <a:ext cx="81705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FontTx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通过散点图认识回归直线，注意回归直线方程的书写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-2147482617">
            <a:extLst>
              <a:ext uri="{FF2B5EF4-FFF2-40B4-BE49-F238E27FC236}">
                <a16:creationId xmlns:a16="http://schemas.microsoft.com/office/drawing/2014/main" id="{3AD1CB66-C704-2352-9D5F-9E4B58C06C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670566"/>
              </p:ext>
            </p:extLst>
          </p:nvPr>
        </p:nvGraphicFramePr>
        <p:xfrm>
          <a:off x="3856500" y="3495575"/>
          <a:ext cx="1431000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2840" imgH="203040" progId="Equation.DSMT4">
                  <p:embed/>
                </p:oleObj>
              </mc:Choice>
              <mc:Fallback>
                <p:oleObj name="Equation" r:id="rId2" imgW="672840" imgH="203040" progId="Equation.DSMT4">
                  <p:embed/>
                  <p:pic>
                    <p:nvPicPr>
                      <p:cNvPr id="2" name="对象 -214748261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56500" y="3495575"/>
                        <a:ext cx="1431000" cy="432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5" grpId="1"/>
      <p:bldP spid="33814" grpId="0"/>
      <p:bldP spid="338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作业布置</a:t>
            </a:r>
          </a:p>
        </p:txBody>
      </p:sp>
      <p:sp>
        <p:nvSpPr>
          <p:cNvPr id="20482" name="Text Box 5"/>
          <p:cNvSpPr txBox="1"/>
          <p:nvPr/>
        </p:nvSpPr>
        <p:spPr>
          <a:xfrm>
            <a:off x="895985" y="1552575"/>
            <a:ext cx="7809865" cy="16586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>
              <a:lnSpc>
                <a:spcPct val="200000"/>
              </a:lnSpc>
              <a:buFontTx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必做题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247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页练习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，利用本节所学知识，判断年份与人口数是否构成相关关系？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</a:pP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  <a:buFontTx/>
            </a:pPr>
            <a:endParaRPr lang="en-US" altLang="zh-CN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>
              <a:buFontTx/>
            </a:pPr>
            <a:r>
              <a:rPr lang="zh-CN" altLang="en-US" sz="72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再 见</a:t>
            </a:r>
            <a:endParaRPr lang="zh-CN" altLang="en-US" sz="7200" b="1" dirty="0">
              <a:solidFill>
                <a:schemeClr val="bg1"/>
              </a:solidFill>
              <a:latin typeface="黑体" panose="02010609060101010101" pitchFamily="2" charset="-122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6d06bdaf-3610-49a1-a8f0-56cda0cf4161"/>
  <p:tag name="COMMONDATA" val="eyJoZGlkIjoiZDNjM2JhZDk5ZmVhMDVhZjliNTZlYjYxMWNlMTAyND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183</Words>
  <Application>Microsoft Office PowerPoint</Application>
  <PresentationFormat>全屏显示(16:9)</PresentationFormat>
  <Paragraphs>27</Paragraphs>
  <Slides>8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黑体</vt:lpstr>
      <vt:lpstr>华文楷体</vt:lpstr>
      <vt:lpstr>宋体</vt:lpstr>
      <vt:lpstr>Arial</vt:lpstr>
      <vt:lpstr>Calibri</vt:lpstr>
      <vt:lpstr>Times New Roman</vt:lpstr>
      <vt:lpstr>Wingdings</vt:lpstr>
      <vt:lpstr>Office 主题</vt:lpstr>
      <vt:lpstr>3_Office 主题</vt:lpstr>
      <vt:lpstr>1_Office 主题</vt:lpstr>
      <vt:lpstr>Equation.KSEE3</vt:lpstr>
      <vt:lpstr>MathType 6.0 Equation</vt:lpstr>
      <vt:lpstr>Equation</vt:lpstr>
      <vt:lpstr>7.4.2  一元线性回归（第1课时）</vt:lpstr>
      <vt:lpstr>问题导入</vt:lpstr>
      <vt:lpstr>问题导入</vt:lpstr>
      <vt:lpstr>新知探究</vt:lpstr>
      <vt:lpstr>新知探究</vt:lpstr>
      <vt:lpstr>温故知新</vt:lpstr>
      <vt:lpstr>作业布置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姜 航</cp:lastModifiedBy>
  <cp:revision>293</cp:revision>
  <dcterms:created xsi:type="dcterms:W3CDTF">2013-12-23T07:18:00Z</dcterms:created>
  <dcterms:modified xsi:type="dcterms:W3CDTF">2023-09-08T09:54:50Z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558A31F7CFB5428C87CD893145B74A97_13</vt:lpwstr>
  </property>
  <property fmtid="{D5CDD505-2E9C-101B-9397-08002B2CF9AE}" pid="3" name="KSOProductBuildVer">
    <vt:lpwstr>2052-11.1.0.14036</vt:lpwstr>
  </property>
</Properties>
</file>