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ink/ink3.xml" ContentType="application/inkml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8" r:id="rId3"/>
  </p:sldMasterIdLst>
  <p:notesMasterIdLst>
    <p:notesMasterId r:id="rId14"/>
  </p:notesMasterIdLst>
  <p:handoutMasterIdLst>
    <p:handoutMasterId r:id="rId15"/>
  </p:handoutMasterIdLst>
  <p:sldIdLst>
    <p:sldId id="256" r:id="rId4"/>
    <p:sldId id="335" r:id="rId5"/>
    <p:sldId id="393" r:id="rId6"/>
    <p:sldId id="400" r:id="rId7"/>
    <p:sldId id="405" r:id="rId8"/>
    <p:sldId id="406" r:id="rId9"/>
    <p:sldId id="407" r:id="rId10"/>
    <p:sldId id="342" r:id="rId11"/>
    <p:sldId id="348" r:id="rId12"/>
    <p:sldId id="303" r:id="rId13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8" userDrawn="1">
          <p15:clr>
            <a:srgbClr val="A4A3A4"/>
          </p15:clr>
        </p15:guide>
        <p15:guide id="2" pos="2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558"/>
        <p:guide pos="28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2D30BCE1-64D6-D565-F07D-D16C9B37E3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D6F765CC-0DEB-5FC9-A7A9-863AAEC5E8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717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7.4.2  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一元线性回归（第</a:t>
            </a: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复习导入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831007A-E28B-FE30-883E-5A914E615B2D}"/>
              </a:ext>
            </a:extLst>
          </p:cNvPr>
          <p:cNvGrpSpPr/>
          <p:nvPr/>
        </p:nvGrpSpPr>
        <p:grpSpPr>
          <a:xfrm>
            <a:off x="683568" y="1347614"/>
            <a:ext cx="8136904" cy="1943576"/>
            <a:chOff x="1045393" y="1491615"/>
            <a:chExt cx="8136904" cy="1943576"/>
          </a:xfrm>
        </p:grpSpPr>
        <p:graphicFrame>
          <p:nvGraphicFramePr>
            <p:cNvPr id="2" name="对象 -21474826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8843496"/>
                </p:ext>
              </p:extLst>
            </p:nvPr>
          </p:nvGraphicFramePr>
          <p:xfrm>
            <a:off x="6013950" y="1491615"/>
            <a:ext cx="266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66700" imgH="431800" progId="Equation.KSEE3">
                    <p:embed/>
                  </p:oleObj>
                </mc:Choice>
                <mc:Fallback>
                  <p:oleObj r:id="rId2" imgW="266700" imgH="4318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013950" y="1491615"/>
                          <a:ext cx="266700" cy="431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-21474826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8582723"/>
                </p:ext>
              </p:extLst>
            </p:nvPr>
          </p:nvGraphicFramePr>
          <p:xfrm>
            <a:off x="1693460" y="3091498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15900" imgH="228600" progId="Equation.KSEE3">
                    <p:embed/>
                  </p:oleObj>
                </mc:Choice>
                <mc:Fallback>
                  <p:oleObj r:id="rId4" imgW="215900" imgH="2286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93460" y="3091498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1910841"/>
                </p:ext>
              </p:extLst>
            </p:nvPr>
          </p:nvGraphicFramePr>
          <p:xfrm>
            <a:off x="6621344" y="3047364"/>
            <a:ext cx="184689" cy="28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03200" imgH="316865" progId="Equation.KSEE3">
                    <p:embed/>
                  </p:oleObj>
                </mc:Choice>
                <mc:Fallback>
                  <p:oleObj r:id="rId6" imgW="203200" imgH="316865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21344" y="3047364"/>
                          <a:ext cx="184689" cy="28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EA05DCE-CAAC-7873-3C6A-0958B6F71EAA}"/>
                </a:ext>
              </a:extLst>
            </p:cNvPr>
            <p:cNvGrpSpPr/>
            <p:nvPr/>
          </p:nvGrpSpPr>
          <p:grpSpPr>
            <a:xfrm>
              <a:off x="1045393" y="1491615"/>
              <a:ext cx="8136904" cy="1943576"/>
              <a:chOff x="1045393" y="1491615"/>
              <a:chExt cx="8136904" cy="1943576"/>
            </a:xfrm>
          </p:grpSpPr>
          <p:sp>
            <p:nvSpPr>
              <p:cNvPr id="10246" name="Text Box 30"/>
              <p:cNvSpPr txBox="1"/>
              <p:nvPr/>
            </p:nvSpPr>
            <p:spPr>
              <a:xfrm>
                <a:off x="1045393" y="1491615"/>
                <a:ext cx="8136904" cy="19389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buFontTx/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回顾上一节内容可知，直线上对应于    的纵坐标是：         </a:t>
                </a:r>
              </a:p>
              <a:p>
                <a:pPr>
                  <a:buFontTx/>
                </a:pPr>
                <a:endPara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r>
                  <a:rPr lang="en-US" altLang="zh-CN" sz="2400" b="1" dirty="0">
                    <a:latin typeface="Times New Roman" panose="02020603050405020304" pitchFamily="18" charset="0"/>
                  </a:rPr>
                  <a:t>                                                             .    </a:t>
                </a:r>
                <a:endPara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endPara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buFontTx/>
                </a:pPr>
                <a:r>
                  <a:rPr lang="en-US" altLang="zh-CN" sz="2400" b="1" i="1" dirty="0" err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Y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对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</a:t>
                </a:r>
                <a:r>
                  <a:rPr lang="en-US" altLang="zh-CN" sz="2400" b="1" dirty="0" err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的回归直线方程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为        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          ， 称为回归系数．</a:t>
                </a:r>
              </a:p>
            </p:txBody>
          </p:sp>
          <p:graphicFrame>
            <p:nvGraphicFramePr>
              <p:cNvPr id="4" name="对象 3">
                <a:extLst>
                  <a:ext uri="{FF2B5EF4-FFF2-40B4-BE49-F238E27FC236}">
                    <a16:creationId xmlns:a16="http://schemas.microsoft.com/office/drawing/2014/main" id="{DC1616F2-8175-5415-D988-3B8F9A7041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1811693"/>
                  </p:ext>
                </p:extLst>
              </p:nvPr>
            </p:nvGraphicFramePr>
            <p:xfrm>
              <a:off x="4428308" y="2976404"/>
              <a:ext cx="2027238" cy="458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952200" imgH="215640" progId="Equation.DSMT4">
                      <p:embed/>
                    </p:oleObj>
                  </mc:Choice>
                  <mc:Fallback>
                    <p:oleObj name="Equation" r:id="rId8" imgW="952200" imgH="2156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428308" y="2976404"/>
                            <a:ext cx="2027238" cy="458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" name="对象 -21474826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9679491"/>
                  </p:ext>
                </p:extLst>
              </p:nvPr>
            </p:nvGraphicFramePr>
            <p:xfrm>
              <a:off x="4407929" y="2233617"/>
              <a:ext cx="1427337" cy="458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11000" imgH="228600" progId="Equation.DSMT4">
                      <p:embed/>
                    </p:oleObj>
                  </mc:Choice>
                  <mc:Fallback>
                    <p:oleObj name="Equation" r:id="rId10" imgW="711000" imgH="228600" progId="Equation.DSMT4">
                      <p:embed/>
                      <p:pic>
                        <p:nvPicPr>
                          <p:cNvPr id="0" name="图片 4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407929" y="2233617"/>
                            <a:ext cx="1427337" cy="45878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246" name="Text Box 30"/>
          <p:cNvSpPr txBox="1"/>
          <p:nvPr/>
        </p:nvSpPr>
        <p:spPr>
          <a:xfrm>
            <a:off x="250825" y="1508760"/>
            <a:ext cx="8699500" cy="651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要确定回归直线方程，只要确定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与回归系数   ．  </a:t>
            </a:r>
          </a:p>
          <a:p>
            <a:pPr>
              <a:buFontTx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Tx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Tx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6560" y="2032635"/>
            <a:ext cx="8533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一般地</a:t>
            </a:r>
            <a:r>
              <a:rPr lang="en-US" altLang="zh-CN" sz="2400" b="1" dirty="0">
                <a:latin typeface="Times New Roman" panose="02020603050405020304" pitchFamily="18" charset="0"/>
              </a:rPr>
              <a:t>，       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满足公式</a:t>
            </a:r>
            <a:r>
              <a:rPr lang="en-US" altLang="zh-CN" sz="24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2773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回归直线方程</a:t>
            </a:r>
          </a:p>
        </p:txBody>
      </p:sp>
      <p:graphicFrame>
        <p:nvGraphicFramePr>
          <p:cNvPr id="2" name="对象 -21474826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325954"/>
              </p:ext>
            </p:extLst>
          </p:nvPr>
        </p:nvGraphicFramePr>
        <p:xfrm>
          <a:off x="4860032" y="163304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600" imgH="228600" progId="Equation.KSEE3">
                  <p:embed/>
                </p:oleObj>
              </mc:Choice>
              <mc:Fallback>
                <p:oleObj r:id="rId2" imgW="228600" imgH="228600" progId="Equation.KSEE3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0032" y="1633049"/>
                        <a:ext cx="228600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7200"/>
              </p:ext>
            </p:extLst>
          </p:nvPr>
        </p:nvGraphicFramePr>
        <p:xfrm>
          <a:off x="1637665" y="2064822"/>
          <a:ext cx="763717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177480" progId="Equation.DSMT4">
                  <p:embed/>
                </p:oleObj>
              </mc:Choice>
              <mc:Fallback>
                <p:oleObj name="Equation" r:id="rId4" imgW="342720" imgH="17748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7665" y="2064822"/>
                        <a:ext cx="763717" cy="39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6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257493"/>
              </p:ext>
            </p:extLst>
          </p:nvPr>
        </p:nvGraphicFramePr>
        <p:xfrm>
          <a:off x="3203848" y="2737890"/>
          <a:ext cx="2085492" cy="19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1091880" progId="Equation.DSMT4">
                  <p:embed/>
                </p:oleObj>
              </mc:Choice>
              <mc:Fallback>
                <p:oleObj name="Equation" r:id="rId6" imgW="1193760" imgH="1091880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848" y="2737890"/>
                        <a:ext cx="2085492" cy="190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5507990" y="3507740"/>
            <a:ext cx="3765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等线" panose="02010600030101010101" charset="-122"/>
              </a:rPr>
              <a:t>②</a:t>
            </a:r>
            <a:endParaRPr lang="en-US" altLang="en-US" sz="2400" dirty="0">
              <a:latin typeface="等线" panose="02010600030101010101" charset="-122"/>
            </a:endParaRP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943948"/>
              </p:ext>
            </p:extLst>
          </p:nvPr>
        </p:nvGraphicFramePr>
        <p:xfrm>
          <a:off x="6660232" y="1588916"/>
          <a:ext cx="203200" cy="31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03200" imgH="316865" progId="Equation.KSEE3">
                  <p:embed/>
                </p:oleObj>
              </mc:Choice>
              <mc:Fallback>
                <p:oleObj r:id="rId8" imgW="203200" imgH="3168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60232" y="1588916"/>
                        <a:ext cx="203200" cy="31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6" grpId="1"/>
      <p:bldP spid="3" grpId="0"/>
      <p:bldP spid="3" grpId="1"/>
      <p:bldP spid="17435" grpId="0"/>
      <p:bldP spid="17435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1460" y="1357330"/>
            <a:ext cx="119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注意: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178FF6D-4AF1-F0D0-821A-7EDB7BE30655}"/>
              </a:ext>
            </a:extLst>
          </p:cNvPr>
          <p:cNvGrpSpPr/>
          <p:nvPr/>
        </p:nvGrpSpPr>
        <p:grpSpPr>
          <a:xfrm>
            <a:off x="251460" y="3197724"/>
            <a:ext cx="8534400" cy="1130246"/>
            <a:chOff x="251460" y="3197724"/>
            <a:chExt cx="8534400" cy="1130246"/>
          </a:xfrm>
        </p:grpSpPr>
        <p:sp>
          <p:nvSpPr>
            <p:cNvPr id="24" name="文本框 23"/>
            <p:cNvSpPr txBox="1"/>
            <p:nvPr/>
          </p:nvSpPr>
          <p:spPr>
            <a:xfrm>
              <a:off x="251460" y="3197724"/>
              <a:ext cx="8534400" cy="113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None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       </a:t>
              </a:r>
              <a:r>
                <a:rPr lang="en-US" altLang="zh-CN" sz="2400" b="1" dirty="0" err="1">
                  <a:latin typeface="Times New Roman" panose="02020603050405020304" pitchFamily="18" charset="0"/>
                </a:rPr>
                <a:t>下面利用公式②来求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问题情景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中腐蚀深度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Y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对   的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回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直线方程．先把数据列成下表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：</a:t>
              </a:r>
            </a:p>
          </p:txBody>
        </p:sp>
        <p:graphicFrame>
          <p:nvGraphicFramePr>
            <p:cNvPr id="25" name="对象 -21474826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190976"/>
                </p:ext>
              </p:extLst>
            </p:nvPr>
          </p:nvGraphicFramePr>
          <p:xfrm>
            <a:off x="6876256" y="3442078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5900" imgH="228600" progId="Equation.KSEE3">
                    <p:embed/>
                  </p:oleObj>
                </mc:Choice>
                <mc:Fallback>
                  <p:oleObj r:id="rId2" imgW="215900" imgH="228600" progId="Equation.KSEE3">
                    <p:embed/>
                    <p:pic>
                      <p:nvPicPr>
                        <p:cNvPr id="0" name="图片 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876256" y="3442078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C95EBA5-FFE8-68FE-EE45-2C013DE96FC4}"/>
              </a:ext>
            </a:extLst>
          </p:cNvPr>
          <p:cNvGrpSpPr/>
          <p:nvPr/>
        </p:nvGrpSpPr>
        <p:grpSpPr>
          <a:xfrm>
            <a:off x="251460" y="1923678"/>
            <a:ext cx="8533765" cy="1113766"/>
            <a:chOff x="251460" y="2067560"/>
            <a:chExt cx="8533765" cy="1113766"/>
          </a:xfrm>
        </p:grpSpPr>
        <p:sp>
          <p:nvSpPr>
            <p:cNvPr id="3" name="文本框 2"/>
            <p:cNvSpPr txBox="1"/>
            <p:nvPr/>
          </p:nvSpPr>
          <p:spPr>
            <a:xfrm>
              <a:off x="251460" y="2067560"/>
              <a:ext cx="8533765" cy="111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400" b="1" dirty="0">
                  <a:latin typeface="Times New Roman" panose="02020603050405020304" pitchFamily="18" charset="0"/>
                </a:rPr>
                <a:t>        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符号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latin typeface="+mn-ea"/>
                  <a:ea typeface="+mn-ea"/>
                </a:rPr>
                <a:t>“   ” 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表示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                             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    为希腊字母，</a:t>
              </a:r>
              <a:r>
                <a:rPr lang="en-US" altLang="zh-CN" sz="2400" b="1" dirty="0">
                  <a:latin typeface="+mn-ea"/>
                  <a:ea typeface="+mn-ea"/>
                </a:rPr>
                <a:t>读作“希格玛”．                              </a:t>
              </a:r>
            </a:p>
          </p:txBody>
        </p:sp>
        <p:graphicFrame>
          <p:nvGraphicFramePr>
            <p:cNvPr id="4" name="对象 -21474826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2519202"/>
                </p:ext>
              </p:extLst>
            </p:nvPr>
          </p:nvGraphicFramePr>
          <p:xfrm>
            <a:off x="3511550" y="2192643"/>
            <a:ext cx="2120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120900" imgH="431800" progId="Equation.KSEE3">
                    <p:embed/>
                  </p:oleObj>
                </mc:Choice>
                <mc:Fallback>
                  <p:oleObj r:id="rId4" imgW="2120900" imgH="431800" progId="Equation.KSEE3">
                    <p:embed/>
                    <p:pic>
                      <p:nvPicPr>
                        <p:cNvPr id="0" name="图片 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11550" y="2192643"/>
                          <a:ext cx="2120900" cy="431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-21474826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6186623"/>
                </p:ext>
              </p:extLst>
            </p:nvPr>
          </p:nvGraphicFramePr>
          <p:xfrm>
            <a:off x="6084168" y="2148605"/>
            <a:ext cx="358908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05765" imgH="419100" progId="Equation.KSEE3">
                    <p:embed/>
                  </p:oleObj>
                </mc:Choice>
                <mc:Fallback>
                  <p:oleObj r:id="rId6" imgW="405765" imgH="4191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084168" y="2148605"/>
                          <a:ext cx="358908" cy="50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-2147482619">
              <a:extLst>
                <a:ext uri="{FF2B5EF4-FFF2-40B4-BE49-F238E27FC236}">
                  <a16:creationId xmlns:a16="http://schemas.microsoft.com/office/drawing/2014/main" id="{148A0C70-0091-55AA-C316-A645187B0E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9705063"/>
                </p:ext>
              </p:extLst>
            </p:nvPr>
          </p:nvGraphicFramePr>
          <p:xfrm>
            <a:off x="2007710" y="2156543"/>
            <a:ext cx="401080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42720" imgH="431640" progId="Equation.DSMT4">
                    <p:embed/>
                  </p:oleObj>
                </mc:Choice>
                <mc:Fallback>
                  <p:oleObj name="Equation" r:id="rId8" imgW="342720" imgH="431640" progId="Equation.DSMT4">
                    <p:embed/>
                    <p:pic>
                      <p:nvPicPr>
                        <p:cNvPr id="7" name="对象 -214748261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007710" y="2156543"/>
                          <a:ext cx="401080" cy="50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1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987425"/>
            <a:ext cx="2966720" cy="40170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56100" y="1131590"/>
            <a:ext cx="381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</a:rPr>
              <a:t>根据公式和表中数据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算得</a:t>
            </a:r>
            <a:r>
              <a:rPr lang="en-US" altLang="zh-CN" sz="2400" b="1" dirty="0">
                <a:latin typeface="Times New Roman" panose="02020603050405020304" pitchFamily="18" charset="0"/>
              </a:rPr>
              <a:t>：</a:t>
            </a:r>
            <a:endParaRPr lang="zh-CN" altLang="en-US" dirty="0"/>
          </a:p>
        </p:txBody>
      </p:sp>
      <p:graphicFrame>
        <p:nvGraphicFramePr>
          <p:cNvPr id="2" name="对象 -21474826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988710"/>
              </p:ext>
            </p:extLst>
          </p:nvPr>
        </p:nvGraphicFramePr>
        <p:xfrm>
          <a:off x="4830763" y="1924050"/>
          <a:ext cx="30051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2920" imgH="838080" progId="Equation.DSMT4">
                  <p:embed/>
                </p:oleObj>
              </mc:Choice>
              <mc:Fallback>
                <p:oleObj name="Equation" r:id="rId3" imgW="1942920" imgH="838080" progId="Equation.DSMT4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0763" y="1924050"/>
                        <a:ext cx="3005137" cy="1295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705" y="1292225"/>
            <a:ext cx="8848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</a:rPr>
              <a:t>代入前面的公式②得（注意：不必把   ，  化为小数，以减小误差）                                               </a:t>
            </a:r>
          </a:p>
        </p:txBody>
      </p:sp>
      <p:graphicFrame>
        <p:nvGraphicFramePr>
          <p:cNvPr id="2" name="对象 -2147482614"/>
          <p:cNvGraphicFramePr>
            <a:graphicFrameLocks noChangeAspect="1"/>
          </p:cNvGraphicFramePr>
          <p:nvPr/>
        </p:nvGraphicFramePr>
        <p:xfrm>
          <a:off x="5220335" y="1419860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1300" imgH="254000" progId="Equation.KSEE3">
                  <p:embed/>
                </p:oleObj>
              </mc:Choice>
              <mc:Fallback>
                <p:oleObj r:id="rId2" imgW="241300" imgH="254000" progId="Equation.KSEE3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20335" y="1419860"/>
                        <a:ext cx="241300" cy="25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613"/>
          <p:cNvGraphicFramePr>
            <a:graphicFrameLocks noChangeAspect="1"/>
          </p:cNvGraphicFramePr>
          <p:nvPr/>
        </p:nvGraphicFramePr>
        <p:xfrm>
          <a:off x="5580380" y="1422400"/>
          <a:ext cx="241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1300" imgH="330200" progId="Equation.KSEE3">
                  <p:embed/>
                </p:oleObj>
              </mc:Choice>
              <mc:Fallback>
                <p:oleObj r:id="rId4" imgW="241300" imgH="330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0380" y="1422400"/>
                        <a:ext cx="241300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958611"/>
              </p:ext>
            </p:extLst>
          </p:nvPr>
        </p:nvGraphicFramePr>
        <p:xfrm>
          <a:off x="2395147" y="2139702"/>
          <a:ext cx="4353706" cy="20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040" imgH="1193760" progId="Equation.DSMT4">
                  <p:embed/>
                </p:oleObj>
              </mc:Choice>
              <mc:Fallback>
                <p:oleObj name="Equation" r:id="rId6" imgW="2489040" imgH="1193760" progId="Equation.DSMT4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95147" y="2139702"/>
                        <a:ext cx="4353706" cy="208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705" y="1292225"/>
            <a:ext cx="8848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              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9750" y="1059815"/>
            <a:ext cx="7273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腐蚀深度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</a:rPr>
              <a:t>对   的回归直线方程为</a:t>
            </a:r>
            <a:r>
              <a:rPr lang="zh-CN" altLang="en-US" sz="2400" b="1" dirty="0">
                <a:latin typeface="Times New Roman" panose="02020603050405020304" pitchFamily="18" charset="0"/>
              </a:rPr>
              <a:t>：</a:t>
            </a:r>
          </a:p>
        </p:txBody>
      </p:sp>
      <p:graphicFrame>
        <p:nvGraphicFramePr>
          <p:cNvPr id="2" name="对象 -2147482611"/>
          <p:cNvGraphicFramePr>
            <a:graphicFrameLocks noChangeAspect="1"/>
          </p:cNvGraphicFramePr>
          <p:nvPr/>
        </p:nvGraphicFramePr>
        <p:xfrm>
          <a:off x="2367280" y="1159510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5900" imgH="228600" progId="Equation.KSEE3">
                  <p:embed/>
                </p:oleObj>
              </mc:Choice>
              <mc:Fallback>
                <p:oleObj r:id="rId2" imgW="215900" imgH="2286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7280" y="1159510"/>
                        <a:ext cx="215900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6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50736"/>
              </p:ext>
            </p:extLst>
          </p:nvPr>
        </p:nvGraphicFramePr>
        <p:xfrm>
          <a:off x="3559689" y="1885315"/>
          <a:ext cx="2024621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203040" progId="Equation.DSMT4">
                  <p:embed/>
                </p:oleObj>
              </mc:Choice>
              <mc:Fallback>
                <p:oleObj name="Equation" r:id="rId4" imgW="1143000" imgH="203040" progId="Equation.DSMT4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9689" y="1885315"/>
                        <a:ext cx="2024621" cy="360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39750" y="2559311"/>
            <a:ext cx="7920355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这里的回归系数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</a:rPr>
              <a:t>=0.304，它的意义是</a:t>
            </a:r>
            <a:r>
              <a:rPr lang="zh-CN" altLang="en-US" sz="2400" b="1" dirty="0">
                <a:latin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</a:rPr>
              <a:t>腐蚀时间   每增加一个单位(s)，深度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</a:rPr>
              <a:t>平均增加0.304个单位（μｍ）．</a:t>
            </a:r>
          </a:p>
        </p:txBody>
      </p:sp>
      <p:graphicFrame>
        <p:nvGraphicFramePr>
          <p:cNvPr id="13" name="对象 -21474826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86582"/>
              </p:ext>
            </p:extLst>
          </p:nvPr>
        </p:nvGraphicFramePr>
        <p:xfrm>
          <a:off x="7774582" y="2799648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" imgH="228600" progId="Equation.DSMT4">
                  <p:embed/>
                </p:oleObj>
              </mc:Choice>
              <mc:Fallback>
                <p:oleObj name="Equation" r:id="rId6" imgW="215900" imgH="228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74582" y="2799648"/>
                        <a:ext cx="215900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539750" y="1491615"/>
            <a:ext cx="8178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一元线性回归方程的求解方法及公式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814" name="Text Box 66"/>
          <p:cNvSpPr txBox="1"/>
          <p:nvPr/>
        </p:nvSpPr>
        <p:spPr>
          <a:xfrm>
            <a:off x="537845" y="2284095"/>
            <a:ext cx="8170545" cy="11302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应用公式计算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问题情境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中的腐蚀深度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对腐蚀时间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的回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归直线方程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20482" name="Text Box 5"/>
          <p:cNvSpPr txBox="1"/>
          <p:nvPr/>
        </p:nvSpPr>
        <p:spPr>
          <a:xfrm>
            <a:off x="1907704" y="1921444"/>
            <a:ext cx="5328592" cy="1300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必做题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教材第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245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页</a:t>
            </a: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探索研究</a:t>
            </a:r>
            <a:r>
              <a:rPr lang="en-US" altLang="zh-CN" sz="2400" b="1" dirty="0"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200000"/>
              </a:lnSpc>
              <a:buFontTx/>
            </a:pPr>
            <a:endParaRPr lang="en-US" altLang="zh-CN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d06bdaf-3610-49a1-a8f0-56cda0cf4161"/>
  <p:tag name="COMMONDATA" val="eyJoZGlkIjoiZDNjM2JhZDk5ZmVhMDVhZjliNTZlYjYxMWNlMTAyND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163</Words>
  <Application>Microsoft Office PowerPoint</Application>
  <PresentationFormat>全屏显示(16:9)</PresentationFormat>
  <Paragraphs>33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等线</vt:lpstr>
      <vt:lpstr>黑体</vt:lpstr>
      <vt:lpstr>华文楷体</vt:lpstr>
      <vt:lpstr>宋体</vt:lpstr>
      <vt:lpstr>Arial</vt:lpstr>
      <vt:lpstr>Calibri</vt:lpstr>
      <vt:lpstr>Times New Roman</vt:lpstr>
      <vt:lpstr>Wingdings</vt:lpstr>
      <vt:lpstr>Office 主题</vt:lpstr>
      <vt:lpstr>3_Office 主题</vt:lpstr>
      <vt:lpstr>1_Office 主题</vt:lpstr>
      <vt:lpstr>Equation.KSEE3</vt:lpstr>
      <vt:lpstr>MathType 6.0 Equation</vt:lpstr>
      <vt:lpstr>Equation</vt:lpstr>
      <vt:lpstr>7.4.2  一元线性回归（第2课时）</vt:lpstr>
      <vt:lpstr>复习导入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306</cp:revision>
  <dcterms:created xsi:type="dcterms:W3CDTF">2013-12-23T07:18:00Z</dcterms:created>
  <dcterms:modified xsi:type="dcterms:W3CDTF">2023-09-08T09:56:23Z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558A31F7CFB5428C87CD893145B74A97_13</vt:lpwstr>
  </property>
  <property fmtid="{D5CDD505-2E9C-101B-9397-08002B2CF9AE}" pid="3" name="KSOProductBuildVer">
    <vt:lpwstr>2052-11.1.0.14036</vt:lpwstr>
  </property>
</Properties>
</file>