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ink/ink2.xml" ContentType="application/inkml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ink/ink3.xml" ContentType="application/inkml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58" r:id="rId3"/>
  </p:sldMasterIdLst>
  <p:notesMasterIdLst>
    <p:notesMasterId r:id="rId18"/>
  </p:notesMasterIdLst>
  <p:handoutMasterIdLst>
    <p:handoutMasterId r:id="rId19"/>
  </p:handoutMasterIdLst>
  <p:sldIdLst>
    <p:sldId id="256" r:id="rId4"/>
    <p:sldId id="335" r:id="rId5"/>
    <p:sldId id="393" r:id="rId6"/>
    <p:sldId id="400" r:id="rId7"/>
    <p:sldId id="405" r:id="rId8"/>
    <p:sldId id="406" r:id="rId9"/>
    <p:sldId id="407" r:id="rId10"/>
    <p:sldId id="412" r:id="rId11"/>
    <p:sldId id="413" r:id="rId12"/>
    <p:sldId id="414" r:id="rId13"/>
    <p:sldId id="415" r:id="rId14"/>
    <p:sldId id="342" r:id="rId15"/>
    <p:sldId id="348" r:id="rId16"/>
    <p:sldId id="303" r:id="rId17"/>
  </p:sldIdLst>
  <p:sldSz cx="9144000" cy="5143500" type="screen16x9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1" userDrawn="1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82"/>
  </p:normalViewPr>
  <p:slideViewPr>
    <p:cSldViewPr showGuides="1">
      <p:cViewPr varScale="1">
        <p:scale>
          <a:sx n="150" d="100"/>
          <a:sy n="150" d="100"/>
        </p:scale>
        <p:origin x="222" y="120"/>
      </p:cViewPr>
      <p:guideLst>
        <p:guide orient="horz" pos="1511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fontAlgn="base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43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3.xm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3075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7" name="图片 6" descr="图形用户界面&#10;&#10;描述已自动生成">
            <a:extLst>
              <a:ext uri="{FF2B5EF4-FFF2-40B4-BE49-F238E27FC236}">
                <a16:creationId xmlns:a16="http://schemas.microsoft.com/office/drawing/2014/main" id="{C630E86A-532F-10AE-7593-46A924F511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6" name="图片 5" descr="图形用户界面&#10;&#10;描述已自动生成">
            <a:extLst>
              <a:ext uri="{FF2B5EF4-FFF2-40B4-BE49-F238E27FC236}">
                <a16:creationId xmlns:a16="http://schemas.microsoft.com/office/drawing/2014/main" id="{F157A91F-69F4-8500-6322-AA016B1648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717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3075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/>
          </p:cNvSpPr>
          <p:nvPr>
            <p:ph type="ctrTitle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7.4.2  </a:t>
            </a:r>
            <a:r>
              <a:rPr lang="zh-CN" altLang="en-US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一元线性回归（第</a:t>
            </a:r>
            <a:r>
              <a:rPr lang="en-US" altLang="zh-CN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课时）</a:t>
            </a:r>
            <a:endParaRPr lang="zh-CN" altLang="en-US" sz="4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30723" name="Text Box 2"/>
          <p:cNvSpPr txBox="1"/>
          <p:nvPr/>
        </p:nvSpPr>
        <p:spPr>
          <a:xfrm>
            <a:off x="467360" y="627380"/>
            <a:ext cx="1070610" cy="70231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练习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   </a:t>
            </a: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75656" y="885825"/>
            <a:ext cx="74803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dirty="0">
                <a:latin typeface="Times New Roman" panose="02020603050405020304" pitchFamily="18" charset="0"/>
                <a:sym typeface="+mn-ea"/>
              </a:rPr>
              <a:t>下表是2010年至2019年我国的人口总数（摘自《中国统计年鉴2020》）．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545" y="1851660"/>
            <a:ext cx="6506845" cy="9017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11225" y="2931795"/>
            <a:ext cx="79267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buClrTx/>
              <a:buSzTx/>
              <a:buFontTx/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 </a:t>
            </a:r>
            <a:r>
              <a:rPr lang="zh-CN" altLang="en-US" sz="2400" b="1" dirty="0">
                <a:latin typeface="Times New Roman" panose="02020603050405020304" pitchFamily="18" charset="0"/>
              </a:rPr>
              <a:t>用</a:t>
            </a:r>
            <a:r>
              <a:rPr lang="en-US" altLang="zh-CN" sz="2400" b="1" dirty="0">
                <a:latin typeface="Times New Roman" panose="02020603050405020304" pitchFamily="18" charset="0"/>
              </a:rPr>
              <a:t>GeoGebra</a:t>
            </a:r>
            <a:r>
              <a:rPr lang="zh-CN" altLang="en-US" sz="2400" b="1" dirty="0">
                <a:latin typeface="Times New Roman" panose="02020603050405020304" pitchFamily="18" charset="0"/>
              </a:rPr>
              <a:t>软件求总人口数关于年份的一元线性回归模型，并计算</a:t>
            </a:r>
            <a:r>
              <a:rPr lang="en-US" altLang="zh-CN" sz="2400" b="1" dirty="0">
                <a:latin typeface="Times New Roman" panose="02020603050405020304" pitchFamily="18" charset="0"/>
              </a:rPr>
              <a:t>2020</a:t>
            </a:r>
            <a:r>
              <a:rPr lang="zh-CN" altLang="en-US" sz="2400" b="1" dirty="0">
                <a:latin typeface="Times New Roman" panose="02020603050405020304" pitchFamily="18" charset="0"/>
              </a:rPr>
              <a:t>年我国的人口总数，与第七次全国人口普查的结果相比，你有什么发现？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3" grpId="1"/>
      <p:bldP spid="5" grpId="0"/>
      <p:bldP spid="5" grpId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30723" name="Text Box 2"/>
          <p:cNvSpPr txBox="1"/>
          <p:nvPr/>
        </p:nvSpPr>
        <p:spPr>
          <a:xfrm>
            <a:off x="467360" y="627380"/>
            <a:ext cx="1070610" cy="70231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练习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   </a:t>
            </a: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32748" y="893329"/>
            <a:ext cx="7480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dirty="0">
                <a:latin typeface="Times New Roman" panose="02020603050405020304" pitchFamily="18" charset="0"/>
              </a:rPr>
              <a:t>现对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</a:rPr>
              <a:t>有如下观察数据：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17295" y="2611523"/>
            <a:ext cx="7926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buClrTx/>
              <a:buSzTx/>
              <a:buFontTx/>
            </a:pP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</a:rPr>
              <a:t>用</a:t>
            </a:r>
            <a:r>
              <a:rPr lang="en-US" altLang="zh-CN" sz="2400" b="1" dirty="0">
                <a:latin typeface="Times New Roman" panose="02020603050405020304" pitchFamily="18" charset="0"/>
              </a:rPr>
              <a:t>GeoGebra</a:t>
            </a:r>
            <a:r>
              <a:rPr lang="zh-CN" altLang="en-US" sz="2400" b="1" dirty="0">
                <a:latin typeface="Times New Roman" panose="02020603050405020304" pitchFamily="18" charset="0"/>
              </a:rPr>
              <a:t>软件求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</a:rPr>
              <a:t>关于</a:t>
            </a:r>
            <a:r>
              <a:rPr lang="en-US" altLang="zh-CN" sz="24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</a:rPr>
              <a:t>的一元线性回归模型</a:t>
            </a:r>
            <a:r>
              <a:rPr lang="en-US" altLang="zh-CN" sz="2400" b="1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908" y="1613419"/>
            <a:ext cx="6353175" cy="71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3" grpId="1"/>
      <p:bldP spid="5" grpId="0"/>
      <p:bldP spid="5" grpId="1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温故知新</a:t>
            </a:r>
          </a:p>
        </p:txBody>
      </p:sp>
      <p:sp>
        <p:nvSpPr>
          <p:cNvPr id="33795" name="Text Box 4"/>
          <p:cNvSpPr txBox="1"/>
          <p:nvPr/>
        </p:nvSpPr>
        <p:spPr>
          <a:xfrm>
            <a:off x="539750" y="1491615"/>
            <a:ext cx="81788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FontTx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利用一元线性回归方程求解具体的实际问题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814" name="Text Box 66"/>
          <p:cNvSpPr txBox="1"/>
          <p:nvPr/>
        </p:nvSpPr>
        <p:spPr>
          <a:xfrm>
            <a:off x="537845" y="2284095"/>
            <a:ext cx="8170545" cy="113024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  <a:buFontTx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sz="24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借助计算机模拟等活动，利用GeoGebra帮助学生积累数据分析的经验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endParaRPr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8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作业布置</a:t>
            </a:r>
          </a:p>
        </p:txBody>
      </p:sp>
      <p:sp>
        <p:nvSpPr>
          <p:cNvPr id="20482" name="Text Box 5"/>
          <p:cNvSpPr txBox="1"/>
          <p:nvPr/>
        </p:nvSpPr>
        <p:spPr>
          <a:xfrm>
            <a:off x="2013912" y="1779662"/>
            <a:ext cx="5116175" cy="71474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200000"/>
              </a:lnSpc>
              <a:buFontTx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必做题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249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页，习题第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题．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>
              <a:buFontTx/>
            </a:pPr>
            <a:r>
              <a:rPr lang="zh-CN" altLang="en-US" sz="72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再 见</a:t>
            </a:r>
            <a:endParaRPr lang="zh-CN" altLang="en-US" sz="7200" b="1" dirty="0">
              <a:solidFill>
                <a:schemeClr val="bg1"/>
              </a:solidFill>
              <a:latin typeface="黑体" panose="02010609060101010101" pitchFamily="2" charset="-122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复习导入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B82E461-27D1-F07B-8536-88505EAB2006}"/>
              </a:ext>
            </a:extLst>
          </p:cNvPr>
          <p:cNvGrpSpPr/>
          <p:nvPr/>
        </p:nvGrpSpPr>
        <p:grpSpPr>
          <a:xfrm>
            <a:off x="683568" y="1347614"/>
            <a:ext cx="8136904" cy="1943576"/>
            <a:chOff x="1045393" y="1491615"/>
            <a:chExt cx="8136904" cy="1943576"/>
          </a:xfrm>
        </p:grpSpPr>
        <p:graphicFrame>
          <p:nvGraphicFramePr>
            <p:cNvPr id="5" name="对象 -2147482624">
              <a:extLst>
                <a:ext uri="{FF2B5EF4-FFF2-40B4-BE49-F238E27FC236}">
                  <a16:creationId xmlns:a16="http://schemas.microsoft.com/office/drawing/2014/main" id="{75E738F1-3CE6-E971-0FC0-CF516767CD6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0483901"/>
                </p:ext>
              </p:extLst>
            </p:nvPr>
          </p:nvGraphicFramePr>
          <p:xfrm>
            <a:off x="6013950" y="1491615"/>
            <a:ext cx="2667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266700" imgH="431800" progId="Equation.KSEE3">
                    <p:embed/>
                  </p:oleObj>
                </mc:Choice>
                <mc:Fallback>
                  <p:oleObj r:id="rId2" imgW="266700" imgH="431800" progId="Equation.KSEE3">
                    <p:embed/>
                    <p:pic>
                      <p:nvPicPr>
                        <p:cNvPr id="2" name="对象 -2147482624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013950" y="1491615"/>
                          <a:ext cx="266700" cy="4318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对象 -2147482624">
              <a:extLst>
                <a:ext uri="{FF2B5EF4-FFF2-40B4-BE49-F238E27FC236}">
                  <a16:creationId xmlns:a16="http://schemas.microsoft.com/office/drawing/2014/main" id="{85D0209A-9D58-B4AE-1783-019FEF9950B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5533873"/>
                </p:ext>
              </p:extLst>
            </p:nvPr>
          </p:nvGraphicFramePr>
          <p:xfrm>
            <a:off x="1693460" y="3091498"/>
            <a:ext cx="2159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215900" imgH="228600" progId="Equation.KSEE3">
                    <p:embed/>
                  </p:oleObj>
                </mc:Choice>
                <mc:Fallback>
                  <p:oleObj r:id="rId4" imgW="215900" imgH="228600" progId="Equation.KSEE3">
                    <p:embed/>
                    <p:pic>
                      <p:nvPicPr>
                        <p:cNvPr id="6" name="对象 -2147482624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693460" y="3091498"/>
                          <a:ext cx="215900" cy="2286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对象 7">
              <a:hlinkClick r:id="" action="ppaction://ole?verb=0"/>
              <a:extLst>
                <a:ext uri="{FF2B5EF4-FFF2-40B4-BE49-F238E27FC236}">
                  <a16:creationId xmlns:a16="http://schemas.microsoft.com/office/drawing/2014/main" id="{2A1B7FD6-D8B8-3111-08BD-6D9E23F5791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0264243"/>
                </p:ext>
              </p:extLst>
            </p:nvPr>
          </p:nvGraphicFramePr>
          <p:xfrm>
            <a:off x="6621344" y="3047364"/>
            <a:ext cx="184689" cy="28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203200" imgH="316865" progId="Equation.KSEE3">
                    <p:embed/>
                  </p:oleObj>
                </mc:Choice>
                <mc:Fallback>
                  <p:oleObj r:id="rId6" imgW="203200" imgH="316865" progId="Equation.KSEE3">
                    <p:embed/>
                    <p:pic>
                      <p:nvPicPr>
                        <p:cNvPr id="12" name="对象 11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621344" y="3047364"/>
                          <a:ext cx="184689" cy="28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3939A1A9-9CEF-D71C-4334-6DA428E4A49D}"/>
                </a:ext>
              </a:extLst>
            </p:cNvPr>
            <p:cNvGrpSpPr/>
            <p:nvPr/>
          </p:nvGrpSpPr>
          <p:grpSpPr>
            <a:xfrm>
              <a:off x="1045393" y="1491615"/>
              <a:ext cx="8136904" cy="1943576"/>
              <a:chOff x="1045393" y="1491615"/>
              <a:chExt cx="8136904" cy="1943576"/>
            </a:xfrm>
          </p:grpSpPr>
          <p:sp>
            <p:nvSpPr>
              <p:cNvPr id="10" name="Text Box 30">
                <a:extLst>
                  <a:ext uri="{FF2B5EF4-FFF2-40B4-BE49-F238E27FC236}">
                    <a16:creationId xmlns:a16="http://schemas.microsoft.com/office/drawing/2014/main" id="{F55B4E80-919C-EB7C-E210-4130D52811CF}"/>
                  </a:ext>
                </a:extLst>
              </p:cNvPr>
              <p:cNvSpPr txBox="1"/>
              <p:nvPr/>
            </p:nvSpPr>
            <p:spPr>
              <a:xfrm>
                <a:off x="1045393" y="1491615"/>
                <a:ext cx="8136904" cy="19389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>
                  <a:buFontTx/>
                </a:pPr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回顾上一节内容可知，直线上对应于    的纵坐标是：         </a:t>
                </a:r>
              </a:p>
              <a:p>
                <a:pPr>
                  <a:buFontTx/>
                </a:pPr>
                <a:endPara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r>
                  <a:rPr lang="en-US" altLang="zh-CN" sz="2400" b="1" dirty="0">
                    <a:latin typeface="Times New Roman" panose="02020603050405020304" pitchFamily="18" charset="0"/>
                  </a:rPr>
                  <a:t>                                                             .    </a:t>
                </a:r>
                <a:endPara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endPara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>
                  <a:buFontTx/>
                </a:pPr>
                <a:r>
                  <a:rPr lang="en-US" altLang="zh-CN" sz="2400" b="1" i="1" dirty="0" err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Y</a:t>
                </a:r>
                <a:r>
                  <a:rPr lang="en-US" altLang="zh-CN" sz="2400" b="1" dirty="0" err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对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   </a:t>
                </a:r>
                <a:r>
                  <a:rPr lang="en-US" altLang="zh-CN" sz="2400" b="1" dirty="0" err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的</a:t>
                </a:r>
                <a:r>
                  <a:rPr lang="en-US" altLang="zh-CN" sz="24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回归直线方程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为        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                  ， 称为</a:t>
                </a:r>
                <a:r>
                  <a:rPr lang="en-US" altLang="zh-CN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回归系数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．</a:t>
                </a:r>
              </a:p>
            </p:txBody>
          </p:sp>
          <p:graphicFrame>
            <p:nvGraphicFramePr>
              <p:cNvPr id="11" name="对象 10">
                <a:extLst>
                  <a:ext uri="{FF2B5EF4-FFF2-40B4-BE49-F238E27FC236}">
                    <a16:creationId xmlns:a16="http://schemas.microsoft.com/office/drawing/2014/main" id="{A9CC7D8D-F0B6-7292-AC1E-7EC5DAB1870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21910686"/>
                  </p:ext>
                </p:extLst>
              </p:nvPr>
            </p:nvGraphicFramePr>
            <p:xfrm>
              <a:off x="4428308" y="2976404"/>
              <a:ext cx="2027238" cy="4587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952200" imgH="215640" progId="Equation.DSMT4">
                      <p:embed/>
                    </p:oleObj>
                  </mc:Choice>
                  <mc:Fallback>
                    <p:oleObj name="Equation" r:id="rId8" imgW="952200" imgH="215640" progId="Equation.DSMT4">
                      <p:embed/>
                      <p:pic>
                        <p:nvPicPr>
                          <p:cNvPr id="4" name="对象 3">
                            <a:extLst>
                              <a:ext uri="{FF2B5EF4-FFF2-40B4-BE49-F238E27FC236}">
                                <a16:creationId xmlns:a16="http://schemas.microsoft.com/office/drawing/2014/main" id="{DC1616F2-8175-5415-D988-3B8F9A704124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4428308" y="2976404"/>
                            <a:ext cx="2027238" cy="4587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对象 -2147482623">
                <a:extLst>
                  <a:ext uri="{FF2B5EF4-FFF2-40B4-BE49-F238E27FC236}">
                    <a16:creationId xmlns:a16="http://schemas.microsoft.com/office/drawing/2014/main" id="{9ABDCB13-41D3-F462-684F-E7947666720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30460762"/>
                  </p:ext>
                </p:extLst>
              </p:nvPr>
            </p:nvGraphicFramePr>
            <p:xfrm>
              <a:off x="4428308" y="2256963"/>
              <a:ext cx="1254478" cy="403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711000" imgH="228600" progId="Equation.DSMT4">
                      <p:embed/>
                    </p:oleObj>
                  </mc:Choice>
                  <mc:Fallback>
                    <p:oleObj name="Equation" r:id="rId10" imgW="711000" imgH="228600" progId="Equation.DSMT4">
                      <p:embed/>
                      <p:pic>
                        <p:nvPicPr>
                          <p:cNvPr id="3" name="对象 -2147482623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4428308" y="2256963"/>
                            <a:ext cx="1254478" cy="403225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复习导入</a:t>
            </a:r>
          </a:p>
        </p:txBody>
      </p:sp>
      <p:sp>
        <p:nvSpPr>
          <p:cNvPr id="4" name="Text Box 30">
            <a:extLst>
              <a:ext uri="{FF2B5EF4-FFF2-40B4-BE49-F238E27FC236}">
                <a16:creationId xmlns:a16="http://schemas.microsoft.com/office/drawing/2014/main" id="{26579FAB-6AE1-2103-6D38-A3D8FEB9F608}"/>
              </a:ext>
            </a:extLst>
          </p:cNvPr>
          <p:cNvSpPr txBox="1"/>
          <p:nvPr/>
        </p:nvSpPr>
        <p:spPr>
          <a:xfrm>
            <a:off x="250825" y="1508760"/>
            <a:ext cx="8699500" cy="6515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>
              <a:buFontTx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要确定回归直线方程，只要确定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与回归系数   ．  </a:t>
            </a:r>
          </a:p>
          <a:p>
            <a:pPr>
              <a:buFontTx/>
            </a:pP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FontTx/>
            </a:pP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FontTx/>
            </a:pP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1E1D0BA-10F4-4A76-12F9-5D1683D15A6E}"/>
              </a:ext>
            </a:extLst>
          </p:cNvPr>
          <p:cNvSpPr txBox="1"/>
          <p:nvPr/>
        </p:nvSpPr>
        <p:spPr>
          <a:xfrm>
            <a:off x="416560" y="2032635"/>
            <a:ext cx="8533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一般地</a:t>
            </a:r>
            <a:r>
              <a:rPr lang="en-US" altLang="zh-CN" sz="2400" b="1" dirty="0">
                <a:latin typeface="Times New Roman" panose="02020603050405020304" pitchFamily="18" charset="0"/>
              </a:rPr>
              <a:t>，       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满足公式</a:t>
            </a:r>
            <a:r>
              <a:rPr lang="en-US" altLang="zh-CN" sz="2400" b="1" dirty="0"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8" name="对象 -2147482621">
            <a:extLst>
              <a:ext uri="{FF2B5EF4-FFF2-40B4-BE49-F238E27FC236}">
                <a16:creationId xmlns:a16="http://schemas.microsoft.com/office/drawing/2014/main" id="{8E75F98B-B5A6-E43E-BA31-171C41DA86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365304"/>
              </p:ext>
            </p:extLst>
          </p:nvPr>
        </p:nvGraphicFramePr>
        <p:xfrm>
          <a:off x="4860032" y="1633049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28600" imgH="228600" progId="Equation.KSEE3">
                  <p:embed/>
                </p:oleObj>
              </mc:Choice>
              <mc:Fallback>
                <p:oleObj r:id="rId2" imgW="228600" imgH="228600" progId="Equation.KSEE3">
                  <p:embed/>
                  <p:pic>
                    <p:nvPicPr>
                      <p:cNvPr id="2" name="对象 -214748262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60032" y="1633049"/>
                        <a:ext cx="228600" cy="228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-2147482620">
            <a:extLst>
              <a:ext uri="{FF2B5EF4-FFF2-40B4-BE49-F238E27FC236}">
                <a16:creationId xmlns:a16="http://schemas.microsoft.com/office/drawing/2014/main" id="{A8A9E0DB-1363-B9A3-D98B-133B9E131F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579110"/>
              </p:ext>
            </p:extLst>
          </p:nvPr>
        </p:nvGraphicFramePr>
        <p:xfrm>
          <a:off x="1637665" y="2064822"/>
          <a:ext cx="763717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20" imgH="177480" progId="Equation.DSMT4">
                  <p:embed/>
                </p:oleObj>
              </mc:Choice>
              <mc:Fallback>
                <p:oleObj name="Equation" r:id="rId4" imgW="342720" imgH="177480" progId="Equation.DSMT4">
                  <p:embed/>
                  <p:pic>
                    <p:nvPicPr>
                      <p:cNvPr id="5" name="对象 -214748262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7665" y="2064822"/>
                        <a:ext cx="763717" cy="396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-2147482619">
            <a:extLst>
              <a:ext uri="{FF2B5EF4-FFF2-40B4-BE49-F238E27FC236}">
                <a16:creationId xmlns:a16="http://schemas.microsoft.com/office/drawing/2014/main" id="{26167579-1778-10EA-1FF9-2897F2A090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256988"/>
              </p:ext>
            </p:extLst>
          </p:nvPr>
        </p:nvGraphicFramePr>
        <p:xfrm>
          <a:off x="3203848" y="2737890"/>
          <a:ext cx="2085492" cy="19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93760" imgH="1091880" progId="Equation.DSMT4">
                  <p:embed/>
                </p:oleObj>
              </mc:Choice>
              <mc:Fallback>
                <p:oleObj name="Equation" r:id="rId6" imgW="1193760" imgH="1091880" progId="Equation.DSMT4">
                  <p:embed/>
                  <p:pic>
                    <p:nvPicPr>
                      <p:cNvPr id="7" name="对象 -214748261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03848" y="2737890"/>
                        <a:ext cx="2085492" cy="190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>
            <a:extLst>
              <a:ext uri="{FF2B5EF4-FFF2-40B4-BE49-F238E27FC236}">
                <a16:creationId xmlns:a16="http://schemas.microsoft.com/office/drawing/2014/main" id="{10675A52-05AD-2696-3FD2-69A240BC6151}"/>
              </a:ext>
            </a:extLst>
          </p:cNvPr>
          <p:cNvSpPr txBox="1"/>
          <p:nvPr/>
        </p:nvSpPr>
        <p:spPr>
          <a:xfrm>
            <a:off x="5507990" y="3507740"/>
            <a:ext cx="37655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等线" panose="02010600030101010101" charset="-122"/>
              </a:rPr>
              <a:t>②</a:t>
            </a:r>
            <a:endParaRPr lang="en-US" altLang="en-US" sz="2400" dirty="0">
              <a:latin typeface="等线" panose="02010600030101010101" charset="-122"/>
            </a:endParaRPr>
          </a:p>
        </p:txBody>
      </p:sp>
      <p:graphicFrame>
        <p:nvGraphicFramePr>
          <p:cNvPr id="14" name="对象 13">
            <a:hlinkClick r:id="" action="ppaction://ole?verb=0"/>
            <a:extLst>
              <a:ext uri="{FF2B5EF4-FFF2-40B4-BE49-F238E27FC236}">
                <a16:creationId xmlns:a16="http://schemas.microsoft.com/office/drawing/2014/main" id="{4D18B7BA-65FA-0513-B22F-8E47160945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406875"/>
              </p:ext>
            </p:extLst>
          </p:nvPr>
        </p:nvGraphicFramePr>
        <p:xfrm>
          <a:off x="6660232" y="1588916"/>
          <a:ext cx="203200" cy="316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03200" imgH="316865" progId="Equation.KSEE3">
                  <p:embed/>
                </p:oleObj>
              </mc:Choice>
              <mc:Fallback>
                <p:oleObj r:id="rId8" imgW="203200" imgH="316865" progId="Equation.KSEE3">
                  <p:embed/>
                  <p:pic>
                    <p:nvPicPr>
                      <p:cNvPr id="12" name="对象 1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60232" y="1588916"/>
                        <a:ext cx="203200" cy="316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DB1CD1F2-1ADB-F314-00DA-3F6A961580E4}"/>
              </a:ext>
            </a:extLst>
          </p:cNvPr>
          <p:cNvGrpSpPr/>
          <p:nvPr/>
        </p:nvGrpSpPr>
        <p:grpSpPr>
          <a:xfrm>
            <a:off x="251460" y="2220311"/>
            <a:ext cx="8640000" cy="968663"/>
            <a:chOff x="251460" y="2220311"/>
            <a:chExt cx="8640000" cy="968663"/>
          </a:xfrm>
        </p:grpSpPr>
        <p:sp>
          <p:nvSpPr>
            <p:cNvPr id="24" name="文本框 23"/>
            <p:cNvSpPr txBox="1"/>
            <p:nvPr/>
          </p:nvSpPr>
          <p:spPr>
            <a:xfrm>
              <a:off x="251460" y="2220311"/>
              <a:ext cx="8640000" cy="96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  <a:buClrTx/>
                <a:buSzTx/>
                <a:buNone/>
              </a:pPr>
              <a:r>
                <a:rPr lang="en-US" altLang="zh-CN" sz="2400" b="1" dirty="0">
                  <a:latin typeface="Times New Roman" panose="02020603050405020304" pitchFamily="18" charset="0"/>
                </a:rPr>
                <a:t>          </a:t>
              </a:r>
              <a:r>
                <a:rPr lang="en-US" altLang="zh-CN" sz="2400" b="1" dirty="0" err="1">
                  <a:latin typeface="Times New Roman" panose="02020603050405020304" pitchFamily="18" charset="0"/>
                </a:rPr>
                <a:t>通过上一节对于</a:t>
              </a:r>
              <a:r>
                <a:rPr lang="en-US" altLang="zh-CN" sz="2400" b="1" dirty="0" err="1">
                  <a:latin typeface="宋体" panose="02010600030101010101" pitchFamily="2" charset="-122"/>
                </a:rPr>
                <a:t>“</a:t>
              </a:r>
              <a:r>
                <a:rPr lang="en-US" altLang="zh-CN" sz="2400" b="1" dirty="0" err="1">
                  <a:latin typeface="Times New Roman" panose="02020603050405020304" pitchFamily="18" charset="0"/>
                </a:rPr>
                <a:t>腐蚀深度与腐蚀时间</a:t>
              </a:r>
              <a:r>
                <a:rPr lang="en-US" altLang="zh-CN" sz="2400" b="1" dirty="0" err="1">
                  <a:latin typeface="宋体" panose="02010600030101010101" pitchFamily="2" charset="-122"/>
                </a:rPr>
                <a:t>”</a:t>
              </a:r>
              <a:r>
                <a:rPr lang="en-US" altLang="zh-CN" sz="2400" b="1" dirty="0" err="1">
                  <a:latin typeface="Times New Roman" panose="02020603050405020304" pitchFamily="18" charset="0"/>
                </a:rPr>
                <a:t>的线性回归分析，可知</a:t>
              </a:r>
              <a:r>
                <a:rPr lang="en-US" altLang="zh-CN" sz="2400" b="1" i="1" dirty="0" err="1">
                  <a:latin typeface="Times New Roman" panose="02020603050405020304" pitchFamily="18" charset="0"/>
                </a:rPr>
                <a:t>Y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对</a:t>
              </a:r>
              <a:r>
                <a:rPr lang="en-US" altLang="zh-CN" sz="2400" b="1" i="1" dirty="0">
                  <a:latin typeface="Times New Roman" panose="02020603050405020304" pitchFamily="18" charset="0"/>
                </a:rPr>
                <a:t>x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的</a:t>
              </a:r>
              <a:r>
                <a:rPr lang="en-US" altLang="zh-CN" sz="2400" b="1" dirty="0" err="1">
                  <a:latin typeface="Times New Roman" panose="02020603050405020304" pitchFamily="18" charset="0"/>
                </a:rPr>
                <a:t>线性回归方程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为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：</a:t>
              </a:r>
            </a:p>
          </p:txBody>
        </p:sp>
        <p:graphicFrame>
          <p:nvGraphicFramePr>
            <p:cNvPr id="2" name="对象 -21474826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4856223"/>
                </p:ext>
              </p:extLst>
            </p:nvPr>
          </p:nvGraphicFramePr>
          <p:xfrm>
            <a:off x="4283968" y="2749897"/>
            <a:ext cx="2430000" cy="43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143000" imgH="203040" progId="Equation.DSMT4">
                    <p:embed/>
                  </p:oleObj>
                </mc:Choice>
                <mc:Fallback>
                  <p:oleObj name="Equation" r:id="rId3" imgW="1143000" imgH="203040" progId="Equation.DSMT4">
                    <p:embed/>
                    <p:pic>
                      <p:nvPicPr>
                        <p:cNvPr id="0" name="图片 11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283968" y="2749897"/>
                          <a:ext cx="2430000" cy="432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38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51460" y="843915"/>
            <a:ext cx="18135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zh-CN" altLang="en-US" dirty="0"/>
              <a:t>探索研究：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1459" y="1243047"/>
            <a:ext cx="8640000" cy="96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buClrTx/>
              <a:buSzTx/>
              <a:buFontTx/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 根据得到的回归直线方程，你能预测腐蚀时间为130 s和150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s时，该产品的腐蚀深度吗</a:t>
            </a:r>
            <a:r>
              <a:rPr lang="en-US" altLang="zh-CN" sz="2400" b="1" dirty="0">
                <a:latin typeface="Times New Roman" panose="02020603050405020304" pitchFamily="18" charset="0"/>
              </a:rPr>
              <a:t>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51460" y="2263288"/>
            <a:ext cx="659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解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385E362-5C8E-3D23-DC21-26EBBDE5C417}"/>
              </a:ext>
            </a:extLst>
          </p:cNvPr>
          <p:cNvGrpSpPr/>
          <p:nvPr/>
        </p:nvGrpSpPr>
        <p:grpSpPr>
          <a:xfrm>
            <a:off x="251458" y="3147814"/>
            <a:ext cx="8892542" cy="1891993"/>
            <a:chOff x="251458" y="3147814"/>
            <a:chExt cx="8892542" cy="1891993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0D5F180D-A76C-2C70-F967-462E0CAB1E37}"/>
                </a:ext>
              </a:extLst>
            </p:cNvPr>
            <p:cNvGrpSpPr/>
            <p:nvPr/>
          </p:nvGrpSpPr>
          <p:grpSpPr>
            <a:xfrm>
              <a:off x="251458" y="3147814"/>
              <a:ext cx="8892542" cy="1891993"/>
              <a:chOff x="251458" y="3147814"/>
              <a:chExt cx="8892542" cy="1891993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251458" y="3147814"/>
                <a:ext cx="8892542" cy="189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altLang="zh-CN" sz="2400" b="1" dirty="0">
                    <a:latin typeface="Times New Roman" panose="02020603050405020304" pitchFamily="18" charset="0"/>
                  </a:rPr>
                  <a:t>        在回归直线方程                                </a:t>
                </a:r>
                <a:r>
                  <a:rPr lang="en-US" altLang="zh-CN" sz="2400" b="1" dirty="0" err="1">
                    <a:latin typeface="Times New Roman" panose="02020603050405020304" pitchFamily="18" charset="0"/>
                  </a:rPr>
                  <a:t>中，令</a:t>
                </a:r>
                <a:r>
                  <a:rPr lang="en-US" altLang="zh-CN" sz="2400" b="1" dirty="0">
                    <a:latin typeface="Times New Roman" panose="02020603050405020304" pitchFamily="18" charset="0"/>
                  </a:rPr>
                  <a:t>              ，得</a:t>
                </a:r>
              </a:p>
              <a:p>
                <a:pPr>
                  <a:lnSpc>
                    <a:spcPct val="125000"/>
                  </a:lnSpc>
                </a:pPr>
                <a:endParaRPr lang="en-US" altLang="zh-CN" sz="2400" b="1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zh-CN" altLang="en-US" sz="2400" b="1" dirty="0">
                    <a:latin typeface="Times New Roman" panose="02020603050405020304" pitchFamily="18" charset="0"/>
                  </a:rPr>
                  <a:t>故</a:t>
                </a:r>
                <a:r>
                  <a:rPr lang="en-US" altLang="zh-CN" sz="2400" b="1" dirty="0">
                    <a:latin typeface="Times New Roman" panose="02020603050405020304" pitchFamily="18" charset="0"/>
                  </a:rPr>
                  <a:t>可以预测腐蚀时间为130 s时，该产品的腐蚀深度为44.86 </a:t>
                </a:r>
                <a:r>
                  <a:rPr lang="en-US" altLang="zh-CN" sz="2400" b="1" dirty="0" err="1">
                    <a:latin typeface="Times New Roman" panose="02020603050405020304" pitchFamily="18" charset="0"/>
                  </a:rPr>
                  <a:t>μｍ</a:t>
                </a:r>
                <a:r>
                  <a:rPr lang="en-US" altLang="zh-CN" sz="2400" b="1" dirty="0">
                    <a:latin typeface="Times New Roman" panose="02020603050405020304" pitchFamily="18" charset="0"/>
                  </a:rPr>
                  <a:t>．</a:t>
                </a:r>
              </a:p>
              <a:p>
                <a:pPr>
                  <a:lnSpc>
                    <a:spcPct val="125000"/>
                  </a:lnSpc>
                </a:pPr>
                <a:r>
                  <a:rPr lang="zh-CN" altLang="en-US" sz="2400" b="1" dirty="0">
                    <a:latin typeface="Times New Roman" panose="02020603050405020304" pitchFamily="18" charset="0"/>
                  </a:rPr>
                  <a:t>同理，当腐蚀时间为150 s，该产品的腐蚀深度为56.34 μｍ.</a:t>
                </a:r>
              </a:p>
            </p:txBody>
          </p:sp>
          <p:graphicFrame>
            <p:nvGraphicFramePr>
              <p:cNvPr id="3" name="对象 -21474826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39917500"/>
                  </p:ext>
                </p:extLst>
              </p:nvPr>
            </p:nvGraphicFramePr>
            <p:xfrm>
              <a:off x="6516216" y="3256849"/>
              <a:ext cx="969619" cy="288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5" imgW="1066800" imgH="316865" progId="Equation.KSEE3">
                      <p:embed/>
                    </p:oleObj>
                  </mc:Choice>
                  <mc:Fallback>
                    <p:oleObj r:id="rId5" imgW="1066800" imgH="316865" progId="Equation.KSEE3">
                      <p:embed/>
                      <p:pic>
                        <p:nvPicPr>
                          <p:cNvPr id="0" name="图片 13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6516216" y="3256849"/>
                            <a:ext cx="969619" cy="28800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" name="对象 -21474826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05613473"/>
                  </p:ext>
                </p:extLst>
              </p:nvPr>
            </p:nvGraphicFramePr>
            <p:xfrm>
              <a:off x="2573459" y="3711483"/>
              <a:ext cx="3996000" cy="432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1879560" imgH="203040" progId="Equation.DSMT4">
                      <p:embed/>
                    </p:oleObj>
                  </mc:Choice>
                  <mc:Fallback>
                    <p:oleObj name="Equation" r:id="rId7" imgW="1879560" imgH="203040" progId="Equation.DSMT4">
                      <p:embed/>
                      <p:pic>
                        <p:nvPicPr>
                          <p:cNvPr id="0" name="图片 14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2573459" y="3711483"/>
                            <a:ext cx="3996000" cy="43200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9" name="对象 -2147482616">
              <a:extLst>
                <a:ext uri="{FF2B5EF4-FFF2-40B4-BE49-F238E27FC236}">
                  <a16:creationId xmlns:a16="http://schemas.microsoft.com/office/drawing/2014/main" id="{ED15AAA1-D93F-7E0E-A86F-1BD2339EA86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1515585"/>
                </p:ext>
              </p:extLst>
            </p:nvPr>
          </p:nvGraphicFramePr>
          <p:xfrm>
            <a:off x="3152973" y="3234929"/>
            <a:ext cx="23495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104840" imgH="203040" progId="Equation.DSMT4">
                    <p:embed/>
                  </p:oleObj>
                </mc:Choice>
                <mc:Fallback>
                  <p:oleObj name="Equation" r:id="rId9" imgW="1104840" imgH="203040" progId="Equation.DSMT4">
                    <p:embed/>
                    <p:pic>
                      <p:nvPicPr>
                        <p:cNvPr id="2" name="对象 -2147482616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152973" y="3234929"/>
                          <a:ext cx="2349500" cy="4318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115695" y="987425"/>
            <a:ext cx="70262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en-US" altLang="zh-CN" sz="2400" b="1" dirty="0" err="1">
                <a:latin typeface="Times New Roman" panose="02020603050405020304" pitchFamily="18" charset="0"/>
              </a:rPr>
              <a:t>设对变量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x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，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Y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有如下观察数据</a:t>
            </a:r>
            <a:r>
              <a:rPr lang="en-US" altLang="zh-CN" sz="2400" b="1" dirty="0">
                <a:latin typeface="Times New Roman" panose="02020603050405020304" pitchFamily="18" charset="0"/>
              </a:rPr>
              <a:t>：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51460" y="987425"/>
            <a:ext cx="7956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zh-CN" altLang="en-US" dirty="0"/>
              <a:t>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618" y="1563811"/>
            <a:ext cx="6973652" cy="79172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87450" y="2427605"/>
            <a:ext cx="70688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</a:rPr>
              <a:t>使用GeoGebra软件求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Y</a:t>
            </a:r>
            <a:r>
              <a:rPr lang="en-US" altLang="zh-CN" sz="2400" b="1" dirty="0">
                <a:latin typeface="Times New Roman" panose="02020603050405020304" pitchFamily="18" charset="0"/>
              </a:rPr>
              <a:t>对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x</a:t>
            </a:r>
            <a:r>
              <a:rPr lang="en-US" altLang="zh-CN" sz="2400" b="1" dirty="0">
                <a:latin typeface="Times New Roman" panose="02020603050405020304" pitchFamily="18" charset="0"/>
              </a:rPr>
              <a:t>的回归直线方程.（结果保留到小数点后4位数字）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51460" y="3619648"/>
            <a:ext cx="659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解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15695" y="3619648"/>
            <a:ext cx="75399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</a:rPr>
              <a:t>首先在GeoGebra的</a:t>
            </a:r>
            <a:r>
              <a:rPr lang="en-US" altLang="zh-CN" sz="2400" b="1" dirty="0">
                <a:latin typeface="宋体" panose="02010600030101010101" pitchFamily="2" charset="-122"/>
              </a:rPr>
              <a:t>“</a:t>
            </a:r>
            <a:r>
              <a:rPr lang="en-US" altLang="zh-CN" sz="2400" b="1" dirty="0">
                <a:latin typeface="Times New Roman" panose="02020603050405020304" pitchFamily="18" charset="0"/>
              </a:rPr>
              <a:t>表格区</a:t>
            </a:r>
            <a:r>
              <a:rPr lang="en-US" altLang="zh-CN" sz="2400" b="1" dirty="0">
                <a:latin typeface="宋体" panose="02010600030101010101" pitchFamily="2" charset="-122"/>
              </a:rPr>
              <a:t>”</a:t>
            </a:r>
            <a:r>
              <a:rPr lang="en-US" altLang="zh-CN" sz="2400" b="1" dirty="0">
                <a:latin typeface="Times New Roman" panose="02020603050405020304" pitchFamily="18" charset="0"/>
              </a:rPr>
              <a:t>输入成对数据，选中这些数据，然后点击</a:t>
            </a:r>
            <a:r>
              <a:rPr lang="en-US" altLang="zh-CN" sz="2400" b="1" dirty="0">
                <a:latin typeface="宋体" panose="02010600030101010101" pitchFamily="2" charset="-122"/>
              </a:rPr>
              <a:t>“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双变量回归分析</a:t>
            </a:r>
            <a:r>
              <a:rPr lang="en-US" altLang="zh-CN" sz="2400" b="1" dirty="0">
                <a:latin typeface="宋体" panose="02010600030101010101" pitchFamily="2" charset="-122"/>
              </a:rPr>
              <a:t>”</a:t>
            </a:r>
            <a:r>
              <a:rPr lang="en-US" altLang="zh-CN" sz="2400" b="1" dirty="0">
                <a:latin typeface="Times New Roman" panose="02020603050405020304" pitchFamily="18" charset="0"/>
              </a:rPr>
              <a:t>，如图所示．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E610C4C-D557-F11D-168D-19EBA6BC1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225" y="851848"/>
            <a:ext cx="5793549" cy="427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9705" y="1292225"/>
            <a:ext cx="8848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                                      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23528" y="834287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宋体" panose="02010600030101010101" pitchFamily="2" charset="-122"/>
              </a:rPr>
              <a:t>在弹出的“数据源”对话框中，点击“分析”按钮，如图所示．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1441264"/>
            <a:ext cx="455295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27672" y="768841"/>
            <a:ext cx="8288655" cy="96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        得到数据的散点图后，在“回归模型”中选择“线性”，就可以看到Y对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</a:rPr>
              <a:t>的回归直线方程，如图所示．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75" y="1817370"/>
            <a:ext cx="421005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9705" y="1292225"/>
            <a:ext cx="460831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en-US" altLang="zh-CN" sz="2400" b="1" dirty="0">
                <a:latin typeface="Times New Roman" panose="02020603050405020304" pitchFamily="18" charset="0"/>
              </a:rPr>
              <a:t> 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所以Y对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x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的回归直线方程为</a:t>
            </a:r>
            <a:r>
              <a:rPr lang="en-US" altLang="zh-CN" sz="2400" b="1" dirty="0">
                <a:latin typeface="Times New Roman" panose="02020603050405020304" pitchFamily="18" charset="0"/>
              </a:rPr>
              <a:t>：                  </a:t>
            </a:r>
          </a:p>
        </p:txBody>
      </p:sp>
      <p:graphicFrame>
        <p:nvGraphicFramePr>
          <p:cNvPr id="4" name="对象 -21474826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50311"/>
              </p:ext>
            </p:extLst>
          </p:nvPr>
        </p:nvGraphicFramePr>
        <p:xfrm>
          <a:off x="3762375" y="2306638"/>
          <a:ext cx="27543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280" imgH="203040" progId="Equation.DSMT4">
                  <p:embed/>
                </p:oleObj>
              </mc:Choice>
              <mc:Fallback>
                <p:oleObj name="Equation" r:id="rId2" imgW="1295280" imgH="203040" progId="Equation.DSMT4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62375" y="2306638"/>
                        <a:ext cx="2754313" cy="431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6d06bdaf-3610-49a1-a8f0-56cda0cf4161"/>
  <p:tag name="COMMONDATA" val="eyJoZGlkIjoiZDNjM2JhZDk5ZmVhMDVhZjliNTZlYjYxMWNlMTAyND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322</Words>
  <Application>Microsoft Office PowerPoint</Application>
  <PresentationFormat>全屏显示(16:9)</PresentationFormat>
  <Paragraphs>50</Paragraphs>
  <Slides>14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等线</vt:lpstr>
      <vt:lpstr>黑体</vt:lpstr>
      <vt:lpstr>宋体</vt:lpstr>
      <vt:lpstr>Arial</vt:lpstr>
      <vt:lpstr>Calibri</vt:lpstr>
      <vt:lpstr>Times New Roman</vt:lpstr>
      <vt:lpstr>Office 主题</vt:lpstr>
      <vt:lpstr>3_Office 主题</vt:lpstr>
      <vt:lpstr>1_Office 主题</vt:lpstr>
      <vt:lpstr>Equation.KSEE3</vt:lpstr>
      <vt:lpstr>MathType 6.0 Equation</vt:lpstr>
      <vt:lpstr>Equation</vt:lpstr>
      <vt:lpstr>7.4.2  一元线性回归（第3课时）</vt:lpstr>
      <vt:lpstr>复习导入</vt:lpstr>
      <vt:lpstr>复习导入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温故知新</vt:lpstr>
      <vt:lpstr>作业布置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姜 航</cp:lastModifiedBy>
  <cp:revision>316</cp:revision>
  <dcterms:created xsi:type="dcterms:W3CDTF">2013-12-23T07:18:00Z</dcterms:created>
  <dcterms:modified xsi:type="dcterms:W3CDTF">2023-09-08T09:58:28Z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558A31F7CFB5428C87CD893145B74A97_13</vt:lpwstr>
  </property>
  <property fmtid="{D5CDD505-2E9C-101B-9397-08002B2CF9AE}" pid="3" name="KSOProductBuildVer">
    <vt:lpwstr>2052-11.1.0.14036</vt:lpwstr>
  </property>
</Properties>
</file>