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ink/ink1.xml" ContentType="application/inkml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5" r:id="rId3"/>
    <p:sldId id="308" r:id="rId4"/>
    <p:sldId id="306" r:id="rId5"/>
    <p:sldId id="307" r:id="rId6"/>
    <p:sldId id="309" r:id="rId7"/>
    <p:sldId id="310" r:id="rId8"/>
    <p:sldId id="311" r:id="rId9"/>
    <p:sldId id="312" r:id="rId10"/>
    <p:sldId id="316" r:id="rId11"/>
    <p:sldId id="303" r:id="rId12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4683" autoAdjust="0"/>
  </p:normalViewPr>
  <p:slideViewPr>
    <p:cSldViewPr>
      <p:cViewPr varScale="1">
        <p:scale>
          <a:sx n="142" d="100"/>
          <a:sy n="142" d="100"/>
        </p:scale>
        <p:origin x="71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100" y="2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03B8D10-B1D2-D56F-93C1-3DE25CAF68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3B3BAD5-7051-4CA0-AD58-C7DB02EC24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D802DF-AECD-491F-9F6B-E01D944D5E76}" type="datetimeFigureOut">
              <a:rPr lang="zh-CN" altLang="en-US"/>
              <a:pPr>
                <a:defRPr/>
              </a:pPr>
              <a:t>2023/2/23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F842AFA-1C89-73B4-60E7-C0866EF75B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C5AE8D3-E6EC-D0A1-3BEF-621D39EF24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E4F8C3-CA5A-4D05-8E89-337FC984B6C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1-29T04:30:53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4 560 0 0,'0'0'1103'0'0,"0"0"-282"0"0,0 0-476 0 0,0 0-226 0 0,0 0-67 0 0,0 0 112 0 0,0 0 84 0 0,0 0-32 0 0,0 0-82 0 0,0 0-65 0 0,0 0-41 0 0,0 0 9 0 0,0 0-24 0 0,0 0-18 0 0,0 0-60 0 0,0 0-70 0 0,0 0-88 0 0,0 0-296 0 0,0 0-296 0 0,0-2-1307 0 0,0 0 2097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E157FFF-9342-39EC-7B2C-B23A92C443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4A6CEB2-8D27-7006-F3F9-C2FA24DD48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20F371E-B5A0-4E2D-9C96-F5BB514F7460}" type="datetimeFigureOut">
              <a:rPr lang="zh-CN" altLang="en-US"/>
              <a:pPr>
                <a:defRPr/>
              </a:pPr>
              <a:t>2023/2/23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BFB1341F-47AD-55D1-FA2E-B3ED5D6729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94F5EFCD-A6A3-06C6-F7DD-127FB11BC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A764832-C57A-AB32-4AB2-2486A7B35D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10354D-EF7C-7D54-241B-2C986375A8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88F7A09-3FD6-4B7C-8A1E-DE9FB360963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>
            <a:extLst>
              <a:ext uri="{FF2B5EF4-FFF2-40B4-BE49-F238E27FC236}">
                <a16:creationId xmlns:a16="http://schemas.microsoft.com/office/drawing/2014/main" id="{EA1D87EF-939C-734E-136D-E0DBD2EA98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备注占位符 2">
            <a:extLst>
              <a:ext uri="{FF2B5EF4-FFF2-40B4-BE49-F238E27FC236}">
                <a16:creationId xmlns:a16="http://schemas.microsoft.com/office/drawing/2014/main" id="{7EE91E29-A2B1-02BE-31DC-890458B458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20" name="灯片编号占位符 3">
            <a:extLst>
              <a:ext uri="{FF2B5EF4-FFF2-40B4-BE49-F238E27FC236}">
                <a16:creationId xmlns:a16="http://schemas.microsoft.com/office/drawing/2014/main" id="{CB1800B1-9258-E16A-EE7A-5964CF85BD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28B1D769-A9D5-479A-B3A5-48FE129A3FD1}" type="slidenum">
              <a:rPr lang="zh-CN" altLang="en-US" smtClean="0">
                <a:latin typeface="Calibri" panose="020F0502020204030204" pitchFamily="34" charset="0"/>
              </a:rPr>
              <a:pPr/>
              <a:t>1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墨迹 1">
                <a:extLst>
                  <a:ext uri="{FF2B5EF4-FFF2-40B4-BE49-F238E27FC236}">
                    <a16:creationId xmlns:a16="http://schemas.microsoft.com/office/drawing/2014/main" id="{0C6AE24F-BE15-7C01-7A8B-79723345AD4B}"/>
                  </a:ext>
                </a:extLst>
              </p14:cNvPr>
              <p14:cNvContentPartPr/>
              <p14:nvPr userDrawn="1"/>
            </p14:nvContentPartPr>
            <p14:xfrm>
              <a:off x="461952" y="754591"/>
              <a:ext cx="360" cy="1800"/>
            </p14:xfrm>
          </p:contentPart>
        </mc:Choice>
        <mc:Fallback xmlns="">
          <p:pic>
            <p:nvPicPr>
              <p:cNvPr id="2" name="墨迹 1">
                <a:extLst>
                  <a:ext uri="{FF2B5EF4-FFF2-40B4-BE49-F238E27FC236}">
                    <a16:creationId xmlns:a16="http://schemas.microsoft.com/office/drawing/2014/main" id="{0C6AE24F-BE15-7C01-7A8B-79723345AD4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2952" y="745591"/>
                <a:ext cx="18000" cy="1944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图片 7">
            <a:extLst>
              <a:ext uri="{FF2B5EF4-FFF2-40B4-BE49-F238E27FC236}">
                <a16:creationId xmlns:a16="http://schemas.microsoft.com/office/drawing/2014/main" id="{21FA6083-F9C1-A00B-950B-84CC20CB247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960440"/>
          </a:xfrm>
        </p:spPr>
        <p:txBody>
          <a:bodyPr/>
          <a:lstStyle>
            <a:lvl1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23478"/>
            <a:ext cx="8219256" cy="5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ctr"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8368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960440"/>
          </a:xfrm>
        </p:spPr>
        <p:txBody>
          <a:bodyPr/>
          <a:lstStyle>
            <a:lvl1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>
              <a:lnSpc>
                <a:spcPct val="15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23478"/>
            <a:ext cx="8219256" cy="5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9471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>
            <a:extLst>
              <a:ext uri="{FF2B5EF4-FFF2-40B4-BE49-F238E27FC236}">
                <a16:creationId xmlns:a16="http://schemas.microsoft.com/office/drawing/2014/main" id="{C576A22C-49BB-79DE-C07B-2CAA63A522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82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7AE282AF-25AB-70B8-2862-5DABB55AAC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87450" y="277813"/>
            <a:ext cx="7488238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6DF5ECA-5402-D7ED-FE2A-FB4C682AA6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6BE2E5-A015-520C-7571-32473EAF4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A722FB4-EF48-4A6A-A3C8-4E92C0DC0E36}" type="datetimeFigureOut">
              <a:rPr lang="zh-CN" altLang="en-US"/>
              <a:pPr>
                <a:defRPr/>
              </a:pPr>
              <a:t>2023/2/23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8CE2D8-263F-72AC-6F90-1FDCB03146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1A0529-B458-0931-1D67-9590ABB3C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8EA0A1-CC6E-4D7C-B80C-6F61C80061E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image" Target="../media/image5.wmf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3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9.bin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7.bin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6.bin"/><Relationship Id="rId2" Type="http://schemas.openxmlformats.org/officeDocument/2006/relationships/oleObject" Target="../embeddings/oleObject21.bin"/><Relationship Id="rId16" Type="http://schemas.openxmlformats.org/officeDocument/2006/relationships/image" Target="../media/image31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oleObject" Target="../embeddings/oleObject28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8.wmf"/><Relationship Id="rId14" Type="http://schemas.openxmlformats.org/officeDocument/2006/relationships/image" Target="../media/image3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9.wmf"/><Relationship Id="rId2" Type="http://schemas.openxmlformats.org/officeDocument/2006/relationships/oleObject" Target="../embeddings/oleObject29.bin"/><Relationship Id="rId16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>
            <a:extLst>
              <a:ext uri="{FF2B5EF4-FFF2-40B4-BE49-F238E27FC236}">
                <a16:creationId xmlns:a16="http://schemas.microsoft.com/office/drawing/2014/main" id="{DDA8794E-5115-E551-5DFC-A0DC8E70F37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887538"/>
            <a:ext cx="9144000" cy="9366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spc="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5.3.3  </a:t>
            </a:r>
            <a:r>
              <a:rPr lang="zh-CN" altLang="en-US" sz="4800" spc="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已知三角函数值求角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2">
            <a:extLst>
              <a:ext uri="{FF2B5EF4-FFF2-40B4-BE49-F238E27FC236}">
                <a16:creationId xmlns:a16="http://schemas.microsoft.com/office/drawing/2014/main" id="{5062EB6C-2C0B-86D3-9656-C7C767449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825"/>
            <a:ext cx="9144000" cy="565150"/>
          </a:xfrm>
          <a:ln/>
        </p:spPr>
        <p:txBody>
          <a:bodyPr/>
          <a:lstStyle/>
          <a:p>
            <a:r>
              <a:rPr lang="zh-CN" altLang="en-US" sz="2800"/>
              <a:t>作业布置</a:t>
            </a:r>
          </a:p>
        </p:txBody>
      </p:sp>
      <p:sp>
        <p:nvSpPr>
          <p:cNvPr id="3" name="文本框 232449">
            <a:extLst>
              <a:ext uri="{FF2B5EF4-FFF2-40B4-BE49-F238E27FC236}">
                <a16:creationId xmlns:a16="http://schemas.microsoft.com/office/drawing/2014/main" id="{0C647006-44FE-C9F6-5B13-7BD481456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1694" y="1845044"/>
            <a:ext cx="6840611" cy="14534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必做题：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教材第</a:t>
            </a:r>
            <a:r>
              <a:rPr lang="en-US" altLang="zh-CN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184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页，练习</a:t>
            </a:r>
            <a:r>
              <a:rPr lang="en-US" altLang="zh-CN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组第</a:t>
            </a:r>
            <a:r>
              <a:rPr lang="en-US" altLang="zh-CN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</a:t>
            </a:r>
            <a:r>
              <a:rPr lang="en-US" altLang="zh-CN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 </a:t>
            </a:r>
            <a:r>
              <a:rPr lang="en-US" altLang="zh-CN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题．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选做题：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教材第</a:t>
            </a:r>
            <a:r>
              <a:rPr lang="en-US" altLang="zh-CN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184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页，练习</a:t>
            </a:r>
            <a:r>
              <a:rPr lang="en-US" altLang="zh-CN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组第</a:t>
            </a:r>
            <a:r>
              <a:rPr lang="en-US" altLang="zh-CN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题．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>
            <a:extLst>
              <a:ext uri="{FF2B5EF4-FFF2-40B4-BE49-F238E27FC236}">
                <a16:creationId xmlns:a16="http://schemas.microsoft.com/office/drawing/2014/main" id="{DA2F43E8-285C-956E-AF9B-CAD0C5FBA8B1}"/>
              </a:ext>
            </a:extLst>
          </p:cNvPr>
          <p:cNvSpPr txBox="1">
            <a:spLocks/>
          </p:cNvSpPr>
          <p:nvPr/>
        </p:nvSpPr>
        <p:spPr bwMode="auto">
          <a:xfrm>
            <a:off x="2987675" y="1347788"/>
            <a:ext cx="333057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7200" b="1">
                <a:solidFill>
                  <a:schemeClr val="bg1"/>
                </a:solidFill>
                <a:cs typeface="Times New Roman" panose="02020603050405020304" pitchFamily="18" charset="0"/>
              </a:rPr>
              <a:t>再 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2">
            <a:extLst>
              <a:ext uri="{FF2B5EF4-FFF2-40B4-BE49-F238E27FC236}">
                <a16:creationId xmlns:a16="http://schemas.microsoft.com/office/drawing/2014/main" id="{EA080CE1-4189-DBF8-2852-5012BE439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825"/>
            <a:ext cx="9144000" cy="565150"/>
          </a:xfrm>
          <a:ln/>
        </p:spPr>
        <p:txBody>
          <a:bodyPr/>
          <a:lstStyle/>
          <a:p>
            <a:r>
              <a:rPr lang="zh-CN" altLang="en-US" sz="2800" dirty="0"/>
              <a:t>复习引入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16A5361-EC02-BA26-5C7C-71D00CD70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9524" y="1563638"/>
            <a:ext cx="3704952" cy="21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 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特殊角的三角函数值．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 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诱导公式．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 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三角函数的简图．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2">
            <a:extLst>
              <a:ext uri="{FF2B5EF4-FFF2-40B4-BE49-F238E27FC236}">
                <a16:creationId xmlns:a16="http://schemas.microsoft.com/office/drawing/2014/main" id="{895FA54B-1C57-1A35-FD62-5A71DC4EA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825"/>
            <a:ext cx="9144000" cy="565150"/>
          </a:xfrm>
          <a:ln/>
        </p:spPr>
        <p:txBody>
          <a:bodyPr/>
          <a:lstStyle/>
          <a:p>
            <a:r>
              <a:rPr lang="zh-CN" altLang="en-US" sz="2800" dirty="0"/>
              <a:t>新知探究</a:t>
            </a:r>
          </a:p>
        </p:txBody>
      </p:sp>
      <p:graphicFrame>
        <p:nvGraphicFramePr>
          <p:cNvPr id="13349" name="Object 6">
            <a:extLst>
              <a:ext uri="{FF2B5EF4-FFF2-40B4-BE49-F238E27FC236}">
                <a16:creationId xmlns:a16="http://schemas.microsoft.com/office/drawing/2014/main" id="{122A8958-AD15-D2EE-BCFE-C1A67B65BE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97297"/>
              </p:ext>
            </p:extLst>
          </p:nvPr>
        </p:nvGraphicFramePr>
        <p:xfrm>
          <a:off x="1446213" y="1614489"/>
          <a:ext cx="20748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28520" imgH="482400" progId="Equation.DSMT4">
                  <p:embed/>
                </p:oleObj>
              </mc:Choice>
              <mc:Fallback>
                <p:oleObj name="Equation" r:id="rId2" imgW="1028520" imgH="482400" progId="Equation.DSMT4">
                  <p:embed/>
                  <p:pic>
                    <p:nvPicPr>
                      <p:cNvPr id="8196" name="Object 6">
                        <a:extLst>
                          <a:ext uri="{FF2B5EF4-FFF2-40B4-BE49-F238E27FC236}">
                            <a16:creationId xmlns:a16="http://schemas.microsoft.com/office/drawing/2014/main" id="{DBE8EE73-1D9B-14C7-BCDA-FFF6B1D0F7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1614489"/>
                        <a:ext cx="207486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0" name="Object 7">
            <a:extLst>
              <a:ext uri="{FF2B5EF4-FFF2-40B4-BE49-F238E27FC236}">
                <a16:creationId xmlns:a16="http://schemas.microsoft.com/office/drawing/2014/main" id="{35934CEF-9086-C1B1-AF9F-AD4F779D22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279561"/>
              </p:ext>
            </p:extLst>
          </p:nvPr>
        </p:nvGraphicFramePr>
        <p:xfrm>
          <a:off x="4174780" y="1618457"/>
          <a:ext cx="244633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66680" imgH="482400" progId="Equation.DSMT4">
                  <p:embed/>
                </p:oleObj>
              </mc:Choice>
              <mc:Fallback>
                <p:oleObj name="Equation" r:id="rId4" imgW="1066680" imgH="482400" progId="Equation.DSMT4">
                  <p:embed/>
                  <p:pic>
                    <p:nvPicPr>
                      <p:cNvPr id="8197" name="Object 7">
                        <a:extLst>
                          <a:ext uri="{FF2B5EF4-FFF2-40B4-BE49-F238E27FC236}">
                            <a16:creationId xmlns:a16="http://schemas.microsoft.com/office/drawing/2014/main" id="{D497CA42-8407-308B-0E67-2BCB2BA2B2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4780" y="1618457"/>
                        <a:ext cx="2446338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1" name="Object 8">
            <a:extLst>
              <a:ext uri="{FF2B5EF4-FFF2-40B4-BE49-F238E27FC236}">
                <a16:creationId xmlns:a16="http://schemas.microsoft.com/office/drawing/2014/main" id="{00F71C2C-43BB-1FE1-A4B1-B484AA87A1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348060"/>
              </p:ext>
            </p:extLst>
          </p:nvPr>
        </p:nvGraphicFramePr>
        <p:xfrm>
          <a:off x="1447025" y="2597540"/>
          <a:ext cx="211931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41120" imgH="444240" progId="Equation.DSMT4">
                  <p:embed/>
                </p:oleObj>
              </mc:Choice>
              <mc:Fallback>
                <p:oleObj name="Equation" r:id="rId6" imgW="1041120" imgH="444240" progId="Equation.DSMT4">
                  <p:embed/>
                  <p:pic>
                    <p:nvPicPr>
                      <p:cNvPr id="8198" name="Object 8">
                        <a:extLst>
                          <a:ext uri="{FF2B5EF4-FFF2-40B4-BE49-F238E27FC236}">
                            <a16:creationId xmlns:a16="http://schemas.microsoft.com/office/drawing/2014/main" id="{480A6330-C42E-2F47-3958-4CF8A53C91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025" y="2597540"/>
                        <a:ext cx="211931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2" name="Object 9">
            <a:extLst>
              <a:ext uri="{FF2B5EF4-FFF2-40B4-BE49-F238E27FC236}">
                <a16:creationId xmlns:a16="http://schemas.microsoft.com/office/drawing/2014/main" id="{4455C120-3EA4-3A94-0611-7350A4A23B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683410"/>
              </p:ext>
            </p:extLst>
          </p:nvPr>
        </p:nvGraphicFramePr>
        <p:xfrm>
          <a:off x="4211537" y="2778125"/>
          <a:ext cx="28479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95280" imgH="228600" progId="Equation.DSMT4">
                  <p:embed/>
                </p:oleObj>
              </mc:Choice>
              <mc:Fallback>
                <p:oleObj name="Equation" r:id="rId8" imgW="1295280" imgH="228600" progId="Equation.DSMT4">
                  <p:embed/>
                  <p:pic>
                    <p:nvPicPr>
                      <p:cNvPr id="8199" name="Object 9">
                        <a:extLst>
                          <a:ext uri="{FF2B5EF4-FFF2-40B4-BE49-F238E27FC236}">
                            <a16:creationId xmlns:a16="http://schemas.microsoft.com/office/drawing/2014/main" id="{8EE54140-25D5-068B-9384-C1F37E0C88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537" y="2778125"/>
                        <a:ext cx="28479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407" name="组合 13406">
            <a:extLst>
              <a:ext uri="{FF2B5EF4-FFF2-40B4-BE49-F238E27FC236}">
                <a16:creationId xmlns:a16="http://schemas.microsoft.com/office/drawing/2014/main" id="{611816D8-71AC-BF94-E264-3B117B7BB46F}"/>
              </a:ext>
            </a:extLst>
          </p:cNvPr>
          <p:cNvGrpSpPr/>
          <p:nvPr/>
        </p:nvGrpSpPr>
        <p:grpSpPr>
          <a:xfrm>
            <a:off x="731912" y="771646"/>
            <a:ext cx="7656512" cy="864000"/>
            <a:chOff x="782638" y="768920"/>
            <a:chExt cx="7656512" cy="864000"/>
          </a:xfrm>
        </p:grpSpPr>
        <p:sp>
          <p:nvSpPr>
            <p:cNvPr id="13348" name="Text Box 5">
              <a:extLst>
                <a:ext uri="{FF2B5EF4-FFF2-40B4-BE49-F238E27FC236}">
                  <a16:creationId xmlns:a16="http://schemas.microsoft.com/office/drawing/2014/main" id="{5E58514A-2A89-1D67-1AEA-5C96F03AF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638" y="915566"/>
              <a:ext cx="7656512" cy="506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例</a:t>
              </a:r>
              <a:r>
                <a:rPr lang="en-US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1</a:t>
              </a:r>
              <a:r>
                <a:rPr lang="en-US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</a:t>
              </a:r>
              <a:r>
                <a:rPr kumimoji="1"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已知角</a:t>
              </a:r>
              <a:r>
                <a:rPr kumimoji="1"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r>
                <a:rPr kumimoji="1" lang="en-US" altLang="zh-CN" sz="2400" b="1" dirty="0">
                  <a:solidFill>
                    <a:srgbClr val="00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                 </a:t>
              </a:r>
              <a:r>
                <a:rPr kumimoji="1"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，求满足下列各式的</a:t>
              </a:r>
              <a:r>
                <a:rPr kumimoji="1"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r>
                <a:rPr kumimoji="1"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的值</a:t>
              </a:r>
              <a:r>
                <a:rPr kumimoji="1" lang="en-US" altLang="zh-CN" sz="24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13353" name="Object 10">
              <a:extLst>
                <a:ext uri="{FF2B5EF4-FFF2-40B4-BE49-F238E27FC236}">
                  <a16:creationId xmlns:a16="http://schemas.microsoft.com/office/drawing/2014/main" id="{308C8950-EA29-ADEB-C35F-379C45221F0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2447013"/>
                </p:ext>
              </p:extLst>
            </p:nvPr>
          </p:nvGraphicFramePr>
          <p:xfrm>
            <a:off x="2790928" y="768920"/>
            <a:ext cx="1130124" cy="86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647640" imgH="495000" progId="Equation.DSMT4">
                    <p:embed/>
                  </p:oleObj>
                </mc:Choice>
                <mc:Fallback>
                  <p:oleObj name="Equation" r:id="rId10" imgW="647640" imgH="495000" progId="Equation.DSMT4">
                    <p:embed/>
                    <p:pic>
                      <p:nvPicPr>
                        <p:cNvPr id="8200" name="Object 10">
                          <a:extLst>
                            <a:ext uri="{FF2B5EF4-FFF2-40B4-BE49-F238E27FC236}">
                              <a16:creationId xmlns:a16="http://schemas.microsoft.com/office/drawing/2014/main" id="{4E9C93E7-BFCA-418E-D0BC-E6D93A70B35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0928" y="768920"/>
                          <a:ext cx="1130124" cy="864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54" name="Group 11">
            <a:extLst>
              <a:ext uri="{FF2B5EF4-FFF2-40B4-BE49-F238E27FC236}">
                <a16:creationId xmlns:a16="http://schemas.microsoft.com/office/drawing/2014/main" id="{4AFE9F51-22B5-CE23-9235-53BEE8CAE065}"/>
              </a:ext>
            </a:extLst>
          </p:cNvPr>
          <p:cNvGrpSpPr>
            <a:grpSpLocks/>
          </p:cNvGrpSpPr>
          <p:nvPr/>
        </p:nvGrpSpPr>
        <p:grpSpPr bwMode="auto">
          <a:xfrm>
            <a:off x="683568" y="3436938"/>
            <a:ext cx="7993062" cy="1057275"/>
            <a:chOff x="841" y="2463"/>
            <a:chExt cx="5035" cy="666"/>
          </a:xfrm>
        </p:grpSpPr>
        <p:sp>
          <p:nvSpPr>
            <p:cNvPr id="13355" name="Text Box 12">
              <a:extLst>
                <a:ext uri="{FF2B5EF4-FFF2-40B4-BE49-F238E27FC236}">
                  <a16:creationId xmlns:a16="http://schemas.microsoft.com/office/drawing/2014/main" id="{DEAE37CF-D258-2083-F8CD-8DE4746BD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1" y="2606"/>
              <a:ext cx="503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解：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</a:rPr>
                <a:t>(1)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</a:rPr>
                <a:t>因为在        上，</a:t>
              </a:r>
              <a:r>
                <a:rPr kumimoji="0" lang="zh-CN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       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3356" name="Object 13">
              <a:extLst>
                <a:ext uri="{FF2B5EF4-FFF2-40B4-BE49-F238E27FC236}">
                  <a16:creationId xmlns:a16="http://schemas.microsoft.com/office/drawing/2014/main" id="{EE820993-2E4E-691B-DFD4-B79DB29260F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7863106"/>
                </p:ext>
              </p:extLst>
            </p:nvPr>
          </p:nvGraphicFramePr>
          <p:xfrm>
            <a:off x="2363" y="2488"/>
            <a:ext cx="711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647640" imgH="495000" progId="Equation.DSMT4">
                    <p:embed/>
                  </p:oleObj>
                </mc:Choice>
                <mc:Fallback>
                  <p:oleObj name="Equation" r:id="rId12" imgW="647640" imgH="495000" progId="Equation.DSMT4">
                    <p:embed/>
                    <p:pic>
                      <p:nvPicPr>
                        <p:cNvPr id="8252" name="Object 13">
                          <a:extLst>
                            <a:ext uri="{FF2B5EF4-FFF2-40B4-BE49-F238E27FC236}">
                              <a16:creationId xmlns:a16="http://schemas.microsoft.com/office/drawing/2014/main" id="{B9D574D2-9914-9B0F-69C4-AFE606CB2EB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3" y="2488"/>
                          <a:ext cx="711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57" name="Object 14">
              <a:extLst>
                <a:ext uri="{FF2B5EF4-FFF2-40B4-BE49-F238E27FC236}">
                  <a16:creationId xmlns:a16="http://schemas.microsoft.com/office/drawing/2014/main" id="{86006AB7-74EC-FD10-5610-CB4BE89FDC5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6242349"/>
                </p:ext>
              </p:extLst>
            </p:nvPr>
          </p:nvGraphicFramePr>
          <p:xfrm>
            <a:off x="3426" y="2463"/>
            <a:ext cx="904" cy="5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14" imgW="710891" imgH="431613" progId="Equation.3">
                    <p:embed/>
                  </p:oleObj>
                </mc:Choice>
                <mc:Fallback>
                  <p:oleObj name="公式" r:id="rId14" imgW="710891" imgH="431613" progId="Equation.3">
                    <p:embed/>
                    <p:pic>
                      <p:nvPicPr>
                        <p:cNvPr id="8253" name="Object 14">
                          <a:extLst>
                            <a:ext uri="{FF2B5EF4-FFF2-40B4-BE49-F238E27FC236}">
                              <a16:creationId xmlns:a16="http://schemas.microsoft.com/office/drawing/2014/main" id="{51CF0C73-194E-94C1-A49A-71B9992FE64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" y="2463"/>
                          <a:ext cx="904" cy="5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58" name="Group 15">
            <a:extLst>
              <a:ext uri="{FF2B5EF4-FFF2-40B4-BE49-F238E27FC236}">
                <a16:creationId xmlns:a16="http://schemas.microsoft.com/office/drawing/2014/main" id="{5BC8A581-E788-3AA7-5748-9DCA4DF41858}"/>
              </a:ext>
            </a:extLst>
          </p:cNvPr>
          <p:cNvGrpSpPr>
            <a:grpSpLocks/>
          </p:cNvGrpSpPr>
          <p:nvPr/>
        </p:nvGrpSpPr>
        <p:grpSpPr bwMode="auto">
          <a:xfrm>
            <a:off x="6012160" y="3409929"/>
            <a:ext cx="3629338" cy="946150"/>
            <a:chOff x="1601" y="3119"/>
            <a:chExt cx="2354" cy="662"/>
          </a:xfrm>
        </p:grpSpPr>
        <p:graphicFrame>
          <p:nvGraphicFramePr>
            <p:cNvPr id="13359" name="Object 16">
              <a:extLst>
                <a:ext uri="{FF2B5EF4-FFF2-40B4-BE49-F238E27FC236}">
                  <a16:creationId xmlns:a16="http://schemas.microsoft.com/office/drawing/2014/main" id="{510DA79D-1471-4DE8-802D-DD7FC38578E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2878995"/>
                </p:ext>
              </p:extLst>
            </p:nvPr>
          </p:nvGraphicFramePr>
          <p:xfrm>
            <a:off x="2367" y="3119"/>
            <a:ext cx="659" cy="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16" imgW="380835" imgH="393529" progId="Equation.3">
                    <p:embed/>
                  </p:oleObj>
                </mc:Choice>
                <mc:Fallback>
                  <p:oleObj name="公式" r:id="rId16" imgW="380835" imgH="393529" progId="Equation.3">
                    <p:embed/>
                    <p:pic>
                      <p:nvPicPr>
                        <p:cNvPr id="8249" name="Object 16">
                          <a:extLst>
                            <a:ext uri="{FF2B5EF4-FFF2-40B4-BE49-F238E27FC236}">
                              <a16:creationId xmlns:a16="http://schemas.microsoft.com/office/drawing/2014/main" id="{07AC9E15-5FC7-D45F-52B1-9370D776ACE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7" y="3119"/>
                          <a:ext cx="659" cy="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60" name="Text Box 17">
              <a:extLst>
                <a:ext uri="{FF2B5EF4-FFF2-40B4-BE49-F238E27FC236}">
                  <a16:creationId xmlns:a16="http://schemas.microsoft.com/office/drawing/2014/main" id="{3F6F1EA5-054B-6EBF-2A0D-DC7E4F5C46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1" y="3282"/>
              <a:ext cx="2354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</a:rPr>
                <a:t>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</a:rPr>
                <a:t>，所以　　　 ．</a:t>
              </a:r>
            </a:p>
          </p:txBody>
        </p:sp>
      </p:grpSp>
      <p:grpSp>
        <p:nvGrpSpPr>
          <p:cNvPr id="13397" name="Group 54">
            <a:extLst>
              <a:ext uri="{FF2B5EF4-FFF2-40B4-BE49-F238E27FC236}">
                <a16:creationId xmlns:a16="http://schemas.microsoft.com/office/drawing/2014/main" id="{BFE1E532-283C-7357-1460-78DF36E1A0E3}"/>
              </a:ext>
            </a:extLst>
          </p:cNvPr>
          <p:cNvGrpSpPr>
            <a:grpSpLocks/>
          </p:cNvGrpSpPr>
          <p:nvPr/>
        </p:nvGrpSpPr>
        <p:grpSpPr bwMode="auto">
          <a:xfrm>
            <a:off x="7373938" y="1344263"/>
            <a:ext cx="1233487" cy="915987"/>
            <a:chOff x="4517" y="1005"/>
            <a:chExt cx="777" cy="577"/>
          </a:xfrm>
        </p:grpSpPr>
        <p:sp>
          <p:nvSpPr>
            <p:cNvPr id="13398" name="AutoShape 55">
              <a:extLst>
                <a:ext uri="{FF2B5EF4-FFF2-40B4-BE49-F238E27FC236}">
                  <a16:creationId xmlns:a16="http://schemas.microsoft.com/office/drawing/2014/main" id="{AFA2A28D-3965-BD8B-E98D-82AB80A08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7" y="1060"/>
              <a:ext cx="777" cy="521"/>
            </a:xfrm>
            <a:prstGeom prst="wedgeRoundRectCallout">
              <a:avLst>
                <a:gd name="adj1" fmla="val -126179"/>
                <a:gd name="adj2" fmla="val 27056"/>
                <a:gd name="adj3" fmla="val 16667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3399" name="Object 56">
              <a:extLst>
                <a:ext uri="{FF2B5EF4-FFF2-40B4-BE49-F238E27FC236}">
                  <a16:creationId xmlns:a16="http://schemas.microsoft.com/office/drawing/2014/main" id="{B07E270A-1DDB-E1B3-B76F-DBB0325DDD2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03" y="1005"/>
            <a:ext cx="593" cy="5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18" imgW="314280" imgH="314365" progId="Equation.3">
                    <p:embed/>
                  </p:oleObj>
                </mc:Choice>
                <mc:Fallback>
                  <p:oleObj name="公式" r:id="rId18" imgW="314280" imgH="314365" progId="Equation.3">
                    <p:embed/>
                    <p:pic>
                      <p:nvPicPr>
                        <p:cNvPr id="8214" name="Object 56">
                          <a:extLst>
                            <a:ext uri="{FF2B5EF4-FFF2-40B4-BE49-F238E27FC236}">
                              <a16:creationId xmlns:a16="http://schemas.microsoft.com/office/drawing/2014/main" id="{F856C135-4D2B-7ECE-7473-D900F45AAF6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grayscl/>
                          <a:biLevel thresh="50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3" y="1005"/>
                          <a:ext cx="593" cy="5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400" name="Group 57">
            <a:extLst>
              <a:ext uri="{FF2B5EF4-FFF2-40B4-BE49-F238E27FC236}">
                <a16:creationId xmlns:a16="http://schemas.microsoft.com/office/drawing/2014/main" id="{74A264C0-8C36-9563-ADFA-1FC1CB96E601}"/>
              </a:ext>
            </a:extLst>
          </p:cNvPr>
          <p:cNvGrpSpPr>
            <a:grpSpLocks/>
          </p:cNvGrpSpPr>
          <p:nvPr/>
        </p:nvGrpSpPr>
        <p:grpSpPr bwMode="auto">
          <a:xfrm>
            <a:off x="161605" y="1989525"/>
            <a:ext cx="1026019" cy="1009650"/>
            <a:chOff x="-14" y="1599"/>
            <a:chExt cx="800" cy="598"/>
          </a:xfrm>
        </p:grpSpPr>
        <p:sp>
          <p:nvSpPr>
            <p:cNvPr id="13401" name="AutoShape 58">
              <a:extLst>
                <a:ext uri="{FF2B5EF4-FFF2-40B4-BE49-F238E27FC236}">
                  <a16:creationId xmlns:a16="http://schemas.microsoft.com/office/drawing/2014/main" id="{2A1661DF-0EC5-1253-F5E4-3C6F209D9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637"/>
              <a:ext cx="786" cy="558"/>
            </a:xfrm>
            <a:prstGeom prst="wedgeRoundRectCallout">
              <a:avLst>
                <a:gd name="adj1" fmla="val 139271"/>
                <a:gd name="adj2" fmla="val 35819"/>
                <a:gd name="adj3" fmla="val 16667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3402" name="Object 59">
              <a:extLst>
                <a:ext uri="{FF2B5EF4-FFF2-40B4-BE49-F238E27FC236}">
                  <a16:creationId xmlns:a16="http://schemas.microsoft.com/office/drawing/2014/main" id="{24E3D90E-F427-0A18-D07D-27984C4DE20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2997490"/>
                </p:ext>
              </p:extLst>
            </p:nvPr>
          </p:nvGraphicFramePr>
          <p:xfrm>
            <a:off x="-14" y="1599"/>
            <a:ext cx="747" cy="5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20" imgW="431613" imgH="355446" progId="Equation.3">
                    <p:embed/>
                  </p:oleObj>
                </mc:Choice>
                <mc:Fallback>
                  <p:oleObj name="公式" r:id="rId20" imgW="431613" imgH="355446" progId="Equation.3">
                    <p:embed/>
                    <p:pic>
                      <p:nvPicPr>
                        <p:cNvPr id="8212" name="Object 59">
                          <a:extLst>
                            <a:ext uri="{FF2B5EF4-FFF2-40B4-BE49-F238E27FC236}">
                              <a16:creationId xmlns:a16="http://schemas.microsoft.com/office/drawing/2014/main" id="{E8C27A3E-A72F-15AF-3993-211956E2863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14" y="1599"/>
                          <a:ext cx="747" cy="5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403" name="Group 60">
            <a:extLst>
              <a:ext uri="{FF2B5EF4-FFF2-40B4-BE49-F238E27FC236}">
                <a16:creationId xmlns:a16="http://schemas.microsoft.com/office/drawing/2014/main" id="{BEECCDD2-19B5-7C1E-F528-15F52D496E6B}"/>
              </a:ext>
            </a:extLst>
          </p:cNvPr>
          <p:cNvGrpSpPr>
            <a:grpSpLocks/>
          </p:cNvGrpSpPr>
          <p:nvPr/>
        </p:nvGrpSpPr>
        <p:grpSpPr bwMode="auto">
          <a:xfrm>
            <a:off x="7373938" y="2584653"/>
            <a:ext cx="1479550" cy="696913"/>
            <a:chOff x="4562" y="1618"/>
            <a:chExt cx="932" cy="439"/>
          </a:xfrm>
        </p:grpSpPr>
        <p:sp>
          <p:nvSpPr>
            <p:cNvPr id="13404" name="AutoShape 61">
              <a:extLst>
                <a:ext uri="{FF2B5EF4-FFF2-40B4-BE49-F238E27FC236}">
                  <a16:creationId xmlns:a16="http://schemas.microsoft.com/office/drawing/2014/main" id="{F56F2B64-687E-06BB-1BE0-FE225E89A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" y="1618"/>
              <a:ext cx="932" cy="439"/>
            </a:xfrm>
            <a:prstGeom prst="wedgeRoundRectCallout">
              <a:avLst>
                <a:gd name="adj1" fmla="val -79895"/>
                <a:gd name="adj2" fmla="val -6393"/>
                <a:gd name="adj3" fmla="val 16667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zh-CN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3405" name="Object 62">
              <a:extLst>
                <a:ext uri="{FF2B5EF4-FFF2-40B4-BE49-F238E27FC236}">
                  <a16:creationId xmlns:a16="http://schemas.microsoft.com/office/drawing/2014/main" id="{349B7EB8-AAAB-4242-1B3C-5E6944DF875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95" y="1738"/>
            <a:ext cx="877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22" imgW="596900" imgH="152400" progId="Equation.3">
                    <p:embed/>
                  </p:oleObj>
                </mc:Choice>
                <mc:Fallback>
                  <p:oleObj name="公式" r:id="rId22" imgW="596900" imgH="152400" progId="Equation.3">
                    <p:embed/>
                    <p:pic>
                      <p:nvPicPr>
                        <p:cNvPr id="8210" name="Object 62">
                          <a:extLst>
                            <a:ext uri="{FF2B5EF4-FFF2-40B4-BE49-F238E27FC236}">
                              <a16:creationId xmlns:a16="http://schemas.microsoft.com/office/drawing/2014/main" id="{2488A543-69D7-64F0-49B7-3F3A4746031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5" y="1738"/>
                          <a:ext cx="877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408" name="组合 13407">
            <a:extLst>
              <a:ext uri="{FF2B5EF4-FFF2-40B4-BE49-F238E27FC236}">
                <a16:creationId xmlns:a16="http://schemas.microsoft.com/office/drawing/2014/main" id="{FB6460D5-8CCC-3DBE-C2CE-4B8E36A92EAE}"/>
              </a:ext>
            </a:extLst>
          </p:cNvPr>
          <p:cNvGrpSpPr/>
          <p:nvPr/>
        </p:nvGrpSpPr>
        <p:grpSpPr>
          <a:xfrm>
            <a:off x="777646" y="3488285"/>
            <a:ext cx="8115301" cy="1620000"/>
            <a:chOff x="611560" y="1174490"/>
            <a:chExt cx="8115301" cy="1620000"/>
          </a:xfrm>
        </p:grpSpPr>
        <p:sp>
          <p:nvSpPr>
            <p:cNvPr id="13409" name="文本框 13408">
              <a:extLst>
                <a:ext uri="{FF2B5EF4-FFF2-40B4-BE49-F238E27FC236}">
                  <a16:creationId xmlns:a16="http://schemas.microsoft.com/office/drawing/2014/main" id="{CEED7127-C06C-4D80-B7E9-A6A7D014C82D}"/>
                </a:ext>
              </a:extLst>
            </p:cNvPr>
            <p:cNvSpPr txBox="1"/>
            <p:nvPr/>
          </p:nvSpPr>
          <p:spPr>
            <a:xfrm>
              <a:off x="650493" y="1174490"/>
              <a:ext cx="7980284" cy="162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CN" altLang="en-US" dirty="0"/>
            </a:p>
          </p:txBody>
        </p:sp>
        <p:grpSp>
          <p:nvGrpSpPr>
            <p:cNvPr id="13410" name="Group 18">
              <a:extLst>
                <a:ext uri="{FF2B5EF4-FFF2-40B4-BE49-F238E27FC236}">
                  <a16:creationId xmlns:a16="http://schemas.microsoft.com/office/drawing/2014/main" id="{A1D1F710-3384-CFA2-7908-2FB1889E8C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1560" y="1193428"/>
              <a:ext cx="8115301" cy="1589088"/>
              <a:chOff x="368" y="1559"/>
              <a:chExt cx="5112" cy="1001"/>
            </a:xfrm>
            <a:noFill/>
          </p:grpSpPr>
          <p:sp>
            <p:nvSpPr>
              <p:cNvPr id="13411" name="Text Box 19">
                <a:extLst>
                  <a:ext uri="{FF2B5EF4-FFF2-40B4-BE49-F238E27FC236}">
                    <a16:creationId xmlns:a16="http://schemas.microsoft.com/office/drawing/2014/main" id="{5A2365F7-19D0-7B9E-5975-688B1F6AEA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06" y="2104"/>
                <a:ext cx="174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x</a:t>
                </a:r>
              </a:p>
            </p:txBody>
          </p:sp>
          <p:sp>
            <p:nvSpPr>
              <p:cNvPr id="13412" name="Text Box 20">
                <a:extLst>
                  <a:ext uri="{FF2B5EF4-FFF2-40B4-BE49-F238E27FC236}">
                    <a16:creationId xmlns:a16="http://schemas.microsoft.com/office/drawing/2014/main" id="{9198CD19-1EDE-BCBA-0FAD-85F872964A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84" y="2130"/>
                <a:ext cx="252" cy="19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6</a:t>
                </a:r>
                <a:endParaRPr kumimoji="1" lang="en-US" altLang="zh-CN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13" name="Line 21">
                <a:extLst>
                  <a:ext uri="{FF2B5EF4-FFF2-40B4-BE49-F238E27FC236}">
                    <a16:creationId xmlns:a16="http://schemas.microsoft.com/office/drawing/2014/main" id="{C817242A-DC51-14B5-1014-5AB99A6534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8" y="2143"/>
                <a:ext cx="4942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14" name="Line 22">
                <a:extLst>
                  <a:ext uri="{FF2B5EF4-FFF2-40B4-BE49-F238E27FC236}">
                    <a16:creationId xmlns:a16="http://schemas.microsoft.com/office/drawing/2014/main" id="{F9F56BFF-8462-B2E4-B44D-07E6F1D568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" y="2347"/>
                <a:ext cx="4816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15" name="Line 23">
                <a:extLst>
                  <a:ext uri="{FF2B5EF4-FFF2-40B4-BE49-F238E27FC236}">
                    <a16:creationId xmlns:a16="http://schemas.microsoft.com/office/drawing/2014/main" id="{1BEE7487-4D26-7B05-3931-F61A72CAA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" y="1950"/>
                <a:ext cx="4816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16" name="Text Box 24">
                <a:extLst>
                  <a:ext uri="{FF2B5EF4-FFF2-40B4-BE49-F238E27FC236}">
                    <a16:creationId xmlns:a16="http://schemas.microsoft.com/office/drawing/2014/main" id="{F4B9DE5A-6B65-882B-FF33-0629084123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7" y="1559"/>
                <a:ext cx="175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y</a:t>
                </a:r>
              </a:p>
            </p:txBody>
          </p:sp>
          <p:sp>
            <p:nvSpPr>
              <p:cNvPr id="13417" name="Line 25">
                <a:extLst>
                  <a:ext uri="{FF2B5EF4-FFF2-40B4-BE49-F238E27FC236}">
                    <a16:creationId xmlns:a16="http://schemas.microsoft.com/office/drawing/2014/main" id="{054D8BD8-B2E9-F8C3-20F0-73F79543F7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72" y="1650"/>
                <a:ext cx="0" cy="91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18" name="Text Box 26">
                <a:extLst>
                  <a:ext uri="{FF2B5EF4-FFF2-40B4-BE49-F238E27FC236}">
                    <a16:creationId xmlns:a16="http://schemas.microsoft.com/office/drawing/2014/main" id="{0401F39F-E382-FDDA-3FCE-CE04683BB7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35" y="1998"/>
                <a:ext cx="203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o</a:t>
                </a:r>
              </a:p>
            </p:txBody>
          </p:sp>
          <p:sp>
            <p:nvSpPr>
              <p:cNvPr id="13419" name="Line 27">
                <a:extLst>
                  <a:ext uri="{FF2B5EF4-FFF2-40B4-BE49-F238E27FC236}">
                    <a16:creationId xmlns:a16="http://schemas.microsoft.com/office/drawing/2014/main" id="{18FF4818-8085-92B2-8AA8-57B02D85B6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3" y="2104"/>
                <a:ext cx="0" cy="39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0" name="Line 28">
                <a:extLst>
                  <a:ext uri="{FF2B5EF4-FFF2-40B4-BE49-F238E27FC236}">
                    <a16:creationId xmlns:a16="http://schemas.microsoft.com/office/drawing/2014/main" id="{C1FCC501-BEF3-5A40-42D1-86EC44B2F8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8" y="2106"/>
                <a:ext cx="0" cy="39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1" name="Line 29">
                <a:extLst>
                  <a:ext uri="{FF2B5EF4-FFF2-40B4-BE49-F238E27FC236}">
                    <a16:creationId xmlns:a16="http://schemas.microsoft.com/office/drawing/2014/main" id="{3FD0EC48-A7C0-7E4F-7B46-2AC1E49609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4" y="2108"/>
                <a:ext cx="0" cy="38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2" name="Line 30">
                <a:extLst>
                  <a:ext uri="{FF2B5EF4-FFF2-40B4-BE49-F238E27FC236}">
                    <a16:creationId xmlns:a16="http://schemas.microsoft.com/office/drawing/2014/main" id="{4D11CB6A-F309-180F-E300-264E084F12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0" y="2110"/>
                <a:ext cx="0" cy="39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3" name="Line 31">
                <a:extLst>
                  <a:ext uri="{FF2B5EF4-FFF2-40B4-BE49-F238E27FC236}">
                    <a16:creationId xmlns:a16="http://schemas.microsoft.com/office/drawing/2014/main" id="{FC1F6280-3AEC-6900-7D95-E36B43B315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6" y="2099"/>
                <a:ext cx="0" cy="39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4" name="Line 32">
                <a:extLst>
                  <a:ext uri="{FF2B5EF4-FFF2-40B4-BE49-F238E27FC236}">
                    <a16:creationId xmlns:a16="http://schemas.microsoft.com/office/drawing/2014/main" id="{16A4A787-FA2E-10DC-E0AF-9B31211FA1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96" y="2116"/>
                <a:ext cx="0" cy="39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5" name="Line 33">
                <a:extLst>
                  <a:ext uri="{FF2B5EF4-FFF2-40B4-BE49-F238E27FC236}">
                    <a16:creationId xmlns:a16="http://schemas.microsoft.com/office/drawing/2014/main" id="{FC3CC3C4-6659-B8FD-BB91-A5B8DB4031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7" y="2103"/>
                <a:ext cx="0" cy="38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6" name="Line 34">
                <a:extLst>
                  <a:ext uri="{FF2B5EF4-FFF2-40B4-BE49-F238E27FC236}">
                    <a16:creationId xmlns:a16="http://schemas.microsoft.com/office/drawing/2014/main" id="{45076B82-695C-1B29-B261-49CDE006F8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68" y="2104"/>
                <a:ext cx="0" cy="39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7" name="Line 35">
                <a:extLst>
                  <a:ext uri="{FF2B5EF4-FFF2-40B4-BE49-F238E27FC236}">
                    <a16:creationId xmlns:a16="http://schemas.microsoft.com/office/drawing/2014/main" id="{A65D425B-281E-929B-D403-0626F7BBD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82" y="2106"/>
                <a:ext cx="0" cy="39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8" name="Line 36">
                <a:extLst>
                  <a:ext uri="{FF2B5EF4-FFF2-40B4-BE49-F238E27FC236}">
                    <a16:creationId xmlns:a16="http://schemas.microsoft.com/office/drawing/2014/main" id="{0C505694-A59C-2169-EB0A-4797461F39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1" y="2099"/>
                <a:ext cx="0" cy="39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29" name="Text Box 37">
                <a:extLst>
                  <a:ext uri="{FF2B5EF4-FFF2-40B4-BE49-F238E27FC236}">
                    <a16:creationId xmlns:a16="http://schemas.microsoft.com/office/drawing/2014/main" id="{68895B18-FBED-A085-69CF-B6EF91D715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04" y="2073"/>
                <a:ext cx="231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-</a:t>
                </a:r>
                <a:endParaRPr kumimoji="1" lang="en-US" altLang="zh-CN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30" name="Text Box 38">
                <a:extLst>
                  <a:ext uri="{FF2B5EF4-FFF2-40B4-BE49-F238E27FC236}">
                    <a16:creationId xmlns:a16="http://schemas.microsoft.com/office/drawing/2014/main" id="{1991A831-95E4-B8A8-E25D-017112D26C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0" y="2284"/>
                <a:ext cx="261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-1</a:t>
                </a:r>
              </a:p>
            </p:txBody>
          </p:sp>
          <p:sp>
            <p:nvSpPr>
              <p:cNvPr id="13431" name="Text Box 39">
                <a:extLst>
                  <a:ext uri="{FF2B5EF4-FFF2-40B4-BE49-F238E27FC236}">
                    <a16:creationId xmlns:a16="http://schemas.microsoft.com/office/drawing/2014/main" id="{5727F286-0AA2-C296-3B24-A2A8315A52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0" y="2083"/>
                <a:ext cx="252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2</a:t>
                </a:r>
                <a:endParaRPr kumimoji="1" lang="en-US" altLang="zh-CN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32" name="Text Box 40">
                <a:extLst>
                  <a:ext uri="{FF2B5EF4-FFF2-40B4-BE49-F238E27FC236}">
                    <a16:creationId xmlns:a16="http://schemas.microsoft.com/office/drawing/2014/main" id="{9B0B173E-A49A-D5AA-8510-491ADC05D5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5" y="2081"/>
                <a:ext cx="252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3</a:t>
                </a:r>
                <a:endParaRPr kumimoji="1" lang="en-US" altLang="zh-CN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33" name="Text Box 41">
                <a:extLst>
                  <a:ext uri="{FF2B5EF4-FFF2-40B4-BE49-F238E27FC236}">
                    <a16:creationId xmlns:a16="http://schemas.microsoft.com/office/drawing/2014/main" id="{FF245DAE-04C8-5415-2ABB-E15F5A8331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90" y="2080"/>
                <a:ext cx="252" cy="19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4</a:t>
                </a:r>
                <a:endParaRPr kumimoji="1" lang="en-US" altLang="zh-CN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34" name="Text Box 42">
                <a:extLst>
                  <a:ext uri="{FF2B5EF4-FFF2-40B4-BE49-F238E27FC236}">
                    <a16:creationId xmlns:a16="http://schemas.microsoft.com/office/drawing/2014/main" id="{106F8CDD-DE7B-2240-9BA5-F0812A4BE7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2093"/>
                <a:ext cx="254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5</a:t>
                </a:r>
                <a:endParaRPr kumimoji="1" lang="en-US" altLang="zh-CN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35" name="Line 43">
                <a:extLst>
                  <a:ext uri="{FF2B5EF4-FFF2-40B4-BE49-F238E27FC236}">
                    <a16:creationId xmlns:a16="http://schemas.microsoft.com/office/drawing/2014/main" id="{15B6B06E-C232-236D-32FE-5AA9A2B371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2" y="2121"/>
                <a:ext cx="0" cy="39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36" name="Text Box 44">
                <a:extLst>
                  <a:ext uri="{FF2B5EF4-FFF2-40B4-BE49-F238E27FC236}">
                    <a16:creationId xmlns:a16="http://schemas.microsoft.com/office/drawing/2014/main" id="{E3E8088C-D487-E421-0B85-9AD4A6CE4E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80" y="2096"/>
                <a:ext cx="280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-2</a:t>
                </a:r>
                <a:endParaRPr kumimoji="1" lang="en-US" altLang="zh-CN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37" name="Text Box 45">
                <a:extLst>
                  <a:ext uri="{FF2B5EF4-FFF2-40B4-BE49-F238E27FC236}">
                    <a16:creationId xmlns:a16="http://schemas.microsoft.com/office/drawing/2014/main" id="{F5CDCF61-F0BA-BFF7-4F94-D297D17EA4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4" y="2096"/>
                <a:ext cx="281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-3</a:t>
                </a:r>
                <a:endParaRPr kumimoji="1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38" name="Text Box 46">
                <a:extLst>
                  <a:ext uri="{FF2B5EF4-FFF2-40B4-BE49-F238E27FC236}">
                    <a16:creationId xmlns:a16="http://schemas.microsoft.com/office/drawing/2014/main" id="{47A531F2-CCCC-2EC3-204B-83E8F4F8EB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" y="2096"/>
                <a:ext cx="281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-4</a:t>
                </a:r>
                <a:endParaRPr kumimoji="1" lang="en-US" altLang="zh-CN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39" name="Text Box 47">
                <a:extLst>
                  <a:ext uri="{FF2B5EF4-FFF2-40B4-BE49-F238E27FC236}">
                    <a16:creationId xmlns:a16="http://schemas.microsoft.com/office/drawing/2014/main" id="{78549A77-1FC8-3740-0077-4391AF0312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2" y="1743"/>
                <a:ext cx="261" cy="19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1</a:t>
                </a:r>
              </a:p>
            </p:txBody>
          </p:sp>
          <p:sp>
            <p:nvSpPr>
              <p:cNvPr id="13440" name="Text Box 48">
                <a:extLst>
                  <a:ext uri="{FF2B5EF4-FFF2-40B4-BE49-F238E27FC236}">
                    <a16:creationId xmlns:a16="http://schemas.microsoft.com/office/drawing/2014/main" id="{E8713E5C-AA1B-7F90-4630-FC6B7C8D29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2" y="2075"/>
                <a:ext cx="232" cy="19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zh-CN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  <a:sym typeface="Symbol" panose="05050102010706020507" pitchFamily="18" charset="2"/>
                  </a:rPr>
                  <a:t></a:t>
                </a:r>
                <a:endParaRPr kumimoji="1" lang="en-US" altLang="zh-CN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41" name="Line 49">
                <a:extLst>
                  <a:ext uri="{FF2B5EF4-FFF2-40B4-BE49-F238E27FC236}">
                    <a16:creationId xmlns:a16="http://schemas.microsoft.com/office/drawing/2014/main" id="{2CEE8F2F-83FA-68E7-3575-5C319B9145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39" y="2142"/>
                <a:ext cx="0" cy="198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442" name="Line 50">
                <a:extLst>
                  <a:ext uri="{FF2B5EF4-FFF2-40B4-BE49-F238E27FC236}">
                    <a16:creationId xmlns:a16="http://schemas.microsoft.com/office/drawing/2014/main" id="{10100D8C-710C-ACBE-283A-EAB217E429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956"/>
                <a:ext cx="0" cy="186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graphicFrame>
            <p:nvGraphicFramePr>
              <p:cNvPr id="13443" name="Object 51">
                <a:extLst>
                  <a:ext uri="{FF2B5EF4-FFF2-40B4-BE49-F238E27FC236}">
                    <a16:creationId xmlns:a16="http://schemas.microsoft.com/office/drawing/2014/main" id="{1E9D4F80-EA24-37E2-F0B1-7F42BF6067D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47753418"/>
                  </p:ext>
                </p:extLst>
              </p:nvPr>
            </p:nvGraphicFramePr>
            <p:xfrm>
              <a:off x="2019" y="1865"/>
              <a:ext cx="192" cy="29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4" imgW="291960" imgH="444240" progId="Equation.DSMT4">
                      <p:embed/>
                    </p:oleObj>
                  </mc:Choice>
                  <mc:Fallback>
                    <p:oleObj name="Equation" r:id="rId24" imgW="291960" imgH="444240" progId="Equation.DSMT4">
                      <p:embed/>
                      <p:pic>
                        <p:nvPicPr>
                          <p:cNvPr id="13394" name="Object 51">
                            <a:extLst>
                              <a:ext uri="{FF2B5EF4-FFF2-40B4-BE49-F238E27FC236}">
                                <a16:creationId xmlns:a16="http://schemas.microsoft.com/office/drawing/2014/main" id="{D586566A-88AB-6CF7-747E-96D0EA721887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19" y="1865"/>
                            <a:ext cx="192" cy="29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444" name="Object 52">
                <a:extLst>
                  <a:ext uri="{FF2B5EF4-FFF2-40B4-BE49-F238E27FC236}">
                    <a16:creationId xmlns:a16="http://schemas.microsoft.com/office/drawing/2014/main" id="{B8861A6E-7CE7-B5DD-2EDA-F2330827753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39204277"/>
                  </p:ext>
                </p:extLst>
              </p:nvPr>
            </p:nvGraphicFramePr>
            <p:xfrm>
              <a:off x="2572" y="2111"/>
              <a:ext cx="125" cy="3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6" imgW="164880" imgH="444240" progId="Equation.DSMT4">
                      <p:embed/>
                    </p:oleObj>
                  </mc:Choice>
                  <mc:Fallback>
                    <p:oleObj name="Equation" r:id="rId26" imgW="164880" imgH="444240" progId="Equation.DSMT4">
                      <p:embed/>
                      <p:pic>
                        <p:nvPicPr>
                          <p:cNvPr id="13395" name="Object 52">
                            <a:extLst>
                              <a:ext uri="{FF2B5EF4-FFF2-40B4-BE49-F238E27FC236}">
                                <a16:creationId xmlns:a16="http://schemas.microsoft.com/office/drawing/2014/main" id="{BA41C1CC-3E5F-5374-0165-B90B7E77A56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72" y="2111"/>
                            <a:ext cx="125" cy="33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3445" name="Group 2">
            <a:extLst>
              <a:ext uri="{FF2B5EF4-FFF2-40B4-BE49-F238E27FC236}">
                <a16:creationId xmlns:a16="http://schemas.microsoft.com/office/drawing/2014/main" id="{15F7BCE1-226F-C8D8-F3FD-20019F45C701}"/>
              </a:ext>
            </a:extLst>
          </p:cNvPr>
          <p:cNvGrpSpPr>
            <a:grpSpLocks/>
          </p:cNvGrpSpPr>
          <p:nvPr/>
        </p:nvGrpSpPr>
        <p:grpSpPr bwMode="auto">
          <a:xfrm>
            <a:off x="974048" y="4143697"/>
            <a:ext cx="7511586" cy="601662"/>
            <a:chOff x="269" y="1713"/>
            <a:chExt cx="5104" cy="303"/>
          </a:xfrm>
        </p:grpSpPr>
        <p:sp>
          <p:nvSpPr>
            <p:cNvPr id="13446" name="Freeform 3">
              <a:extLst>
                <a:ext uri="{FF2B5EF4-FFF2-40B4-BE49-F238E27FC236}">
                  <a16:creationId xmlns:a16="http://schemas.microsoft.com/office/drawing/2014/main" id="{4E906F59-F6C2-ABCC-B0FB-3C505167A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1713"/>
              <a:ext cx="3069" cy="303"/>
            </a:xfrm>
            <a:custGeom>
              <a:avLst/>
              <a:gdLst>
                <a:gd name="T0" fmla="*/ 0 w 3069"/>
                <a:gd name="T1" fmla="*/ 146 h 303"/>
                <a:gd name="T2" fmla="*/ 262 w 3069"/>
                <a:gd name="T3" fmla="*/ 0 h 303"/>
                <a:gd name="T4" fmla="*/ 524 w 3069"/>
                <a:gd name="T5" fmla="*/ 146 h 303"/>
                <a:gd name="T6" fmla="*/ 796 w 3069"/>
                <a:gd name="T7" fmla="*/ 303 h 303"/>
                <a:gd name="T8" fmla="*/ 1048 w 3069"/>
                <a:gd name="T9" fmla="*/ 146 h 303"/>
                <a:gd name="T10" fmla="*/ 1289 w 3069"/>
                <a:gd name="T11" fmla="*/ 0 h 303"/>
                <a:gd name="T12" fmla="*/ 1571 w 3069"/>
                <a:gd name="T13" fmla="*/ 146 h 303"/>
                <a:gd name="T14" fmla="*/ 1844 w 3069"/>
                <a:gd name="T15" fmla="*/ 303 h 303"/>
                <a:gd name="T16" fmla="*/ 2095 w 3069"/>
                <a:gd name="T17" fmla="*/ 146 h 303"/>
                <a:gd name="T18" fmla="*/ 2325 w 3069"/>
                <a:gd name="T19" fmla="*/ 0 h 303"/>
                <a:gd name="T20" fmla="*/ 2619 w 3069"/>
                <a:gd name="T21" fmla="*/ 146 h 303"/>
                <a:gd name="T22" fmla="*/ 2860 w 3069"/>
                <a:gd name="T23" fmla="*/ 303 h 303"/>
                <a:gd name="T24" fmla="*/ 3069 w 3069"/>
                <a:gd name="T25" fmla="*/ 146 h 3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69" h="303">
                  <a:moveTo>
                    <a:pt x="0" y="146"/>
                  </a:moveTo>
                  <a:cubicBezTo>
                    <a:pt x="87" y="73"/>
                    <a:pt x="175" y="0"/>
                    <a:pt x="262" y="0"/>
                  </a:cubicBezTo>
                  <a:cubicBezTo>
                    <a:pt x="349" y="0"/>
                    <a:pt x="435" y="95"/>
                    <a:pt x="524" y="146"/>
                  </a:cubicBezTo>
                  <a:cubicBezTo>
                    <a:pt x="613" y="197"/>
                    <a:pt x="709" y="303"/>
                    <a:pt x="796" y="303"/>
                  </a:cubicBezTo>
                  <a:cubicBezTo>
                    <a:pt x="883" y="303"/>
                    <a:pt x="966" y="196"/>
                    <a:pt x="1048" y="146"/>
                  </a:cubicBezTo>
                  <a:cubicBezTo>
                    <a:pt x="1130" y="96"/>
                    <a:pt x="1202" y="0"/>
                    <a:pt x="1289" y="0"/>
                  </a:cubicBezTo>
                  <a:cubicBezTo>
                    <a:pt x="1376" y="0"/>
                    <a:pt x="1478" y="95"/>
                    <a:pt x="1571" y="146"/>
                  </a:cubicBezTo>
                  <a:cubicBezTo>
                    <a:pt x="1664" y="197"/>
                    <a:pt x="1757" y="303"/>
                    <a:pt x="1844" y="303"/>
                  </a:cubicBezTo>
                  <a:cubicBezTo>
                    <a:pt x="1931" y="303"/>
                    <a:pt x="2015" y="197"/>
                    <a:pt x="2095" y="146"/>
                  </a:cubicBezTo>
                  <a:cubicBezTo>
                    <a:pt x="2175" y="95"/>
                    <a:pt x="2238" y="0"/>
                    <a:pt x="2325" y="0"/>
                  </a:cubicBezTo>
                  <a:cubicBezTo>
                    <a:pt x="2412" y="0"/>
                    <a:pt x="2530" y="95"/>
                    <a:pt x="2619" y="146"/>
                  </a:cubicBezTo>
                  <a:cubicBezTo>
                    <a:pt x="2708" y="197"/>
                    <a:pt x="2785" y="303"/>
                    <a:pt x="2860" y="303"/>
                  </a:cubicBezTo>
                  <a:cubicBezTo>
                    <a:pt x="2935" y="303"/>
                    <a:pt x="3002" y="224"/>
                    <a:pt x="3069" y="146"/>
                  </a:cubicBezTo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447" name="Freeform 4">
              <a:extLst>
                <a:ext uri="{FF2B5EF4-FFF2-40B4-BE49-F238E27FC236}">
                  <a16:creationId xmlns:a16="http://schemas.microsoft.com/office/drawing/2014/main" id="{874B7C8E-8F39-D1BD-3F1F-10155235F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" y="1713"/>
              <a:ext cx="2031" cy="303"/>
            </a:xfrm>
            <a:custGeom>
              <a:avLst/>
              <a:gdLst>
                <a:gd name="T0" fmla="*/ 0 w 2031"/>
                <a:gd name="T1" fmla="*/ 146 h 303"/>
                <a:gd name="T2" fmla="*/ 241 w 2031"/>
                <a:gd name="T3" fmla="*/ 0 h 303"/>
                <a:gd name="T4" fmla="*/ 471 w 2031"/>
                <a:gd name="T5" fmla="*/ 146 h 303"/>
                <a:gd name="T6" fmla="*/ 712 w 2031"/>
                <a:gd name="T7" fmla="*/ 303 h 303"/>
                <a:gd name="T8" fmla="*/ 984 w 2031"/>
                <a:gd name="T9" fmla="*/ 146 h 303"/>
                <a:gd name="T10" fmla="*/ 1256 w 2031"/>
                <a:gd name="T11" fmla="*/ 0 h 303"/>
                <a:gd name="T12" fmla="*/ 1508 w 2031"/>
                <a:gd name="T13" fmla="*/ 146 h 303"/>
                <a:gd name="T14" fmla="*/ 1759 w 2031"/>
                <a:gd name="T15" fmla="*/ 303 h 303"/>
                <a:gd name="T16" fmla="*/ 2031 w 2031"/>
                <a:gd name="T17" fmla="*/ 146 h 3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31" h="303">
                  <a:moveTo>
                    <a:pt x="0" y="146"/>
                  </a:moveTo>
                  <a:cubicBezTo>
                    <a:pt x="81" y="73"/>
                    <a:pt x="163" y="0"/>
                    <a:pt x="241" y="0"/>
                  </a:cubicBezTo>
                  <a:cubicBezTo>
                    <a:pt x="319" y="0"/>
                    <a:pt x="393" y="96"/>
                    <a:pt x="471" y="146"/>
                  </a:cubicBezTo>
                  <a:cubicBezTo>
                    <a:pt x="549" y="196"/>
                    <a:pt x="627" y="303"/>
                    <a:pt x="712" y="303"/>
                  </a:cubicBezTo>
                  <a:cubicBezTo>
                    <a:pt x="797" y="303"/>
                    <a:pt x="893" y="196"/>
                    <a:pt x="984" y="146"/>
                  </a:cubicBezTo>
                  <a:cubicBezTo>
                    <a:pt x="1075" y="96"/>
                    <a:pt x="1169" y="0"/>
                    <a:pt x="1256" y="0"/>
                  </a:cubicBezTo>
                  <a:cubicBezTo>
                    <a:pt x="1343" y="0"/>
                    <a:pt x="1424" y="96"/>
                    <a:pt x="1508" y="146"/>
                  </a:cubicBezTo>
                  <a:cubicBezTo>
                    <a:pt x="1592" y="196"/>
                    <a:pt x="1672" y="303"/>
                    <a:pt x="1759" y="303"/>
                  </a:cubicBezTo>
                  <a:cubicBezTo>
                    <a:pt x="1846" y="303"/>
                    <a:pt x="1938" y="224"/>
                    <a:pt x="2031" y="146"/>
                  </a:cubicBezTo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3448" name="Freeform 53">
            <a:extLst>
              <a:ext uri="{FF2B5EF4-FFF2-40B4-BE49-F238E27FC236}">
                <a16:creationId xmlns:a16="http://schemas.microsoft.com/office/drawing/2014/main" id="{CBEE9E11-CCEA-B8F8-12EB-BB99B8B6FCCD}"/>
              </a:ext>
            </a:extLst>
          </p:cNvPr>
          <p:cNvSpPr>
            <a:spLocks/>
          </p:cNvSpPr>
          <p:nvPr/>
        </p:nvSpPr>
        <p:spPr bwMode="auto">
          <a:xfrm>
            <a:off x="3569604" y="4138935"/>
            <a:ext cx="785813" cy="604838"/>
          </a:xfrm>
          <a:custGeom>
            <a:avLst/>
            <a:gdLst>
              <a:gd name="T0" fmla="*/ 0 w 495"/>
              <a:gd name="T1" fmla="*/ 2147483646 h 384"/>
              <a:gd name="T2" fmla="*/ 2147483646 w 495"/>
              <a:gd name="T3" fmla="*/ 2147483646 h 384"/>
              <a:gd name="T4" fmla="*/ 2147483646 w 495"/>
              <a:gd name="T5" fmla="*/ 2147483646 h 384"/>
              <a:gd name="T6" fmla="*/ 2147483646 w 495"/>
              <a:gd name="T7" fmla="*/ 2147483646 h 384"/>
              <a:gd name="T8" fmla="*/ 2147483646 w 495"/>
              <a:gd name="T9" fmla="*/ 2147483646 h 384"/>
              <a:gd name="T10" fmla="*/ 2147483646 w 495"/>
              <a:gd name="T11" fmla="*/ 2147483646 h 384"/>
              <a:gd name="T12" fmla="*/ 2147483646 w 495"/>
              <a:gd name="T13" fmla="*/ 2147483646 h 384"/>
              <a:gd name="T14" fmla="*/ 2147483646 w 495"/>
              <a:gd name="T15" fmla="*/ 2147483646 h 384"/>
              <a:gd name="T16" fmla="*/ 2147483646 w 495"/>
              <a:gd name="T17" fmla="*/ 2147483646 h 384"/>
              <a:gd name="T18" fmla="*/ 2147483646 w 495"/>
              <a:gd name="T19" fmla="*/ 2147483646 h 3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95" h="384">
                <a:moveTo>
                  <a:pt x="0" y="382"/>
                </a:moveTo>
                <a:cubicBezTo>
                  <a:pt x="10" y="383"/>
                  <a:pt x="20" y="384"/>
                  <a:pt x="36" y="379"/>
                </a:cubicBezTo>
                <a:cubicBezTo>
                  <a:pt x="52" y="374"/>
                  <a:pt x="76" y="363"/>
                  <a:pt x="96" y="349"/>
                </a:cubicBezTo>
                <a:cubicBezTo>
                  <a:pt x="116" y="335"/>
                  <a:pt x="135" y="315"/>
                  <a:pt x="156" y="295"/>
                </a:cubicBezTo>
                <a:cubicBezTo>
                  <a:pt x="177" y="275"/>
                  <a:pt x="198" y="252"/>
                  <a:pt x="219" y="229"/>
                </a:cubicBezTo>
                <a:cubicBezTo>
                  <a:pt x="240" y="206"/>
                  <a:pt x="262" y="175"/>
                  <a:pt x="282" y="154"/>
                </a:cubicBezTo>
                <a:cubicBezTo>
                  <a:pt x="302" y="133"/>
                  <a:pt x="317" y="118"/>
                  <a:pt x="336" y="100"/>
                </a:cubicBezTo>
                <a:cubicBezTo>
                  <a:pt x="355" y="82"/>
                  <a:pt x="375" y="58"/>
                  <a:pt x="396" y="43"/>
                </a:cubicBezTo>
                <a:cubicBezTo>
                  <a:pt x="417" y="28"/>
                  <a:pt x="446" y="14"/>
                  <a:pt x="462" y="7"/>
                </a:cubicBezTo>
                <a:cubicBezTo>
                  <a:pt x="478" y="0"/>
                  <a:pt x="488" y="2"/>
                  <a:pt x="495" y="1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2">
            <a:extLst>
              <a:ext uri="{FF2B5EF4-FFF2-40B4-BE49-F238E27FC236}">
                <a16:creationId xmlns:a16="http://schemas.microsoft.com/office/drawing/2014/main" id="{A2A09965-2CB0-7833-24AF-124DFEB21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825"/>
            <a:ext cx="9144000" cy="565150"/>
          </a:xfrm>
          <a:ln/>
        </p:spPr>
        <p:txBody>
          <a:bodyPr/>
          <a:lstStyle/>
          <a:p>
            <a:r>
              <a:rPr lang="zh-CN" altLang="en-US" sz="2800" dirty="0"/>
              <a:t>新知探究</a:t>
            </a:r>
          </a:p>
        </p:txBody>
      </p:sp>
      <p:grpSp>
        <p:nvGrpSpPr>
          <p:cNvPr id="21" name="Group 2">
            <a:extLst>
              <a:ext uri="{FF2B5EF4-FFF2-40B4-BE49-F238E27FC236}">
                <a16:creationId xmlns:a16="http://schemas.microsoft.com/office/drawing/2014/main" id="{8ACB7DEC-94B5-EF47-3A65-4D9F36D1082D}"/>
              </a:ext>
            </a:extLst>
          </p:cNvPr>
          <p:cNvGrpSpPr>
            <a:grpSpLocks/>
          </p:cNvGrpSpPr>
          <p:nvPr/>
        </p:nvGrpSpPr>
        <p:grpSpPr bwMode="auto">
          <a:xfrm>
            <a:off x="432122" y="771550"/>
            <a:ext cx="8388350" cy="919163"/>
            <a:chOff x="476" y="670"/>
            <a:chExt cx="5284" cy="579"/>
          </a:xfrm>
        </p:grpSpPr>
        <p:sp>
          <p:nvSpPr>
            <p:cNvPr id="22" name="Text Box 3">
              <a:extLst>
                <a:ext uri="{FF2B5EF4-FFF2-40B4-BE49-F238E27FC236}">
                  <a16:creationId xmlns:a16="http://schemas.microsoft.com/office/drawing/2014/main" id="{D6F4D9CC-6BBE-24BB-C6B7-556405EF7E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822"/>
              <a:ext cx="5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例</a:t>
              </a:r>
              <a:r>
                <a:rPr lang="en-US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已知                   ，且                  ，求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的取值集合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.           </a:t>
              </a:r>
            </a:p>
          </p:txBody>
        </p:sp>
        <p:graphicFrame>
          <p:nvGraphicFramePr>
            <p:cNvPr id="23" name="Object 4">
              <a:extLst>
                <a:ext uri="{FF2B5EF4-FFF2-40B4-BE49-F238E27FC236}">
                  <a16:creationId xmlns:a16="http://schemas.microsoft.com/office/drawing/2014/main" id="{5D0B67BD-DBAB-CA0B-5FB3-5291FD276A9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8523322"/>
                </p:ext>
              </p:extLst>
            </p:nvPr>
          </p:nvGraphicFramePr>
          <p:xfrm>
            <a:off x="1338" y="670"/>
            <a:ext cx="840" cy="5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2" imgW="571252" imgH="393529" progId="Equation.3">
                    <p:embed/>
                  </p:oleObj>
                </mc:Choice>
                <mc:Fallback>
                  <p:oleObj name="公式" r:id="rId2" imgW="571252" imgH="393529" progId="Equation.3">
                    <p:embed/>
                    <p:pic>
                      <p:nvPicPr>
                        <p:cNvPr id="6163" name="Object 4">
                          <a:extLst>
                            <a:ext uri="{FF2B5EF4-FFF2-40B4-BE49-F238E27FC236}">
                              <a16:creationId xmlns:a16="http://schemas.microsoft.com/office/drawing/2014/main" id="{7BFC2103-262A-1473-BAE7-8C53FA05267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8" y="670"/>
                          <a:ext cx="840" cy="5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5">
              <a:extLst>
                <a:ext uri="{FF2B5EF4-FFF2-40B4-BE49-F238E27FC236}">
                  <a16:creationId xmlns:a16="http://schemas.microsoft.com/office/drawing/2014/main" id="{223B6F88-C84E-13B5-518A-22D577E7604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3733441"/>
                </p:ext>
              </p:extLst>
            </p:nvPr>
          </p:nvGraphicFramePr>
          <p:xfrm>
            <a:off x="2649" y="808"/>
            <a:ext cx="782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774360" imgH="266400" progId="Equation.DSMT4">
                    <p:embed/>
                  </p:oleObj>
                </mc:Choice>
                <mc:Fallback>
                  <p:oleObj name="Equation" r:id="rId4" imgW="774360" imgH="266400" progId="Equation.DSMT4">
                    <p:embed/>
                    <p:pic>
                      <p:nvPicPr>
                        <p:cNvPr id="6164" name="Object 5">
                          <a:extLst>
                            <a:ext uri="{FF2B5EF4-FFF2-40B4-BE49-F238E27FC236}">
                              <a16:creationId xmlns:a16="http://schemas.microsoft.com/office/drawing/2014/main" id="{8A344DAB-F2E8-AD2B-48F5-8BCB76036CC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9" y="808"/>
                          <a:ext cx="782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6">
            <a:extLst>
              <a:ext uri="{FF2B5EF4-FFF2-40B4-BE49-F238E27FC236}">
                <a16:creationId xmlns:a16="http://schemas.microsoft.com/office/drawing/2014/main" id="{CA821521-D509-5272-CAF7-217E880472F4}"/>
              </a:ext>
            </a:extLst>
          </p:cNvPr>
          <p:cNvGrpSpPr>
            <a:grpSpLocks/>
          </p:cNvGrpSpPr>
          <p:nvPr/>
        </p:nvGrpSpPr>
        <p:grpSpPr bwMode="auto">
          <a:xfrm>
            <a:off x="426243" y="1644650"/>
            <a:ext cx="7675563" cy="911225"/>
            <a:chOff x="521" y="1285"/>
            <a:chExt cx="4835" cy="574"/>
          </a:xfrm>
        </p:grpSpPr>
        <p:sp>
          <p:nvSpPr>
            <p:cNvPr id="26" name="Text Box 7">
              <a:extLst>
                <a:ext uri="{FF2B5EF4-FFF2-40B4-BE49-F238E27FC236}">
                  <a16:creationId xmlns:a16="http://schemas.microsoft.com/office/drawing/2014/main" id="{6182FF0D-9842-11A0-FAC5-FE3E92FE27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1429"/>
              <a:ext cx="48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解：因为                        ，所以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是第一或第二象限角． </a:t>
              </a:r>
            </a:p>
          </p:txBody>
        </p:sp>
        <p:graphicFrame>
          <p:nvGraphicFramePr>
            <p:cNvPr id="27" name="Object 8">
              <a:extLst>
                <a:ext uri="{FF2B5EF4-FFF2-40B4-BE49-F238E27FC236}">
                  <a16:creationId xmlns:a16="http://schemas.microsoft.com/office/drawing/2014/main" id="{3A211637-823C-5F27-2973-5D64BD7956C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2857084"/>
                </p:ext>
              </p:extLst>
            </p:nvPr>
          </p:nvGraphicFramePr>
          <p:xfrm>
            <a:off x="1363" y="1285"/>
            <a:ext cx="1164" cy="5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6" imgW="799753" imgH="393529" progId="Equation.3">
                    <p:embed/>
                  </p:oleObj>
                </mc:Choice>
                <mc:Fallback>
                  <p:oleObj name="公式" r:id="rId6" imgW="799753" imgH="393529" progId="Equation.3">
                    <p:embed/>
                    <p:pic>
                      <p:nvPicPr>
                        <p:cNvPr id="6161" name="Object 8">
                          <a:extLst>
                            <a:ext uri="{FF2B5EF4-FFF2-40B4-BE49-F238E27FC236}">
                              <a16:creationId xmlns:a16="http://schemas.microsoft.com/office/drawing/2014/main" id="{972C4852-47C7-4278-60B6-F75EE8CD503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3" y="1285"/>
                          <a:ext cx="1164" cy="5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oup 9">
            <a:extLst>
              <a:ext uri="{FF2B5EF4-FFF2-40B4-BE49-F238E27FC236}">
                <a16:creationId xmlns:a16="http://schemas.microsoft.com/office/drawing/2014/main" id="{78B2C68C-88C4-3C78-BC5D-E292DABB9E44}"/>
              </a:ext>
            </a:extLst>
          </p:cNvPr>
          <p:cNvGrpSpPr>
            <a:grpSpLocks/>
          </p:cNvGrpSpPr>
          <p:nvPr/>
        </p:nvGrpSpPr>
        <p:grpSpPr bwMode="auto">
          <a:xfrm>
            <a:off x="1046446" y="3116239"/>
            <a:ext cx="7846034" cy="900113"/>
            <a:chOff x="845" y="2276"/>
            <a:chExt cx="4897" cy="567"/>
          </a:xfrm>
        </p:grpSpPr>
        <p:graphicFrame>
          <p:nvGraphicFramePr>
            <p:cNvPr id="29" name="Object 10">
              <a:extLst>
                <a:ext uri="{FF2B5EF4-FFF2-40B4-BE49-F238E27FC236}">
                  <a16:creationId xmlns:a16="http://schemas.microsoft.com/office/drawing/2014/main" id="{6FDB5DBC-5D79-43FF-2F32-B9494C61E0D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0959732"/>
                </p:ext>
              </p:extLst>
            </p:nvPr>
          </p:nvGraphicFramePr>
          <p:xfrm>
            <a:off x="3989" y="2276"/>
            <a:ext cx="219" cy="5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8" imgW="152334" imgH="393529" progId="Equation.3">
                    <p:embed/>
                  </p:oleObj>
                </mc:Choice>
                <mc:Fallback>
                  <p:oleObj name="公式" r:id="rId8" imgW="152334" imgH="393529" progId="Equation.3">
                    <p:embed/>
                    <p:pic>
                      <p:nvPicPr>
                        <p:cNvPr id="6156" name="Object 10">
                          <a:extLst>
                            <a:ext uri="{FF2B5EF4-FFF2-40B4-BE49-F238E27FC236}">
                              <a16:creationId xmlns:a16="http://schemas.microsoft.com/office/drawing/2014/main" id="{1DAD817C-85D4-3729-4D9F-B8C7463C250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9" y="2276"/>
                          <a:ext cx="219" cy="5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0" name="Group 11">
              <a:extLst>
                <a:ext uri="{FF2B5EF4-FFF2-40B4-BE49-F238E27FC236}">
                  <a16:creationId xmlns:a16="http://schemas.microsoft.com/office/drawing/2014/main" id="{94C3D369-F4D5-1303-FEA1-672E612D19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5" y="2276"/>
              <a:ext cx="4897" cy="567"/>
              <a:chOff x="845" y="2264"/>
              <a:chExt cx="4897" cy="567"/>
            </a:xfrm>
          </p:grpSpPr>
          <p:sp>
            <p:nvSpPr>
              <p:cNvPr id="31" name="Text Box 12">
                <a:extLst>
                  <a:ext uri="{FF2B5EF4-FFF2-40B4-BE49-F238E27FC236}">
                    <a16:creationId xmlns:a16="http://schemas.microsoft.com/office/drawing/2014/main" id="{BB1C693B-212E-AF02-9045-62D0AE8166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5" y="2405"/>
                <a:ext cx="4897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CN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所以符合条件的角有且只有两个，即     </a:t>
                </a:r>
                <a:r>
                  <a:rPr kumimoji="1" lang="zh-CN" altLang="en-US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和  </a:t>
                </a:r>
                <a:r>
                  <a:rPr kumimoji="1" lang="zh-CN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                    ．</a:t>
                </a:r>
              </a:p>
            </p:txBody>
          </p:sp>
          <p:graphicFrame>
            <p:nvGraphicFramePr>
              <p:cNvPr id="11264" name="Object 13">
                <a:extLst>
                  <a:ext uri="{FF2B5EF4-FFF2-40B4-BE49-F238E27FC236}">
                    <a16:creationId xmlns:a16="http://schemas.microsoft.com/office/drawing/2014/main" id="{17E8ED41-7B36-D082-DB1E-917B238DD39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71268186"/>
                  </p:ext>
                </p:extLst>
              </p:nvPr>
            </p:nvGraphicFramePr>
            <p:xfrm>
              <a:off x="4427" y="2264"/>
              <a:ext cx="1024" cy="5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公式" r:id="rId10" imgW="710891" imgH="393529" progId="Equation.3">
                      <p:embed/>
                    </p:oleObj>
                  </mc:Choice>
                  <mc:Fallback>
                    <p:oleObj name="公式" r:id="rId10" imgW="710891" imgH="393529" progId="Equation.3">
                      <p:embed/>
                      <p:pic>
                        <p:nvPicPr>
                          <p:cNvPr id="6159" name="Object 13">
                            <a:extLst>
                              <a:ext uri="{FF2B5EF4-FFF2-40B4-BE49-F238E27FC236}">
                                <a16:creationId xmlns:a16="http://schemas.microsoft.com/office/drawing/2014/main" id="{3B882AA7-7270-3E7E-B7C4-934879C3F1BE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27" y="2264"/>
                            <a:ext cx="1024" cy="56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1265" name="Group 14">
            <a:extLst>
              <a:ext uri="{FF2B5EF4-FFF2-40B4-BE49-F238E27FC236}">
                <a16:creationId xmlns:a16="http://schemas.microsoft.com/office/drawing/2014/main" id="{6D92D0F7-22C5-CB82-7010-80DAA845A40A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3975845"/>
            <a:ext cx="4589464" cy="900113"/>
            <a:chOff x="864" y="3344"/>
            <a:chExt cx="2891" cy="567"/>
          </a:xfrm>
        </p:grpSpPr>
        <p:sp>
          <p:nvSpPr>
            <p:cNvPr id="11267" name="Text Box 15">
              <a:extLst>
                <a:ext uri="{FF2B5EF4-FFF2-40B4-BE49-F238E27FC236}">
                  <a16:creationId xmlns:a16="http://schemas.microsoft.com/office/drawing/2014/main" id="{D4721E01-C49F-1F6F-7F55-67B61383D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482"/>
              <a:ext cx="28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所以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的取值集合是　　　     ．</a:t>
              </a:r>
            </a:p>
          </p:txBody>
        </p:sp>
        <p:graphicFrame>
          <p:nvGraphicFramePr>
            <p:cNvPr id="11268" name="Object 16">
              <a:extLst>
                <a:ext uri="{FF2B5EF4-FFF2-40B4-BE49-F238E27FC236}">
                  <a16:creationId xmlns:a16="http://schemas.microsoft.com/office/drawing/2014/main" id="{731AC8CA-EBDE-A3A9-05EF-06DD7E9E7D4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4218946"/>
                </p:ext>
              </p:extLst>
            </p:nvPr>
          </p:nvGraphicFramePr>
          <p:xfrm>
            <a:off x="2691" y="3344"/>
            <a:ext cx="779" cy="5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634680" imgH="495000" progId="Equation.DSMT4">
                    <p:embed/>
                  </p:oleObj>
                </mc:Choice>
                <mc:Fallback>
                  <p:oleObj name="Equation" r:id="rId12" imgW="634680" imgH="495000" progId="Equation.DSMT4">
                    <p:embed/>
                    <p:pic>
                      <p:nvPicPr>
                        <p:cNvPr id="6155" name="Object 16">
                          <a:extLst>
                            <a:ext uri="{FF2B5EF4-FFF2-40B4-BE49-F238E27FC236}">
                              <a16:creationId xmlns:a16="http://schemas.microsoft.com/office/drawing/2014/main" id="{BF98943A-CC79-9E22-D3FD-50F85EE31F2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1" y="3344"/>
                          <a:ext cx="779" cy="5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69" name="Group 17">
            <a:extLst>
              <a:ext uri="{FF2B5EF4-FFF2-40B4-BE49-F238E27FC236}">
                <a16:creationId xmlns:a16="http://schemas.microsoft.com/office/drawing/2014/main" id="{9A64DDB0-BE5B-5A47-FACD-CD0B2FD5CBA8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2419377"/>
            <a:ext cx="4046486" cy="900113"/>
            <a:chOff x="862" y="1776"/>
            <a:chExt cx="2426" cy="567"/>
          </a:xfrm>
        </p:grpSpPr>
        <p:sp>
          <p:nvSpPr>
            <p:cNvPr id="11270" name="Text Box 18">
              <a:extLst>
                <a:ext uri="{FF2B5EF4-FFF2-40B4-BE49-F238E27FC236}">
                  <a16:creationId xmlns:a16="http://schemas.microsoft.com/office/drawing/2014/main" id="{AD839FE7-7FAB-74F1-9F3B-F03430617B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" y="1924"/>
              <a:ext cx="242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因为                                          ，</a:t>
              </a:r>
            </a:p>
          </p:txBody>
        </p:sp>
        <p:graphicFrame>
          <p:nvGraphicFramePr>
            <p:cNvPr id="11271" name="Object 19">
              <a:extLst>
                <a:ext uri="{FF2B5EF4-FFF2-40B4-BE49-F238E27FC236}">
                  <a16:creationId xmlns:a16="http://schemas.microsoft.com/office/drawing/2014/main" id="{6C62DF72-A932-54DF-9D60-545CC2A557B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8068209"/>
                </p:ext>
              </p:extLst>
            </p:nvPr>
          </p:nvGraphicFramePr>
          <p:xfrm>
            <a:off x="1377" y="1776"/>
            <a:ext cx="1791" cy="5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14" imgW="1371600" imgH="393700" progId="Equation.3">
                    <p:embed/>
                  </p:oleObj>
                </mc:Choice>
                <mc:Fallback>
                  <p:oleObj name="公式" r:id="rId14" imgW="1371600" imgH="393700" progId="Equation.3">
                    <p:embed/>
                    <p:pic>
                      <p:nvPicPr>
                        <p:cNvPr id="6153" name="Object 19">
                          <a:extLst>
                            <a:ext uri="{FF2B5EF4-FFF2-40B4-BE49-F238E27FC236}">
                              <a16:creationId xmlns:a16="http://schemas.microsoft.com/office/drawing/2014/main" id="{C7B70473-496E-EC27-98E2-C470B8FB5F1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7" y="1776"/>
                          <a:ext cx="1791" cy="5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2">
            <a:extLst>
              <a:ext uri="{FF2B5EF4-FFF2-40B4-BE49-F238E27FC236}">
                <a16:creationId xmlns:a16="http://schemas.microsoft.com/office/drawing/2014/main" id="{448F5A59-13E1-E787-33BA-FBF30017B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825"/>
            <a:ext cx="9144000" cy="565150"/>
          </a:xfrm>
          <a:ln/>
        </p:spPr>
        <p:txBody>
          <a:bodyPr/>
          <a:lstStyle/>
          <a:p>
            <a:r>
              <a:rPr lang="zh-CN" altLang="en-US" sz="2800" dirty="0"/>
              <a:t>新知探究</a:t>
            </a:r>
          </a:p>
        </p:txBody>
      </p:sp>
      <p:sp>
        <p:nvSpPr>
          <p:cNvPr id="21" name="Text Box 2">
            <a:extLst>
              <a:ext uri="{FF2B5EF4-FFF2-40B4-BE49-F238E27FC236}">
                <a16:creationId xmlns:a16="http://schemas.microsoft.com/office/drawing/2014/main" id="{6AE4A923-FA6C-DEBA-8B12-F09AED56C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67" y="887387"/>
            <a:ext cx="5851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3B3B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已知三角函数值求角的步骤可概括为：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8210906-D426-0F0D-5E0D-79F81C4A8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468412"/>
            <a:ext cx="2786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(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定象限；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7B7EA60C-4E66-57D5-180B-A701C1201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256" y="1468412"/>
            <a:ext cx="2833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F60606"/>
                </a:solidFill>
                <a:latin typeface="宋体" panose="02010600030101010101" pitchFamily="2" charset="-122"/>
              </a:rPr>
              <a:t>(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 dirty="0">
                <a:solidFill>
                  <a:srgbClr val="F60606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rgbClr val="F60606"/>
                </a:solidFill>
                <a:latin typeface="宋体" panose="02010600030101010101" pitchFamily="2" charset="-122"/>
              </a:rPr>
              <a:t>找锐角；</a:t>
            </a: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DB9E1EE0-BD30-8F6E-D456-A19316BE4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1468412"/>
            <a:ext cx="292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(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写形式．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B9E75CAC-C094-9088-30A4-947BA8732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715766"/>
            <a:ext cx="8197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找锐角  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如果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三角函数值为正，则可直接求出对应的锐角，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39C75EEB-3AFE-1074-4EB8-C07CAA33A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860" y="3338686"/>
            <a:ext cx="754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如果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三角函数值为负，则求出与其绝对值对应的锐角．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" name="Text Box 8">
            <a:extLst>
              <a:ext uri="{FF2B5EF4-FFF2-40B4-BE49-F238E27FC236}">
                <a16:creationId xmlns:a16="http://schemas.microsoft.com/office/drawing/2014/main" id="{2B135387-2F06-F231-F377-8900D69AF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078707"/>
            <a:ext cx="869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定象限  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根据三角函数值的符号确定角是第几象</a:t>
            </a:r>
            <a:r>
              <a:rPr lang="zh-CN" altLang="en-US" sz="2400" b="1" dirty="0">
                <a:latin typeface="Times New Roman" panose="02020603050405020304" pitchFamily="18" charset="0"/>
              </a:rPr>
              <a:t>限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角．</a:t>
            </a: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279CC8D3-8A15-E9E0-4E17-3B3AD0807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939902"/>
            <a:ext cx="7229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写形式  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根据 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±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1"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  </a:t>
            </a:r>
            <a:r>
              <a:rPr kumimoji="1"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的诱导公式写出结果．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2">
            <a:extLst>
              <a:ext uri="{FF2B5EF4-FFF2-40B4-BE49-F238E27FC236}">
                <a16:creationId xmlns:a16="http://schemas.microsoft.com/office/drawing/2014/main" id="{F9B4A84E-300A-5EDC-6A83-5C6F452C3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825"/>
            <a:ext cx="9144000" cy="565150"/>
          </a:xfrm>
          <a:ln/>
        </p:spPr>
        <p:txBody>
          <a:bodyPr/>
          <a:lstStyle/>
          <a:p>
            <a:r>
              <a:rPr lang="zh-CN" altLang="en-US" sz="2800" dirty="0"/>
              <a:t>新知探究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26538E59-241E-69D2-D2CE-00D25BD31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771550"/>
            <a:ext cx="839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例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 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已知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sin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＝ 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0.215 6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，且－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180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 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≤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≤180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，求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．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9B02EF04-E97F-D717-72A8-ACBD063B0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131590"/>
            <a:ext cx="8397875" cy="3900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解：因为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sin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＝ 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0.215 6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，所以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是第三或第四象限角．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先求符合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sin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＝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0.215 6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的锐角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使用函数计算器解得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≈12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27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．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因为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sin(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－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12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27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＝－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sin12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27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＝－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0.215 6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且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sin(12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27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180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＝－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sin12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27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＝－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0.215 6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所以当 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180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 </a:t>
            </a:r>
            <a:r>
              <a:rPr lang="en-US" altLang="zh-CN" sz="2400" b="1" dirty="0">
                <a:solidFill>
                  <a:srgbClr val="000000"/>
                </a:solidFill>
                <a:latin typeface="+mn-ea"/>
                <a:ea typeface="+mn-ea"/>
                <a:sym typeface="Symbol" panose="05050102010706020507" pitchFamily="18" charset="2"/>
              </a:rPr>
              <a:t>≤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US" altLang="zh-CN" sz="2400" b="1" dirty="0">
                <a:solidFill>
                  <a:srgbClr val="000000"/>
                </a:solidFill>
                <a:latin typeface="+mn-ea"/>
                <a:ea typeface="+mn-ea"/>
              </a:rPr>
              <a:t>≤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180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时，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所求的角分别是 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12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27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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和 －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167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33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2">
            <a:extLst>
              <a:ext uri="{FF2B5EF4-FFF2-40B4-BE49-F238E27FC236}">
                <a16:creationId xmlns:a16="http://schemas.microsoft.com/office/drawing/2014/main" id="{EE5E5339-826F-B551-DCBB-F4A98285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825"/>
            <a:ext cx="9144000" cy="565150"/>
          </a:xfrm>
          <a:ln/>
        </p:spPr>
        <p:txBody>
          <a:bodyPr/>
          <a:lstStyle/>
          <a:p>
            <a:r>
              <a:rPr lang="zh-CN" altLang="en-US" sz="2800" dirty="0"/>
              <a:t>新知探究</a:t>
            </a:r>
          </a:p>
        </p:txBody>
      </p:sp>
      <p:grpSp>
        <p:nvGrpSpPr>
          <p:cNvPr id="5" name="Group 2">
            <a:extLst>
              <a:ext uri="{FF2B5EF4-FFF2-40B4-BE49-F238E27FC236}">
                <a16:creationId xmlns:a16="http://schemas.microsoft.com/office/drawing/2014/main" id="{CACE2317-F153-23EE-9314-7A795BBA1AA3}"/>
              </a:ext>
            </a:extLst>
          </p:cNvPr>
          <p:cNvGrpSpPr>
            <a:grpSpLocks/>
          </p:cNvGrpSpPr>
          <p:nvPr/>
        </p:nvGrpSpPr>
        <p:grpSpPr bwMode="auto">
          <a:xfrm>
            <a:off x="1471623" y="4274742"/>
            <a:ext cx="5786438" cy="792163"/>
            <a:chOff x="479" y="3488"/>
            <a:chExt cx="3645" cy="499"/>
          </a:xfrm>
        </p:grpSpPr>
        <p:sp>
          <p:nvSpPr>
            <p:cNvPr id="6" name="Text Box 3">
              <a:extLst>
                <a:ext uri="{FF2B5EF4-FFF2-40B4-BE49-F238E27FC236}">
                  <a16:creationId xmlns:a16="http://schemas.microsoft.com/office/drawing/2014/main" id="{B61FB18E-5A50-D5DA-F2D2-BB716D0B03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" y="3586"/>
              <a:ext cx="36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故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的取值集合是　  　　　．</a:t>
              </a:r>
            </a:p>
          </p:txBody>
        </p:sp>
        <p:graphicFrame>
          <p:nvGraphicFramePr>
            <p:cNvPr id="7" name="Object 4">
              <a:extLst>
                <a:ext uri="{FF2B5EF4-FFF2-40B4-BE49-F238E27FC236}">
                  <a16:creationId xmlns:a16="http://schemas.microsoft.com/office/drawing/2014/main" id="{526BEEEA-825E-71A0-4BCD-BDE6394D9DA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2559606"/>
                </p:ext>
              </p:extLst>
            </p:nvPr>
          </p:nvGraphicFramePr>
          <p:xfrm>
            <a:off x="2069" y="3488"/>
            <a:ext cx="897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876240" imgH="495000" progId="Equation.DSMT4">
                    <p:embed/>
                  </p:oleObj>
                </mc:Choice>
                <mc:Fallback>
                  <p:oleObj name="Equation" r:id="rId2" imgW="876240" imgH="495000" progId="Equation.DSMT4">
                    <p:embed/>
                    <p:pic>
                      <p:nvPicPr>
                        <p:cNvPr id="10262" name="Object 4">
                          <a:extLst>
                            <a:ext uri="{FF2B5EF4-FFF2-40B4-BE49-F238E27FC236}">
                              <a16:creationId xmlns:a16="http://schemas.microsoft.com/office/drawing/2014/main" id="{3AB9B83E-4C1B-A889-F8DC-6EFFD3D634C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9" y="3488"/>
                          <a:ext cx="897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5">
            <a:extLst>
              <a:ext uri="{FF2B5EF4-FFF2-40B4-BE49-F238E27FC236}">
                <a16:creationId xmlns:a16="http://schemas.microsoft.com/office/drawing/2014/main" id="{780206F5-E89C-007E-B496-7C999C53C8E7}"/>
              </a:ext>
            </a:extLst>
          </p:cNvPr>
          <p:cNvGrpSpPr>
            <a:grpSpLocks/>
          </p:cNvGrpSpPr>
          <p:nvPr/>
        </p:nvGrpSpPr>
        <p:grpSpPr bwMode="auto">
          <a:xfrm>
            <a:off x="1470595" y="3579862"/>
            <a:ext cx="7781925" cy="723900"/>
            <a:chOff x="468" y="3048"/>
            <a:chExt cx="4902" cy="456"/>
          </a:xfrm>
        </p:grpSpPr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534BC2EC-5F38-3D44-C4F0-FA9C91854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" y="3104"/>
              <a:ext cx="49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可知符合条件的第二象限角是        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,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第三象限角是　  ，</a:t>
              </a:r>
            </a:p>
          </p:txBody>
        </p:sp>
        <p:graphicFrame>
          <p:nvGraphicFramePr>
            <p:cNvPr id="10" name="Object 7">
              <a:extLst>
                <a:ext uri="{FF2B5EF4-FFF2-40B4-BE49-F238E27FC236}">
                  <a16:creationId xmlns:a16="http://schemas.microsoft.com/office/drawing/2014/main" id="{0174680F-1D0A-AF92-D10A-1419062C0D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47" y="3070"/>
            <a:ext cx="290" cy="4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4" imgW="228501" imgH="393529" progId="Equation.3">
                    <p:embed/>
                  </p:oleObj>
                </mc:Choice>
                <mc:Fallback>
                  <p:oleObj name="公式" r:id="rId4" imgW="228501" imgH="393529" progId="Equation.3">
                    <p:embed/>
                    <p:pic>
                      <p:nvPicPr>
                        <p:cNvPr id="10259" name="Object 7">
                          <a:extLst>
                            <a:ext uri="{FF2B5EF4-FFF2-40B4-BE49-F238E27FC236}">
                              <a16:creationId xmlns:a16="http://schemas.microsoft.com/office/drawing/2014/main" id="{11D6EB27-FC90-43EE-A2F0-7DB498817F2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7" y="3070"/>
                          <a:ext cx="290" cy="4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8">
              <a:extLst>
                <a:ext uri="{FF2B5EF4-FFF2-40B4-BE49-F238E27FC236}">
                  <a16:creationId xmlns:a16="http://schemas.microsoft.com/office/drawing/2014/main" id="{F2378AF2-96D8-2C1A-47D7-DAA582A24EF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89" y="3048"/>
            <a:ext cx="302" cy="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6" imgW="228501" imgH="393529" progId="Equation.3">
                    <p:embed/>
                  </p:oleObj>
                </mc:Choice>
                <mc:Fallback>
                  <p:oleObj name="公式" r:id="rId6" imgW="228501" imgH="393529" progId="Equation.3">
                    <p:embed/>
                    <p:pic>
                      <p:nvPicPr>
                        <p:cNvPr id="10260" name="Object 8">
                          <a:extLst>
                            <a:ext uri="{FF2B5EF4-FFF2-40B4-BE49-F238E27FC236}">
                              <a16:creationId xmlns:a16="http://schemas.microsoft.com/office/drawing/2014/main" id="{2AF40E5D-5AB5-F71C-99E3-FD392FDC905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9" y="3048"/>
                          <a:ext cx="302" cy="4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9">
            <a:extLst>
              <a:ext uri="{FF2B5EF4-FFF2-40B4-BE49-F238E27FC236}">
                <a16:creationId xmlns:a16="http://schemas.microsoft.com/office/drawing/2014/main" id="{1652509F-4297-6690-E0FF-AD07CF35DEC0}"/>
              </a:ext>
            </a:extLst>
          </p:cNvPr>
          <p:cNvGrpSpPr>
            <a:grpSpLocks/>
          </p:cNvGrpSpPr>
          <p:nvPr/>
        </p:nvGrpSpPr>
        <p:grpSpPr bwMode="auto">
          <a:xfrm>
            <a:off x="1399629" y="2787774"/>
            <a:ext cx="5908675" cy="787400"/>
            <a:chOff x="452" y="2426"/>
            <a:chExt cx="3722" cy="496"/>
          </a:xfrm>
        </p:grpSpPr>
        <p:graphicFrame>
          <p:nvGraphicFramePr>
            <p:cNvPr id="13" name="Object 10">
              <a:extLst>
                <a:ext uri="{FF2B5EF4-FFF2-40B4-BE49-F238E27FC236}">
                  <a16:creationId xmlns:a16="http://schemas.microsoft.com/office/drawing/2014/main" id="{5AE91FD1-E62A-C2CE-F155-F74B0174DA1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59" y="2426"/>
            <a:ext cx="3415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8" imgW="2590800" imgH="431800" progId="Equation.3">
                    <p:embed/>
                  </p:oleObj>
                </mc:Choice>
                <mc:Fallback>
                  <p:oleObj name="公式" r:id="rId8" imgW="2590800" imgH="431800" progId="Equation.3">
                    <p:embed/>
                    <p:pic>
                      <p:nvPicPr>
                        <p:cNvPr id="10256" name="Object 10">
                          <a:extLst>
                            <a:ext uri="{FF2B5EF4-FFF2-40B4-BE49-F238E27FC236}">
                              <a16:creationId xmlns:a16="http://schemas.microsoft.com/office/drawing/2014/main" id="{95F8A8DD-DD60-E63C-3CB4-03068399C6C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9" y="2426"/>
                          <a:ext cx="3415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0502BB07-725E-E515-683E-875AB7FEA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" y="2542"/>
              <a:ext cx="3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由</a:t>
              </a:r>
            </a:p>
          </p:txBody>
        </p:sp>
      </p:grpSp>
      <p:grpSp>
        <p:nvGrpSpPr>
          <p:cNvPr id="15" name="Group 12">
            <a:extLst>
              <a:ext uri="{FF2B5EF4-FFF2-40B4-BE49-F238E27FC236}">
                <a16:creationId xmlns:a16="http://schemas.microsoft.com/office/drawing/2014/main" id="{C7B4EBAA-023B-47C8-9895-59AA029DDA55}"/>
              </a:ext>
            </a:extLst>
          </p:cNvPr>
          <p:cNvGrpSpPr>
            <a:grpSpLocks/>
          </p:cNvGrpSpPr>
          <p:nvPr/>
        </p:nvGrpSpPr>
        <p:grpSpPr bwMode="auto">
          <a:xfrm>
            <a:off x="825500" y="1489868"/>
            <a:ext cx="7620000" cy="677863"/>
            <a:chOff x="520" y="1301"/>
            <a:chExt cx="4800" cy="427"/>
          </a:xfrm>
        </p:grpSpPr>
        <p:graphicFrame>
          <p:nvGraphicFramePr>
            <p:cNvPr id="16" name="Object 13">
              <a:extLst>
                <a:ext uri="{FF2B5EF4-FFF2-40B4-BE49-F238E27FC236}">
                  <a16:creationId xmlns:a16="http://schemas.microsoft.com/office/drawing/2014/main" id="{902601D7-ABAC-499E-F2FB-21028499F3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0931777"/>
                </p:ext>
              </p:extLst>
            </p:nvPr>
          </p:nvGraphicFramePr>
          <p:xfrm>
            <a:off x="1867" y="1301"/>
            <a:ext cx="378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10" imgW="368140" imgH="431613" progId="Equation.3">
                    <p:embed/>
                  </p:oleObj>
                </mc:Choice>
                <mc:Fallback>
                  <p:oleObj name="公式" r:id="rId10" imgW="368140" imgH="431613" progId="Equation.3">
                    <p:embed/>
                    <p:pic>
                      <p:nvPicPr>
                        <p:cNvPr id="10254" name="Object 13">
                          <a:extLst>
                            <a:ext uri="{FF2B5EF4-FFF2-40B4-BE49-F238E27FC236}">
                              <a16:creationId xmlns:a16="http://schemas.microsoft.com/office/drawing/2014/main" id="{DBA377B5-6429-485D-FE8F-576AA12F4A5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7" y="1301"/>
                          <a:ext cx="378" cy="4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 Box 14">
              <a:extLst>
                <a:ext uri="{FF2B5EF4-FFF2-40B4-BE49-F238E27FC236}">
                  <a16:creationId xmlns:a16="http://schemas.microsoft.com/office/drawing/2014/main" id="{5471E89A-2552-B86F-4C36-34E5C46596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" y="1389"/>
              <a:ext cx="48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解</a:t>
              </a:r>
              <a:r>
                <a:rPr kumimoji="1" lang="zh-CN" altLang="en-US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：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由 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cos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＝</a:t>
              </a:r>
              <a:r>
                <a:rPr kumimoji="1" lang="zh-CN" altLang="en-US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       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＜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，得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是第二或第三象限角．</a:t>
              </a:r>
            </a:p>
          </p:txBody>
        </p:sp>
      </p:grpSp>
      <p:grpSp>
        <p:nvGrpSpPr>
          <p:cNvPr id="18" name="Group 15">
            <a:extLst>
              <a:ext uri="{FF2B5EF4-FFF2-40B4-BE49-F238E27FC236}">
                <a16:creationId xmlns:a16="http://schemas.microsoft.com/office/drawing/2014/main" id="{0D76A77E-C04C-4225-910E-49B43752628D}"/>
              </a:ext>
            </a:extLst>
          </p:cNvPr>
          <p:cNvGrpSpPr>
            <a:grpSpLocks/>
          </p:cNvGrpSpPr>
          <p:nvPr/>
        </p:nvGrpSpPr>
        <p:grpSpPr bwMode="auto">
          <a:xfrm>
            <a:off x="825500" y="771550"/>
            <a:ext cx="8012113" cy="677862"/>
            <a:chOff x="484" y="647"/>
            <a:chExt cx="5047" cy="427"/>
          </a:xfrm>
        </p:grpSpPr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E802F656-8CCD-28FF-9D9C-B6B49EBC0A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" y="714"/>
              <a:ext cx="50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例</a:t>
              </a:r>
              <a:r>
                <a:rPr lang="en-US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 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已知 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cos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＝          ，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[0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，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2 ]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，求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的取值集合． </a:t>
              </a:r>
            </a:p>
          </p:txBody>
        </p:sp>
        <p:graphicFrame>
          <p:nvGraphicFramePr>
            <p:cNvPr id="20" name="Object 17">
              <a:extLst>
                <a:ext uri="{FF2B5EF4-FFF2-40B4-BE49-F238E27FC236}">
                  <a16:creationId xmlns:a16="http://schemas.microsoft.com/office/drawing/2014/main" id="{A240EAD5-1678-6DC4-A7C4-6D9A7AE72BD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60" y="647"/>
            <a:ext cx="378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12" imgW="368140" imgH="431613" progId="Equation.3">
                    <p:embed/>
                  </p:oleObj>
                </mc:Choice>
                <mc:Fallback>
                  <p:oleObj name="公式" r:id="rId12" imgW="368140" imgH="431613" progId="Equation.3">
                    <p:embed/>
                    <p:pic>
                      <p:nvPicPr>
                        <p:cNvPr id="10253" name="Object 17">
                          <a:extLst>
                            <a:ext uri="{FF2B5EF4-FFF2-40B4-BE49-F238E27FC236}">
                              <a16:creationId xmlns:a16="http://schemas.microsoft.com/office/drawing/2014/main" id="{13C10E07-D1BB-2480-8985-6DB2B098D7C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0" y="647"/>
                          <a:ext cx="378" cy="4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18">
            <a:extLst>
              <a:ext uri="{FF2B5EF4-FFF2-40B4-BE49-F238E27FC236}">
                <a16:creationId xmlns:a16="http://schemas.microsoft.com/office/drawing/2014/main" id="{50B71F20-8DD8-50F0-E3DA-15404BDFFA84}"/>
              </a:ext>
            </a:extLst>
          </p:cNvPr>
          <p:cNvGrpSpPr>
            <a:grpSpLocks/>
          </p:cNvGrpSpPr>
          <p:nvPr/>
        </p:nvGrpSpPr>
        <p:grpSpPr bwMode="auto">
          <a:xfrm>
            <a:off x="1569343" y="2067694"/>
            <a:ext cx="7323137" cy="741363"/>
            <a:chOff x="685" y="1880"/>
            <a:chExt cx="4613" cy="467"/>
          </a:xfrm>
        </p:grpSpPr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C1CAD6A5-B91C-1A3E-8C90-D3473F76A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" y="2048"/>
              <a:ext cx="46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</a:rPr>
                <a:t>若 </a:t>
              </a:r>
              <a:r>
                <a:rPr kumimoji="1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cos </a:t>
              </a:r>
              <a:r>
                <a:rPr kumimoji="1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1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＝        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</a:rPr>
                <a:t>， 则符合条件的锐角是   ．   </a:t>
              </a:r>
            </a:p>
          </p:txBody>
        </p:sp>
        <p:graphicFrame>
          <p:nvGraphicFramePr>
            <p:cNvPr id="23" name="Object 20">
              <a:extLst>
                <a:ext uri="{FF2B5EF4-FFF2-40B4-BE49-F238E27FC236}">
                  <a16:creationId xmlns:a16="http://schemas.microsoft.com/office/drawing/2014/main" id="{A20AEDF8-B898-E68A-C965-60FB7C4F63B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27" y="1880"/>
            <a:ext cx="225" cy="4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13" imgW="152334" imgH="393529" progId="Equation.3">
                    <p:embed/>
                  </p:oleObj>
                </mc:Choice>
                <mc:Fallback>
                  <p:oleObj name="公式" r:id="rId13" imgW="152334" imgH="393529" progId="Equation.3">
                    <p:embed/>
                    <p:pic>
                      <p:nvPicPr>
                        <p:cNvPr id="10250" name="Object 20">
                          <a:extLst>
                            <a:ext uri="{FF2B5EF4-FFF2-40B4-BE49-F238E27FC236}">
                              <a16:creationId xmlns:a16="http://schemas.microsoft.com/office/drawing/2014/main" id="{24172C79-7984-F4A6-4667-D148E523E22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7" y="1880"/>
                          <a:ext cx="225" cy="4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1">
              <a:extLst>
                <a:ext uri="{FF2B5EF4-FFF2-40B4-BE49-F238E27FC236}">
                  <a16:creationId xmlns:a16="http://schemas.microsoft.com/office/drawing/2014/main" id="{B840B55C-F4FB-F267-4641-8B8923ACA19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65" y="1918"/>
            <a:ext cx="273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15" imgW="266469" imgH="431425" progId="Equation.3">
                    <p:embed/>
                  </p:oleObj>
                </mc:Choice>
                <mc:Fallback>
                  <p:oleObj name="公式" r:id="rId15" imgW="266469" imgH="431425" progId="Equation.3">
                    <p:embed/>
                    <p:pic>
                      <p:nvPicPr>
                        <p:cNvPr id="10251" name="Object 21">
                          <a:extLst>
                            <a:ext uri="{FF2B5EF4-FFF2-40B4-BE49-F238E27FC236}">
                              <a16:creationId xmlns:a16="http://schemas.microsoft.com/office/drawing/2014/main" id="{AFB36479-B8C1-8240-EAD1-C13E54F457A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5" y="1918"/>
                          <a:ext cx="273" cy="4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2">
            <a:extLst>
              <a:ext uri="{FF2B5EF4-FFF2-40B4-BE49-F238E27FC236}">
                <a16:creationId xmlns:a16="http://schemas.microsoft.com/office/drawing/2014/main" id="{ADEEB798-F8B6-E7A2-1528-67A2020AC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825"/>
            <a:ext cx="9144000" cy="565150"/>
          </a:xfrm>
          <a:ln/>
        </p:spPr>
        <p:txBody>
          <a:bodyPr/>
          <a:lstStyle/>
          <a:p>
            <a:r>
              <a:rPr lang="zh-CN" altLang="en-US" sz="2800" dirty="0"/>
              <a:t>新知探究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AB87FB7B-2D8C-CE2D-04B0-5935A8DF5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3665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B2CFF568-CD30-4D37-9EF9-74520F44E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3665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6EDB00B2-7952-AF54-634F-A4AAA0F4E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43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6" name="Group 5">
            <a:extLst>
              <a:ext uri="{FF2B5EF4-FFF2-40B4-BE49-F238E27FC236}">
                <a16:creationId xmlns:a16="http://schemas.microsoft.com/office/drawing/2014/main" id="{AD5DD078-9A08-A465-8BAF-09D828E049AA}"/>
              </a:ext>
            </a:extLst>
          </p:cNvPr>
          <p:cNvGrpSpPr>
            <a:grpSpLocks/>
          </p:cNvGrpSpPr>
          <p:nvPr/>
        </p:nvGrpSpPr>
        <p:grpSpPr bwMode="auto">
          <a:xfrm>
            <a:off x="1370806" y="3155074"/>
            <a:ext cx="4425953" cy="1066801"/>
            <a:chOff x="830" y="2532"/>
            <a:chExt cx="2788" cy="672"/>
          </a:xfrm>
        </p:grpSpPr>
        <p:sp>
          <p:nvSpPr>
            <p:cNvPr id="27" name="Text Box 6">
              <a:extLst>
                <a:ext uri="{FF2B5EF4-FFF2-40B4-BE49-F238E27FC236}">
                  <a16:creationId xmlns:a16="http://schemas.microsoft.com/office/drawing/2014/main" id="{B66163F7-C4ED-CC5C-491A-D86F9D9AAE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" y="2719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由</a:t>
              </a:r>
            </a:p>
          </p:txBody>
        </p:sp>
        <p:graphicFrame>
          <p:nvGraphicFramePr>
            <p:cNvPr id="28" name="Object 7">
              <a:extLst>
                <a:ext uri="{FF2B5EF4-FFF2-40B4-BE49-F238E27FC236}">
                  <a16:creationId xmlns:a16="http://schemas.microsoft.com/office/drawing/2014/main" id="{FF494A78-4A9D-E409-1C3E-A5F6105E48F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8442017"/>
                </p:ext>
              </p:extLst>
            </p:nvPr>
          </p:nvGraphicFramePr>
          <p:xfrm>
            <a:off x="1103" y="2532"/>
            <a:ext cx="2515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955520" imgH="520560" progId="Equation.DSMT4">
                    <p:embed/>
                  </p:oleObj>
                </mc:Choice>
                <mc:Fallback>
                  <p:oleObj name="Equation" r:id="rId2" imgW="1955520" imgH="520560" progId="Equation.DSMT4">
                    <p:embed/>
                    <p:pic>
                      <p:nvPicPr>
                        <p:cNvPr id="11290" name="Object 7">
                          <a:extLst>
                            <a:ext uri="{FF2B5EF4-FFF2-40B4-BE49-F238E27FC236}">
                              <a16:creationId xmlns:a16="http://schemas.microsoft.com/office/drawing/2014/main" id="{1A47196C-A57F-0E5F-A96F-38CA962BB8C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3" y="2532"/>
                          <a:ext cx="2515" cy="6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" name="Group 8">
            <a:extLst>
              <a:ext uri="{FF2B5EF4-FFF2-40B4-BE49-F238E27FC236}">
                <a16:creationId xmlns:a16="http://schemas.microsoft.com/office/drawing/2014/main" id="{ACAA3603-483F-04F6-9ECD-C40136347B49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1616729"/>
            <a:ext cx="7464425" cy="863600"/>
            <a:chOff x="554" y="1854"/>
            <a:chExt cx="4254" cy="544"/>
          </a:xfrm>
        </p:grpSpPr>
        <p:graphicFrame>
          <p:nvGraphicFramePr>
            <p:cNvPr id="30" name="Object 9">
              <a:extLst>
                <a:ext uri="{FF2B5EF4-FFF2-40B4-BE49-F238E27FC236}">
                  <a16:creationId xmlns:a16="http://schemas.microsoft.com/office/drawing/2014/main" id="{F52E5463-9DD3-FA84-CE1C-A573BDB15EB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9493384"/>
                </p:ext>
              </p:extLst>
            </p:nvPr>
          </p:nvGraphicFramePr>
          <p:xfrm>
            <a:off x="1819" y="1854"/>
            <a:ext cx="415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55446" imgH="431613" progId="Equation.DSMT4">
                    <p:embed/>
                  </p:oleObj>
                </mc:Choice>
                <mc:Fallback>
                  <p:oleObj name="Equation" r:id="rId4" imgW="355446" imgH="431613" progId="Equation.DSMT4">
                    <p:embed/>
                    <p:pic>
                      <p:nvPicPr>
                        <p:cNvPr id="11287" name="Object 9">
                          <a:extLst>
                            <a:ext uri="{FF2B5EF4-FFF2-40B4-BE49-F238E27FC236}">
                              <a16:creationId xmlns:a16="http://schemas.microsoft.com/office/drawing/2014/main" id="{FA4DD6AF-0341-038C-CA5C-C549325409F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9" y="1854"/>
                          <a:ext cx="415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 Box 10">
              <a:extLst>
                <a:ext uri="{FF2B5EF4-FFF2-40B4-BE49-F238E27FC236}">
                  <a16:creationId xmlns:a16="http://schemas.microsoft.com/office/drawing/2014/main" id="{EA3E9AB3-307F-4786-8C7B-E834192B96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" y="2006"/>
              <a:ext cx="425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解</a:t>
              </a:r>
              <a:r>
                <a:rPr lang="zh-CN" altLang="en-US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：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因为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tan </a:t>
              </a:r>
              <a:r>
                <a:rPr kumimoji="0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＝         ，所以 </a:t>
              </a:r>
              <a:r>
                <a:rPr kumimoji="0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是第四象限的角．</a:t>
              </a:r>
            </a:p>
          </p:txBody>
        </p:sp>
      </p:grpSp>
      <p:grpSp>
        <p:nvGrpSpPr>
          <p:cNvPr id="16384" name="Group 15">
            <a:extLst>
              <a:ext uri="{FF2B5EF4-FFF2-40B4-BE49-F238E27FC236}">
                <a16:creationId xmlns:a16="http://schemas.microsoft.com/office/drawing/2014/main" id="{8E097F36-BD1D-AF33-C462-C42C07FCED9F}"/>
              </a:ext>
            </a:extLst>
          </p:cNvPr>
          <p:cNvGrpSpPr>
            <a:grpSpLocks/>
          </p:cNvGrpSpPr>
          <p:nvPr/>
        </p:nvGrpSpPr>
        <p:grpSpPr bwMode="auto">
          <a:xfrm>
            <a:off x="1403648" y="4058303"/>
            <a:ext cx="7119937" cy="977900"/>
            <a:chOff x="839" y="3246"/>
            <a:chExt cx="4485" cy="616"/>
          </a:xfrm>
        </p:grpSpPr>
        <p:sp>
          <p:nvSpPr>
            <p:cNvPr id="16385" name="Text Box 16">
              <a:extLst>
                <a:ext uri="{FF2B5EF4-FFF2-40B4-BE49-F238E27FC236}">
                  <a16:creationId xmlns:a16="http://schemas.microsoft.com/office/drawing/2014/main" id="{808BBBB9-4B18-B580-9FD4-2BA94DF5CD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" y="3406"/>
              <a:ext cx="4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所以在                   上符合条件的角只有 </a:t>
              </a:r>
              <a:r>
                <a:rPr kumimoji="0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=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－     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.</a:t>
              </a:r>
            </a:p>
          </p:txBody>
        </p:sp>
        <p:graphicFrame>
          <p:nvGraphicFramePr>
            <p:cNvPr id="16387" name="Object 17">
              <a:extLst>
                <a:ext uri="{FF2B5EF4-FFF2-40B4-BE49-F238E27FC236}">
                  <a16:creationId xmlns:a16="http://schemas.microsoft.com/office/drawing/2014/main" id="{498E6AAB-4AED-207D-A632-BB121B7B4D9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36" y="3266"/>
            <a:ext cx="806" cy="5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6" imgW="583947" imgH="431613" progId="Equation.3">
                    <p:embed/>
                  </p:oleObj>
                </mc:Choice>
                <mc:Fallback>
                  <p:oleObj name="公式" r:id="rId6" imgW="583947" imgH="431613" progId="Equation.3">
                    <p:embed/>
                    <p:pic>
                      <p:nvPicPr>
                        <p:cNvPr id="11285" name="Object 17">
                          <a:extLst>
                            <a:ext uri="{FF2B5EF4-FFF2-40B4-BE49-F238E27FC236}">
                              <a16:creationId xmlns:a16="http://schemas.microsoft.com/office/drawing/2014/main" id="{E69367A9-1CA4-935B-8570-3604AC84CD1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3266"/>
                          <a:ext cx="806" cy="5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88" name="Object 18">
              <a:extLst>
                <a:ext uri="{FF2B5EF4-FFF2-40B4-BE49-F238E27FC236}">
                  <a16:creationId xmlns:a16="http://schemas.microsoft.com/office/drawing/2014/main" id="{73C7A9BB-831D-C6BE-EF9B-809363B3BAA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65" y="3246"/>
            <a:ext cx="229" cy="5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8" imgW="152334" imgH="393529" progId="Equation.3">
                    <p:embed/>
                  </p:oleObj>
                </mc:Choice>
                <mc:Fallback>
                  <p:oleObj name="公式" r:id="rId8" imgW="152334" imgH="393529" progId="Equation.3">
                    <p:embed/>
                    <p:pic>
                      <p:nvPicPr>
                        <p:cNvPr id="11286" name="Object 18">
                          <a:extLst>
                            <a:ext uri="{FF2B5EF4-FFF2-40B4-BE49-F238E27FC236}">
                              <a16:creationId xmlns:a16="http://schemas.microsoft.com/office/drawing/2014/main" id="{540E1388-BE0B-93FB-8EB9-EF39906ECFA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65" y="3246"/>
                          <a:ext cx="229" cy="5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389" name="Group 19">
            <a:extLst>
              <a:ext uri="{FF2B5EF4-FFF2-40B4-BE49-F238E27FC236}">
                <a16:creationId xmlns:a16="http://schemas.microsoft.com/office/drawing/2014/main" id="{5E1673A2-1A61-7B88-711A-1ACFD7F10A57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752501"/>
            <a:ext cx="7920038" cy="933450"/>
            <a:chOff x="476" y="743"/>
            <a:chExt cx="4989" cy="588"/>
          </a:xfrm>
        </p:grpSpPr>
        <p:sp>
          <p:nvSpPr>
            <p:cNvPr id="16390" name="Text Box 20">
              <a:extLst>
                <a:ext uri="{FF2B5EF4-FFF2-40B4-BE49-F238E27FC236}">
                  <a16:creationId xmlns:a16="http://schemas.microsoft.com/office/drawing/2014/main" id="{7B47D12E-69BA-CD82-ACE1-4735B23A6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890"/>
              <a:ext cx="498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例</a:t>
              </a:r>
              <a:r>
                <a:rPr lang="en-US" altLang="zh-CN" sz="24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5 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已知 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tan </a:t>
              </a:r>
              <a:r>
                <a:rPr kumimoji="0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=        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，且 </a:t>
              </a:r>
              <a:r>
                <a:rPr kumimoji="0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 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              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，求 </a:t>
              </a:r>
              <a:r>
                <a:rPr kumimoji="0" lang="en-US" altLang="zh-CN" sz="24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x </a:t>
              </a: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的值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.</a:t>
              </a:r>
            </a:p>
          </p:txBody>
        </p:sp>
        <p:graphicFrame>
          <p:nvGraphicFramePr>
            <p:cNvPr id="16391" name="Object 21">
              <a:extLst>
                <a:ext uri="{FF2B5EF4-FFF2-40B4-BE49-F238E27FC236}">
                  <a16:creationId xmlns:a16="http://schemas.microsoft.com/office/drawing/2014/main" id="{608D8CE8-7D45-EB00-87F4-35C21DC76DC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2529675"/>
                </p:ext>
              </p:extLst>
            </p:nvPr>
          </p:nvGraphicFramePr>
          <p:xfrm>
            <a:off x="1927" y="743"/>
            <a:ext cx="425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55446" imgH="431613" progId="Equation.DSMT4">
                    <p:embed/>
                  </p:oleObj>
                </mc:Choice>
                <mc:Fallback>
                  <p:oleObj name="Equation" r:id="rId10" imgW="355446" imgH="431613" progId="Equation.DSMT4">
                    <p:embed/>
                    <p:pic>
                      <p:nvPicPr>
                        <p:cNvPr id="11282" name="Object 21">
                          <a:extLst>
                            <a:ext uri="{FF2B5EF4-FFF2-40B4-BE49-F238E27FC236}">
                              <a16:creationId xmlns:a16="http://schemas.microsoft.com/office/drawing/2014/main" id="{2137C549-F7EA-9634-55D0-7329922079E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7" y="743"/>
                          <a:ext cx="425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2" name="Object 22">
              <a:extLst>
                <a:ext uri="{FF2B5EF4-FFF2-40B4-BE49-F238E27FC236}">
                  <a16:creationId xmlns:a16="http://schemas.microsoft.com/office/drawing/2014/main" id="{6815564C-5235-A02E-C45B-CF44E0580D9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5024686"/>
                </p:ext>
              </p:extLst>
            </p:nvPr>
          </p:nvGraphicFramePr>
          <p:xfrm>
            <a:off x="3099" y="787"/>
            <a:ext cx="734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公式" r:id="rId12" imgW="583947" imgH="431613" progId="Equation.3">
                    <p:embed/>
                  </p:oleObj>
                </mc:Choice>
                <mc:Fallback>
                  <p:oleObj name="公式" r:id="rId12" imgW="583947" imgH="431613" progId="Equation.3">
                    <p:embed/>
                    <p:pic>
                      <p:nvPicPr>
                        <p:cNvPr id="11283" name="Object 22">
                          <a:extLst>
                            <a:ext uri="{FF2B5EF4-FFF2-40B4-BE49-F238E27FC236}">
                              <a16:creationId xmlns:a16="http://schemas.microsoft.com/office/drawing/2014/main" id="{21D39834-494F-8DB5-3215-D5F1A4198F7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99" y="787"/>
                          <a:ext cx="734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394" name="组合 16393">
            <a:extLst>
              <a:ext uri="{FF2B5EF4-FFF2-40B4-BE49-F238E27FC236}">
                <a16:creationId xmlns:a16="http://schemas.microsoft.com/office/drawing/2014/main" id="{2AE533C6-3562-8915-BFA6-2062C4E87E5B}"/>
              </a:ext>
            </a:extLst>
          </p:cNvPr>
          <p:cNvGrpSpPr>
            <a:grpSpLocks/>
          </p:cNvGrpSpPr>
          <p:nvPr/>
        </p:nvGrpSpPr>
        <p:grpSpPr bwMode="auto">
          <a:xfrm>
            <a:off x="1339850" y="2345535"/>
            <a:ext cx="6792913" cy="874713"/>
            <a:chOff x="1287463" y="3113089"/>
            <a:chExt cx="6792913" cy="874713"/>
          </a:xfrm>
        </p:grpSpPr>
        <p:grpSp>
          <p:nvGrpSpPr>
            <p:cNvPr id="16395" name="Group 11">
              <a:extLst>
                <a:ext uri="{FF2B5EF4-FFF2-40B4-BE49-F238E27FC236}">
                  <a16:creationId xmlns:a16="http://schemas.microsoft.com/office/drawing/2014/main" id="{350994C2-E4A4-4690-F64B-4301B9FEB0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7463" y="3113089"/>
              <a:ext cx="6792913" cy="874713"/>
              <a:chOff x="818" y="1970"/>
              <a:chExt cx="4279" cy="551"/>
            </a:xfrm>
          </p:grpSpPr>
          <p:sp>
            <p:nvSpPr>
              <p:cNvPr id="16398" name="Text Box 12">
                <a:extLst>
                  <a:ext uri="{FF2B5EF4-FFF2-40B4-BE49-F238E27FC236}">
                    <a16:creationId xmlns:a16="http://schemas.microsoft.com/office/drawing/2014/main" id="{920C7389-9031-FADD-5721-9735B74134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8" y="2126"/>
                <a:ext cx="427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又因为 </a:t>
                </a:r>
                <a:r>
                  <a:rPr kumimoji="0" lang="en-US" altLang="zh-CN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tan </a:t>
                </a:r>
                <a:r>
                  <a:rPr kumimoji="0" lang="en-US" altLang="zh-CN" sz="2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x </a:t>
                </a:r>
                <a:r>
                  <a:rPr kumimoji="0" lang="zh-CN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＝       ，所以符合条件的锐角是     </a:t>
                </a:r>
                <a:r>
                  <a:rPr kumimoji="0" lang="en-US" altLang="zh-CN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</a:rPr>
                  <a:t>.</a:t>
                </a:r>
              </a:p>
            </p:txBody>
          </p:sp>
          <p:graphicFrame>
            <p:nvGraphicFramePr>
              <p:cNvPr id="16399" name="Object 13">
                <a:extLst>
                  <a:ext uri="{FF2B5EF4-FFF2-40B4-BE49-F238E27FC236}">
                    <a16:creationId xmlns:a16="http://schemas.microsoft.com/office/drawing/2014/main" id="{4CC626A7-53E2-3A43-8E13-08440E37E3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59154173"/>
                  </p:ext>
                </p:extLst>
              </p:nvPr>
            </p:nvGraphicFramePr>
            <p:xfrm>
              <a:off x="2171" y="1970"/>
              <a:ext cx="320" cy="5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253890" imgH="431613" progId="Equation.DSMT4">
                      <p:embed/>
                    </p:oleObj>
                  </mc:Choice>
                  <mc:Fallback>
                    <p:oleObj name="Equation" r:id="rId14" imgW="253890" imgH="431613" progId="Equation.DSMT4">
                      <p:embed/>
                      <p:pic>
                        <p:nvPicPr>
                          <p:cNvPr id="11279" name="Object 13">
                            <a:extLst>
                              <a:ext uri="{FF2B5EF4-FFF2-40B4-BE49-F238E27FC236}">
                                <a16:creationId xmlns:a16="http://schemas.microsoft.com/office/drawing/2014/main" id="{E1A2BCAE-F8ED-E1B5-F99D-E52E960B457D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71" y="1970"/>
                            <a:ext cx="320" cy="5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400" name="Object 14">
                <a:extLst>
                  <a:ext uri="{FF2B5EF4-FFF2-40B4-BE49-F238E27FC236}">
                    <a16:creationId xmlns:a16="http://schemas.microsoft.com/office/drawing/2014/main" id="{A6E9B630-05E1-BBB6-53CC-A964E529389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64546103"/>
                  </p:ext>
                </p:extLst>
              </p:nvPr>
            </p:nvGraphicFramePr>
            <p:xfrm>
              <a:off x="4623" y="1977"/>
              <a:ext cx="210" cy="5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公式" r:id="rId16" imgW="152334" imgH="393529" progId="Equation.3">
                      <p:embed/>
                    </p:oleObj>
                  </mc:Choice>
                  <mc:Fallback>
                    <p:oleObj name="公式" r:id="rId16" imgW="152334" imgH="393529" progId="Equation.3">
                      <p:embed/>
                      <p:pic>
                        <p:nvPicPr>
                          <p:cNvPr id="11280" name="Object 14">
                            <a:extLst>
                              <a:ext uri="{FF2B5EF4-FFF2-40B4-BE49-F238E27FC236}">
                                <a16:creationId xmlns:a16="http://schemas.microsoft.com/office/drawing/2014/main" id="{C15E6D25-16F1-8FE0-0852-6DB1060FB55B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23" y="1977"/>
                            <a:ext cx="210" cy="5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16396" name="直接连接符 16395">
              <a:extLst>
                <a:ext uri="{FF2B5EF4-FFF2-40B4-BE49-F238E27FC236}">
                  <a16:creationId xmlns:a16="http://schemas.microsoft.com/office/drawing/2014/main" id="{E8EB037F-08EE-CCF0-56D2-C9057DE9EEB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59373" y="3440113"/>
              <a:ext cx="0" cy="36036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  <p:cxnSp>
          <p:nvCxnSpPr>
            <p:cNvPr id="16397" name="直接连接符 16396">
              <a:extLst>
                <a:ext uri="{FF2B5EF4-FFF2-40B4-BE49-F238E27FC236}">
                  <a16:creationId xmlns:a16="http://schemas.microsoft.com/office/drawing/2014/main" id="{7666627A-7134-142B-8E74-AD52D1E0CE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79453" y="3446463"/>
              <a:ext cx="0" cy="36036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2">
            <a:extLst>
              <a:ext uri="{FF2B5EF4-FFF2-40B4-BE49-F238E27FC236}">
                <a16:creationId xmlns:a16="http://schemas.microsoft.com/office/drawing/2014/main" id="{D34951E8-F0D3-501D-4FB4-502550A80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825"/>
            <a:ext cx="9144000" cy="565150"/>
          </a:xfrm>
          <a:ln/>
        </p:spPr>
        <p:txBody>
          <a:bodyPr/>
          <a:lstStyle/>
          <a:p>
            <a:r>
              <a:rPr lang="zh-CN" altLang="en-US" sz="2800" dirty="0"/>
              <a:t>温故知新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A38E637-EF78-09CB-C216-0F7C1E69C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1417588"/>
            <a:ext cx="74485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000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．已知正弦值，求角．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．已知余弦值、正切值，求角．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．解题步骤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(1)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定象限；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(2)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求锐角；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(3)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写形式．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CN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583</Words>
  <Application>Microsoft Office PowerPoint</Application>
  <PresentationFormat>全屏显示(16:9)</PresentationFormat>
  <Paragraphs>72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黑体</vt:lpstr>
      <vt:lpstr>华文楷体</vt:lpstr>
      <vt:lpstr>宋体</vt:lpstr>
      <vt:lpstr>Arial</vt:lpstr>
      <vt:lpstr>Calibri</vt:lpstr>
      <vt:lpstr>Times New Roman</vt:lpstr>
      <vt:lpstr>Wingdings</vt:lpstr>
      <vt:lpstr>Office 主题</vt:lpstr>
      <vt:lpstr>公式</vt:lpstr>
      <vt:lpstr>Equation</vt:lpstr>
      <vt:lpstr>5.3.3  已知三角函数值求角</vt:lpstr>
      <vt:lpstr>复习引入</vt:lpstr>
      <vt:lpstr>新知探究</vt:lpstr>
      <vt:lpstr>新知探究</vt:lpstr>
      <vt:lpstr>新知探究</vt:lpstr>
      <vt:lpstr>新知探究</vt:lpstr>
      <vt:lpstr>新知探究</vt:lpstr>
      <vt:lpstr>新知探究</vt:lpstr>
      <vt:lpstr>温故知新</vt:lpstr>
      <vt:lpstr>作业布置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姜航</cp:lastModifiedBy>
  <cp:revision>232</cp:revision>
  <dcterms:created xsi:type="dcterms:W3CDTF">2013-12-23T07:18:53Z</dcterms:created>
  <dcterms:modified xsi:type="dcterms:W3CDTF">2023-02-23T06:33:42Z</dcterms:modified>
</cp:coreProperties>
</file>