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61" r:id="rId3"/>
    <p:sldId id="262" r:id="rId4"/>
    <p:sldId id="306" r:id="rId5"/>
    <p:sldId id="307" r:id="rId6"/>
    <p:sldId id="263" r:id="rId7"/>
    <p:sldId id="308" r:id="rId8"/>
    <p:sldId id="309" r:id="rId9"/>
    <p:sldId id="310" r:id="rId10"/>
    <p:sldId id="311" r:id="rId11"/>
    <p:sldId id="312" r:id="rId12"/>
    <p:sldId id="313" r:id="rId13"/>
    <p:sldId id="314" r:id="rId14"/>
    <p:sldId id="315" r:id="rId15"/>
    <p:sldId id="316" r:id="rId16"/>
    <p:sldId id="317" r:id="rId17"/>
    <p:sldId id="318" r:id="rId18"/>
    <p:sldId id="319" r:id="rId19"/>
    <p:sldId id="264" r:id="rId20"/>
    <p:sldId id="266" r:id="rId21"/>
    <p:sldId id="320" r:id="rId22"/>
    <p:sldId id="321" r:id="rId23"/>
    <p:sldId id="322" r:id="rId24"/>
    <p:sldId id="323" r:id="rId25"/>
    <p:sldId id="324" r:id="rId26"/>
    <p:sldId id="325" r:id="rId27"/>
    <p:sldId id="326" r:id="rId28"/>
    <p:sldId id="327" r:id="rId29"/>
    <p:sldId id="328" r:id="rId30"/>
    <p:sldId id="329" r:id="rId31"/>
    <p:sldId id="267" r:id="rId32"/>
    <p:sldId id="330" r:id="rId33"/>
    <p:sldId id="331" r:id="rId34"/>
    <p:sldId id="332" r:id="rId35"/>
    <p:sldId id="333" r:id="rId36"/>
    <p:sldId id="334" r:id="rId37"/>
    <p:sldId id="335" r:id="rId38"/>
    <p:sldId id="336" r:id="rId39"/>
    <p:sldId id="337" r:id="rId40"/>
    <p:sldId id="338" r:id="rId41"/>
    <p:sldId id="339" r:id="rId42"/>
    <p:sldId id="340" r:id="rId43"/>
    <p:sldId id="341" r:id="rId44"/>
    <p:sldId id="342" r:id="rId45"/>
    <p:sldId id="343" r:id="rId46"/>
    <p:sldId id="344" r:id="rId47"/>
    <p:sldId id="345" r:id="rId48"/>
    <p:sldId id="346" r:id="rId49"/>
    <p:sldId id="347" r:id="rId50"/>
    <p:sldId id="348" r:id="rId51"/>
    <p:sldId id="349" r:id="rId52"/>
    <p:sldId id="350" r:id="rId53"/>
    <p:sldId id="351" r:id="rId54"/>
    <p:sldId id="352" r:id="rId55"/>
    <p:sldId id="353" r:id="rId56"/>
    <p:sldId id="354" r:id="rId57"/>
    <p:sldId id="355" r:id="rId58"/>
    <p:sldId id="356" r:id="rId59"/>
    <p:sldId id="357" r:id="rId60"/>
    <p:sldId id="358" r:id="rId61"/>
    <p:sldId id="359" r:id="rId62"/>
    <p:sldId id="360" r:id="rId63"/>
    <p:sldId id="361" r:id="rId64"/>
    <p:sldId id="362" r:id="rId65"/>
    <p:sldId id="363" r:id="rId66"/>
    <p:sldId id="364" r:id="rId67"/>
    <p:sldId id="365" r:id="rId68"/>
    <p:sldId id="366" r:id="rId69"/>
    <p:sldId id="367" r:id="rId70"/>
    <p:sldId id="368" r:id="rId71"/>
    <p:sldId id="369" r:id="rId72"/>
    <p:sldId id="370" r:id="rId73"/>
    <p:sldId id="371" r:id="rId74"/>
    <p:sldId id="372" r:id="rId75"/>
    <p:sldId id="373" r:id="rId76"/>
    <p:sldId id="374" r:id="rId77"/>
    <p:sldId id="375" r:id="rId78"/>
    <p:sldId id="376" r:id="rId79"/>
    <p:sldId id="377" r:id="rId80"/>
    <p:sldId id="378" r:id="rId81"/>
    <p:sldId id="379" r:id="rId82"/>
    <p:sldId id="380" r:id="rId83"/>
    <p:sldId id="381" r:id="rId84"/>
    <p:sldId id="382" r:id="rId85"/>
    <p:sldId id="383" r:id="rId86"/>
    <p:sldId id="384" r:id="rId87"/>
    <p:sldId id="385" r:id="rId88"/>
    <p:sldId id="386" r:id="rId89"/>
    <p:sldId id="387" r:id="rId90"/>
    <p:sldId id="388" r:id="rId91"/>
    <p:sldId id="389" r:id="rId92"/>
    <p:sldId id="390" r:id="rId93"/>
    <p:sldId id="391" r:id="rId94"/>
    <p:sldId id="392" r:id="rId95"/>
    <p:sldId id="393" r:id="rId96"/>
    <p:sldId id="394" r:id="rId97"/>
    <p:sldId id="395" r:id="rId98"/>
    <p:sldId id="396" r:id="rId99"/>
    <p:sldId id="397" r:id="rId100"/>
    <p:sldId id="398" r:id="rId101"/>
    <p:sldId id="414" r:id="rId102"/>
    <p:sldId id="399" r:id="rId103"/>
    <p:sldId id="400" r:id="rId104"/>
    <p:sldId id="401" r:id="rId105"/>
    <p:sldId id="402" r:id="rId106"/>
    <p:sldId id="403" r:id="rId107"/>
    <p:sldId id="404" r:id="rId108"/>
    <p:sldId id="405" r:id="rId109"/>
    <p:sldId id="406" r:id="rId110"/>
    <p:sldId id="407" r:id="rId111"/>
    <p:sldId id="408" r:id="rId112"/>
    <p:sldId id="409" r:id="rId113"/>
    <p:sldId id="410" r:id="rId114"/>
    <p:sldId id="411" r:id="rId115"/>
    <p:sldId id="412" r:id="rId116"/>
    <p:sldId id="413" r:id="rId117"/>
    <p:sldId id="415" r:id="rId118"/>
    <p:sldId id="416" r:id="rId119"/>
    <p:sldId id="417" r:id="rId120"/>
    <p:sldId id="418" r:id="rId121"/>
    <p:sldId id="419" r:id="rId122"/>
    <p:sldId id="420" r:id="rId123"/>
    <p:sldId id="421" r:id="rId124"/>
    <p:sldId id="422" r:id="rId125"/>
    <p:sldId id="423" r:id="rId126"/>
    <p:sldId id="424" r:id="rId127"/>
    <p:sldId id="425" r:id="rId128"/>
    <p:sldId id="426" r:id="rId129"/>
    <p:sldId id="427" r:id="rId130"/>
    <p:sldId id="428" r:id="rId131"/>
    <p:sldId id="429" r:id="rId132"/>
    <p:sldId id="430" r:id="rId133"/>
    <p:sldId id="431" r:id="rId134"/>
    <p:sldId id="432" r:id="rId135"/>
    <p:sldId id="433" r:id="rId136"/>
    <p:sldId id="434" r:id="rId137"/>
    <p:sldId id="435" r:id="rId138"/>
    <p:sldId id="436" r:id="rId139"/>
    <p:sldId id="437" r:id="rId140"/>
    <p:sldId id="438" r:id="rId141"/>
    <p:sldId id="439" r:id="rId142"/>
    <p:sldId id="440" r:id="rId143"/>
    <p:sldId id="441" r:id="rId144"/>
    <p:sldId id="442" r:id="rId145"/>
    <p:sldId id="443" r:id="rId146"/>
    <p:sldId id="444" r:id="rId147"/>
    <p:sldId id="445" r:id="rId148"/>
    <p:sldId id="446" r:id="rId149"/>
    <p:sldId id="447" r:id="rId150"/>
    <p:sldId id="448" r:id="rId151"/>
    <p:sldId id="449" r:id="rId152"/>
    <p:sldId id="450" r:id="rId153"/>
    <p:sldId id="451" r:id="rId154"/>
    <p:sldId id="452" r:id="rId155"/>
    <p:sldId id="453" r:id="rId156"/>
    <p:sldId id="454" r:id="rId157"/>
    <p:sldId id="455" r:id="rId158"/>
    <p:sldId id="456" r:id="rId159"/>
    <p:sldId id="457" r:id="rId160"/>
    <p:sldId id="458" r:id="rId161"/>
    <p:sldId id="459" r:id="rId162"/>
    <p:sldId id="460" r:id="rId163"/>
    <p:sldId id="461" r:id="rId164"/>
    <p:sldId id="462" r:id="rId165"/>
    <p:sldId id="463" r:id="rId166"/>
    <p:sldId id="464" r:id="rId167"/>
    <p:sldId id="465" r:id="rId168"/>
    <p:sldId id="466" r:id="rId169"/>
    <p:sldId id="467" r:id="rId170"/>
    <p:sldId id="468" r:id="rId171"/>
    <p:sldId id="469" r:id="rId172"/>
    <p:sldId id="470" r:id="rId173"/>
    <p:sldId id="471" r:id="rId174"/>
    <p:sldId id="472" r:id="rId175"/>
    <p:sldId id="473" r:id="rId176"/>
    <p:sldId id="474" r:id="rId177"/>
    <p:sldId id="475" r:id="rId178"/>
    <p:sldId id="476" r:id="rId179"/>
    <p:sldId id="477" r:id="rId180"/>
    <p:sldId id="478" r:id="rId181"/>
    <p:sldId id="479" r:id="rId182"/>
    <p:sldId id="480" r:id="rId183"/>
    <p:sldId id="481" r:id="rId184"/>
    <p:sldId id="482" r:id="rId185"/>
    <p:sldId id="483" r:id="rId186"/>
    <p:sldId id="484" r:id="rId187"/>
    <p:sldId id="485" r:id="rId188"/>
    <p:sldId id="486" r:id="rId189"/>
    <p:sldId id="487" r:id="rId190"/>
    <p:sldId id="488" r:id="rId191"/>
    <p:sldId id="489" r:id="rId192"/>
    <p:sldId id="490" r:id="rId193"/>
    <p:sldId id="491" r:id="rId194"/>
    <p:sldId id="492" r:id="rId195"/>
    <p:sldId id="493" r:id="rId196"/>
    <p:sldId id="494" r:id="rId197"/>
    <p:sldId id="495" r:id="rId198"/>
    <p:sldId id="496" r:id="rId199"/>
    <p:sldId id="497" r:id="rId200"/>
    <p:sldId id="498" r:id="rId201"/>
    <p:sldId id="499" r:id="rId202"/>
    <p:sldId id="500" r:id="rId203"/>
    <p:sldId id="501" r:id="rId204"/>
    <p:sldId id="502" r:id="rId205"/>
    <p:sldId id="503" r:id="rId206"/>
    <p:sldId id="504" r:id="rId207"/>
    <p:sldId id="505" r:id="rId208"/>
    <p:sldId id="506" r:id="rId209"/>
    <p:sldId id="507" r:id="rId210"/>
    <p:sldId id="508" r:id="rId211"/>
    <p:sldId id="509" r:id="rId212"/>
    <p:sldId id="510" r:id="rId213"/>
    <p:sldId id="511" r:id="rId214"/>
    <p:sldId id="512" r:id="rId215"/>
    <p:sldId id="513" r:id="rId216"/>
    <p:sldId id="514" r:id="rId217"/>
    <p:sldId id="515" r:id="rId218"/>
    <p:sldId id="516" r:id="rId219"/>
    <p:sldId id="517" r:id="rId220"/>
    <p:sldId id="518" r:id="rId221"/>
    <p:sldId id="519" r:id="rId222"/>
    <p:sldId id="520" r:id="rId223"/>
    <p:sldId id="521" r:id="rId224"/>
    <p:sldId id="522" r:id="rId225"/>
    <p:sldId id="523" r:id="rId226"/>
    <p:sldId id="524" r:id="rId227"/>
    <p:sldId id="525" r:id="rId228"/>
    <p:sldId id="526" r:id="rId229"/>
    <p:sldId id="527" r:id="rId230"/>
    <p:sldId id="528" r:id="rId231"/>
    <p:sldId id="529" r:id="rId232"/>
    <p:sldId id="530" r:id="rId233"/>
    <p:sldId id="531" r:id="rId234"/>
    <p:sldId id="532" r:id="rId235"/>
    <p:sldId id="533" r:id="rId236"/>
    <p:sldId id="534" r:id="rId237"/>
    <p:sldId id="535" r:id="rId238"/>
    <p:sldId id="536" r:id="rId239"/>
    <p:sldId id="537" r:id="rId240"/>
    <p:sldId id="538" r:id="rId241"/>
    <p:sldId id="539" r:id="rId242"/>
    <p:sldId id="540" r:id="rId243"/>
    <p:sldId id="541" r:id="rId244"/>
    <p:sldId id="542" r:id="rId245"/>
    <p:sldId id="543" r:id="rId246"/>
    <p:sldId id="544" r:id="rId247"/>
    <p:sldId id="545" r:id="rId248"/>
    <p:sldId id="546" r:id="rId249"/>
    <p:sldId id="258" r:id="rId250"/>
  </p:sldIdLst>
  <p:sldSz cx="12192000" cy="6858000"/>
  <p:notesSz cx="6858000" cy="9144000"/>
  <p:custDataLst>
    <p:tags r:id="rId25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49087"/>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70" d="100"/>
          <a:sy n="70" d="100"/>
        </p:scale>
        <p:origin x="66" y="582"/>
      </p:cViewPr>
      <p:guideLst>
        <p:guide orient="horz" pos="2160"/>
        <p:guide pos="384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tags" Target="tags/tag1.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presProps" Target="presProps.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viewProps" Target="viewProp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theme" Target="theme/theme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tableStyles" Target="tableStyles.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15.xml"/><Relationship Id="rId7" Type="http://schemas.openxmlformats.org/officeDocument/2006/relationships/slideMaster" Target="../slideMasters/slideMaster1.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tags" Target="../tags/tag18.xml"/><Relationship Id="rId5" Type="http://schemas.openxmlformats.org/officeDocument/2006/relationships/tags" Target="../tags/tag17.xml"/><Relationship Id="rId4" Type="http://schemas.openxmlformats.org/officeDocument/2006/relationships/tags" Target="../tags/tag16.xml"/></Relationships>
</file>

<file path=ppt/slideLayouts/_rels/slideLayout11.xml.rels><?xml version="1.0" encoding="UTF-8" standalone="yes"?>
<Relationships xmlns="http://schemas.openxmlformats.org/package/2006/relationships"><Relationship Id="rId8" Type="http://schemas.openxmlformats.org/officeDocument/2006/relationships/tags" Target="../tags/tag26.xml"/><Relationship Id="rId3" Type="http://schemas.openxmlformats.org/officeDocument/2006/relationships/tags" Target="../tags/tag21.xml"/><Relationship Id="rId7" Type="http://schemas.openxmlformats.org/officeDocument/2006/relationships/tags" Target="../tags/tag25.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tags" Target="../tags/tag24.xml"/><Relationship Id="rId5" Type="http://schemas.openxmlformats.org/officeDocument/2006/relationships/tags" Target="../tags/tag23.xml"/><Relationship Id="rId4" Type="http://schemas.openxmlformats.org/officeDocument/2006/relationships/tags" Target="../tags/tag22.xml"/><Relationship Id="rId9"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tags" Target="../tags/tag27.xml"/><Relationship Id="rId5" Type="http://schemas.openxmlformats.org/officeDocument/2006/relationships/slideMaster" Target="../slideMasters/slideMaster1.xml"/><Relationship Id="rId4" Type="http://schemas.openxmlformats.org/officeDocument/2006/relationships/tags" Target="../tags/tag30.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4"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36.xml"/><Relationship Id="rId7" Type="http://schemas.openxmlformats.org/officeDocument/2006/relationships/slideMaster" Target="../slideMasters/slideMaster1.xml"/><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tags" Target="../tags/tag39.xml"/><Relationship Id="rId5" Type="http://schemas.openxmlformats.org/officeDocument/2006/relationships/tags" Target="../tags/tag38.xml"/><Relationship Id="rId4" Type="http://schemas.openxmlformats.org/officeDocument/2006/relationships/tags" Target="../tags/tag37.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slideMaster" Target="../slideMasters/slideMaster1.xml"/><Relationship Id="rId5" Type="http://schemas.openxmlformats.org/officeDocument/2006/relationships/tags" Target="../tags/tag44.xml"/><Relationship Id="rId4" Type="http://schemas.openxmlformats.org/officeDocument/2006/relationships/tags" Target="../tags/tag43.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47.xml"/><Relationship Id="rId2" Type="http://schemas.openxmlformats.org/officeDocument/2006/relationships/tags" Target="../tags/tag46.xml"/><Relationship Id="rId1" Type="http://schemas.openxmlformats.org/officeDocument/2006/relationships/tags" Target="../tags/tag45.xml"/><Relationship Id="rId5" Type="http://schemas.openxmlformats.org/officeDocument/2006/relationships/slideMaster" Target="../slideMasters/slideMaster1.xml"/><Relationship Id="rId4" Type="http://schemas.openxmlformats.org/officeDocument/2006/relationships/tags" Target="../tags/tag48.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Master" Target="../slideMasters/slideMaster1.xml"/><Relationship Id="rId5" Type="http://schemas.openxmlformats.org/officeDocument/2006/relationships/tags" Target="../tags/tag53.xml"/><Relationship Id="rId4" Type="http://schemas.openxmlformats.org/officeDocument/2006/relationships/tags" Target="../tags/tag5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xml"/><Relationship Id="rId1" Type="http://schemas.openxmlformats.org/officeDocument/2006/relationships/tags" Target="../tags/tag8.xml"/><Relationship Id="rId4" Type="http://schemas.openxmlformats.org/officeDocument/2006/relationships/image" Target="../media/image9.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Master" Target="../slideMasters/slideMaster1.xml"/><Relationship Id="rId1" Type="http://schemas.openxmlformats.org/officeDocument/2006/relationships/tags" Target="../tags/tag1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标题幻灯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0" y="2338841"/>
            <a:ext cx="12192000" cy="1097601"/>
          </a:xfrm>
        </p:spPr>
        <p:txBody>
          <a:bodyPr anchor="b"/>
          <a:lstStyle>
            <a:lvl1pPr algn="ctr">
              <a:defRPr sz="6000" b="1">
                <a:solidFill>
                  <a:schemeClr val="bg1"/>
                </a:solidFill>
                <a:latin typeface="微软雅黑" panose="020B0503020204020204" pitchFamily="34" charset="-122"/>
                <a:ea typeface="微软雅黑" panose="020B0503020204020204" pitchFamily="34" charset="-122"/>
              </a:defRPr>
            </a:lvl1pPr>
          </a:lstStyle>
          <a:p>
            <a:r>
              <a:rPr lang="zh-CN" altLang="en-US"/>
              <a:t>单击此处编辑母版标题样式</a:t>
            </a:r>
          </a:p>
        </p:txBody>
      </p:sp>
      <p:sp>
        <p:nvSpPr>
          <p:cNvPr id="3" name="副标题 2"/>
          <p:cNvSpPr>
            <a:spLocks noGrp="1"/>
          </p:cNvSpPr>
          <p:nvPr>
            <p:ph type="subTitle" idx="1"/>
          </p:nvPr>
        </p:nvSpPr>
        <p:spPr>
          <a:xfrm>
            <a:off x="0" y="3749077"/>
            <a:ext cx="12192000" cy="749403"/>
          </a:xfrm>
        </p:spPr>
        <p:txBody>
          <a:bodyPr/>
          <a:lstStyle>
            <a:lvl1pPr marL="0" indent="0" algn="ctr">
              <a:buNone/>
              <a:defRPr sz="2400" b="1">
                <a:solidFill>
                  <a:schemeClr val="bg1"/>
                </a:solidFill>
                <a:latin typeface="微软雅黑" panose="020B0503020204020204" pitchFamily="34" charset="-122"/>
                <a:ea typeface="微软雅黑" panose="020B0503020204020204" pitchFamily="34"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73422" y="356568"/>
            <a:ext cx="2453862" cy="378627"/>
          </a:xfrm>
          <a:prstGeom prst="rect">
            <a:avLst/>
          </a:prstGeom>
        </p:spPr>
      </p:pic>
    </p:spTree>
    <p:extLst>
      <p:ext uri="{BB962C8B-B14F-4D97-AF65-F5344CB8AC3E}">
        <p14:creationId xmlns:p14="http://schemas.microsoft.com/office/powerpoint/2010/main" val="9197146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2024/9/4</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2024/9/4</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2024/9/4</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2024/9/4</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2024/9/4</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2024/9/4</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2024/9/4</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2024/9/4</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3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378702" y="351340"/>
            <a:ext cx="10515600" cy="664149"/>
          </a:xfrm>
        </p:spPr>
        <p:txBody>
          <a:bodyPr>
            <a:normAutofit/>
          </a:bodyPr>
          <a:lstStyle>
            <a:lvl1pPr>
              <a:defRPr sz="2800" b="1">
                <a:solidFill>
                  <a:schemeClr val="bg1"/>
                </a:solidFill>
                <a:latin typeface="微软雅黑" panose="020B0503020204020204" pitchFamily="34" charset="-122"/>
                <a:ea typeface="微软雅黑" panose="020B0503020204020204" pitchFamily="34" charset="-122"/>
              </a:defRPr>
            </a:lvl1pPr>
          </a:lstStyle>
          <a:p>
            <a:r>
              <a:rPr lang="zh-CN" altLang="en-US"/>
              <a:t>单击此处编辑母版标题样式</a:t>
            </a:r>
          </a:p>
        </p:txBody>
      </p:sp>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88623" y="6321802"/>
            <a:ext cx="2069270" cy="319697"/>
          </a:xfrm>
          <a:prstGeom prst="rect">
            <a:avLst/>
          </a:prstGeom>
        </p:spPr>
      </p:pic>
      <p:sp>
        <p:nvSpPr>
          <p:cNvPr id="6" name="内容占位符 5"/>
          <p:cNvSpPr>
            <a:spLocks noGrp="1"/>
          </p:cNvSpPr>
          <p:nvPr>
            <p:ph sz="quarter" idx="10"/>
          </p:nvPr>
        </p:nvSpPr>
        <p:spPr>
          <a:xfrm>
            <a:off x="789940" y="1275715"/>
            <a:ext cx="10351135" cy="784860"/>
          </a:xfrm>
        </p:spPr>
        <p:txBody>
          <a:bodyPr>
            <a:noAutofit/>
          </a:bodyPr>
          <a:lstStyle>
            <a:lvl1pPr marL="0" indent="0">
              <a:buFontTx/>
              <a:buNone/>
              <a:defRPr sz="2800">
                <a:solidFill>
                  <a:schemeClr val="tx1"/>
                </a:solidFill>
                <a:latin typeface="方正兰亭黑简体" panose="02000000000000000000" pitchFamily="2" charset="-122"/>
                <a:ea typeface="方正兰亭黑简体" panose="02000000000000000000" pitchFamily="2" charset="-122"/>
              </a:defRPr>
            </a:lvl1pPr>
            <a:lvl2pPr marL="457200" indent="0">
              <a:buFontTx/>
              <a:buNone/>
              <a:defRPr sz="2800">
                <a:solidFill>
                  <a:schemeClr val="tx1"/>
                </a:solidFill>
                <a:latin typeface="方正兰亭黑简体" panose="02000000000000000000" pitchFamily="2" charset="-122"/>
                <a:ea typeface="方正兰亭黑简体" panose="02000000000000000000" pitchFamily="2" charset="-122"/>
              </a:defRPr>
            </a:lvl2pPr>
            <a:lvl3pPr marL="914400" indent="0">
              <a:buFontTx/>
              <a:buNone/>
              <a:defRPr sz="2800">
                <a:solidFill>
                  <a:schemeClr val="tx1"/>
                </a:solidFill>
                <a:latin typeface="方正兰亭黑简体" panose="02000000000000000000" pitchFamily="2" charset="-122"/>
                <a:ea typeface="方正兰亭黑简体" panose="02000000000000000000" pitchFamily="2" charset="-122"/>
              </a:defRPr>
            </a:lvl3pPr>
            <a:lvl4pPr marL="1371600" indent="0">
              <a:buFontTx/>
              <a:buNone/>
              <a:defRPr sz="2800">
                <a:solidFill>
                  <a:schemeClr val="tx1"/>
                </a:solidFill>
                <a:latin typeface="方正兰亭黑简体" panose="02000000000000000000" pitchFamily="2" charset="-122"/>
                <a:ea typeface="方正兰亭黑简体" panose="02000000000000000000" pitchFamily="2" charset="-122"/>
              </a:defRPr>
            </a:lvl4pPr>
            <a:lvl5pPr marL="1828800" indent="0">
              <a:buFontTx/>
              <a:buNone/>
              <a:defRPr sz="2800">
                <a:solidFill>
                  <a:schemeClr val="tx1"/>
                </a:solidFill>
                <a:latin typeface="方正兰亭黑简体" panose="02000000000000000000" pitchFamily="2" charset="-122"/>
                <a:ea typeface="方正兰亭黑简体" panose="02000000000000000000" pitchFamily="2" charset="-122"/>
              </a:defRPr>
            </a:lvl5pPr>
          </a:lstStyle>
          <a:p>
            <a:pPr lvl="0"/>
            <a:r>
              <a:rPr lang="zh-CN" altLang="en-US" dirty="0"/>
              <a:t>单击此处编辑母版文本样式</a:t>
            </a:r>
          </a:p>
          <a:p>
            <a:pPr lvl="1"/>
            <a:endParaRPr lang="zh-CN" altLang="en-US" dirty="0"/>
          </a:p>
        </p:txBody>
      </p:sp>
      <p:sp>
        <p:nvSpPr>
          <p:cNvPr id="8" name="文本占位符 7"/>
          <p:cNvSpPr>
            <a:spLocks noGrp="1"/>
          </p:cNvSpPr>
          <p:nvPr>
            <p:ph type="body" sz="quarter" idx="11"/>
          </p:nvPr>
        </p:nvSpPr>
        <p:spPr>
          <a:xfrm>
            <a:off x="789940" y="2320290"/>
            <a:ext cx="10351135" cy="3877310"/>
          </a:xfrm>
        </p:spPr>
        <p:txBody>
          <a:bodyPr>
            <a:normAutofit/>
          </a:bodyPr>
          <a:lstStyle>
            <a:lvl1pPr marL="0" indent="609600" eaLnBrk="1" fontAlgn="auto" latinLnBrk="0" hangingPunct="1">
              <a:buFontTx/>
              <a:buNone/>
              <a:defRPr sz="2400" spc="0">
                <a:solidFill>
                  <a:schemeClr val="tx1"/>
                </a:solidFill>
                <a:latin typeface="楷体" panose="02010609060101010101" pitchFamily="49" charset="-122"/>
                <a:ea typeface="楷体" panose="02010609060101010101" pitchFamily="49" charset="-122"/>
              </a:defRPr>
            </a:lvl1pPr>
            <a:lvl2pPr marL="457200" indent="609600" eaLnBrk="1" fontAlgn="auto" latinLnBrk="0" hangingPunct="1">
              <a:buFontTx/>
              <a:buNone/>
              <a:defRPr sz="2400" spc="0">
                <a:solidFill>
                  <a:schemeClr val="tx1"/>
                </a:solidFill>
                <a:latin typeface="楷体" panose="02010609060101010101" pitchFamily="49" charset="-122"/>
                <a:ea typeface="楷体" panose="02010609060101010101" pitchFamily="49" charset="-122"/>
              </a:defRPr>
            </a:lvl2pPr>
            <a:lvl3pPr marL="914400" indent="609600" eaLnBrk="1" fontAlgn="auto" latinLnBrk="0" hangingPunct="1">
              <a:buFontTx/>
              <a:buNone/>
              <a:defRPr sz="2400" spc="0">
                <a:solidFill>
                  <a:schemeClr val="tx1"/>
                </a:solidFill>
                <a:latin typeface="楷体" panose="02010609060101010101" pitchFamily="49" charset="-122"/>
                <a:ea typeface="楷体" panose="02010609060101010101" pitchFamily="49" charset="-122"/>
              </a:defRPr>
            </a:lvl3pPr>
            <a:lvl4pPr marL="1371600" indent="609600" eaLnBrk="1" fontAlgn="auto" latinLnBrk="0" hangingPunct="1">
              <a:buFontTx/>
              <a:buNone/>
              <a:defRPr sz="2400" spc="0">
                <a:solidFill>
                  <a:schemeClr val="tx1"/>
                </a:solidFill>
                <a:latin typeface="楷体" panose="02010609060101010101" pitchFamily="49" charset="-122"/>
                <a:ea typeface="楷体" panose="02010609060101010101" pitchFamily="49" charset="-122"/>
              </a:defRPr>
            </a:lvl4pPr>
            <a:lvl5pPr marL="1828800" indent="609600" eaLnBrk="1" fontAlgn="auto" latinLnBrk="0" hangingPunct="1">
              <a:buFontTx/>
              <a:buNone/>
              <a:defRPr sz="2400" spc="0">
                <a:solidFill>
                  <a:schemeClr val="tx1"/>
                </a:solidFill>
                <a:latin typeface="楷体" panose="02010609060101010101" pitchFamily="49" charset="-122"/>
                <a:ea typeface="楷体" panose="02010609060101010101" pitchFamily="49"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Tree>
    <p:extLst>
      <p:ext uri="{BB962C8B-B14F-4D97-AF65-F5344CB8AC3E}">
        <p14:creationId xmlns:p14="http://schemas.microsoft.com/office/powerpoint/2010/main" val="30618012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1_节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0" y="1939079"/>
            <a:ext cx="12192000" cy="1833395"/>
          </a:xfrm>
        </p:spPr>
        <p:txBody>
          <a:bodyPr anchor="b"/>
          <a:lstStyle>
            <a:lvl1pPr algn="ctr">
              <a:defRPr sz="6000" b="1">
                <a:solidFill>
                  <a:schemeClr val="bg1"/>
                </a:solidFill>
                <a:latin typeface="微软雅黑" panose="020B0503020204020204" pitchFamily="34" charset="-122"/>
                <a:ea typeface="微软雅黑" panose="020B0503020204020204" pitchFamily="34" charset="-122"/>
              </a:defRPr>
            </a:lvl1pPr>
          </a:lstStyle>
          <a:p>
            <a:r>
              <a:rPr lang="zh-CN" altLang="en-US"/>
              <a:t>单击此处编辑母版标题样式</a:t>
            </a:r>
          </a:p>
        </p:txBody>
      </p:sp>
      <p:sp>
        <p:nvSpPr>
          <p:cNvPr id="3" name="文本占位符 2"/>
          <p:cNvSpPr>
            <a:spLocks noGrp="1"/>
          </p:cNvSpPr>
          <p:nvPr>
            <p:ph type="body" idx="1"/>
          </p:nvPr>
        </p:nvSpPr>
        <p:spPr>
          <a:xfrm>
            <a:off x="0" y="4529728"/>
            <a:ext cx="12192000" cy="1500187"/>
          </a:xfrm>
        </p:spPr>
        <p:txBody>
          <a:bodyPr/>
          <a:lstStyle>
            <a:lvl1pPr marL="0" indent="0" algn="ctr">
              <a:buNone/>
              <a:defRPr sz="2400" b="1">
                <a:solidFill>
                  <a:schemeClr val="bg1"/>
                </a:solidFill>
                <a:latin typeface="微软雅黑" panose="020B0503020204020204" pitchFamily="34" charset="-122"/>
                <a:ea typeface="微软雅黑" panose="020B0503020204020204" pitchFamily="34" charset="-122"/>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CC70E674-CA8D-43FC-99A3-A843FAB0CE9E}" type="datetimeFigureOut">
              <a:rPr lang="zh-CN" altLang="en-US" smtClean="0"/>
              <a:t>2024/9/4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448254-557A-4185-9780-8DCE86EE0149}" type="slidenum">
              <a:rPr lang="zh-CN" altLang="en-US" smtClean="0"/>
              <a:t>‹#›</a:t>
            </a:fld>
            <a:endParaRPr lang="zh-CN" altLang="en-US"/>
          </a:p>
        </p:txBody>
      </p:sp>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4623" y="325359"/>
            <a:ext cx="3455726" cy="533901"/>
          </a:xfrm>
          <a:prstGeom prst="rect">
            <a:avLst/>
          </a:prstGeom>
        </p:spPr>
      </p:pic>
    </p:spTree>
    <p:extLst>
      <p:ext uri="{BB962C8B-B14F-4D97-AF65-F5344CB8AC3E}">
        <p14:creationId xmlns:p14="http://schemas.microsoft.com/office/powerpoint/2010/main" val="39131179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1_仅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700351" y="2717752"/>
            <a:ext cx="10515600" cy="1325563"/>
          </a:xfrm>
        </p:spPr>
        <p:txBody>
          <a:bodyPr/>
          <a:lstStyle>
            <a:lvl1pPr>
              <a:defRPr b="1">
                <a:solidFill>
                  <a:schemeClr val="bg1"/>
                </a:solidFill>
                <a:latin typeface="微软雅黑" panose="020B0503020204020204" pitchFamily="34" charset="-122"/>
                <a:ea typeface="微软雅黑" panose="020B0503020204020204" pitchFamily="34" charset="-122"/>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CC70E674-CA8D-43FC-99A3-A843FAB0CE9E}" type="datetimeFigureOut">
              <a:rPr lang="zh-CN" altLang="en-US" smtClean="0"/>
              <a:t>2024/9/4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7448254-557A-4185-9780-8DCE86EE0149}" type="slidenum">
              <a:rPr lang="zh-CN" altLang="en-US" smtClean="0"/>
              <a:t>‹#›</a:t>
            </a:fld>
            <a:endParaRPr lang="zh-CN" altLang="en-US"/>
          </a:p>
        </p:txBody>
      </p:sp>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09507" y="372911"/>
            <a:ext cx="2573721" cy="397633"/>
          </a:xfrm>
          <a:prstGeom prst="rect">
            <a:avLst/>
          </a:prstGeom>
        </p:spPr>
      </p:pic>
    </p:spTree>
    <p:extLst>
      <p:ext uri="{BB962C8B-B14F-4D97-AF65-F5344CB8AC3E}">
        <p14:creationId xmlns:p14="http://schemas.microsoft.com/office/powerpoint/2010/main" val="27610753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标题幻灯片">
    <p:bg>
      <p:bgPr>
        <a:blipFill rotWithShape="1">
          <a:blip r:embed="rId4"/>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ctrTitle"/>
            <p:custDataLst>
              <p:tags r:id="rId1"/>
            </p:custDataLst>
          </p:nvPr>
        </p:nvSpPr>
        <p:spPr>
          <a:xfrm>
            <a:off x="1196400" y="1709068"/>
            <a:ext cx="9799200" cy="2570400"/>
          </a:xfrm>
        </p:spPr>
        <p:txBody>
          <a:bodyPr lIns="90000" tIns="46800" rIns="90000" bIns="46800" anchor="b" anchorCtr="0">
            <a:normAutofit/>
          </a:bodyPr>
          <a:lstStyle>
            <a:lvl1pPr algn="ctr">
              <a:defRPr sz="7200">
                <a:solidFill>
                  <a:schemeClr val="accent5">
                    <a:lumMod val="75000"/>
                  </a:schemeClr>
                </a:solidFill>
                <a:latin typeface="思源黑体 CN Heavy" panose="020B0A00000000000000" charset="-122"/>
                <a:ea typeface="思源黑体 CN Heavy" panose="020B0A00000000000000" charset="-122"/>
              </a:defRPr>
            </a:lvl1pPr>
          </a:lstStyle>
          <a:p>
            <a:r>
              <a:rPr lang="zh-CN" altLang="en-US" dirty="0"/>
              <a:t>单击此处编辑母版标题样式</a:t>
            </a:r>
          </a:p>
        </p:txBody>
      </p:sp>
      <p:sp>
        <p:nvSpPr>
          <p:cNvPr id="3" name="副标题 2"/>
          <p:cNvSpPr>
            <a:spLocks noGrp="1"/>
          </p:cNvSpPr>
          <p:nvPr>
            <p:ph type="subTitle" idx="1"/>
            <p:custDataLst>
              <p:tags r:id="rId2"/>
            </p:custDataLst>
          </p:nvPr>
        </p:nvSpPr>
        <p:spPr>
          <a:xfrm>
            <a:off x="1198880" y="4436110"/>
            <a:ext cx="9799320" cy="892246"/>
          </a:xfrm>
        </p:spPr>
        <p:txBody>
          <a:bodyPr lIns="90000" tIns="46800" rIns="90000" bIns="46800">
            <a:noAutofit/>
          </a:bodyPr>
          <a:lstStyle>
            <a:lvl1pPr marL="0" indent="0" algn="ctr">
              <a:lnSpc>
                <a:spcPct val="110000"/>
              </a:lnSpc>
              <a:buNone/>
              <a:defRPr sz="4000" b="1" spc="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标题和内容">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3321A02C-9534-64A2-9949-44500DCA8FA3}"/>
              </a:ext>
            </a:extLst>
          </p:cNvPr>
          <p:cNvSpPr>
            <a:spLocks noGrp="1"/>
          </p:cNvSpPr>
          <p:nvPr>
            <p:ph type="ctrTitle"/>
            <p:custDataLst>
              <p:tags r:id="rId1"/>
            </p:custDataLst>
          </p:nvPr>
        </p:nvSpPr>
        <p:spPr>
          <a:xfrm>
            <a:off x="1151810" y="1223645"/>
            <a:ext cx="9799200" cy="2570400"/>
          </a:xfrm>
        </p:spPr>
        <p:txBody>
          <a:bodyPr lIns="90000" tIns="46800" rIns="90000" bIns="46800" anchor="b" anchorCtr="0">
            <a:normAutofit/>
          </a:bodyPr>
          <a:lstStyle>
            <a:lvl1pPr algn="ctr">
              <a:defRPr sz="4800">
                <a:solidFill>
                  <a:schemeClr val="accent5">
                    <a:lumMod val="75000"/>
                  </a:schemeClr>
                </a:solidFill>
                <a:latin typeface="思源黑体 CN Heavy" panose="020B0A00000000000000" charset="-122"/>
                <a:ea typeface="思源黑体 CN Heavy" panose="020B0A00000000000000" charset="-122"/>
              </a:defRPr>
            </a:lvl1pPr>
          </a:lstStyle>
          <a:p>
            <a:r>
              <a:rPr lang="zh-CN" altLang="en-US" dirty="0"/>
              <a:t>单击此处编辑母版标题样式</a:t>
            </a:r>
          </a:p>
        </p:txBody>
      </p:sp>
    </p:spTree>
    <p:extLst>
      <p:ext uri="{BB962C8B-B14F-4D97-AF65-F5344CB8AC3E}">
        <p14:creationId xmlns:p14="http://schemas.microsoft.com/office/powerpoint/2010/main" val="1662277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330" y="410845"/>
            <a:ext cx="10968990" cy="626745"/>
          </a:xfrm>
        </p:spPr>
        <p:txBody>
          <a:bodyPr vert="horz" lIns="90000" tIns="46800" rIns="90000" bIns="46800" rtlCol="0" anchor="ctr" anchorCtr="0">
            <a:normAutofit/>
          </a:bodyPr>
          <a:lstStyle>
            <a:lvl1pPr>
              <a:defRPr sz="2800" b="1">
                <a:solidFill>
                  <a:schemeClr val="bg1"/>
                </a:solidFill>
                <a:latin typeface="思源黑体 CN Heavy" panose="020B0A00000000000000" charset="-122"/>
                <a:ea typeface="思源黑体 CN Heavy" panose="020B0A00000000000000" charset="-122"/>
              </a:defRPr>
            </a:lvl1pPr>
          </a:lstStyle>
          <a:p>
            <a:pPr lvl="0"/>
            <a:r>
              <a:rPr lang="zh-CN" altLang="en-US"/>
              <a:t>单击此处编辑母版标题样式</a:t>
            </a:r>
          </a:p>
        </p:txBody>
      </p:sp>
      <p:sp>
        <p:nvSpPr>
          <p:cNvPr id="6" name="内容占位符 5">
            <a:extLst>
              <a:ext uri="{FF2B5EF4-FFF2-40B4-BE49-F238E27FC236}">
                <a16:creationId xmlns:a16="http://schemas.microsoft.com/office/drawing/2014/main" id="{956E8AF9-3D39-D25D-4C88-AC05561F779A}"/>
              </a:ext>
            </a:extLst>
          </p:cNvPr>
          <p:cNvSpPr>
            <a:spLocks noGrp="1"/>
          </p:cNvSpPr>
          <p:nvPr>
            <p:ph sz="quarter" idx="10"/>
          </p:nvPr>
        </p:nvSpPr>
        <p:spPr>
          <a:xfrm>
            <a:off x="1050131" y="1693865"/>
            <a:ext cx="10091737" cy="626746"/>
          </a:xfrm>
        </p:spPr>
        <p:txBody>
          <a:bodyPr>
            <a:noAutofit/>
          </a:bodyPr>
          <a:lstStyle>
            <a:lvl1pPr marL="0" indent="0">
              <a:buFontTx/>
              <a:buNone/>
              <a:defRPr sz="2800">
                <a:solidFill>
                  <a:schemeClr val="tx1"/>
                </a:solidFill>
                <a:latin typeface="方正兰亭黑简体" panose="02000000000000000000" pitchFamily="2" charset="-122"/>
                <a:ea typeface="方正兰亭黑简体" panose="02000000000000000000" pitchFamily="2" charset="-122"/>
              </a:defRPr>
            </a:lvl1pPr>
            <a:lvl2pPr marL="457200" indent="0">
              <a:buFontTx/>
              <a:buNone/>
              <a:defRPr sz="2800">
                <a:solidFill>
                  <a:schemeClr val="tx1"/>
                </a:solidFill>
                <a:latin typeface="方正兰亭黑简体" panose="02000000000000000000" pitchFamily="2" charset="-122"/>
                <a:ea typeface="方正兰亭黑简体" panose="02000000000000000000" pitchFamily="2" charset="-122"/>
              </a:defRPr>
            </a:lvl2pPr>
            <a:lvl3pPr marL="914400" indent="0">
              <a:buFontTx/>
              <a:buNone/>
              <a:defRPr sz="2800">
                <a:solidFill>
                  <a:schemeClr val="tx1"/>
                </a:solidFill>
                <a:latin typeface="方正兰亭黑简体" panose="02000000000000000000" pitchFamily="2" charset="-122"/>
                <a:ea typeface="方正兰亭黑简体" panose="02000000000000000000" pitchFamily="2" charset="-122"/>
              </a:defRPr>
            </a:lvl3pPr>
            <a:lvl4pPr marL="1371600" indent="0">
              <a:buFontTx/>
              <a:buNone/>
              <a:defRPr sz="2800">
                <a:solidFill>
                  <a:schemeClr val="tx1"/>
                </a:solidFill>
                <a:latin typeface="方正兰亭黑简体" panose="02000000000000000000" pitchFamily="2" charset="-122"/>
                <a:ea typeface="方正兰亭黑简体" panose="02000000000000000000" pitchFamily="2" charset="-122"/>
              </a:defRPr>
            </a:lvl4pPr>
            <a:lvl5pPr marL="1828800" indent="0">
              <a:buFontTx/>
              <a:buNone/>
              <a:defRPr sz="2800">
                <a:solidFill>
                  <a:schemeClr val="tx1"/>
                </a:solidFill>
                <a:latin typeface="方正兰亭黑简体" panose="02000000000000000000" pitchFamily="2" charset="-122"/>
                <a:ea typeface="方正兰亭黑简体" panose="02000000000000000000" pitchFamily="2" charset="-122"/>
              </a:defRPr>
            </a:lvl5pPr>
          </a:lstStyle>
          <a:p>
            <a:pPr lvl="0"/>
            <a:r>
              <a:rPr lang="zh-CN" altLang="en-US" dirty="0"/>
              <a:t>单击此处编辑母版文本样式</a:t>
            </a:r>
          </a:p>
          <a:p>
            <a:pPr lvl="1"/>
            <a:endParaRPr lang="zh-CN" altLang="en-US" dirty="0"/>
          </a:p>
        </p:txBody>
      </p:sp>
      <p:sp>
        <p:nvSpPr>
          <p:cNvPr id="8" name="文本占位符 7">
            <a:extLst>
              <a:ext uri="{FF2B5EF4-FFF2-40B4-BE49-F238E27FC236}">
                <a16:creationId xmlns:a16="http://schemas.microsoft.com/office/drawing/2014/main" id="{4E26D44C-8DE2-5997-2DF8-42876C47886C}"/>
              </a:ext>
            </a:extLst>
          </p:cNvPr>
          <p:cNvSpPr>
            <a:spLocks noGrp="1"/>
          </p:cNvSpPr>
          <p:nvPr>
            <p:ph type="body" sz="quarter" idx="11"/>
          </p:nvPr>
        </p:nvSpPr>
        <p:spPr>
          <a:xfrm>
            <a:off x="1049338" y="2438400"/>
            <a:ext cx="10091737" cy="3759200"/>
          </a:xfrm>
        </p:spPr>
        <p:txBody>
          <a:bodyPr>
            <a:normAutofit/>
          </a:bodyPr>
          <a:lstStyle>
            <a:lvl1pPr marL="0" indent="612000">
              <a:buFontTx/>
              <a:buNone/>
              <a:defRPr sz="2400" spc="0">
                <a:solidFill>
                  <a:schemeClr val="tx1"/>
                </a:solidFill>
                <a:latin typeface="楷体" panose="02010609060101010101" pitchFamily="49" charset="-122"/>
                <a:ea typeface="楷体" panose="02010609060101010101" pitchFamily="49" charset="-122"/>
              </a:defRPr>
            </a:lvl1pPr>
            <a:lvl2pPr marL="457200" indent="612000">
              <a:buFontTx/>
              <a:buNone/>
              <a:defRPr sz="2400" spc="0">
                <a:solidFill>
                  <a:schemeClr val="tx1"/>
                </a:solidFill>
                <a:latin typeface="楷体" panose="02010609060101010101" pitchFamily="49" charset="-122"/>
                <a:ea typeface="楷体" panose="02010609060101010101" pitchFamily="49" charset="-122"/>
              </a:defRPr>
            </a:lvl2pPr>
            <a:lvl3pPr marL="914400" indent="612000">
              <a:buFontTx/>
              <a:buNone/>
              <a:defRPr sz="2400" spc="0">
                <a:solidFill>
                  <a:schemeClr val="tx1"/>
                </a:solidFill>
                <a:latin typeface="楷体" panose="02010609060101010101" pitchFamily="49" charset="-122"/>
                <a:ea typeface="楷体" panose="02010609060101010101" pitchFamily="49" charset="-122"/>
              </a:defRPr>
            </a:lvl3pPr>
            <a:lvl4pPr marL="1371600" indent="612000">
              <a:buFontTx/>
              <a:buNone/>
              <a:defRPr sz="2400" spc="0">
                <a:solidFill>
                  <a:schemeClr val="tx1"/>
                </a:solidFill>
                <a:latin typeface="楷体" panose="02010609060101010101" pitchFamily="49" charset="-122"/>
                <a:ea typeface="楷体" panose="02010609060101010101" pitchFamily="49" charset="-122"/>
              </a:defRPr>
            </a:lvl4pPr>
            <a:lvl5pPr marL="1828800" indent="612000">
              <a:buFontTx/>
              <a:buNone/>
              <a:defRPr sz="2400" spc="0">
                <a:solidFill>
                  <a:schemeClr val="tx1"/>
                </a:solidFill>
                <a:latin typeface="楷体" panose="02010609060101010101" pitchFamily="49" charset="-122"/>
                <a:ea typeface="楷体" panose="02010609060101010101" pitchFamily="49"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标题和内容">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文本占位符 7">
            <a:extLst>
              <a:ext uri="{FF2B5EF4-FFF2-40B4-BE49-F238E27FC236}">
                <a16:creationId xmlns:a16="http://schemas.microsoft.com/office/drawing/2014/main" id="{4E26D44C-8DE2-5997-2DF8-42876C47886C}"/>
              </a:ext>
            </a:extLst>
          </p:cNvPr>
          <p:cNvSpPr>
            <a:spLocks noGrp="1"/>
          </p:cNvSpPr>
          <p:nvPr>
            <p:ph type="body" sz="quarter" idx="11"/>
          </p:nvPr>
        </p:nvSpPr>
        <p:spPr>
          <a:xfrm>
            <a:off x="1049338" y="1587500"/>
            <a:ext cx="10091737" cy="4610100"/>
          </a:xfrm>
        </p:spPr>
        <p:txBody>
          <a:bodyPr>
            <a:normAutofit/>
          </a:bodyPr>
          <a:lstStyle>
            <a:lvl1pPr marL="0" indent="612000">
              <a:buFontTx/>
              <a:buNone/>
              <a:defRPr sz="2400" spc="0">
                <a:solidFill>
                  <a:schemeClr val="tx1"/>
                </a:solidFill>
                <a:latin typeface="楷体" panose="02010609060101010101" pitchFamily="49" charset="-122"/>
                <a:ea typeface="楷体" panose="02010609060101010101" pitchFamily="49" charset="-122"/>
              </a:defRPr>
            </a:lvl1pPr>
            <a:lvl2pPr marL="457200" indent="612000">
              <a:buFontTx/>
              <a:buNone/>
              <a:defRPr sz="2400" spc="0">
                <a:solidFill>
                  <a:schemeClr val="tx1"/>
                </a:solidFill>
                <a:latin typeface="楷体" panose="02010609060101010101" pitchFamily="49" charset="-122"/>
                <a:ea typeface="楷体" panose="02010609060101010101" pitchFamily="49" charset="-122"/>
              </a:defRPr>
            </a:lvl2pPr>
            <a:lvl3pPr marL="914400" indent="612000">
              <a:buFontTx/>
              <a:buNone/>
              <a:defRPr sz="2400" spc="0">
                <a:solidFill>
                  <a:schemeClr val="tx1"/>
                </a:solidFill>
                <a:latin typeface="楷体" panose="02010609060101010101" pitchFamily="49" charset="-122"/>
                <a:ea typeface="楷体" panose="02010609060101010101" pitchFamily="49" charset="-122"/>
              </a:defRPr>
            </a:lvl3pPr>
            <a:lvl4pPr marL="1371600" indent="612000">
              <a:buFontTx/>
              <a:buNone/>
              <a:defRPr sz="2400" spc="0">
                <a:solidFill>
                  <a:schemeClr val="tx1"/>
                </a:solidFill>
                <a:latin typeface="楷体" panose="02010609060101010101" pitchFamily="49" charset="-122"/>
                <a:ea typeface="楷体" panose="02010609060101010101" pitchFamily="49" charset="-122"/>
              </a:defRPr>
            </a:lvl4pPr>
            <a:lvl5pPr marL="1828800" indent="612000">
              <a:buFontTx/>
              <a:buNone/>
              <a:defRPr sz="2400" spc="0">
                <a:solidFill>
                  <a:schemeClr val="tx1"/>
                </a:solidFill>
                <a:latin typeface="楷体" panose="02010609060101010101" pitchFamily="49" charset="-122"/>
                <a:ea typeface="楷体" panose="02010609060101010101" pitchFamily="49"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Tree>
    <p:extLst>
      <p:ext uri="{BB962C8B-B14F-4D97-AF65-F5344CB8AC3E}">
        <p14:creationId xmlns:p14="http://schemas.microsoft.com/office/powerpoint/2010/main" val="2190431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节标题">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3673475" y="2708275"/>
            <a:ext cx="5321300" cy="767080"/>
          </a:xfrm>
        </p:spPr>
        <p:txBody>
          <a:bodyPr lIns="90000" tIns="46800" rIns="90000" bIns="46800" anchor="b" anchorCtr="0">
            <a:noAutofit/>
          </a:bodyPr>
          <a:lstStyle>
            <a:lvl1pPr algn="ctr">
              <a:defRPr sz="5400" b="1">
                <a:solidFill>
                  <a:schemeClr val="accent5">
                    <a:lumMod val="75000"/>
                  </a:schemeClr>
                </a:solidFill>
                <a:latin typeface="思源黑体 CN Heavy" panose="020B0A00000000000000" charset="-122"/>
                <a:ea typeface="思源黑体 CN Heavy" panose="020B0A00000000000000" charset="-122"/>
              </a:defRPr>
            </a:lvl1pPr>
          </a:lstStyle>
          <a:p>
            <a:r>
              <a:rPr lang="zh-CN" altLang="en-US" dirty="0"/>
              <a:t>谢谢</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tags" Target="../tags/tag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ags" Target="../tags/tag3.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ags" Target="../tags/tag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ags" Target="../tags/tag6.xml"/><Relationship Id="rId10" Type="http://schemas.openxmlformats.org/officeDocument/2006/relationships/slideLayout" Target="../slideLayouts/slideLayout10.xml"/><Relationship Id="rId19"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ags" Target="../tags/tag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20"/>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21"/>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22"/>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t>2024/9/4</a:t>
            </a:fld>
            <a:endParaRPr lang="zh-CN" altLang="en-US"/>
          </a:p>
        </p:txBody>
      </p:sp>
      <p:sp>
        <p:nvSpPr>
          <p:cNvPr id="5" name="页脚占位符 4"/>
          <p:cNvSpPr>
            <a:spLocks noGrp="1"/>
          </p:cNvSpPr>
          <p:nvPr>
            <p:ph type="ftr" sz="quarter" idx="3"/>
            <p:custDataLst>
              <p:tags r:id="rId23"/>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24"/>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t>‹#›</a:t>
            </a:fld>
            <a:endParaRPr lang="zh-CN" altLang="en-US" dirty="0"/>
          </a:p>
        </p:txBody>
      </p:sp>
    </p:spTree>
    <p:custDataLst>
      <p:tags r:id="rId19"/>
    </p:custData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49" r:id="rId5"/>
    <p:sldLayoutId id="2147483660" r:id="rId6"/>
    <p:sldLayoutId id="2147483650" r:id="rId7"/>
    <p:sldLayoutId id="2147483661" r:id="rId8"/>
    <p:sldLayoutId id="2147483651" r:id="rId9"/>
    <p:sldLayoutId id="2147483652" r:id="rId10"/>
    <p:sldLayoutId id="2147483653" r:id="rId11"/>
    <p:sldLayoutId id="2147483654" r:id="rId12"/>
    <p:sldLayoutId id="2147483655" r:id="rId13"/>
    <p:sldLayoutId id="2147483656" r:id="rId14"/>
    <p:sldLayoutId id="2147483657" r:id="rId15"/>
    <p:sldLayoutId id="2147483658" r:id="rId16"/>
    <p:sldLayoutId id="2147483659" r:id="rId17"/>
  </p:sldLayoutIdLst>
  <p:txStyles>
    <p:titleStyle>
      <a:lvl1pPr algn="l" defTabSz="914400" rtl="0" eaLnBrk="1" fontAlgn="auto" latinLnBrk="0" hangingPunct="1">
        <a:lnSpc>
          <a:spcPct val="100000"/>
        </a:lnSpc>
        <a:spcBef>
          <a:spcPct val="0"/>
        </a:spcBef>
        <a:buNone/>
        <a:defRPr sz="3600" b="0"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5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p:txBody>
          <a:bodyPr>
            <a:normAutofit/>
          </a:bodyPr>
          <a:lstStyle/>
          <a:p>
            <a:r>
              <a:rPr lang="en-US" altLang="zh-CN" dirty="0"/>
              <a:t>《</a:t>
            </a:r>
            <a:r>
              <a:rPr lang="zh-CN" altLang="en-US" dirty="0"/>
              <a:t>幼儿心理学</a:t>
            </a:r>
            <a:r>
              <a:rPr lang="en-US" altLang="zh-CN" dirty="0"/>
              <a:t>》</a:t>
            </a:r>
            <a:r>
              <a:rPr lang="zh-CN" altLang="en-US" dirty="0"/>
              <a:t>（第三版）</a:t>
            </a:r>
            <a:endParaRPr lang="zh-CN" altLang="zh-CN" dirty="0"/>
          </a:p>
        </p:txBody>
      </p:sp>
      <p:sp>
        <p:nvSpPr>
          <p:cNvPr id="3" name="副标题 2"/>
          <p:cNvSpPr>
            <a:spLocks noGrp="1"/>
          </p:cNvSpPr>
          <p:nvPr>
            <p:ph type="subTitle" idx="1"/>
            <p:custDataLst>
              <p:tags r:id="rId3"/>
            </p:custDataLst>
          </p:nvPr>
        </p:nvSpPr>
        <p:spPr/>
        <p:txBody>
          <a:bodyPr>
            <a:normAutofit fontScale="85000" lnSpcReduction="20000"/>
          </a:bodyPr>
          <a:lstStyle/>
          <a:p>
            <a:r>
              <a:rPr lang="zh-CN" altLang="en-US" sz="4800" dirty="0"/>
              <a:t>第二章   幼儿认知的发展</a:t>
            </a: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E8483A4-FDC7-331B-7655-903FC35C8387}"/>
              </a:ext>
            </a:extLst>
          </p:cNvPr>
          <p:cNvSpPr>
            <a:spLocks noGrp="1"/>
          </p:cNvSpPr>
          <p:nvPr>
            <p:ph type="title"/>
          </p:nvPr>
        </p:nvSpPr>
        <p:spPr/>
        <p:txBody>
          <a:bodyPr/>
          <a:lstStyle/>
          <a:p>
            <a:r>
              <a:rPr lang="zh-CN" altLang="en-US" dirty="0"/>
              <a:t>二、认知研究的新方法</a:t>
            </a:r>
          </a:p>
        </p:txBody>
      </p:sp>
      <p:sp>
        <p:nvSpPr>
          <p:cNvPr id="3" name="内容占位符 2">
            <a:extLst>
              <a:ext uri="{FF2B5EF4-FFF2-40B4-BE49-F238E27FC236}">
                <a16:creationId xmlns:a16="http://schemas.microsoft.com/office/drawing/2014/main" id="{00BD9A12-D37C-9E69-ED81-50486F6B2AE4}"/>
              </a:ext>
            </a:extLst>
          </p:cNvPr>
          <p:cNvSpPr>
            <a:spLocks noGrp="1"/>
          </p:cNvSpPr>
          <p:nvPr>
            <p:ph sz="quarter" idx="10"/>
          </p:nvPr>
        </p:nvSpPr>
        <p:spPr/>
        <p:txBody>
          <a:bodyPr/>
          <a:lstStyle/>
          <a:p>
            <a:endParaRPr lang="zh-CN" altLang="en-US"/>
          </a:p>
        </p:txBody>
      </p:sp>
      <p:sp>
        <p:nvSpPr>
          <p:cNvPr id="4" name="文本占位符 3">
            <a:extLst>
              <a:ext uri="{FF2B5EF4-FFF2-40B4-BE49-F238E27FC236}">
                <a16:creationId xmlns:a16="http://schemas.microsoft.com/office/drawing/2014/main" id="{73958FCA-9509-C61A-D2A8-E7929F74A001}"/>
              </a:ext>
            </a:extLst>
          </p:cNvPr>
          <p:cNvSpPr>
            <a:spLocks noGrp="1"/>
          </p:cNvSpPr>
          <p:nvPr>
            <p:ph type="body" sz="quarter" idx="11"/>
          </p:nvPr>
        </p:nvSpPr>
        <p:spPr/>
        <p:txBody>
          <a:bodyPr>
            <a:normAutofit/>
          </a:bodyPr>
          <a:lstStyle/>
          <a:p>
            <a:r>
              <a:rPr lang="zh-CN" altLang="en-US" dirty="0"/>
              <a:t>近几十年来，学者们改变了研究方法和反应指标，主要体现为运用习惯化、去习惯化的实验模式，并在婴幼儿认知特点和发展的研究方面取得了令人耳目一新的成果，从而改变了人们长期以来对婴幼儿心理的传统观点，对他们产生了新的认识。</a:t>
            </a:r>
          </a:p>
        </p:txBody>
      </p:sp>
    </p:spTree>
    <p:extLst>
      <p:ext uri="{BB962C8B-B14F-4D97-AF65-F5344CB8AC3E}">
        <p14:creationId xmlns:p14="http://schemas.microsoft.com/office/powerpoint/2010/main" val="396256375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第三节  幼儿记忆的发展</a:t>
            </a:r>
          </a:p>
        </p:txBody>
      </p:sp>
    </p:spTree>
    <p:extLst>
      <p:ext uri="{BB962C8B-B14F-4D97-AF65-F5344CB8AC3E}">
        <p14:creationId xmlns:p14="http://schemas.microsoft.com/office/powerpoint/2010/main" val="151645666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第三节  幼儿记忆的发展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r>
              <a:rPr lang="zh-CN" altLang="en-US" dirty="0"/>
              <a:t>汉语中的“记忆”这个词语，非常准确地表述了心理学中记忆这一概念的全部内涵</a:t>
            </a:r>
            <a:r>
              <a:rPr lang="en-US" altLang="zh-CN" dirty="0"/>
              <a:t>——</a:t>
            </a:r>
            <a:r>
              <a:rPr lang="zh-CN" altLang="en-US" dirty="0"/>
              <a:t>记和忆。</a:t>
            </a:r>
          </a:p>
        </p:txBody>
      </p:sp>
      <p:sp>
        <p:nvSpPr>
          <p:cNvPr id="6" name="内容占位符 5">
            <a:extLst>
              <a:ext uri="{FF2B5EF4-FFF2-40B4-BE49-F238E27FC236}">
                <a16:creationId xmlns:a16="http://schemas.microsoft.com/office/drawing/2014/main" id="{31B4EC63-190C-B6A9-899F-D5D15EEFA8CB}"/>
              </a:ext>
            </a:extLst>
          </p:cNvPr>
          <p:cNvSpPr>
            <a:spLocks noGrp="1"/>
          </p:cNvSpPr>
          <p:nvPr>
            <p:ph sz="quarter" idx="10"/>
          </p:nvPr>
        </p:nvSpPr>
        <p:spPr/>
        <p:txBody>
          <a:bodyPr/>
          <a:lstStyle/>
          <a:p>
            <a:endParaRPr lang="zh-CN" altLang="en-US"/>
          </a:p>
        </p:txBody>
      </p:sp>
    </p:spTree>
    <p:extLst>
      <p:ext uri="{BB962C8B-B14F-4D97-AF65-F5344CB8AC3E}">
        <p14:creationId xmlns:p14="http://schemas.microsoft.com/office/powerpoint/2010/main" val="158834889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第三节  幼儿记忆的发展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r>
              <a:rPr lang="zh-CN" altLang="en-US" dirty="0"/>
              <a:t>记忆是原先的刺激不复存在时，所保持的有关刺激、事件、意象、观念等信息的心理机能，是个体对其经验的识记、保持、回忆或再认。从信息加工的观点来看，记忆就是一个人对自身经验的信息保存、加工和提取的心理过程。其中，信息的保存和加工就是“识记”，而信息的提取，包括“再认”和“回忆”两种水平。例如，你在一次社交活动中认识了一位新朋友，当你第二次见到他时，你认出他来了，就是再认。如果你并没有再次遇见他，但在脑子里想起了他的音容笑貌，就是回忆。再认是回忆的初级水平，回忆比再认要复杂得多。</a:t>
            </a:r>
          </a:p>
        </p:txBody>
      </p:sp>
      <p:sp>
        <p:nvSpPr>
          <p:cNvPr id="6" name="内容占位符 5">
            <a:extLst>
              <a:ext uri="{FF2B5EF4-FFF2-40B4-BE49-F238E27FC236}">
                <a16:creationId xmlns:a16="http://schemas.microsoft.com/office/drawing/2014/main" id="{10545308-2335-F215-C604-C66DE2A8A4FA}"/>
              </a:ext>
            </a:extLst>
          </p:cNvPr>
          <p:cNvSpPr>
            <a:spLocks noGrp="1"/>
          </p:cNvSpPr>
          <p:nvPr>
            <p:ph sz="quarter" idx="10"/>
          </p:nvPr>
        </p:nvSpPr>
        <p:spPr/>
        <p:txBody>
          <a:bodyPr/>
          <a:lstStyle/>
          <a:p>
            <a:r>
              <a:rPr lang="zh-CN" altLang="en-US" dirty="0"/>
              <a:t>一、记忆的概述</a:t>
            </a:r>
          </a:p>
        </p:txBody>
      </p:sp>
    </p:spTree>
    <p:extLst>
      <p:ext uri="{BB962C8B-B14F-4D97-AF65-F5344CB8AC3E}">
        <p14:creationId xmlns:p14="http://schemas.microsoft.com/office/powerpoint/2010/main" val="399877682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第三节  幼儿记忆的发展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r>
              <a:rPr lang="zh-CN" altLang="en-US" dirty="0"/>
              <a:t>过去的心理学家偏重于研究记忆的内容和态度。</a:t>
            </a:r>
          </a:p>
          <a:p>
            <a:r>
              <a:rPr lang="zh-CN" altLang="en-US" dirty="0"/>
              <a:t>如，从记忆的内容方面，研究形象识记和语词。对具体形象、图形符号的记忆，属形象识记；对语词文字符号的记忆属语词识记。</a:t>
            </a:r>
          </a:p>
          <a:p>
            <a:r>
              <a:rPr lang="zh-CN" altLang="en-US" dirty="0"/>
              <a:t>从记忆的态度方面，研究无意识记和有意识记。无意识记是没有自觉的目的和任务，不需任何识记方法和意志努力的识记。有意识记则是有预定的识记目的和任务，并运用一些有效方法或意志努力的识记。</a:t>
            </a:r>
          </a:p>
        </p:txBody>
      </p:sp>
      <p:sp>
        <p:nvSpPr>
          <p:cNvPr id="6" name="内容占位符 5">
            <a:extLst>
              <a:ext uri="{FF2B5EF4-FFF2-40B4-BE49-F238E27FC236}">
                <a16:creationId xmlns:a16="http://schemas.microsoft.com/office/drawing/2014/main" id="{10545308-2335-F215-C604-C66DE2A8A4FA}"/>
              </a:ext>
            </a:extLst>
          </p:cNvPr>
          <p:cNvSpPr>
            <a:spLocks noGrp="1"/>
          </p:cNvSpPr>
          <p:nvPr>
            <p:ph sz="quarter" idx="10"/>
          </p:nvPr>
        </p:nvSpPr>
        <p:spPr/>
        <p:txBody>
          <a:bodyPr/>
          <a:lstStyle/>
          <a:p>
            <a:r>
              <a:rPr lang="zh-CN" altLang="en-US" dirty="0"/>
              <a:t>一、记忆的概述</a:t>
            </a:r>
          </a:p>
        </p:txBody>
      </p:sp>
    </p:spTree>
    <p:extLst>
      <p:ext uri="{BB962C8B-B14F-4D97-AF65-F5344CB8AC3E}">
        <p14:creationId xmlns:p14="http://schemas.microsoft.com/office/powerpoint/2010/main" val="299466066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第三节  幼儿记忆的发展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r>
              <a:rPr lang="zh-CN" altLang="en-US" dirty="0"/>
              <a:t>从记忆的方式来看，研究机械识记和意义识记等。机械识记是运用多次重复进行的识记，而意义识记则是在理解的基础上进行的识记。</a:t>
            </a:r>
          </a:p>
          <a:p>
            <a:r>
              <a:rPr lang="zh-CN" altLang="en-US" dirty="0"/>
              <a:t>当代的心理学家更侧重于研究记忆中对信息的加工过程。如，当我们的感觉器官接受了刺激后，就形成感觉记忆（可保持</a:t>
            </a:r>
            <a:r>
              <a:rPr lang="en-US" altLang="zh-CN" dirty="0"/>
              <a:t>0.25</a:t>
            </a:r>
            <a:r>
              <a:rPr lang="zh-CN" altLang="en-US" dirty="0"/>
              <a:t>秒</a:t>
            </a:r>
            <a:r>
              <a:rPr lang="en-US" altLang="zh-CN" dirty="0"/>
              <a:t>〜2</a:t>
            </a:r>
            <a:r>
              <a:rPr lang="zh-CN" altLang="en-US" dirty="0"/>
              <a:t>秒）。通过复述，感觉记忆就转化成短时记忆（可保持</a:t>
            </a:r>
            <a:r>
              <a:rPr lang="en-US" altLang="zh-CN" dirty="0"/>
              <a:t>1</a:t>
            </a:r>
            <a:r>
              <a:rPr lang="zh-CN" altLang="en-US" dirty="0"/>
              <a:t>分钟以内）。再通过复述和编码，短时记忆又转化为长时记忆（</a:t>
            </a:r>
            <a:r>
              <a:rPr lang="en-US" altLang="zh-CN" dirty="0"/>
              <a:t>1</a:t>
            </a:r>
            <a:r>
              <a:rPr lang="zh-CN" altLang="en-US" dirty="0"/>
              <a:t>分钟以上直至终身）。</a:t>
            </a:r>
          </a:p>
        </p:txBody>
      </p:sp>
      <p:sp>
        <p:nvSpPr>
          <p:cNvPr id="6" name="内容占位符 5">
            <a:extLst>
              <a:ext uri="{FF2B5EF4-FFF2-40B4-BE49-F238E27FC236}">
                <a16:creationId xmlns:a16="http://schemas.microsoft.com/office/drawing/2014/main" id="{10545308-2335-F215-C604-C66DE2A8A4FA}"/>
              </a:ext>
            </a:extLst>
          </p:cNvPr>
          <p:cNvSpPr>
            <a:spLocks noGrp="1"/>
          </p:cNvSpPr>
          <p:nvPr>
            <p:ph sz="quarter" idx="10"/>
          </p:nvPr>
        </p:nvSpPr>
        <p:spPr/>
        <p:txBody>
          <a:bodyPr/>
          <a:lstStyle/>
          <a:p>
            <a:r>
              <a:rPr lang="zh-CN" altLang="en-US" dirty="0"/>
              <a:t>一、记忆的概述</a:t>
            </a:r>
          </a:p>
        </p:txBody>
      </p:sp>
    </p:spTree>
    <p:extLst>
      <p:ext uri="{BB962C8B-B14F-4D97-AF65-F5344CB8AC3E}">
        <p14:creationId xmlns:p14="http://schemas.microsoft.com/office/powerpoint/2010/main" val="51074196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第三节  幼儿记忆的发展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r>
              <a:rPr lang="zh-CN" altLang="en-US" dirty="0"/>
              <a:t>在学习过程中，我们往往希望自己有超强的记忆能力，达到“过目不忘”的程度。其实，遗忘也是记忆过程不可缺失的方面。</a:t>
            </a:r>
          </a:p>
          <a:p>
            <a:r>
              <a:rPr lang="zh-CN" altLang="en-US" dirty="0"/>
              <a:t>德国心理学家艾宾浩斯研究发现，人的遗忘表现出先快后慢的规律。如，材料学习完成</a:t>
            </a:r>
            <a:r>
              <a:rPr lang="en-US" altLang="zh-CN" dirty="0"/>
              <a:t>20</a:t>
            </a:r>
            <a:r>
              <a:rPr lang="zh-CN" altLang="en-US" dirty="0"/>
              <a:t>分钟后，就遗忘</a:t>
            </a:r>
            <a:r>
              <a:rPr lang="en-US" altLang="zh-CN" dirty="0"/>
              <a:t>41.8%</a:t>
            </a:r>
            <a:r>
              <a:rPr lang="zh-CN" altLang="en-US" dirty="0"/>
              <a:t>，过</a:t>
            </a:r>
            <a:r>
              <a:rPr lang="en-US" altLang="zh-CN" dirty="0"/>
              <a:t>1</a:t>
            </a:r>
            <a:r>
              <a:rPr lang="zh-CN" altLang="en-US" dirty="0"/>
              <a:t>小时后遗忘增加到</a:t>
            </a:r>
            <a:r>
              <a:rPr lang="en-US" altLang="zh-CN" dirty="0"/>
              <a:t>55.8%</a:t>
            </a:r>
            <a:r>
              <a:rPr lang="zh-CN" altLang="en-US" dirty="0"/>
              <a:t>，</a:t>
            </a:r>
            <a:r>
              <a:rPr lang="en-US" altLang="zh-CN" dirty="0"/>
              <a:t>1</a:t>
            </a:r>
            <a:r>
              <a:rPr lang="zh-CN" altLang="en-US" dirty="0"/>
              <a:t>天后遗忘达</a:t>
            </a:r>
            <a:r>
              <a:rPr lang="en-US" altLang="zh-CN" dirty="0"/>
              <a:t>66.3%</a:t>
            </a:r>
            <a:r>
              <a:rPr lang="zh-CN" altLang="en-US" dirty="0"/>
              <a:t>，</a:t>
            </a:r>
            <a:r>
              <a:rPr lang="en-US" altLang="zh-CN" dirty="0"/>
              <a:t>2</a:t>
            </a:r>
            <a:r>
              <a:rPr lang="zh-CN" altLang="en-US" dirty="0"/>
              <a:t>天达</a:t>
            </a:r>
            <a:r>
              <a:rPr lang="en-US" altLang="zh-CN" dirty="0"/>
              <a:t>72.2%</a:t>
            </a:r>
            <a:r>
              <a:rPr lang="zh-CN" altLang="en-US" dirty="0"/>
              <a:t>，</a:t>
            </a:r>
            <a:r>
              <a:rPr lang="en-US" altLang="zh-CN" dirty="0"/>
              <a:t>6</a:t>
            </a:r>
            <a:r>
              <a:rPr lang="zh-CN" altLang="en-US" dirty="0"/>
              <a:t>天达</a:t>
            </a:r>
            <a:r>
              <a:rPr lang="en-US" altLang="zh-CN" dirty="0"/>
              <a:t>74.6%</a:t>
            </a:r>
            <a:r>
              <a:rPr lang="zh-CN" altLang="en-US" dirty="0"/>
              <a:t>，</a:t>
            </a:r>
            <a:r>
              <a:rPr lang="en-US" altLang="zh-CN" dirty="0"/>
              <a:t>1</a:t>
            </a:r>
            <a:r>
              <a:rPr lang="zh-CN" altLang="en-US" dirty="0"/>
              <a:t>个月后达</a:t>
            </a:r>
            <a:r>
              <a:rPr lang="en-US" altLang="zh-CN" dirty="0"/>
              <a:t>78.9%</a:t>
            </a:r>
            <a:r>
              <a:rPr lang="zh-CN" altLang="en-US" dirty="0"/>
              <a:t>。把这些数据画成曲线图（见图</a:t>
            </a:r>
            <a:r>
              <a:rPr lang="en-US" altLang="zh-CN" dirty="0"/>
              <a:t>2-5</a:t>
            </a:r>
            <a:r>
              <a:rPr lang="zh-CN" altLang="en-US" dirty="0"/>
              <a:t>），就是著名的艾宾浩斯遗忘曲线。</a:t>
            </a:r>
          </a:p>
        </p:txBody>
      </p:sp>
      <p:sp>
        <p:nvSpPr>
          <p:cNvPr id="6" name="内容占位符 5">
            <a:extLst>
              <a:ext uri="{FF2B5EF4-FFF2-40B4-BE49-F238E27FC236}">
                <a16:creationId xmlns:a16="http://schemas.microsoft.com/office/drawing/2014/main" id="{10545308-2335-F215-C604-C66DE2A8A4FA}"/>
              </a:ext>
            </a:extLst>
          </p:cNvPr>
          <p:cNvSpPr>
            <a:spLocks noGrp="1"/>
          </p:cNvSpPr>
          <p:nvPr>
            <p:ph sz="quarter" idx="10"/>
          </p:nvPr>
        </p:nvSpPr>
        <p:spPr/>
        <p:txBody>
          <a:bodyPr/>
          <a:lstStyle/>
          <a:p>
            <a:r>
              <a:rPr lang="zh-CN" altLang="en-US" dirty="0"/>
              <a:t>一、记忆的概述</a:t>
            </a:r>
          </a:p>
        </p:txBody>
      </p:sp>
    </p:spTree>
    <p:extLst>
      <p:ext uri="{BB962C8B-B14F-4D97-AF65-F5344CB8AC3E}">
        <p14:creationId xmlns:p14="http://schemas.microsoft.com/office/powerpoint/2010/main" val="78877766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第三节  幼儿记忆的发展</a:t>
            </a:r>
          </a:p>
        </p:txBody>
      </p:sp>
      <p:sp>
        <p:nvSpPr>
          <p:cNvPr id="6" name="内容占位符 5">
            <a:extLst>
              <a:ext uri="{FF2B5EF4-FFF2-40B4-BE49-F238E27FC236}">
                <a16:creationId xmlns:a16="http://schemas.microsoft.com/office/drawing/2014/main" id="{10545308-2335-F215-C604-C66DE2A8A4FA}"/>
              </a:ext>
            </a:extLst>
          </p:cNvPr>
          <p:cNvSpPr>
            <a:spLocks noGrp="1"/>
          </p:cNvSpPr>
          <p:nvPr>
            <p:ph sz="quarter" idx="10"/>
          </p:nvPr>
        </p:nvSpPr>
        <p:spPr/>
        <p:txBody>
          <a:bodyPr/>
          <a:lstStyle/>
          <a:p>
            <a:r>
              <a:rPr lang="zh-CN" altLang="en-US" dirty="0"/>
              <a:t>一、记忆的概述</a:t>
            </a:r>
          </a:p>
        </p:txBody>
      </p:sp>
      <p:sp>
        <p:nvSpPr>
          <p:cNvPr id="4" name="文本占位符 3">
            <a:extLst>
              <a:ext uri="{FF2B5EF4-FFF2-40B4-BE49-F238E27FC236}">
                <a16:creationId xmlns:a16="http://schemas.microsoft.com/office/drawing/2014/main" id="{471507F9-D1B1-0C6E-C635-5DA174B5B060}"/>
              </a:ext>
            </a:extLst>
          </p:cNvPr>
          <p:cNvSpPr>
            <a:spLocks noGrp="1"/>
          </p:cNvSpPr>
          <p:nvPr>
            <p:ph type="body" sz="quarter" idx="11"/>
          </p:nvPr>
        </p:nvSpPr>
        <p:spPr/>
        <p:txBody>
          <a:bodyPr/>
          <a:lstStyle/>
          <a:p>
            <a:endParaRPr lang="zh-CN" altLang="en-US"/>
          </a:p>
        </p:txBody>
      </p:sp>
      <p:pic>
        <p:nvPicPr>
          <p:cNvPr id="4098" name="Picture 2">
            <a:extLst>
              <a:ext uri="{FF2B5EF4-FFF2-40B4-BE49-F238E27FC236}">
                <a16:creationId xmlns:a16="http://schemas.microsoft.com/office/drawing/2014/main" id="{D69A55B9-5D39-C810-E6C6-754CC5CC112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4591"/>
          <a:stretch>
            <a:fillRect/>
          </a:stretch>
        </p:blipFill>
        <p:spPr bwMode="auto">
          <a:xfrm>
            <a:off x="3429249" y="2320290"/>
            <a:ext cx="5333502" cy="3388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本框 7">
            <a:extLst>
              <a:ext uri="{FF2B5EF4-FFF2-40B4-BE49-F238E27FC236}">
                <a16:creationId xmlns:a16="http://schemas.microsoft.com/office/drawing/2014/main" id="{4EAAED31-E4D8-5FAC-958B-5D3C348F18C2}"/>
              </a:ext>
            </a:extLst>
          </p:cNvPr>
          <p:cNvSpPr txBox="1"/>
          <p:nvPr/>
        </p:nvSpPr>
        <p:spPr>
          <a:xfrm>
            <a:off x="4800578" y="5828268"/>
            <a:ext cx="6093724" cy="369332"/>
          </a:xfrm>
          <a:prstGeom prst="rect">
            <a:avLst/>
          </a:prstGeom>
          <a:noFill/>
        </p:spPr>
        <p:txBody>
          <a:bodyPr wrap="square">
            <a:spAutoFit/>
          </a:bodyPr>
          <a:lstStyle/>
          <a:p>
            <a:r>
              <a:rPr lang="zh-CN" altLang="en-US" dirty="0"/>
              <a:t>图2-7  艾宾浩斯遗忘曲线</a:t>
            </a:r>
          </a:p>
        </p:txBody>
      </p:sp>
    </p:spTree>
    <p:extLst>
      <p:ext uri="{BB962C8B-B14F-4D97-AF65-F5344CB8AC3E}">
        <p14:creationId xmlns:p14="http://schemas.microsoft.com/office/powerpoint/2010/main" val="142893756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第三节  幼儿记忆的发展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r>
              <a:rPr lang="zh-CN" altLang="en-US" dirty="0"/>
              <a:t>当今的许多心理学家又开拓了记忆研究的新领域，如研究内隐记忆和元记忆。所谓内隐记忆，就是一个人的过去经验对当前活动的无意识的影响。而元记忆是研究记忆者本人的知识信念等因素对记忆过程的影响。</a:t>
            </a:r>
          </a:p>
        </p:txBody>
      </p:sp>
      <p:sp>
        <p:nvSpPr>
          <p:cNvPr id="6" name="内容占位符 5">
            <a:extLst>
              <a:ext uri="{FF2B5EF4-FFF2-40B4-BE49-F238E27FC236}">
                <a16:creationId xmlns:a16="http://schemas.microsoft.com/office/drawing/2014/main" id="{10545308-2335-F215-C604-C66DE2A8A4FA}"/>
              </a:ext>
            </a:extLst>
          </p:cNvPr>
          <p:cNvSpPr>
            <a:spLocks noGrp="1"/>
          </p:cNvSpPr>
          <p:nvPr>
            <p:ph sz="quarter" idx="10"/>
          </p:nvPr>
        </p:nvSpPr>
        <p:spPr/>
        <p:txBody>
          <a:bodyPr/>
          <a:lstStyle/>
          <a:p>
            <a:r>
              <a:rPr lang="zh-CN" altLang="en-US" dirty="0"/>
              <a:t>一、记忆的概述</a:t>
            </a:r>
          </a:p>
        </p:txBody>
      </p:sp>
    </p:spTree>
    <p:extLst>
      <p:ext uri="{BB962C8B-B14F-4D97-AF65-F5344CB8AC3E}">
        <p14:creationId xmlns:p14="http://schemas.microsoft.com/office/powerpoint/2010/main" val="111058120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第三节  幼儿记忆的发展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pPr algn="ctr"/>
            <a:r>
              <a:rPr lang="zh-CN" altLang="en-US" b="1" dirty="0"/>
              <a:t>记忆的秘密</a:t>
            </a:r>
          </a:p>
          <a:p>
            <a:r>
              <a:rPr lang="zh-CN" altLang="en-US" dirty="0"/>
              <a:t>什么时间记忆效果最好？相对来讲，记忆有三个好时段：</a:t>
            </a:r>
            <a:r>
              <a:rPr lang="en-US" altLang="zh-CN" dirty="0"/>
              <a:t>1</a:t>
            </a:r>
            <a:r>
              <a:rPr lang="zh-CN" altLang="en-US" dirty="0"/>
              <a:t>．刚下课或刚结束学习后的两分钟。这个时候马上尝试回忆，发现问题，及时消灭。因为效果好，所以它被称为“黄金两分钟”。</a:t>
            </a:r>
            <a:r>
              <a:rPr lang="en-US" altLang="zh-CN" dirty="0"/>
              <a:t>2</a:t>
            </a:r>
            <a:r>
              <a:rPr lang="zh-CN" altLang="en-US" dirty="0"/>
              <a:t>．每天临睡觉前。</a:t>
            </a:r>
            <a:r>
              <a:rPr lang="en-US" altLang="zh-CN" dirty="0"/>
              <a:t>3</a:t>
            </a:r>
            <a:r>
              <a:rPr lang="zh-CN" altLang="en-US" dirty="0"/>
              <a:t>．早上刚睡醒后的半小时。 </a:t>
            </a:r>
          </a:p>
        </p:txBody>
      </p:sp>
      <p:sp>
        <p:nvSpPr>
          <p:cNvPr id="6" name="内容占位符 5">
            <a:extLst>
              <a:ext uri="{FF2B5EF4-FFF2-40B4-BE49-F238E27FC236}">
                <a16:creationId xmlns:a16="http://schemas.microsoft.com/office/drawing/2014/main" id="{10545308-2335-F215-C604-C66DE2A8A4FA}"/>
              </a:ext>
            </a:extLst>
          </p:cNvPr>
          <p:cNvSpPr>
            <a:spLocks noGrp="1"/>
          </p:cNvSpPr>
          <p:nvPr>
            <p:ph sz="quarter" idx="10"/>
          </p:nvPr>
        </p:nvSpPr>
        <p:spPr/>
        <p:txBody>
          <a:bodyPr/>
          <a:lstStyle/>
          <a:p>
            <a:r>
              <a:rPr lang="zh-CN" altLang="en-US" dirty="0"/>
              <a:t>知识链接 </a:t>
            </a:r>
          </a:p>
        </p:txBody>
      </p:sp>
    </p:spTree>
    <p:extLst>
      <p:ext uri="{BB962C8B-B14F-4D97-AF65-F5344CB8AC3E}">
        <p14:creationId xmlns:p14="http://schemas.microsoft.com/office/powerpoint/2010/main" val="291644495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第三节  幼儿记忆的发展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r>
              <a:rPr lang="zh-CN" altLang="en-US" dirty="0"/>
              <a:t>很多同学都有过这样的体验，临睡前或早上起来记了什么知识，记忆的效果特别好。很多同学不明白为什么会这样，因而也没有坚持在临睡前或早晨起来记忆所学知识。还有的学生在晚上做题做得很晚，做完困得不行了，洗洗就睡，第二天早晨因昨夜睡得晚而起得晚，离上学时间很近，匆匆吃几口饭，便去上学了。这样的学习方式都是不科学的，浪费了一天中的两段宝贵时间。 </a:t>
            </a:r>
          </a:p>
        </p:txBody>
      </p:sp>
      <p:sp>
        <p:nvSpPr>
          <p:cNvPr id="6" name="内容占位符 5">
            <a:extLst>
              <a:ext uri="{FF2B5EF4-FFF2-40B4-BE49-F238E27FC236}">
                <a16:creationId xmlns:a16="http://schemas.microsoft.com/office/drawing/2014/main" id="{10545308-2335-F215-C604-C66DE2A8A4FA}"/>
              </a:ext>
            </a:extLst>
          </p:cNvPr>
          <p:cNvSpPr>
            <a:spLocks noGrp="1"/>
          </p:cNvSpPr>
          <p:nvPr>
            <p:ph sz="quarter" idx="10"/>
          </p:nvPr>
        </p:nvSpPr>
        <p:spPr/>
        <p:txBody>
          <a:bodyPr/>
          <a:lstStyle/>
          <a:p>
            <a:r>
              <a:rPr lang="zh-CN" altLang="en-US" dirty="0"/>
              <a:t>知识链接 </a:t>
            </a:r>
          </a:p>
        </p:txBody>
      </p:sp>
    </p:spTree>
    <p:extLst>
      <p:ext uri="{BB962C8B-B14F-4D97-AF65-F5344CB8AC3E}">
        <p14:creationId xmlns:p14="http://schemas.microsoft.com/office/powerpoint/2010/main" val="9191175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E8483A4-FDC7-331B-7655-903FC35C8387}"/>
              </a:ext>
            </a:extLst>
          </p:cNvPr>
          <p:cNvSpPr>
            <a:spLocks noGrp="1"/>
          </p:cNvSpPr>
          <p:nvPr>
            <p:ph type="title"/>
          </p:nvPr>
        </p:nvSpPr>
        <p:spPr/>
        <p:txBody>
          <a:bodyPr/>
          <a:lstStyle/>
          <a:p>
            <a:r>
              <a:rPr lang="zh-CN" altLang="en-US" dirty="0"/>
              <a:t>二、认知研究的新方法</a:t>
            </a:r>
          </a:p>
        </p:txBody>
      </p:sp>
      <p:sp>
        <p:nvSpPr>
          <p:cNvPr id="3" name="内容占位符 2">
            <a:extLst>
              <a:ext uri="{FF2B5EF4-FFF2-40B4-BE49-F238E27FC236}">
                <a16:creationId xmlns:a16="http://schemas.microsoft.com/office/drawing/2014/main" id="{709F0BF2-55E9-1F47-4BC7-A67B40DC0F6B}"/>
              </a:ext>
            </a:extLst>
          </p:cNvPr>
          <p:cNvSpPr>
            <a:spLocks noGrp="1"/>
          </p:cNvSpPr>
          <p:nvPr>
            <p:ph sz="quarter" idx="10"/>
          </p:nvPr>
        </p:nvSpPr>
        <p:spPr/>
        <p:txBody>
          <a:bodyPr/>
          <a:lstStyle/>
          <a:p>
            <a:endParaRPr lang="zh-CN" altLang="en-US"/>
          </a:p>
        </p:txBody>
      </p:sp>
      <p:sp>
        <p:nvSpPr>
          <p:cNvPr id="4" name="文本占位符 3">
            <a:extLst>
              <a:ext uri="{FF2B5EF4-FFF2-40B4-BE49-F238E27FC236}">
                <a16:creationId xmlns:a16="http://schemas.microsoft.com/office/drawing/2014/main" id="{73958FCA-9509-C61A-D2A8-E7929F74A001}"/>
              </a:ext>
            </a:extLst>
          </p:cNvPr>
          <p:cNvSpPr>
            <a:spLocks noGrp="1"/>
          </p:cNvSpPr>
          <p:nvPr>
            <p:ph type="body" sz="quarter" idx="11"/>
          </p:nvPr>
        </p:nvSpPr>
        <p:spPr/>
        <p:txBody>
          <a:bodyPr>
            <a:normAutofit/>
          </a:bodyPr>
          <a:lstStyle/>
          <a:p>
            <a:r>
              <a:rPr lang="zh-CN" altLang="en-US" dirty="0"/>
              <a:t>在自己生活的环境中，新生儿和婴儿并不是一个消极和被动接受刺激的人，事实上，他们是积极的探索者。积极的探索不仅表现在主动寻求刺激，也表现在主动处理刺激信息。习惯化就是早期婴儿主动处理刺激信息的表现。</a:t>
            </a:r>
          </a:p>
        </p:txBody>
      </p:sp>
    </p:spTree>
    <p:extLst>
      <p:ext uri="{BB962C8B-B14F-4D97-AF65-F5344CB8AC3E}">
        <p14:creationId xmlns:p14="http://schemas.microsoft.com/office/powerpoint/2010/main" val="201750591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第三节  幼儿记忆的发展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fontScale="85000" lnSpcReduction="10000"/>
          </a:bodyPr>
          <a:lstStyle/>
          <a:p>
            <a:r>
              <a:rPr lang="zh-CN" altLang="en-US" dirty="0"/>
              <a:t>心理学家的研究还发现，记忆互相干扰和抑制的现象在学习记忆相似内容的材料时会更严重。 </a:t>
            </a:r>
          </a:p>
          <a:p>
            <a:r>
              <a:rPr lang="zh-CN" altLang="en-US" dirty="0"/>
              <a:t>我们学习时应遵循记忆规律，在早晨起床后和晚上临睡前这两段记忆高峰期里，记一些重要的难记的东西，从而达到牢记知识的目的。很多人利用临睡前和早晨起床后这两段时间复习强化当天所学的各科课程，比如看学习笔记，均收到良好效果。为了做到这一点，我们就应当注意自己的学习计划和作息时间的安排，晚上不要学得太晚，要早睡早起，这样晚上临睡前的记忆高峰我们就能抓住，早上起床后的记忆高峰我们也可以利用。另外，在学习中间，我们隔一段时间就有意识地更换学习内容，给大脑皮层以新的刺激。</a:t>
            </a:r>
          </a:p>
          <a:p>
            <a:r>
              <a:rPr lang="zh-CN" altLang="en-US" dirty="0"/>
              <a:t>                                           引自：</a:t>
            </a:r>
            <a:r>
              <a:rPr lang="en-US" altLang="zh-CN" dirty="0"/>
              <a:t>《</a:t>
            </a:r>
            <a:r>
              <a:rPr lang="zh-CN" altLang="en-US" dirty="0"/>
              <a:t>教育时报</a:t>
            </a:r>
            <a:r>
              <a:rPr lang="en-US" altLang="zh-CN" dirty="0"/>
              <a:t>》</a:t>
            </a:r>
            <a:r>
              <a:rPr lang="zh-CN" altLang="en-US" dirty="0"/>
              <a:t>，</a:t>
            </a:r>
            <a:r>
              <a:rPr lang="en-US" altLang="zh-CN" dirty="0"/>
              <a:t>2008</a:t>
            </a:r>
            <a:r>
              <a:rPr lang="zh-CN" altLang="en-US" dirty="0"/>
              <a:t>年</a:t>
            </a:r>
            <a:r>
              <a:rPr lang="en-US" altLang="zh-CN" dirty="0"/>
              <a:t>5</a:t>
            </a:r>
            <a:r>
              <a:rPr lang="zh-CN" altLang="en-US" dirty="0"/>
              <a:t>月</a:t>
            </a:r>
            <a:r>
              <a:rPr lang="en-US" altLang="zh-CN" dirty="0"/>
              <a:t>7</a:t>
            </a:r>
            <a:r>
              <a:rPr lang="zh-CN" altLang="en-US" dirty="0"/>
              <a:t>日</a:t>
            </a:r>
          </a:p>
        </p:txBody>
      </p:sp>
      <p:sp>
        <p:nvSpPr>
          <p:cNvPr id="6" name="内容占位符 5">
            <a:extLst>
              <a:ext uri="{FF2B5EF4-FFF2-40B4-BE49-F238E27FC236}">
                <a16:creationId xmlns:a16="http://schemas.microsoft.com/office/drawing/2014/main" id="{10545308-2335-F215-C604-C66DE2A8A4FA}"/>
              </a:ext>
            </a:extLst>
          </p:cNvPr>
          <p:cNvSpPr>
            <a:spLocks noGrp="1"/>
          </p:cNvSpPr>
          <p:nvPr>
            <p:ph sz="quarter" idx="10"/>
          </p:nvPr>
        </p:nvSpPr>
        <p:spPr/>
        <p:txBody>
          <a:bodyPr/>
          <a:lstStyle/>
          <a:p>
            <a:r>
              <a:rPr lang="zh-CN" altLang="en-US" dirty="0"/>
              <a:t>知识链接 </a:t>
            </a:r>
          </a:p>
        </p:txBody>
      </p:sp>
    </p:spTree>
    <p:extLst>
      <p:ext uri="{BB962C8B-B14F-4D97-AF65-F5344CB8AC3E}">
        <p14:creationId xmlns:p14="http://schemas.microsoft.com/office/powerpoint/2010/main" val="49615507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第三节  幼儿记忆的发展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r>
              <a:rPr lang="zh-CN" altLang="en-US" dirty="0"/>
              <a:t>（一）婴儿记忆的发生和发展</a:t>
            </a:r>
            <a:endParaRPr lang="en-US" altLang="zh-CN" dirty="0"/>
          </a:p>
          <a:p>
            <a:r>
              <a:rPr lang="zh-CN" altLang="en-US" dirty="0"/>
              <a:t>关于婴儿的记忆，不同的学者用不同的方法研究，所得的结果不尽相同，但归纳起来可以说，婴儿记忆的发展主要表现在再认能力的提高。</a:t>
            </a:r>
          </a:p>
        </p:txBody>
      </p:sp>
      <p:sp>
        <p:nvSpPr>
          <p:cNvPr id="6" name="内容占位符 5">
            <a:extLst>
              <a:ext uri="{FF2B5EF4-FFF2-40B4-BE49-F238E27FC236}">
                <a16:creationId xmlns:a16="http://schemas.microsoft.com/office/drawing/2014/main" id="{10545308-2335-F215-C604-C66DE2A8A4FA}"/>
              </a:ext>
            </a:extLst>
          </p:cNvPr>
          <p:cNvSpPr>
            <a:spLocks noGrp="1"/>
          </p:cNvSpPr>
          <p:nvPr>
            <p:ph sz="quarter" idx="10"/>
          </p:nvPr>
        </p:nvSpPr>
        <p:spPr/>
        <p:txBody>
          <a:bodyPr/>
          <a:lstStyle/>
          <a:p>
            <a:r>
              <a:rPr lang="zh-CN" altLang="en-US" dirty="0"/>
              <a:t>二、婴儿的记忆</a:t>
            </a:r>
          </a:p>
        </p:txBody>
      </p:sp>
    </p:spTree>
    <p:extLst>
      <p:ext uri="{BB962C8B-B14F-4D97-AF65-F5344CB8AC3E}">
        <p14:creationId xmlns:p14="http://schemas.microsoft.com/office/powerpoint/2010/main" val="91036437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第三节  幼儿记忆的发展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fontScale="92500"/>
          </a:bodyPr>
          <a:lstStyle/>
          <a:p>
            <a:r>
              <a:rPr lang="zh-CN" altLang="en-US" dirty="0"/>
              <a:t>最典型的实验是与操作行为有关的一项研究。我们在讲解自我效能感时提到一项实验，婴儿能在自己的活动中很快发现自己挥动手腕的动作与音乐盒发出响声的关系。另一项类似的实验是，</a:t>
            </a:r>
            <a:r>
              <a:rPr lang="en-US" altLang="zh-CN" dirty="0"/>
              <a:t>2</a:t>
            </a:r>
            <a:r>
              <a:rPr lang="zh-CN" altLang="en-US" dirty="0"/>
              <a:t>～</a:t>
            </a:r>
            <a:r>
              <a:rPr lang="en-US" altLang="zh-CN" dirty="0"/>
              <a:t>3</a:t>
            </a:r>
            <a:r>
              <a:rPr lang="zh-CN" altLang="en-US" dirty="0"/>
              <a:t>个月的婴儿，发现系在自己腿部的绳子与一个玩具的活动有联系。腿上的绳子撤走一周后，实验人员重新把绳子系到了婴儿的腿上，发现婴儿立即用腿使劲踢起来，表明婴儿能清楚地再认扯动绳子的动作与带来的快乐。也有人在其他的实验中发现，</a:t>
            </a:r>
            <a:r>
              <a:rPr lang="en-US" altLang="zh-CN" dirty="0"/>
              <a:t>3</a:t>
            </a:r>
            <a:r>
              <a:rPr lang="zh-CN" altLang="en-US" dirty="0"/>
              <a:t>个月的婴儿能记住的视觉刺激长达</a:t>
            </a:r>
            <a:r>
              <a:rPr lang="en-US" altLang="zh-CN" dirty="0"/>
              <a:t>24</a:t>
            </a:r>
            <a:r>
              <a:rPr lang="zh-CN" altLang="en-US" dirty="0"/>
              <a:t>小时。快到</a:t>
            </a:r>
            <a:r>
              <a:rPr lang="en-US" altLang="zh-CN" dirty="0"/>
              <a:t>1</a:t>
            </a:r>
            <a:r>
              <a:rPr lang="zh-CN" altLang="en-US" dirty="0"/>
              <a:t>周岁的婴儿对人脸照片的再认能长达数周。可见，婴儿具有一定的记忆能力，尤其是当他们在一个熟悉的环境中亲自活动时，更是具有出色的表现。</a:t>
            </a:r>
          </a:p>
        </p:txBody>
      </p:sp>
      <p:sp>
        <p:nvSpPr>
          <p:cNvPr id="6" name="内容占位符 5">
            <a:extLst>
              <a:ext uri="{FF2B5EF4-FFF2-40B4-BE49-F238E27FC236}">
                <a16:creationId xmlns:a16="http://schemas.microsoft.com/office/drawing/2014/main" id="{10545308-2335-F215-C604-C66DE2A8A4FA}"/>
              </a:ext>
            </a:extLst>
          </p:cNvPr>
          <p:cNvSpPr>
            <a:spLocks noGrp="1"/>
          </p:cNvSpPr>
          <p:nvPr>
            <p:ph sz="quarter" idx="10"/>
          </p:nvPr>
        </p:nvSpPr>
        <p:spPr/>
        <p:txBody>
          <a:bodyPr/>
          <a:lstStyle/>
          <a:p>
            <a:r>
              <a:rPr lang="zh-CN" altLang="en-US" dirty="0"/>
              <a:t>二、婴儿的记忆</a:t>
            </a:r>
          </a:p>
        </p:txBody>
      </p:sp>
    </p:spTree>
    <p:extLst>
      <p:ext uri="{BB962C8B-B14F-4D97-AF65-F5344CB8AC3E}">
        <p14:creationId xmlns:p14="http://schemas.microsoft.com/office/powerpoint/2010/main" val="417801864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第三节  幼儿记忆的发展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fontScale="92500"/>
          </a:bodyPr>
          <a:lstStyle/>
          <a:p>
            <a:r>
              <a:rPr lang="zh-CN" altLang="en-US" dirty="0"/>
              <a:t>但总的说来，婴儿的再认是初步的、粗略的。有研究者先让</a:t>
            </a:r>
            <a:r>
              <a:rPr lang="en-US" altLang="zh-CN" dirty="0"/>
              <a:t>5</a:t>
            </a:r>
            <a:r>
              <a:rPr lang="zh-CN" altLang="en-US" dirty="0"/>
              <a:t>个月大的婴儿，对某些具有特定形状、大小和颜色的物体（如大的、黑的、向上的箭头）形成习惯化，然后，改变一两个维度（如改变为大的、白色的、向上的箭头），观察记录婴儿注视刺激物的时间。研究发现，</a:t>
            </a:r>
            <a:r>
              <a:rPr lang="en-US" altLang="zh-CN" dirty="0"/>
              <a:t>5</a:t>
            </a:r>
            <a:r>
              <a:rPr lang="zh-CN" altLang="en-US" dirty="0"/>
              <a:t>个月的婴儿对第一个刺激物形成习惯化后，紧接着呈现第二个材料时，他们能记住所有特征。如果第二个刺激物延迟</a:t>
            </a:r>
            <a:r>
              <a:rPr lang="en-US" altLang="zh-CN" dirty="0"/>
              <a:t>15</a:t>
            </a:r>
            <a:r>
              <a:rPr lang="zh-CN" altLang="en-US" dirty="0"/>
              <a:t>分钟呈现，婴儿只能记住两个特征；</a:t>
            </a:r>
            <a:r>
              <a:rPr lang="en-US" altLang="zh-CN" dirty="0"/>
              <a:t>25</a:t>
            </a:r>
            <a:r>
              <a:rPr lang="zh-CN" altLang="en-US" dirty="0"/>
              <a:t>分钟后呈现第二个刺激物时，婴儿只能记住一个特征。随着年龄的增长，婴儿对信息的保持时间逐步延长，对特定经验的编码也越来越多，对周围环境中的精细特征越来越分化，越来越敏感。</a:t>
            </a:r>
          </a:p>
        </p:txBody>
      </p:sp>
      <p:sp>
        <p:nvSpPr>
          <p:cNvPr id="6" name="内容占位符 5">
            <a:extLst>
              <a:ext uri="{FF2B5EF4-FFF2-40B4-BE49-F238E27FC236}">
                <a16:creationId xmlns:a16="http://schemas.microsoft.com/office/drawing/2014/main" id="{10545308-2335-F215-C604-C66DE2A8A4FA}"/>
              </a:ext>
            </a:extLst>
          </p:cNvPr>
          <p:cNvSpPr>
            <a:spLocks noGrp="1"/>
          </p:cNvSpPr>
          <p:nvPr>
            <p:ph sz="quarter" idx="10"/>
          </p:nvPr>
        </p:nvSpPr>
        <p:spPr/>
        <p:txBody>
          <a:bodyPr/>
          <a:lstStyle/>
          <a:p>
            <a:r>
              <a:rPr lang="zh-CN" altLang="en-US" dirty="0"/>
              <a:t>二、婴儿的记忆</a:t>
            </a:r>
          </a:p>
        </p:txBody>
      </p:sp>
    </p:spTree>
    <p:extLst>
      <p:ext uri="{BB962C8B-B14F-4D97-AF65-F5344CB8AC3E}">
        <p14:creationId xmlns:p14="http://schemas.microsoft.com/office/powerpoint/2010/main" val="48494518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第三节  幼儿记忆的发展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fontScale="85000" lnSpcReduction="20000"/>
          </a:bodyPr>
          <a:lstStyle/>
          <a:p>
            <a:r>
              <a:rPr lang="zh-CN" altLang="en-US" dirty="0"/>
              <a:t>婴儿也有一定的回忆能力。有两类研究的结果证明婴儿具有回忆的能力。一是有关延迟模仿的研究，是婴儿有回忆能力的明证。有研究者将出生</a:t>
            </a:r>
            <a:r>
              <a:rPr lang="en-US" altLang="zh-CN" dirty="0"/>
              <a:t>6</a:t>
            </a:r>
            <a:r>
              <a:rPr lang="zh-CN" altLang="en-US" dirty="0"/>
              <a:t>周的婴儿带进实验室，由成人向婴儿不断地呈现张嘴、伸舌的面部动作。</a:t>
            </a:r>
            <a:r>
              <a:rPr lang="en-US" altLang="zh-CN" dirty="0"/>
              <a:t>24</a:t>
            </a:r>
            <a:r>
              <a:rPr lang="zh-CN" altLang="en-US" dirty="0"/>
              <a:t>小时后，研究者发现婴儿开始模仿成人的张嘴、伸舌的动作了。这一结果说明，两个月大小的婴儿就开始利用回忆能力，以延迟模仿简单动作的方式来与成人交往了。但我们常常会忽视婴儿的这一能力。在另一项较为复杂的实验中，让</a:t>
            </a:r>
            <a:r>
              <a:rPr lang="en-US" altLang="zh-CN" dirty="0"/>
              <a:t>9</a:t>
            </a:r>
            <a:r>
              <a:rPr lang="zh-CN" altLang="en-US" dirty="0"/>
              <a:t>个月的婴儿观看成人对三个新异物体施加的动作，如压一只盒子，使它发出嗡嗡的响声。</a:t>
            </a:r>
            <a:r>
              <a:rPr lang="en-US" altLang="zh-CN" dirty="0"/>
              <a:t>24</a:t>
            </a:r>
            <a:r>
              <a:rPr lang="zh-CN" altLang="en-US" dirty="0"/>
              <a:t>小时后向婴儿提供这些新异玩具，婴儿能模仿出成人对玩具的动作。二是关于客体永久性的研究。对于</a:t>
            </a:r>
            <a:r>
              <a:rPr lang="en-US" altLang="zh-CN" dirty="0"/>
              <a:t>7</a:t>
            </a:r>
            <a:r>
              <a:rPr lang="zh-CN" altLang="en-US" dirty="0"/>
              <a:t>个月以前的婴儿，如果你把一个物体放在他面前，他会伸手去抓，但如果你在他还没抓到物体之前，将物体掩盖起来或移动到婴儿视线之外，他的抓握行动就结束了，不会继续寻找。</a:t>
            </a:r>
            <a:r>
              <a:rPr lang="en-US" altLang="zh-CN" dirty="0"/>
              <a:t>7</a:t>
            </a:r>
            <a:r>
              <a:rPr lang="zh-CN" altLang="en-US" dirty="0"/>
              <a:t>～</a:t>
            </a:r>
            <a:r>
              <a:rPr lang="en-US" altLang="zh-CN" dirty="0"/>
              <a:t>8</a:t>
            </a:r>
            <a:r>
              <a:rPr lang="zh-CN" altLang="en-US" dirty="0"/>
              <a:t>个月以后的婴儿在物体不见了的情况下，他们会努力寻找物体。这就说明在他们的头脑里，保持着对物体形象的记忆。 </a:t>
            </a:r>
          </a:p>
        </p:txBody>
      </p:sp>
      <p:sp>
        <p:nvSpPr>
          <p:cNvPr id="6" name="内容占位符 5">
            <a:extLst>
              <a:ext uri="{FF2B5EF4-FFF2-40B4-BE49-F238E27FC236}">
                <a16:creationId xmlns:a16="http://schemas.microsoft.com/office/drawing/2014/main" id="{10545308-2335-F215-C604-C66DE2A8A4FA}"/>
              </a:ext>
            </a:extLst>
          </p:cNvPr>
          <p:cNvSpPr>
            <a:spLocks noGrp="1"/>
          </p:cNvSpPr>
          <p:nvPr>
            <p:ph sz="quarter" idx="10"/>
          </p:nvPr>
        </p:nvSpPr>
        <p:spPr/>
        <p:txBody>
          <a:bodyPr/>
          <a:lstStyle/>
          <a:p>
            <a:r>
              <a:rPr lang="zh-CN" altLang="en-US" dirty="0"/>
              <a:t>二、婴儿的记忆</a:t>
            </a:r>
          </a:p>
        </p:txBody>
      </p:sp>
    </p:spTree>
    <p:extLst>
      <p:ext uri="{BB962C8B-B14F-4D97-AF65-F5344CB8AC3E}">
        <p14:creationId xmlns:p14="http://schemas.microsoft.com/office/powerpoint/2010/main" val="296525526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第三节  幼儿记忆的发展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r>
              <a:rPr lang="zh-CN" altLang="en-US" dirty="0"/>
              <a:t>到了</a:t>
            </a:r>
            <a:r>
              <a:rPr lang="en-US" altLang="zh-CN" dirty="0"/>
              <a:t>2</a:t>
            </a:r>
            <a:r>
              <a:rPr lang="zh-CN" altLang="en-US" dirty="0"/>
              <a:t>岁，儿童开始在角色游戏中利用延迟模仿扮演社会角色。直到</a:t>
            </a:r>
            <a:r>
              <a:rPr lang="en-US" altLang="zh-CN" dirty="0"/>
              <a:t>4</a:t>
            </a:r>
            <a:r>
              <a:rPr lang="zh-CN" altLang="en-US" dirty="0"/>
              <a:t>岁，儿童的再认才非常精确。向</a:t>
            </a:r>
            <a:r>
              <a:rPr lang="en-US" altLang="zh-CN" dirty="0"/>
              <a:t>4</a:t>
            </a:r>
            <a:r>
              <a:rPr lang="zh-CN" altLang="en-US" dirty="0"/>
              <a:t>岁儿童呈现</a:t>
            </a:r>
            <a:r>
              <a:rPr lang="en-US" altLang="zh-CN" dirty="0"/>
              <a:t>80</a:t>
            </a:r>
            <a:r>
              <a:rPr lang="zh-CN" altLang="en-US" dirty="0"/>
              <a:t>张图片，然后让他们指出曾经看过的图片，其正确率高达</a:t>
            </a:r>
            <a:r>
              <a:rPr lang="en-US" altLang="zh-CN" dirty="0"/>
              <a:t>90%</a:t>
            </a:r>
            <a:r>
              <a:rPr lang="zh-CN" altLang="en-US" dirty="0"/>
              <a:t>。</a:t>
            </a:r>
          </a:p>
        </p:txBody>
      </p:sp>
      <p:sp>
        <p:nvSpPr>
          <p:cNvPr id="6" name="内容占位符 5">
            <a:extLst>
              <a:ext uri="{FF2B5EF4-FFF2-40B4-BE49-F238E27FC236}">
                <a16:creationId xmlns:a16="http://schemas.microsoft.com/office/drawing/2014/main" id="{10545308-2335-F215-C604-C66DE2A8A4FA}"/>
              </a:ext>
            </a:extLst>
          </p:cNvPr>
          <p:cNvSpPr>
            <a:spLocks noGrp="1"/>
          </p:cNvSpPr>
          <p:nvPr>
            <p:ph sz="quarter" idx="10"/>
          </p:nvPr>
        </p:nvSpPr>
        <p:spPr/>
        <p:txBody>
          <a:bodyPr/>
          <a:lstStyle/>
          <a:p>
            <a:r>
              <a:rPr lang="zh-CN" altLang="en-US" dirty="0"/>
              <a:t>二、婴儿的记忆</a:t>
            </a:r>
          </a:p>
        </p:txBody>
      </p:sp>
    </p:spTree>
    <p:extLst>
      <p:ext uri="{BB962C8B-B14F-4D97-AF65-F5344CB8AC3E}">
        <p14:creationId xmlns:p14="http://schemas.microsoft.com/office/powerpoint/2010/main" val="84461071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第三节  幼儿记忆的发展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fontScale="92500" lnSpcReduction="20000"/>
          </a:bodyPr>
          <a:lstStyle/>
          <a:p>
            <a:r>
              <a:rPr lang="zh-CN" altLang="en-US" dirty="0"/>
              <a:t>婴儿的记忆能力不仅表现在识记和再认中，还表现在更复杂的分类编码活动中。心理学家利用习惯化和去习惯化的方法，先向婴儿呈现同一类别的物品，当婴儿对同一类别的物品习惯化后，他们对物品的注视时间就会大大缩短。但研究者再呈现其他类别的物品，发现婴儿会表现出新的注视兴趣，表明婴儿发现有新的类别的物品出现了。研究发现，</a:t>
            </a:r>
            <a:r>
              <a:rPr lang="en-US" altLang="zh-CN" dirty="0"/>
              <a:t>9</a:t>
            </a:r>
            <a:r>
              <a:rPr lang="zh-CN" altLang="en-US" dirty="0"/>
              <a:t>～</a:t>
            </a:r>
            <a:r>
              <a:rPr lang="en-US" altLang="zh-CN" dirty="0"/>
              <a:t>12</a:t>
            </a:r>
            <a:r>
              <a:rPr lang="zh-CN" altLang="en-US" dirty="0"/>
              <a:t>个月的婴儿能将“食品”“家具”“鸟”“动物”“交通工具”等类别的物品分类存放。婴儿还会将人分类为“男人”和“女人”。在游戏活动中，人们很容易发现，</a:t>
            </a:r>
            <a:r>
              <a:rPr lang="en-US" altLang="zh-CN" dirty="0"/>
              <a:t>12</a:t>
            </a:r>
            <a:r>
              <a:rPr lang="zh-CN" altLang="en-US" dirty="0"/>
              <a:t>个月的婴儿会对一堆玩具中的某一类特别感兴趣，他们只挑拣自己感兴趣的一类玩具。</a:t>
            </a:r>
            <a:r>
              <a:rPr lang="en-US" altLang="zh-CN" dirty="0"/>
              <a:t>18</a:t>
            </a:r>
            <a:r>
              <a:rPr lang="zh-CN" altLang="en-US" dirty="0"/>
              <a:t>个月的婴儿会将物品分成两类。在这些分类编码的过程中，记忆是不可缺少的必要条件。</a:t>
            </a:r>
          </a:p>
          <a:p>
            <a:r>
              <a:rPr lang="zh-CN" altLang="en-US" dirty="0"/>
              <a:t>婴儿语言的获得，对记忆的发展至关重要。</a:t>
            </a:r>
          </a:p>
        </p:txBody>
      </p:sp>
      <p:sp>
        <p:nvSpPr>
          <p:cNvPr id="6" name="内容占位符 5">
            <a:extLst>
              <a:ext uri="{FF2B5EF4-FFF2-40B4-BE49-F238E27FC236}">
                <a16:creationId xmlns:a16="http://schemas.microsoft.com/office/drawing/2014/main" id="{10545308-2335-F215-C604-C66DE2A8A4FA}"/>
              </a:ext>
            </a:extLst>
          </p:cNvPr>
          <p:cNvSpPr>
            <a:spLocks noGrp="1"/>
          </p:cNvSpPr>
          <p:nvPr>
            <p:ph sz="quarter" idx="10"/>
          </p:nvPr>
        </p:nvSpPr>
        <p:spPr/>
        <p:txBody>
          <a:bodyPr/>
          <a:lstStyle/>
          <a:p>
            <a:r>
              <a:rPr lang="zh-CN" altLang="en-US" dirty="0"/>
              <a:t>二、婴儿的记忆</a:t>
            </a:r>
          </a:p>
        </p:txBody>
      </p:sp>
    </p:spTree>
    <p:extLst>
      <p:ext uri="{BB962C8B-B14F-4D97-AF65-F5344CB8AC3E}">
        <p14:creationId xmlns:p14="http://schemas.microsoft.com/office/powerpoint/2010/main" val="420957892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第三节  幼儿记忆的发展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r>
              <a:rPr lang="zh-CN" altLang="en-US" dirty="0"/>
              <a:t>（二）自传体记忆</a:t>
            </a:r>
          </a:p>
          <a:p>
            <a:r>
              <a:rPr lang="zh-CN" altLang="en-US" dirty="0"/>
              <a:t>我们已经知道，婴儿很早就开始有记忆，但我们也知道，没有人能记得生命最初两三年的事情。为什么早期的记忆会在今后的生活中消失呢？这一奇怪的现象叫做婴儿期记忆缺失。现代心理学还没法解释这一现象，但专家分析，可能与大脑额叶前皮层的发展有关，也可能与不同时期大脑对信息编码的方式不同有关。与婴儿期记忆缺失现象相对立的另一现象是自传体记忆。自传体记忆的开始，标志着婴儿期记忆缺失阶段的结束。</a:t>
            </a:r>
          </a:p>
        </p:txBody>
      </p:sp>
      <p:sp>
        <p:nvSpPr>
          <p:cNvPr id="6" name="内容占位符 5">
            <a:extLst>
              <a:ext uri="{FF2B5EF4-FFF2-40B4-BE49-F238E27FC236}">
                <a16:creationId xmlns:a16="http://schemas.microsoft.com/office/drawing/2014/main" id="{10545308-2335-F215-C604-C66DE2A8A4FA}"/>
              </a:ext>
            </a:extLst>
          </p:cNvPr>
          <p:cNvSpPr>
            <a:spLocks noGrp="1"/>
          </p:cNvSpPr>
          <p:nvPr>
            <p:ph sz="quarter" idx="10"/>
          </p:nvPr>
        </p:nvSpPr>
        <p:spPr/>
        <p:txBody>
          <a:bodyPr/>
          <a:lstStyle/>
          <a:p>
            <a:r>
              <a:rPr lang="zh-CN" altLang="en-US" dirty="0"/>
              <a:t>二、婴儿的记忆</a:t>
            </a:r>
          </a:p>
        </p:txBody>
      </p:sp>
    </p:spTree>
    <p:extLst>
      <p:ext uri="{BB962C8B-B14F-4D97-AF65-F5344CB8AC3E}">
        <p14:creationId xmlns:p14="http://schemas.microsoft.com/office/powerpoint/2010/main" val="340896445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第三节  幼儿记忆的发展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r>
              <a:rPr lang="zh-CN" altLang="en-US" dirty="0"/>
              <a:t>自传体记忆是婴儿对发生在自己身上的具体事件的记忆。</a:t>
            </a:r>
          </a:p>
          <a:p>
            <a:r>
              <a:rPr lang="zh-CN" altLang="en-US" dirty="0"/>
              <a:t>婴儿具备记忆简单事件的能力。在成人的帮助下，</a:t>
            </a:r>
            <a:r>
              <a:rPr lang="en-US" altLang="zh-CN" dirty="0"/>
              <a:t>1</a:t>
            </a:r>
            <a:r>
              <a:rPr lang="zh-CN" altLang="en-US" dirty="0"/>
              <a:t>岁半～</a:t>
            </a:r>
            <a:r>
              <a:rPr lang="en-US" altLang="zh-CN" dirty="0"/>
              <a:t>2</a:t>
            </a:r>
            <a:r>
              <a:rPr lang="zh-CN" altLang="en-US" dirty="0"/>
              <a:t>岁的婴儿开始谈论过去的事情，尤其是婴儿感到新鲜的、欣喜的事件。</a:t>
            </a:r>
            <a:r>
              <a:rPr lang="en-US" altLang="zh-CN" dirty="0"/>
              <a:t>3</a:t>
            </a:r>
            <a:r>
              <a:rPr lang="zh-CN" altLang="en-US" dirty="0"/>
              <a:t>岁以后的儿童对事件的描述有较好的组织性，并加入自己的感受。</a:t>
            </a:r>
            <a:r>
              <a:rPr lang="en-US" altLang="zh-CN" dirty="0"/>
              <a:t>4</a:t>
            </a:r>
            <a:r>
              <a:rPr lang="zh-CN" altLang="en-US" dirty="0"/>
              <a:t>岁儿童能准确报告一年半以前（即</a:t>
            </a:r>
            <a:r>
              <a:rPr lang="en-US" altLang="zh-CN" dirty="0"/>
              <a:t>2</a:t>
            </a:r>
            <a:r>
              <a:rPr lang="zh-CN" altLang="en-US" dirty="0"/>
              <a:t>岁半）时的事件。</a:t>
            </a:r>
            <a:r>
              <a:rPr lang="en-US" altLang="zh-CN" dirty="0"/>
              <a:t>5</a:t>
            </a:r>
            <a:r>
              <a:rPr lang="zh-CN" altLang="en-US" dirty="0"/>
              <a:t>岁儿童则能将一件事情在记忆中储存到</a:t>
            </a:r>
            <a:r>
              <a:rPr lang="en-US" altLang="zh-CN" dirty="0"/>
              <a:t>6</a:t>
            </a:r>
            <a:r>
              <a:rPr lang="zh-CN" altLang="en-US" dirty="0"/>
              <a:t>年之后。</a:t>
            </a:r>
          </a:p>
        </p:txBody>
      </p:sp>
      <p:sp>
        <p:nvSpPr>
          <p:cNvPr id="6" name="内容占位符 5">
            <a:extLst>
              <a:ext uri="{FF2B5EF4-FFF2-40B4-BE49-F238E27FC236}">
                <a16:creationId xmlns:a16="http://schemas.microsoft.com/office/drawing/2014/main" id="{10545308-2335-F215-C604-C66DE2A8A4FA}"/>
              </a:ext>
            </a:extLst>
          </p:cNvPr>
          <p:cNvSpPr>
            <a:spLocks noGrp="1"/>
          </p:cNvSpPr>
          <p:nvPr>
            <p:ph sz="quarter" idx="10"/>
          </p:nvPr>
        </p:nvSpPr>
        <p:spPr/>
        <p:txBody>
          <a:bodyPr/>
          <a:lstStyle/>
          <a:p>
            <a:r>
              <a:rPr lang="zh-CN" altLang="en-US" dirty="0"/>
              <a:t>二、婴儿的记忆</a:t>
            </a:r>
          </a:p>
        </p:txBody>
      </p:sp>
    </p:spTree>
    <p:extLst>
      <p:ext uri="{BB962C8B-B14F-4D97-AF65-F5344CB8AC3E}">
        <p14:creationId xmlns:p14="http://schemas.microsoft.com/office/powerpoint/2010/main" val="145557295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第三节  幼儿记忆的发展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fontScale="92500" lnSpcReduction="20000"/>
          </a:bodyPr>
          <a:lstStyle/>
          <a:p>
            <a:r>
              <a:rPr lang="zh-CN" altLang="en-US" dirty="0"/>
              <a:t>儿童自传体记忆的水平与语言发展水平有密切联系。儿童在与成人的言语交往中，会大量地讨论过去的事情。这对儿童的自传体记忆有重大的促进作用。成人在与儿童进行言语交往时，通常采用两种形式：一是向儿童提出许多详细的、变化的问题，为儿童的陈述提供信息提示；二是进行启示性的提问，让儿童详细描述。因此，儿童的自传体记忆本质上是一种社会交流，是儿童与成人的经验分享。由于儿童的经验有限，认知能力还在发展之中，因此，成人在与儿童交谈时要有明确而特定的指向，不要提答案属于开放性的问题。如果成人的问题是开放性的，儿童就难以组织信息进行准确表达，也特别容易受暗示。</a:t>
            </a:r>
          </a:p>
          <a:p>
            <a:r>
              <a:rPr lang="zh-CN" altLang="en-US" dirty="0"/>
              <a:t>儿童的自传体记忆有助于儿童利用已有经验预测将来的事件，也有利于儿童自我认识的发展。</a:t>
            </a:r>
          </a:p>
        </p:txBody>
      </p:sp>
      <p:sp>
        <p:nvSpPr>
          <p:cNvPr id="6" name="内容占位符 5">
            <a:extLst>
              <a:ext uri="{FF2B5EF4-FFF2-40B4-BE49-F238E27FC236}">
                <a16:creationId xmlns:a16="http://schemas.microsoft.com/office/drawing/2014/main" id="{10545308-2335-F215-C604-C66DE2A8A4FA}"/>
              </a:ext>
            </a:extLst>
          </p:cNvPr>
          <p:cNvSpPr>
            <a:spLocks noGrp="1"/>
          </p:cNvSpPr>
          <p:nvPr>
            <p:ph sz="quarter" idx="10"/>
          </p:nvPr>
        </p:nvSpPr>
        <p:spPr/>
        <p:txBody>
          <a:bodyPr/>
          <a:lstStyle/>
          <a:p>
            <a:r>
              <a:rPr lang="zh-CN" altLang="en-US" dirty="0"/>
              <a:t>二、婴儿的记忆</a:t>
            </a:r>
          </a:p>
        </p:txBody>
      </p:sp>
    </p:spTree>
    <p:extLst>
      <p:ext uri="{BB962C8B-B14F-4D97-AF65-F5344CB8AC3E}">
        <p14:creationId xmlns:p14="http://schemas.microsoft.com/office/powerpoint/2010/main" val="36578254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E8483A4-FDC7-331B-7655-903FC35C8387}"/>
              </a:ext>
            </a:extLst>
          </p:cNvPr>
          <p:cNvSpPr>
            <a:spLocks noGrp="1"/>
          </p:cNvSpPr>
          <p:nvPr>
            <p:ph type="title"/>
          </p:nvPr>
        </p:nvSpPr>
        <p:spPr/>
        <p:txBody>
          <a:bodyPr/>
          <a:lstStyle/>
          <a:p>
            <a:r>
              <a:rPr lang="zh-CN" altLang="en-US" dirty="0"/>
              <a:t>二、认知研究的新方法</a:t>
            </a:r>
          </a:p>
        </p:txBody>
      </p:sp>
      <p:sp>
        <p:nvSpPr>
          <p:cNvPr id="3" name="内容占位符 2">
            <a:extLst>
              <a:ext uri="{FF2B5EF4-FFF2-40B4-BE49-F238E27FC236}">
                <a16:creationId xmlns:a16="http://schemas.microsoft.com/office/drawing/2014/main" id="{745FFB4C-1B15-10A9-E26B-F7616CDB4FB1}"/>
              </a:ext>
            </a:extLst>
          </p:cNvPr>
          <p:cNvSpPr>
            <a:spLocks noGrp="1"/>
          </p:cNvSpPr>
          <p:nvPr>
            <p:ph sz="quarter" idx="10"/>
          </p:nvPr>
        </p:nvSpPr>
        <p:spPr/>
        <p:txBody>
          <a:bodyPr/>
          <a:lstStyle/>
          <a:p>
            <a:endParaRPr lang="zh-CN" altLang="en-US"/>
          </a:p>
        </p:txBody>
      </p:sp>
      <p:sp>
        <p:nvSpPr>
          <p:cNvPr id="4" name="文本占位符 3">
            <a:extLst>
              <a:ext uri="{FF2B5EF4-FFF2-40B4-BE49-F238E27FC236}">
                <a16:creationId xmlns:a16="http://schemas.microsoft.com/office/drawing/2014/main" id="{73958FCA-9509-C61A-D2A8-E7929F74A001}"/>
              </a:ext>
            </a:extLst>
          </p:cNvPr>
          <p:cNvSpPr>
            <a:spLocks noGrp="1"/>
          </p:cNvSpPr>
          <p:nvPr>
            <p:ph type="body" sz="quarter" idx="11"/>
          </p:nvPr>
        </p:nvSpPr>
        <p:spPr/>
        <p:txBody>
          <a:bodyPr>
            <a:normAutofit/>
          </a:bodyPr>
          <a:lstStyle/>
          <a:p>
            <a:r>
              <a:rPr lang="zh-CN" altLang="en-US" dirty="0"/>
              <a:t>当一种刺激反复出现时，刺激产生的反应会逐渐减弱，这就叫习惯化。与习惯化相对立的一个概念叫“去习惯化”，也就是说，当儿童感知到出现一个新刺激，它不同于已习惯化了的刺激时，就会做出新的强烈反应，原有的习惯化就终止了。</a:t>
            </a:r>
          </a:p>
        </p:txBody>
      </p:sp>
    </p:spTree>
    <p:extLst>
      <p:ext uri="{BB962C8B-B14F-4D97-AF65-F5344CB8AC3E}">
        <p14:creationId xmlns:p14="http://schemas.microsoft.com/office/powerpoint/2010/main" val="155299737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第三节  幼儿记忆的发展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fontScale="85000" lnSpcReduction="10000"/>
          </a:bodyPr>
          <a:lstStyle/>
          <a:p>
            <a:r>
              <a:rPr lang="zh-CN" altLang="en-US" dirty="0"/>
              <a:t>（一）识记</a:t>
            </a:r>
          </a:p>
          <a:p>
            <a:r>
              <a:rPr lang="en-US" altLang="zh-CN" dirty="0"/>
              <a:t>1</a:t>
            </a:r>
            <a:r>
              <a:rPr lang="zh-CN" altLang="en-US" dirty="0"/>
              <a:t>．无意识记与有意识记</a:t>
            </a:r>
          </a:p>
          <a:p>
            <a:r>
              <a:rPr lang="zh-CN" altLang="en-US" dirty="0"/>
              <a:t>无意识记是没有自觉的识记目的，不需要特定的识记方法，不需特殊的意志努力的识记。</a:t>
            </a:r>
          </a:p>
          <a:p>
            <a:r>
              <a:rPr lang="zh-CN" altLang="en-US" dirty="0"/>
              <a:t>无意识记是幼儿的主要记忆形式，引起幼儿无意识记的因素，既有外部的，也有内部的。外部因素指的是材料必须直观、鲜明、生动；内部因素与幼儿的兴趣、情绪状态、态度有关，也与儿童的智力水平和活动方式（如有没有直接参加活动和实际操作）有关。其中，幼儿的情绪状态是影响无意识记的关键因素。如幼儿过生日时收到的礼物；第一次演出时添置的衣服；某次运动会的奖品等，都是幼儿难以忘怀的东西。</a:t>
            </a:r>
          </a:p>
        </p:txBody>
      </p:sp>
      <p:sp>
        <p:nvSpPr>
          <p:cNvPr id="6" name="内容占位符 5">
            <a:extLst>
              <a:ext uri="{FF2B5EF4-FFF2-40B4-BE49-F238E27FC236}">
                <a16:creationId xmlns:a16="http://schemas.microsoft.com/office/drawing/2014/main" id="{10545308-2335-F215-C604-C66DE2A8A4FA}"/>
              </a:ext>
            </a:extLst>
          </p:cNvPr>
          <p:cNvSpPr>
            <a:spLocks noGrp="1"/>
          </p:cNvSpPr>
          <p:nvPr>
            <p:ph sz="quarter" idx="10"/>
          </p:nvPr>
        </p:nvSpPr>
        <p:spPr/>
        <p:txBody>
          <a:bodyPr/>
          <a:lstStyle/>
          <a:p>
            <a:r>
              <a:rPr lang="zh-CN" altLang="en-US" dirty="0"/>
              <a:t>三、幼儿记忆的发展</a:t>
            </a:r>
          </a:p>
        </p:txBody>
      </p:sp>
    </p:spTree>
    <p:extLst>
      <p:ext uri="{BB962C8B-B14F-4D97-AF65-F5344CB8AC3E}">
        <p14:creationId xmlns:p14="http://schemas.microsoft.com/office/powerpoint/2010/main" val="107464723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第三节  幼儿记忆的发展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lnSpcReduction="10000"/>
          </a:bodyPr>
          <a:lstStyle/>
          <a:p>
            <a:r>
              <a:rPr lang="zh-CN" altLang="en-US" dirty="0"/>
              <a:t>无意识记的本质依然是一种理解性的记忆。儿童年龄越大，理解能力越强，无意识记的效果也不断提高。</a:t>
            </a:r>
          </a:p>
          <a:p>
            <a:r>
              <a:rPr lang="zh-CN" altLang="en-US" dirty="0"/>
              <a:t>在整个幼儿期，无意识记始终占据主导地位。所以，在早期教育中，应该充分利用无意识记的特点。幼儿教师在各种活动中，也要充分调动各种内外因素，提高幼儿无意识记的效果。苏联心理学家陈千科（</a:t>
            </a:r>
            <a:r>
              <a:rPr lang="en-US" altLang="zh-CN" dirty="0"/>
              <a:t>П.Зинченко,1954</a:t>
            </a:r>
            <a:r>
              <a:rPr lang="zh-CN" altLang="en-US" dirty="0"/>
              <a:t>）的研究表明，要到小学中年级，有意识记才会超过无意识记，占据主导地位。但在幼儿园里，幼儿会遇到一定量的学习任务，需要运用一定的有意识记，才能保证完成任务。</a:t>
            </a:r>
          </a:p>
        </p:txBody>
      </p:sp>
      <p:sp>
        <p:nvSpPr>
          <p:cNvPr id="6" name="内容占位符 5">
            <a:extLst>
              <a:ext uri="{FF2B5EF4-FFF2-40B4-BE49-F238E27FC236}">
                <a16:creationId xmlns:a16="http://schemas.microsoft.com/office/drawing/2014/main" id="{10545308-2335-F215-C604-C66DE2A8A4FA}"/>
              </a:ext>
            </a:extLst>
          </p:cNvPr>
          <p:cNvSpPr>
            <a:spLocks noGrp="1"/>
          </p:cNvSpPr>
          <p:nvPr>
            <p:ph sz="quarter" idx="10"/>
          </p:nvPr>
        </p:nvSpPr>
        <p:spPr/>
        <p:txBody>
          <a:bodyPr/>
          <a:lstStyle/>
          <a:p>
            <a:r>
              <a:rPr lang="zh-CN" altLang="en-US" dirty="0"/>
              <a:t>三、幼儿记忆的发展</a:t>
            </a:r>
          </a:p>
        </p:txBody>
      </p:sp>
    </p:spTree>
    <p:extLst>
      <p:ext uri="{BB962C8B-B14F-4D97-AF65-F5344CB8AC3E}">
        <p14:creationId xmlns:p14="http://schemas.microsoft.com/office/powerpoint/2010/main" val="32048751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第三节  幼儿记忆的发展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fontScale="92500"/>
          </a:bodyPr>
          <a:lstStyle/>
          <a:p>
            <a:r>
              <a:rPr lang="zh-CN" altLang="en-US" dirty="0"/>
              <a:t>有意识记是具有自觉的识记目的，需要一定的识记方法，需要意志努力的识记。</a:t>
            </a:r>
          </a:p>
          <a:p>
            <a:r>
              <a:rPr lang="zh-CN" altLang="en-US" dirty="0"/>
              <a:t>儿童有意识记的效果，受活动动机和活动性质制约。通常，游戏的方式比直接教授的方式识记的效果要好。苏联心理学家伊斯托米娜（</a:t>
            </a:r>
            <a:r>
              <a:rPr lang="en-US" altLang="zh-CN" dirty="0"/>
              <a:t>З.Истомина,1947</a:t>
            </a:r>
            <a:r>
              <a:rPr lang="zh-CN" altLang="en-US" dirty="0"/>
              <a:t>）研究发现，同样是向儿童提供</a:t>
            </a:r>
            <a:r>
              <a:rPr lang="en-US" altLang="zh-CN" dirty="0"/>
              <a:t>5</a:t>
            </a:r>
            <a:r>
              <a:rPr lang="zh-CN" altLang="en-US" dirty="0"/>
              <a:t>个单词，如果用直接教授的方式教给儿童，</a:t>
            </a:r>
            <a:r>
              <a:rPr lang="en-US" altLang="zh-CN" dirty="0"/>
              <a:t>5</a:t>
            </a:r>
            <a:r>
              <a:rPr lang="zh-CN" altLang="en-US" dirty="0"/>
              <a:t>岁儿童只记住</a:t>
            </a:r>
            <a:r>
              <a:rPr lang="en-US" altLang="zh-CN" dirty="0"/>
              <a:t>0.6</a:t>
            </a:r>
            <a:r>
              <a:rPr lang="zh-CN" altLang="en-US" dirty="0"/>
              <a:t>个，</a:t>
            </a:r>
            <a:r>
              <a:rPr lang="en-US" altLang="zh-CN" dirty="0"/>
              <a:t>5</a:t>
            </a:r>
            <a:r>
              <a:rPr lang="zh-CN" altLang="en-US" dirty="0"/>
              <a:t>～</a:t>
            </a:r>
            <a:r>
              <a:rPr lang="en-US" altLang="zh-CN" dirty="0"/>
              <a:t>6</a:t>
            </a:r>
            <a:r>
              <a:rPr lang="zh-CN" altLang="en-US" dirty="0"/>
              <a:t>岁的儿童记住</a:t>
            </a:r>
            <a:r>
              <a:rPr lang="en-US" altLang="zh-CN" dirty="0"/>
              <a:t>1.5</a:t>
            </a:r>
            <a:r>
              <a:rPr lang="zh-CN" altLang="en-US" dirty="0"/>
              <a:t>个，</a:t>
            </a:r>
            <a:r>
              <a:rPr lang="en-US" altLang="zh-CN" dirty="0"/>
              <a:t>7</a:t>
            </a:r>
            <a:r>
              <a:rPr lang="zh-CN" altLang="en-US" dirty="0"/>
              <a:t>岁儿童记住</a:t>
            </a:r>
            <a:r>
              <a:rPr lang="en-US" altLang="zh-CN" dirty="0"/>
              <a:t>2.3</a:t>
            </a:r>
            <a:r>
              <a:rPr lang="zh-CN" altLang="en-US" dirty="0"/>
              <a:t>个。但采用游戏的方式（如让儿童去“商店”购买</a:t>
            </a:r>
            <a:r>
              <a:rPr lang="en-US" altLang="zh-CN" dirty="0"/>
              <a:t>5</a:t>
            </a:r>
            <a:r>
              <a:rPr lang="zh-CN" altLang="en-US" dirty="0"/>
              <a:t>件商品用来布置“展览会”），儿童记忆单词的成绩大大提高：</a:t>
            </a:r>
            <a:r>
              <a:rPr lang="en-US" altLang="zh-CN" dirty="0"/>
              <a:t>3</a:t>
            </a:r>
            <a:r>
              <a:rPr lang="zh-CN" altLang="en-US" dirty="0"/>
              <a:t>岁儿童记住</a:t>
            </a:r>
            <a:r>
              <a:rPr lang="en-US" altLang="zh-CN" dirty="0"/>
              <a:t>2.3</a:t>
            </a:r>
            <a:r>
              <a:rPr lang="zh-CN" altLang="en-US" dirty="0"/>
              <a:t>个，</a:t>
            </a:r>
            <a:r>
              <a:rPr lang="en-US" altLang="zh-CN" dirty="0"/>
              <a:t>4</a:t>
            </a:r>
            <a:r>
              <a:rPr lang="zh-CN" altLang="en-US" dirty="0"/>
              <a:t>～</a:t>
            </a:r>
            <a:r>
              <a:rPr lang="en-US" altLang="zh-CN" dirty="0"/>
              <a:t>5</a:t>
            </a:r>
            <a:r>
              <a:rPr lang="zh-CN" altLang="en-US" dirty="0"/>
              <a:t>岁儿童记住</a:t>
            </a:r>
            <a:r>
              <a:rPr lang="en-US" altLang="zh-CN" dirty="0"/>
              <a:t>3.5</a:t>
            </a:r>
            <a:r>
              <a:rPr lang="zh-CN" altLang="en-US" dirty="0"/>
              <a:t>个，</a:t>
            </a:r>
            <a:r>
              <a:rPr lang="en-US" altLang="zh-CN" dirty="0"/>
              <a:t>5</a:t>
            </a:r>
            <a:r>
              <a:rPr lang="zh-CN" altLang="en-US" dirty="0"/>
              <a:t>～</a:t>
            </a:r>
            <a:r>
              <a:rPr lang="en-US" altLang="zh-CN" dirty="0"/>
              <a:t>6</a:t>
            </a:r>
            <a:r>
              <a:rPr lang="zh-CN" altLang="en-US" dirty="0"/>
              <a:t>岁儿童记住</a:t>
            </a:r>
            <a:r>
              <a:rPr lang="en-US" altLang="zh-CN" dirty="0"/>
              <a:t>4</a:t>
            </a:r>
            <a:r>
              <a:rPr lang="zh-CN" altLang="en-US" dirty="0"/>
              <a:t>个，</a:t>
            </a:r>
            <a:r>
              <a:rPr lang="en-US" altLang="zh-CN" dirty="0"/>
              <a:t>6</a:t>
            </a:r>
            <a:r>
              <a:rPr lang="zh-CN" altLang="en-US" dirty="0"/>
              <a:t>～</a:t>
            </a:r>
            <a:r>
              <a:rPr lang="en-US" altLang="zh-CN" dirty="0"/>
              <a:t>7</a:t>
            </a:r>
            <a:r>
              <a:rPr lang="zh-CN" altLang="en-US" dirty="0"/>
              <a:t>岁儿童记住</a:t>
            </a:r>
            <a:r>
              <a:rPr lang="en-US" altLang="zh-CN" dirty="0"/>
              <a:t>4.4</a:t>
            </a:r>
            <a:r>
              <a:rPr lang="zh-CN" altLang="en-US" dirty="0"/>
              <a:t>个。</a:t>
            </a:r>
          </a:p>
        </p:txBody>
      </p:sp>
      <p:sp>
        <p:nvSpPr>
          <p:cNvPr id="6" name="内容占位符 5">
            <a:extLst>
              <a:ext uri="{FF2B5EF4-FFF2-40B4-BE49-F238E27FC236}">
                <a16:creationId xmlns:a16="http://schemas.microsoft.com/office/drawing/2014/main" id="{10545308-2335-F215-C604-C66DE2A8A4FA}"/>
              </a:ext>
            </a:extLst>
          </p:cNvPr>
          <p:cNvSpPr>
            <a:spLocks noGrp="1"/>
          </p:cNvSpPr>
          <p:nvPr>
            <p:ph sz="quarter" idx="10"/>
          </p:nvPr>
        </p:nvSpPr>
        <p:spPr/>
        <p:txBody>
          <a:bodyPr/>
          <a:lstStyle/>
          <a:p>
            <a:r>
              <a:rPr lang="zh-CN" altLang="en-US" dirty="0"/>
              <a:t>三、幼儿记忆的发展</a:t>
            </a:r>
          </a:p>
        </p:txBody>
      </p:sp>
    </p:spTree>
    <p:extLst>
      <p:ext uri="{BB962C8B-B14F-4D97-AF65-F5344CB8AC3E}">
        <p14:creationId xmlns:p14="http://schemas.microsoft.com/office/powerpoint/2010/main" val="143394545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第三节  幼儿记忆的发展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r>
              <a:rPr lang="zh-CN" altLang="en-US" dirty="0"/>
              <a:t>在以上的实验研究中，研究者还进一步分析了儿童不同的识记行为表现，发现有三种水平。第一种水平，儿童虽然知道自己的“顾客”身份，但并不理解交给他的任务。有的孩子甚至还没有听清任务就跑到“商店”里去了，也不想说出他所担负的任务是什么，没有表现出识记任务。第二种水平，儿童虽然理解了任务，并力图复述任务，表现出具有识记目的，但没有采用任何有助于记忆的特殊方式。第三种水平，幼儿不仅理解任务，还采用特殊的方法加强识记，如让老师重说一遍，或自己主动口头复述。以上三种水平，在不同年龄的儿童身上有不同的表现（见表</a:t>
            </a:r>
            <a:r>
              <a:rPr lang="en-US" altLang="zh-CN" dirty="0"/>
              <a:t>2-1</a:t>
            </a:r>
            <a:r>
              <a:rPr lang="zh-CN" altLang="en-US" dirty="0"/>
              <a:t>）。</a:t>
            </a:r>
          </a:p>
        </p:txBody>
      </p:sp>
      <p:sp>
        <p:nvSpPr>
          <p:cNvPr id="6" name="内容占位符 5">
            <a:extLst>
              <a:ext uri="{FF2B5EF4-FFF2-40B4-BE49-F238E27FC236}">
                <a16:creationId xmlns:a16="http://schemas.microsoft.com/office/drawing/2014/main" id="{10545308-2335-F215-C604-C66DE2A8A4FA}"/>
              </a:ext>
            </a:extLst>
          </p:cNvPr>
          <p:cNvSpPr>
            <a:spLocks noGrp="1"/>
          </p:cNvSpPr>
          <p:nvPr>
            <p:ph sz="quarter" idx="10"/>
          </p:nvPr>
        </p:nvSpPr>
        <p:spPr/>
        <p:txBody>
          <a:bodyPr/>
          <a:lstStyle/>
          <a:p>
            <a:r>
              <a:rPr lang="zh-CN" altLang="en-US" dirty="0"/>
              <a:t>三、幼儿记忆的发展</a:t>
            </a:r>
          </a:p>
        </p:txBody>
      </p:sp>
    </p:spTree>
    <p:extLst>
      <p:ext uri="{BB962C8B-B14F-4D97-AF65-F5344CB8AC3E}">
        <p14:creationId xmlns:p14="http://schemas.microsoft.com/office/powerpoint/2010/main" val="158943121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第三节  幼儿记忆的发展</a:t>
            </a:r>
          </a:p>
        </p:txBody>
      </p:sp>
      <p:sp>
        <p:nvSpPr>
          <p:cNvPr id="6" name="内容占位符 5">
            <a:extLst>
              <a:ext uri="{FF2B5EF4-FFF2-40B4-BE49-F238E27FC236}">
                <a16:creationId xmlns:a16="http://schemas.microsoft.com/office/drawing/2014/main" id="{10545308-2335-F215-C604-C66DE2A8A4FA}"/>
              </a:ext>
            </a:extLst>
          </p:cNvPr>
          <p:cNvSpPr>
            <a:spLocks noGrp="1"/>
          </p:cNvSpPr>
          <p:nvPr>
            <p:ph sz="quarter" idx="10"/>
          </p:nvPr>
        </p:nvSpPr>
        <p:spPr/>
        <p:txBody>
          <a:bodyPr/>
          <a:lstStyle/>
          <a:p>
            <a:r>
              <a:rPr lang="zh-CN" altLang="en-US" dirty="0"/>
              <a:t>三、幼儿记忆的发展</a:t>
            </a:r>
          </a:p>
        </p:txBody>
      </p:sp>
      <p:sp>
        <p:nvSpPr>
          <p:cNvPr id="4" name="文本占位符 3">
            <a:extLst>
              <a:ext uri="{FF2B5EF4-FFF2-40B4-BE49-F238E27FC236}">
                <a16:creationId xmlns:a16="http://schemas.microsoft.com/office/drawing/2014/main" id="{79ACBE06-5525-5A69-13D4-987A13BBD1FF}"/>
              </a:ext>
            </a:extLst>
          </p:cNvPr>
          <p:cNvSpPr>
            <a:spLocks noGrp="1"/>
          </p:cNvSpPr>
          <p:nvPr>
            <p:ph type="body" sz="quarter" idx="11"/>
          </p:nvPr>
        </p:nvSpPr>
        <p:spPr/>
        <p:txBody>
          <a:bodyPr/>
          <a:lstStyle/>
          <a:p>
            <a:endParaRPr lang="zh-CN" altLang="en-US"/>
          </a:p>
        </p:txBody>
      </p:sp>
      <p:sp>
        <p:nvSpPr>
          <p:cNvPr id="8" name="文本框 7">
            <a:extLst>
              <a:ext uri="{FF2B5EF4-FFF2-40B4-BE49-F238E27FC236}">
                <a16:creationId xmlns:a16="http://schemas.microsoft.com/office/drawing/2014/main" id="{7CE85C3F-C11D-8B44-6B22-B86150F5FBAD}"/>
              </a:ext>
            </a:extLst>
          </p:cNvPr>
          <p:cNvSpPr txBox="1"/>
          <p:nvPr/>
        </p:nvSpPr>
        <p:spPr>
          <a:xfrm>
            <a:off x="4466230" y="2320290"/>
            <a:ext cx="6093724" cy="369332"/>
          </a:xfrm>
          <a:prstGeom prst="rect">
            <a:avLst/>
          </a:prstGeom>
          <a:noFill/>
        </p:spPr>
        <p:txBody>
          <a:bodyPr wrap="square">
            <a:spAutoFit/>
          </a:bodyPr>
          <a:lstStyle/>
          <a:p>
            <a:r>
              <a:rPr lang="zh-CN" altLang="en-US" dirty="0"/>
              <a:t>表2-1  儿童识记的不同行为水平</a:t>
            </a:r>
          </a:p>
        </p:txBody>
      </p:sp>
      <p:graphicFrame>
        <p:nvGraphicFramePr>
          <p:cNvPr id="9" name="表格 8">
            <a:extLst>
              <a:ext uri="{FF2B5EF4-FFF2-40B4-BE49-F238E27FC236}">
                <a16:creationId xmlns:a16="http://schemas.microsoft.com/office/drawing/2014/main" id="{64BFCC73-794D-8060-E29F-5BFC955A7CB8}"/>
              </a:ext>
            </a:extLst>
          </p:cNvPr>
          <p:cNvGraphicFramePr>
            <a:graphicFrameLocks noGrp="1"/>
          </p:cNvGraphicFramePr>
          <p:nvPr>
            <p:extLst>
              <p:ext uri="{D42A27DB-BD31-4B8C-83A1-F6EECF244321}">
                <p14:modId xmlns:p14="http://schemas.microsoft.com/office/powerpoint/2010/main" val="3384194273"/>
              </p:ext>
            </p:extLst>
          </p:nvPr>
        </p:nvGraphicFramePr>
        <p:xfrm>
          <a:off x="789940" y="2949337"/>
          <a:ext cx="10351135" cy="3248262"/>
        </p:xfrm>
        <a:graphic>
          <a:graphicData uri="http://schemas.openxmlformats.org/drawingml/2006/table">
            <a:tbl>
              <a:tblPr>
                <a:tableStyleId>{5C22544A-7EE6-4342-B048-85BDC9FD1C3A}</a:tableStyleId>
              </a:tblPr>
              <a:tblGrid>
                <a:gridCol w="2069255">
                  <a:extLst>
                    <a:ext uri="{9D8B030D-6E8A-4147-A177-3AD203B41FA5}">
                      <a16:colId xmlns:a16="http://schemas.microsoft.com/office/drawing/2014/main" val="1486927763"/>
                    </a:ext>
                  </a:extLst>
                </a:gridCol>
                <a:gridCol w="2070470">
                  <a:extLst>
                    <a:ext uri="{9D8B030D-6E8A-4147-A177-3AD203B41FA5}">
                      <a16:colId xmlns:a16="http://schemas.microsoft.com/office/drawing/2014/main" val="4089795323"/>
                    </a:ext>
                  </a:extLst>
                </a:gridCol>
                <a:gridCol w="2070470">
                  <a:extLst>
                    <a:ext uri="{9D8B030D-6E8A-4147-A177-3AD203B41FA5}">
                      <a16:colId xmlns:a16="http://schemas.microsoft.com/office/drawing/2014/main" val="1791281989"/>
                    </a:ext>
                  </a:extLst>
                </a:gridCol>
                <a:gridCol w="2070470">
                  <a:extLst>
                    <a:ext uri="{9D8B030D-6E8A-4147-A177-3AD203B41FA5}">
                      <a16:colId xmlns:a16="http://schemas.microsoft.com/office/drawing/2014/main" val="3320496908"/>
                    </a:ext>
                  </a:extLst>
                </a:gridCol>
                <a:gridCol w="2070470">
                  <a:extLst>
                    <a:ext uri="{9D8B030D-6E8A-4147-A177-3AD203B41FA5}">
                      <a16:colId xmlns:a16="http://schemas.microsoft.com/office/drawing/2014/main" val="113413454"/>
                    </a:ext>
                  </a:extLst>
                </a:gridCol>
              </a:tblGrid>
              <a:tr h="676714">
                <a:tc rowSpan="2">
                  <a:txBody>
                    <a:bodyPr/>
                    <a:lstStyle/>
                    <a:p>
                      <a:pPr algn="ctr">
                        <a:lnSpc>
                          <a:spcPct val="150000"/>
                        </a:lnSpc>
                      </a:pPr>
                      <a:r>
                        <a:rPr lang="zh-CN" sz="2400" kern="100">
                          <a:effectLst/>
                        </a:rPr>
                        <a:t>水平</a:t>
                      </a:r>
                      <a:endParaRPr lang="zh-CN" sz="1800" kern="100">
                        <a:effectLst/>
                        <a:latin typeface="Times New Roman" panose="02020603050405020304" pitchFamily="18" charset="0"/>
                        <a:ea typeface="宋体" panose="02010600030101010101" pitchFamily="2" charset="-122"/>
                      </a:endParaRPr>
                    </a:p>
                  </a:txBody>
                  <a:tcPr marL="68580" marR="68580" marT="0" marB="0"/>
                </a:tc>
                <a:tc gridSpan="4">
                  <a:txBody>
                    <a:bodyPr/>
                    <a:lstStyle/>
                    <a:p>
                      <a:pPr algn="ctr">
                        <a:lnSpc>
                          <a:spcPct val="150000"/>
                        </a:lnSpc>
                      </a:pPr>
                      <a:r>
                        <a:rPr lang="zh-CN" sz="2400" kern="100">
                          <a:effectLst/>
                        </a:rPr>
                        <a:t>年龄（岁）</a:t>
                      </a:r>
                      <a:endParaRPr lang="zh-CN" sz="1800" kern="100">
                        <a:effectLst/>
                        <a:latin typeface="Times New Roman" panose="02020603050405020304" pitchFamily="18" charset="0"/>
                        <a:ea typeface="宋体" panose="02010600030101010101" pitchFamily="2" charset="-122"/>
                      </a:endParaRPr>
                    </a:p>
                  </a:txBody>
                  <a:tcPr marL="68580" marR="68580" marT="0" marB="0"/>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2613667751"/>
                  </a:ext>
                </a:extLst>
              </a:tr>
              <a:tr h="546326">
                <a:tc vMerge="1">
                  <a:txBody>
                    <a:bodyPr/>
                    <a:lstStyle/>
                    <a:p>
                      <a:endParaRPr lang="zh-CN" altLang="en-US"/>
                    </a:p>
                  </a:txBody>
                  <a:tcPr/>
                </a:tc>
                <a:tc>
                  <a:txBody>
                    <a:bodyPr/>
                    <a:lstStyle/>
                    <a:p>
                      <a:pPr algn="ctr">
                        <a:lnSpc>
                          <a:spcPct val="150000"/>
                        </a:lnSpc>
                      </a:pPr>
                      <a:r>
                        <a:rPr lang="en-US" sz="1800" kern="100">
                          <a:effectLst/>
                        </a:rPr>
                        <a:t>3</a:t>
                      </a:r>
                      <a:r>
                        <a:rPr lang="zh-CN" sz="1800" kern="100">
                          <a:effectLst/>
                        </a:rPr>
                        <a:t>～</a:t>
                      </a:r>
                      <a:r>
                        <a:rPr lang="en-US" sz="1800" kern="100">
                          <a:effectLst/>
                        </a:rPr>
                        <a:t>4</a:t>
                      </a:r>
                      <a:endParaRPr lang="zh-CN" sz="1800" kern="100">
                        <a:effectLst/>
                        <a:latin typeface="Times New Roman" panose="02020603050405020304" pitchFamily="18" charset="0"/>
                        <a:ea typeface="宋体" panose="02010600030101010101" pitchFamily="2" charset="-122"/>
                      </a:endParaRPr>
                    </a:p>
                  </a:txBody>
                  <a:tcPr marL="68580" marR="68580" marT="0" marB="0"/>
                </a:tc>
                <a:tc>
                  <a:txBody>
                    <a:bodyPr/>
                    <a:lstStyle/>
                    <a:p>
                      <a:pPr algn="ctr">
                        <a:lnSpc>
                          <a:spcPct val="150000"/>
                        </a:lnSpc>
                      </a:pPr>
                      <a:r>
                        <a:rPr lang="en-US" sz="1800" kern="100">
                          <a:effectLst/>
                        </a:rPr>
                        <a:t>4</a:t>
                      </a:r>
                      <a:r>
                        <a:rPr lang="zh-CN" sz="1800" kern="100">
                          <a:effectLst/>
                        </a:rPr>
                        <a:t>～</a:t>
                      </a:r>
                      <a:r>
                        <a:rPr lang="en-US" sz="1800" kern="100">
                          <a:effectLst/>
                        </a:rPr>
                        <a:t>5</a:t>
                      </a:r>
                      <a:endParaRPr lang="zh-CN" sz="1800" kern="100">
                        <a:effectLst/>
                        <a:latin typeface="Times New Roman" panose="02020603050405020304" pitchFamily="18" charset="0"/>
                        <a:ea typeface="宋体" panose="02010600030101010101" pitchFamily="2" charset="-122"/>
                      </a:endParaRPr>
                    </a:p>
                  </a:txBody>
                  <a:tcPr marL="68580" marR="68580" marT="0" marB="0"/>
                </a:tc>
                <a:tc>
                  <a:txBody>
                    <a:bodyPr/>
                    <a:lstStyle/>
                    <a:p>
                      <a:pPr algn="ctr">
                        <a:lnSpc>
                          <a:spcPct val="150000"/>
                        </a:lnSpc>
                      </a:pPr>
                      <a:r>
                        <a:rPr lang="en-US" sz="1800" kern="100">
                          <a:effectLst/>
                        </a:rPr>
                        <a:t>5</a:t>
                      </a:r>
                      <a:r>
                        <a:rPr lang="zh-CN" sz="1800" kern="100">
                          <a:effectLst/>
                        </a:rPr>
                        <a:t>～</a:t>
                      </a:r>
                      <a:r>
                        <a:rPr lang="en-US" sz="1800" kern="100">
                          <a:effectLst/>
                        </a:rPr>
                        <a:t>6</a:t>
                      </a:r>
                      <a:endParaRPr lang="zh-CN" sz="1800" kern="100">
                        <a:effectLst/>
                        <a:latin typeface="Times New Roman" panose="02020603050405020304" pitchFamily="18" charset="0"/>
                        <a:ea typeface="宋体" panose="02010600030101010101" pitchFamily="2" charset="-122"/>
                      </a:endParaRPr>
                    </a:p>
                  </a:txBody>
                  <a:tcPr marL="68580" marR="68580" marT="0" marB="0"/>
                </a:tc>
                <a:tc>
                  <a:txBody>
                    <a:bodyPr/>
                    <a:lstStyle/>
                    <a:p>
                      <a:pPr algn="ctr">
                        <a:lnSpc>
                          <a:spcPct val="150000"/>
                        </a:lnSpc>
                      </a:pPr>
                      <a:r>
                        <a:rPr lang="en-US" sz="1800" kern="100">
                          <a:effectLst/>
                        </a:rPr>
                        <a:t>6</a:t>
                      </a:r>
                      <a:r>
                        <a:rPr lang="zh-CN" sz="1800" kern="100">
                          <a:effectLst/>
                        </a:rPr>
                        <a:t>～</a:t>
                      </a:r>
                      <a:r>
                        <a:rPr lang="en-US" sz="1800" kern="100">
                          <a:effectLst/>
                        </a:rPr>
                        <a:t>7</a:t>
                      </a:r>
                      <a:endParaRPr lang="zh-CN" sz="1800" kern="100">
                        <a:effectLst/>
                        <a:latin typeface="Times New Roman" panose="02020603050405020304" pitchFamily="18" charset="0"/>
                        <a:ea typeface="宋体" panose="02010600030101010101" pitchFamily="2" charset="-122"/>
                      </a:endParaRPr>
                    </a:p>
                  </a:txBody>
                  <a:tcPr marL="68580" marR="68580" marT="0" marB="0"/>
                </a:tc>
                <a:extLst>
                  <a:ext uri="{0D108BD9-81ED-4DB2-BD59-A6C34878D82A}">
                    <a16:rowId xmlns:a16="http://schemas.microsoft.com/office/drawing/2014/main" val="1017911976"/>
                  </a:ext>
                </a:extLst>
              </a:tr>
              <a:tr h="675074">
                <a:tc>
                  <a:txBody>
                    <a:bodyPr/>
                    <a:lstStyle/>
                    <a:p>
                      <a:pPr algn="ctr">
                        <a:lnSpc>
                          <a:spcPct val="150000"/>
                        </a:lnSpc>
                      </a:pPr>
                      <a:r>
                        <a:rPr lang="en-US" sz="2400" kern="100">
                          <a:effectLst/>
                        </a:rPr>
                        <a:t>1</a:t>
                      </a:r>
                      <a:endParaRPr lang="zh-CN" sz="1800" kern="100">
                        <a:effectLst/>
                        <a:latin typeface="Times New Roman" panose="02020603050405020304" pitchFamily="18" charset="0"/>
                        <a:ea typeface="宋体" panose="02010600030101010101" pitchFamily="2" charset="-122"/>
                      </a:endParaRPr>
                    </a:p>
                  </a:txBody>
                  <a:tcPr marL="68580" marR="68580" marT="0" marB="0"/>
                </a:tc>
                <a:tc>
                  <a:txBody>
                    <a:bodyPr/>
                    <a:lstStyle/>
                    <a:p>
                      <a:pPr algn="ctr">
                        <a:lnSpc>
                          <a:spcPct val="150000"/>
                        </a:lnSpc>
                      </a:pPr>
                      <a:r>
                        <a:rPr lang="en-US" sz="1800" kern="100">
                          <a:effectLst/>
                        </a:rPr>
                        <a:t>12</a:t>
                      </a:r>
                      <a:r>
                        <a:rPr lang="zh-CN" sz="1800" kern="100">
                          <a:effectLst/>
                        </a:rPr>
                        <a:t>人</a:t>
                      </a:r>
                      <a:endParaRPr lang="zh-CN" sz="1800" kern="100">
                        <a:effectLst/>
                        <a:latin typeface="Times New Roman" panose="02020603050405020304" pitchFamily="18" charset="0"/>
                        <a:ea typeface="宋体" panose="02010600030101010101" pitchFamily="2" charset="-122"/>
                      </a:endParaRPr>
                    </a:p>
                  </a:txBody>
                  <a:tcPr marL="68580" marR="68580" marT="0" marB="0"/>
                </a:tc>
                <a:tc>
                  <a:txBody>
                    <a:bodyPr/>
                    <a:lstStyle/>
                    <a:p>
                      <a:pPr algn="ctr">
                        <a:lnSpc>
                          <a:spcPct val="150000"/>
                        </a:lnSpc>
                      </a:pPr>
                      <a:r>
                        <a:rPr lang="en-US" sz="1800" kern="100">
                          <a:effectLst/>
                        </a:rPr>
                        <a:t>0</a:t>
                      </a:r>
                      <a:endParaRPr lang="zh-CN" sz="1800" kern="100">
                        <a:effectLst/>
                        <a:latin typeface="Times New Roman" panose="02020603050405020304" pitchFamily="18" charset="0"/>
                        <a:ea typeface="宋体" panose="02010600030101010101" pitchFamily="2" charset="-122"/>
                      </a:endParaRPr>
                    </a:p>
                  </a:txBody>
                  <a:tcPr marL="68580" marR="68580" marT="0" marB="0"/>
                </a:tc>
                <a:tc>
                  <a:txBody>
                    <a:bodyPr/>
                    <a:lstStyle/>
                    <a:p>
                      <a:pPr algn="ctr">
                        <a:lnSpc>
                          <a:spcPct val="150000"/>
                        </a:lnSpc>
                      </a:pPr>
                      <a:r>
                        <a:rPr lang="en-US" sz="1800" kern="100">
                          <a:effectLst/>
                        </a:rPr>
                        <a:t>0</a:t>
                      </a:r>
                      <a:endParaRPr lang="zh-CN" sz="1800" kern="100">
                        <a:effectLst/>
                        <a:latin typeface="Times New Roman" panose="02020603050405020304" pitchFamily="18" charset="0"/>
                        <a:ea typeface="宋体" panose="02010600030101010101" pitchFamily="2" charset="-122"/>
                      </a:endParaRPr>
                    </a:p>
                  </a:txBody>
                  <a:tcPr marL="68580" marR="68580" marT="0" marB="0"/>
                </a:tc>
                <a:tc>
                  <a:txBody>
                    <a:bodyPr/>
                    <a:lstStyle/>
                    <a:p>
                      <a:pPr algn="ctr">
                        <a:lnSpc>
                          <a:spcPct val="150000"/>
                        </a:lnSpc>
                      </a:pPr>
                      <a:r>
                        <a:rPr lang="en-US" sz="1800" kern="100">
                          <a:effectLst/>
                        </a:rPr>
                        <a:t>0</a:t>
                      </a:r>
                      <a:endParaRPr lang="zh-CN" sz="1800" kern="100">
                        <a:effectLst/>
                        <a:latin typeface="Times New Roman" panose="02020603050405020304" pitchFamily="18" charset="0"/>
                        <a:ea typeface="宋体" panose="02010600030101010101" pitchFamily="2" charset="-122"/>
                      </a:endParaRPr>
                    </a:p>
                  </a:txBody>
                  <a:tcPr marL="68580" marR="68580" marT="0" marB="0"/>
                </a:tc>
                <a:extLst>
                  <a:ext uri="{0D108BD9-81ED-4DB2-BD59-A6C34878D82A}">
                    <a16:rowId xmlns:a16="http://schemas.microsoft.com/office/drawing/2014/main" val="1295205428"/>
                  </a:ext>
                </a:extLst>
              </a:tr>
              <a:tr h="675074">
                <a:tc>
                  <a:txBody>
                    <a:bodyPr/>
                    <a:lstStyle/>
                    <a:p>
                      <a:pPr algn="ctr">
                        <a:lnSpc>
                          <a:spcPct val="150000"/>
                        </a:lnSpc>
                      </a:pPr>
                      <a:r>
                        <a:rPr lang="en-US" sz="2400" kern="100">
                          <a:effectLst/>
                        </a:rPr>
                        <a:t>2</a:t>
                      </a:r>
                      <a:endParaRPr lang="zh-CN" sz="1800" kern="100">
                        <a:effectLst/>
                        <a:latin typeface="Times New Roman" panose="02020603050405020304" pitchFamily="18" charset="0"/>
                        <a:ea typeface="宋体" panose="02010600030101010101" pitchFamily="2" charset="-122"/>
                      </a:endParaRPr>
                    </a:p>
                  </a:txBody>
                  <a:tcPr marL="68580" marR="68580" marT="0" marB="0"/>
                </a:tc>
                <a:tc>
                  <a:txBody>
                    <a:bodyPr/>
                    <a:lstStyle/>
                    <a:p>
                      <a:pPr algn="ctr">
                        <a:lnSpc>
                          <a:spcPct val="150000"/>
                        </a:lnSpc>
                      </a:pPr>
                      <a:r>
                        <a:rPr lang="en-US" sz="1800" kern="100">
                          <a:effectLst/>
                        </a:rPr>
                        <a:t>3</a:t>
                      </a:r>
                      <a:r>
                        <a:rPr lang="zh-CN" sz="1800" kern="100">
                          <a:effectLst/>
                        </a:rPr>
                        <a:t>人</a:t>
                      </a:r>
                      <a:endParaRPr lang="zh-CN" sz="1800" kern="100">
                        <a:effectLst/>
                        <a:latin typeface="Times New Roman" panose="02020603050405020304" pitchFamily="18" charset="0"/>
                        <a:ea typeface="宋体" panose="02010600030101010101" pitchFamily="2" charset="-122"/>
                      </a:endParaRPr>
                    </a:p>
                  </a:txBody>
                  <a:tcPr marL="68580" marR="68580" marT="0" marB="0"/>
                </a:tc>
                <a:tc>
                  <a:txBody>
                    <a:bodyPr/>
                    <a:lstStyle/>
                    <a:p>
                      <a:pPr algn="ctr">
                        <a:lnSpc>
                          <a:spcPct val="150000"/>
                        </a:lnSpc>
                      </a:pPr>
                      <a:r>
                        <a:rPr lang="en-US" sz="1800" kern="100">
                          <a:effectLst/>
                        </a:rPr>
                        <a:t>15</a:t>
                      </a:r>
                      <a:r>
                        <a:rPr lang="zh-CN" sz="1800" kern="100">
                          <a:effectLst/>
                        </a:rPr>
                        <a:t>人</a:t>
                      </a:r>
                      <a:endParaRPr lang="zh-CN" sz="1800" kern="100">
                        <a:effectLst/>
                        <a:latin typeface="Times New Roman" panose="02020603050405020304" pitchFamily="18" charset="0"/>
                        <a:ea typeface="宋体" panose="02010600030101010101" pitchFamily="2" charset="-122"/>
                      </a:endParaRPr>
                    </a:p>
                  </a:txBody>
                  <a:tcPr marL="68580" marR="68580" marT="0" marB="0"/>
                </a:tc>
                <a:tc>
                  <a:txBody>
                    <a:bodyPr/>
                    <a:lstStyle/>
                    <a:p>
                      <a:pPr algn="ctr">
                        <a:lnSpc>
                          <a:spcPct val="150000"/>
                        </a:lnSpc>
                      </a:pPr>
                      <a:r>
                        <a:rPr lang="en-US" sz="1800" kern="100">
                          <a:effectLst/>
                        </a:rPr>
                        <a:t>7</a:t>
                      </a:r>
                      <a:r>
                        <a:rPr lang="zh-CN" sz="1800" kern="100">
                          <a:effectLst/>
                        </a:rPr>
                        <a:t>人</a:t>
                      </a:r>
                      <a:endParaRPr lang="zh-CN" sz="1800" kern="100">
                        <a:effectLst/>
                        <a:latin typeface="Times New Roman" panose="02020603050405020304" pitchFamily="18" charset="0"/>
                        <a:ea typeface="宋体" panose="02010600030101010101" pitchFamily="2" charset="-122"/>
                      </a:endParaRPr>
                    </a:p>
                  </a:txBody>
                  <a:tcPr marL="68580" marR="68580" marT="0" marB="0"/>
                </a:tc>
                <a:tc>
                  <a:txBody>
                    <a:bodyPr/>
                    <a:lstStyle/>
                    <a:p>
                      <a:pPr algn="ctr">
                        <a:lnSpc>
                          <a:spcPct val="150000"/>
                        </a:lnSpc>
                      </a:pPr>
                      <a:r>
                        <a:rPr lang="en-US" sz="1800" kern="100">
                          <a:effectLst/>
                        </a:rPr>
                        <a:t>5</a:t>
                      </a:r>
                      <a:r>
                        <a:rPr lang="zh-CN" sz="1800" kern="100">
                          <a:effectLst/>
                        </a:rPr>
                        <a:t>人</a:t>
                      </a:r>
                      <a:endParaRPr lang="zh-CN" sz="1800" kern="100">
                        <a:effectLst/>
                        <a:latin typeface="Times New Roman" panose="02020603050405020304" pitchFamily="18" charset="0"/>
                        <a:ea typeface="宋体" panose="02010600030101010101" pitchFamily="2" charset="-122"/>
                      </a:endParaRPr>
                    </a:p>
                  </a:txBody>
                  <a:tcPr marL="68580" marR="68580" marT="0" marB="0"/>
                </a:tc>
                <a:extLst>
                  <a:ext uri="{0D108BD9-81ED-4DB2-BD59-A6C34878D82A}">
                    <a16:rowId xmlns:a16="http://schemas.microsoft.com/office/drawing/2014/main" val="6034391"/>
                  </a:ext>
                </a:extLst>
              </a:tr>
              <a:tr h="675074">
                <a:tc>
                  <a:txBody>
                    <a:bodyPr/>
                    <a:lstStyle/>
                    <a:p>
                      <a:pPr algn="ctr">
                        <a:lnSpc>
                          <a:spcPct val="150000"/>
                        </a:lnSpc>
                      </a:pPr>
                      <a:r>
                        <a:rPr lang="en-US" sz="2400" kern="100">
                          <a:effectLst/>
                        </a:rPr>
                        <a:t>3</a:t>
                      </a:r>
                      <a:endParaRPr lang="zh-CN" sz="1800" kern="100">
                        <a:effectLst/>
                        <a:latin typeface="Times New Roman" panose="02020603050405020304" pitchFamily="18" charset="0"/>
                        <a:ea typeface="宋体" panose="02010600030101010101" pitchFamily="2" charset="-122"/>
                      </a:endParaRPr>
                    </a:p>
                  </a:txBody>
                  <a:tcPr marL="68580" marR="68580" marT="0" marB="0"/>
                </a:tc>
                <a:tc>
                  <a:txBody>
                    <a:bodyPr/>
                    <a:lstStyle/>
                    <a:p>
                      <a:pPr algn="ctr">
                        <a:lnSpc>
                          <a:spcPct val="150000"/>
                        </a:lnSpc>
                      </a:pPr>
                      <a:r>
                        <a:rPr lang="en-US" sz="1800" kern="100">
                          <a:effectLst/>
                        </a:rPr>
                        <a:t>0</a:t>
                      </a:r>
                      <a:endParaRPr lang="zh-CN" sz="1800" kern="100">
                        <a:effectLst/>
                        <a:latin typeface="Times New Roman" panose="02020603050405020304" pitchFamily="18" charset="0"/>
                        <a:ea typeface="宋体" panose="02010600030101010101" pitchFamily="2" charset="-122"/>
                      </a:endParaRPr>
                    </a:p>
                  </a:txBody>
                  <a:tcPr marL="68580" marR="68580" marT="0" marB="0"/>
                </a:tc>
                <a:tc>
                  <a:txBody>
                    <a:bodyPr/>
                    <a:lstStyle/>
                    <a:p>
                      <a:pPr algn="ctr">
                        <a:lnSpc>
                          <a:spcPct val="150000"/>
                        </a:lnSpc>
                      </a:pPr>
                      <a:r>
                        <a:rPr lang="en-US" sz="1800" kern="100">
                          <a:effectLst/>
                        </a:rPr>
                        <a:t>0</a:t>
                      </a:r>
                      <a:endParaRPr lang="zh-CN" sz="1800" kern="100">
                        <a:effectLst/>
                        <a:latin typeface="Times New Roman" panose="02020603050405020304" pitchFamily="18" charset="0"/>
                        <a:ea typeface="宋体" panose="02010600030101010101" pitchFamily="2" charset="-122"/>
                      </a:endParaRPr>
                    </a:p>
                  </a:txBody>
                  <a:tcPr marL="68580" marR="68580" marT="0" marB="0"/>
                </a:tc>
                <a:tc>
                  <a:txBody>
                    <a:bodyPr/>
                    <a:lstStyle/>
                    <a:p>
                      <a:pPr algn="ctr">
                        <a:lnSpc>
                          <a:spcPct val="150000"/>
                        </a:lnSpc>
                      </a:pPr>
                      <a:r>
                        <a:rPr lang="en-US" sz="1800" kern="100">
                          <a:effectLst/>
                        </a:rPr>
                        <a:t>8</a:t>
                      </a:r>
                      <a:r>
                        <a:rPr lang="zh-CN" sz="1800" kern="100">
                          <a:effectLst/>
                        </a:rPr>
                        <a:t>人</a:t>
                      </a:r>
                      <a:endParaRPr lang="zh-CN" sz="1800" kern="100">
                        <a:effectLst/>
                        <a:latin typeface="Times New Roman" panose="02020603050405020304" pitchFamily="18" charset="0"/>
                        <a:ea typeface="宋体" panose="02010600030101010101" pitchFamily="2" charset="-122"/>
                      </a:endParaRPr>
                    </a:p>
                  </a:txBody>
                  <a:tcPr marL="68580" marR="68580" marT="0" marB="0"/>
                </a:tc>
                <a:tc>
                  <a:txBody>
                    <a:bodyPr/>
                    <a:lstStyle/>
                    <a:p>
                      <a:pPr algn="ctr">
                        <a:lnSpc>
                          <a:spcPct val="150000"/>
                        </a:lnSpc>
                      </a:pPr>
                      <a:r>
                        <a:rPr lang="en-US" sz="1800" kern="100" dirty="0">
                          <a:effectLst/>
                        </a:rPr>
                        <a:t>10</a:t>
                      </a:r>
                      <a:r>
                        <a:rPr lang="zh-CN" sz="1800" kern="100" dirty="0">
                          <a:effectLst/>
                        </a:rPr>
                        <a:t>人</a:t>
                      </a:r>
                      <a:endParaRPr lang="zh-CN" sz="1800" kern="100" dirty="0">
                        <a:effectLst/>
                        <a:latin typeface="Times New Roman" panose="02020603050405020304" pitchFamily="18" charset="0"/>
                        <a:ea typeface="宋体" panose="02010600030101010101" pitchFamily="2" charset="-122"/>
                      </a:endParaRPr>
                    </a:p>
                  </a:txBody>
                  <a:tcPr marL="68580" marR="68580" marT="0" marB="0"/>
                </a:tc>
                <a:extLst>
                  <a:ext uri="{0D108BD9-81ED-4DB2-BD59-A6C34878D82A}">
                    <a16:rowId xmlns:a16="http://schemas.microsoft.com/office/drawing/2014/main" val="3749969784"/>
                  </a:ext>
                </a:extLst>
              </a:tr>
            </a:tbl>
          </a:graphicData>
        </a:graphic>
      </p:graphicFrame>
    </p:spTree>
    <p:extLst>
      <p:ext uri="{BB962C8B-B14F-4D97-AF65-F5344CB8AC3E}">
        <p14:creationId xmlns:p14="http://schemas.microsoft.com/office/powerpoint/2010/main" val="94101129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第三节  幼儿记忆的发展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r>
              <a:rPr lang="zh-CN" altLang="en-US" dirty="0"/>
              <a:t>从表</a:t>
            </a:r>
            <a:r>
              <a:rPr lang="en-US" altLang="zh-CN" dirty="0"/>
              <a:t>2-1</a:t>
            </a:r>
            <a:r>
              <a:rPr lang="zh-CN" altLang="en-US" dirty="0"/>
              <a:t>可以看出，年幼的儿童更倾向于无意识记（即第一和第二水平），随着年龄的增大，有意识记的能力逐步加强（即第三水平）。我们从表中也可以看出，在整个幼儿期，无意识记与有意识记都在发展，并没有出现有意识记增长而无意识记消亡的过程。</a:t>
            </a:r>
          </a:p>
        </p:txBody>
      </p:sp>
      <p:sp>
        <p:nvSpPr>
          <p:cNvPr id="6" name="内容占位符 5">
            <a:extLst>
              <a:ext uri="{FF2B5EF4-FFF2-40B4-BE49-F238E27FC236}">
                <a16:creationId xmlns:a16="http://schemas.microsoft.com/office/drawing/2014/main" id="{10545308-2335-F215-C604-C66DE2A8A4FA}"/>
              </a:ext>
            </a:extLst>
          </p:cNvPr>
          <p:cNvSpPr>
            <a:spLocks noGrp="1"/>
          </p:cNvSpPr>
          <p:nvPr>
            <p:ph sz="quarter" idx="10"/>
          </p:nvPr>
        </p:nvSpPr>
        <p:spPr/>
        <p:txBody>
          <a:bodyPr/>
          <a:lstStyle/>
          <a:p>
            <a:r>
              <a:rPr lang="zh-CN" altLang="en-US" dirty="0"/>
              <a:t>三、幼儿记忆的发展</a:t>
            </a:r>
          </a:p>
        </p:txBody>
      </p:sp>
    </p:spTree>
    <p:extLst>
      <p:ext uri="{BB962C8B-B14F-4D97-AF65-F5344CB8AC3E}">
        <p14:creationId xmlns:p14="http://schemas.microsoft.com/office/powerpoint/2010/main" val="262839447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第三节  幼儿记忆的发展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r>
              <a:rPr lang="zh-CN" altLang="en-US" dirty="0"/>
              <a:t>我国心理学家（天津幼师心理组，</a:t>
            </a:r>
            <a:r>
              <a:rPr lang="en-US" altLang="zh-CN" dirty="0"/>
              <a:t>1980</a:t>
            </a:r>
            <a:r>
              <a:rPr lang="zh-CN" altLang="en-US" dirty="0"/>
              <a:t>）做过类似研究，比较不同年龄儿童识记图片效果。结果也证明了这一点。向</a:t>
            </a:r>
            <a:r>
              <a:rPr lang="en-US" altLang="zh-CN" dirty="0"/>
              <a:t>4</a:t>
            </a:r>
            <a:r>
              <a:rPr lang="zh-CN" altLang="en-US" dirty="0"/>
              <a:t>～</a:t>
            </a:r>
            <a:r>
              <a:rPr lang="en-US" altLang="zh-CN" dirty="0"/>
              <a:t>7</a:t>
            </a:r>
            <a:r>
              <a:rPr lang="zh-CN" altLang="en-US" dirty="0"/>
              <a:t>岁儿童呈现</a:t>
            </a:r>
            <a:r>
              <a:rPr lang="en-US" altLang="zh-CN" dirty="0"/>
              <a:t>10</a:t>
            </a:r>
            <a:r>
              <a:rPr lang="zh-CN" altLang="en-US" dirty="0"/>
              <a:t>张图片，发现儿童无意识记的成绩为：</a:t>
            </a:r>
            <a:r>
              <a:rPr lang="en-US" altLang="zh-CN" dirty="0"/>
              <a:t>4</a:t>
            </a:r>
            <a:r>
              <a:rPr lang="zh-CN" altLang="en-US" dirty="0"/>
              <a:t>岁</a:t>
            </a:r>
            <a:r>
              <a:rPr lang="en-US" altLang="zh-CN" dirty="0"/>
              <a:t>4.5</a:t>
            </a:r>
            <a:r>
              <a:rPr lang="zh-CN" altLang="en-US" dirty="0"/>
              <a:t>，</a:t>
            </a:r>
            <a:r>
              <a:rPr lang="en-US" altLang="zh-CN" dirty="0"/>
              <a:t>5</a:t>
            </a:r>
            <a:r>
              <a:rPr lang="zh-CN" altLang="en-US" dirty="0"/>
              <a:t>岁</a:t>
            </a:r>
            <a:r>
              <a:rPr lang="en-US" altLang="zh-CN" dirty="0"/>
              <a:t>5.3</a:t>
            </a:r>
            <a:r>
              <a:rPr lang="zh-CN" altLang="en-US" dirty="0"/>
              <a:t>，</a:t>
            </a:r>
            <a:r>
              <a:rPr lang="en-US" altLang="zh-CN" dirty="0"/>
              <a:t>6</a:t>
            </a:r>
            <a:r>
              <a:rPr lang="zh-CN" altLang="en-US" dirty="0"/>
              <a:t>岁</a:t>
            </a:r>
            <a:r>
              <a:rPr lang="en-US" altLang="zh-CN" dirty="0"/>
              <a:t>5.7</a:t>
            </a:r>
            <a:r>
              <a:rPr lang="zh-CN" altLang="en-US" dirty="0"/>
              <a:t>，</a:t>
            </a:r>
            <a:r>
              <a:rPr lang="en-US" altLang="zh-CN" dirty="0"/>
              <a:t>7</a:t>
            </a:r>
            <a:r>
              <a:rPr lang="zh-CN" altLang="en-US" dirty="0"/>
              <a:t>岁</a:t>
            </a:r>
            <a:r>
              <a:rPr lang="en-US" altLang="zh-CN" dirty="0"/>
              <a:t>6.2</a:t>
            </a:r>
            <a:r>
              <a:rPr lang="zh-CN" altLang="en-US" dirty="0"/>
              <a:t>。相应年龄的有意识记的成绩分别为</a:t>
            </a:r>
            <a:r>
              <a:rPr lang="en-US" altLang="zh-CN" dirty="0"/>
              <a:t>5.4</a:t>
            </a:r>
            <a:r>
              <a:rPr lang="zh-CN" altLang="en-US" dirty="0"/>
              <a:t>、</a:t>
            </a:r>
            <a:r>
              <a:rPr lang="en-US" altLang="zh-CN" dirty="0"/>
              <a:t>6.2</a:t>
            </a:r>
            <a:r>
              <a:rPr lang="zh-CN" altLang="en-US" dirty="0"/>
              <a:t>、</a:t>
            </a:r>
            <a:r>
              <a:rPr lang="en-US" altLang="zh-CN" dirty="0"/>
              <a:t>6.9</a:t>
            </a:r>
            <a:r>
              <a:rPr lang="zh-CN" altLang="en-US" dirty="0"/>
              <a:t>和</a:t>
            </a:r>
            <a:r>
              <a:rPr lang="en-US" altLang="zh-CN" dirty="0"/>
              <a:t>7.7</a:t>
            </a:r>
            <a:r>
              <a:rPr lang="zh-CN" altLang="en-US" dirty="0"/>
              <a:t>。可见，儿童的无意识记和有意识记都在发展。随着年龄的增长，儿童有意识记发展的速度增长更为明显。不同的年龄阶段，两种记忆的效果也不同。一般说来，幼儿无意识记的效果好于有意识记。 </a:t>
            </a:r>
          </a:p>
        </p:txBody>
      </p:sp>
      <p:sp>
        <p:nvSpPr>
          <p:cNvPr id="6" name="内容占位符 5">
            <a:extLst>
              <a:ext uri="{FF2B5EF4-FFF2-40B4-BE49-F238E27FC236}">
                <a16:creationId xmlns:a16="http://schemas.microsoft.com/office/drawing/2014/main" id="{10545308-2335-F215-C604-C66DE2A8A4FA}"/>
              </a:ext>
            </a:extLst>
          </p:cNvPr>
          <p:cNvSpPr>
            <a:spLocks noGrp="1"/>
          </p:cNvSpPr>
          <p:nvPr>
            <p:ph sz="quarter" idx="10"/>
          </p:nvPr>
        </p:nvSpPr>
        <p:spPr/>
        <p:txBody>
          <a:bodyPr/>
          <a:lstStyle/>
          <a:p>
            <a:r>
              <a:rPr lang="zh-CN" altLang="en-US" dirty="0"/>
              <a:t>三、幼儿记忆的发展</a:t>
            </a:r>
          </a:p>
        </p:txBody>
      </p:sp>
    </p:spTree>
    <p:extLst>
      <p:ext uri="{BB962C8B-B14F-4D97-AF65-F5344CB8AC3E}">
        <p14:creationId xmlns:p14="http://schemas.microsoft.com/office/powerpoint/2010/main" val="95448844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第三节  幼儿记忆的发展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r>
              <a:rPr lang="zh-CN" altLang="en-US" dirty="0"/>
              <a:t>幼儿的两种识记的发展除了与年龄、活动的性质有关外，也与材料的难度有关。材料难度越大，随年龄增长的两种记忆效果的差别就越小。这可能是由于材料难度增大时，对智力活动的要求提高了，促进了两类识记的结果靠拢。</a:t>
            </a:r>
          </a:p>
        </p:txBody>
      </p:sp>
      <p:sp>
        <p:nvSpPr>
          <p:cNvPr id="6" name="内容占位符 5">
            <a:extLst>
              <a:ext uri="{FF2B5EF4-FFF2-40B4-BE49-F238E27FC236}">
                <a16:creationId xmlns:a16="http://schemas.microsoft.com/office/drawing/2014/main" id="{10545308-2335-F215-C604-C66DE2A8A4FA}"/>
              </a:ext>
            </a:extLst>
          </p:cNvPr>
          <p:cNvSpPr>
            <a:spLocks noGrp="1"/>
          </p:cNvSpPr>
          <p:nvPr>
            <p:ph sz="quarter" idx="10"/>
          </p:nvPr>
        </p:nvSpPr>
        <p:spPr/>
        <p:txBody>
          <a:bodyPr/>
          <a:lstStyle/>
          <a:p>
            <a:r>
              <a:rPr lang="zh-CN" altLang="en-US" dirty="0"/>
              <a:t>三、幼儿记忆的发展</a:t>
            </a:r>
          </a:p>
        </p:txBody>
      </p:sp>
    </p:spTree>
    <p:extLst>
      <p:ext uri="{BB962C8B-B14F-4D97-AF65-F5344CB8AC3E}">
        <p14:creationId xmlns:p14="http://schemas.microsoft.com/office/powerpoint/2010/main" val="38008005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第三节  幼儿记忆的发展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lnSpcReduction="10000"/>
          </a:bodyPr>
          <a:lstStyle/>
          <a:p>
            <a:r>
              <a:rPr lang="en-US" altLang="zh-CN" dirty="0"/>
              <a:t>2</a:t>
            </a:r>
            <a:r>
              <a:rPr lang="zh-CN" altLang="en-US" dirty="0"/>
              <a:t>．机械识记与意义识记</a:t>
            </a:r>
          </a:p>
          <a:p>
            <a:r>
              <a:rPr lang="zh-CN" altLang="en-US" dirty="0"/>
              <a:t>按识记的方式来看，识记可以分成机械识记与意义识记两类。这两类识记方式都是儿童常用的。</a:t>
            </a:r>
          </a:p>
          <a:p>
            <a:r>
              <a:rPr lang="zh-CN" altLang="en-US" dirty="0"/>
              <a:t>机械识记是在不理解内容的条件下主要利用复述完成的识记。最典型的事例是记住一个陌生的电话号码或记住一个不认识的外文单词。意义识记则是在理解材料的内容后，依靠已有经验的联系形成的识记。如懂得一条定律之后记住的一条相应的公式；又如当懂得一个外文单词的词缀构成，并想起一个我们已经掌握的某个单词意义后，对一个新单词的记忆。</a:t>
            </a:r>
          </a:p>
        </p:txBody>
      </p:sp>
      <p:sp>
        <p:nvSpPr>
          <p:cNvPr id="6" name="内容占位符 5">
            <a:extLst>
              <a:ext uri="{FF2B5EF4-FFF2-40B4-BE49-F238E27FC236}">
                <a16:creationId xmlns:a16="http://schemas.microsoft.com/office/drawing/2014/main" id="{10545308-2335-F215-C604-C66DE2A8A4FA}"/>
              </a:ext>
            </a:extLst>
          </p:cNvPr>
          <p:cNvSpPr>
            <a:spLocks noGrp="1"/>
          </p:cNvSpPr>
          <p:nvPr>
            <p:ph sz="quarter" idx="10"/>
          </p:nvPr>
        </p:nvSpPr>
        <p:spPr/>
        <p:txBody>
          <a:bodyPr/>
          <a:lstStyle/>
          <a:p>
            <a:r>
              <a:rPr lang="zh-CN" altLang="en-US" dirty="0"/>
              <a:t>三、幼儿记忆的发展</a:t>
            </a:r>
          </a:p>
        </p:txBody>
      </p:sp>
    </p:spTree>
    <p:extLst>
      <p:ext uri="{BB962C8B-B14F-4D97-AF65-F5344CB8AC3E}">
        <p14:creationId xmlns:p14="http://schemas.microsoft.com/office/powerpoint/2010/main" val="14812299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第三节  幼儿记忆的发展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r>
              <a:rPr lang="zh-CN" altLang="en-US" dirty="0"/>
              <a:t>由于幼儿的知识和经验较少，难以将新材料与已有经验加以联结，同时，幼儿的理解能力还不够强，还不善于发现事物之间的内部联系，各个材料都是孤立地、缺乏联系地保存在头脑中，因此，相对于成人来说，幼儿较多地使用机械记忆。但是，我们要知道的是，幼儿使用机械识记多，并不是说幼儿不使用意义识记。事实上，幼儿在使用机械识记学习一个材料时，也是在他现有的水平上努力地理解新材料。最典型的是年幼儿童背唐诗，他是按自己的理解背诵材料的，往往会发生的有趣情景是，幼小儿童准确无误地背出了诗歌，但对诗词的解释却完全是个人的。</a:t>
            </a:r>
          </a:p>
        </p:txBody>
      </p:sp>
      <p:sp>
        <p:nvSpPr>
          <p:cNvPr id="6" name="内容占位符 5">
            <a:extLst>
              <a:ext uri="{FF2B5EF4-FFF2-40B4-BE49-F238E27FC236}">
                <a16:creationId xmlns:a16="http://schemas.microsoft.com/office/drawing/2014/main" id="{10545308-2335-F215-C604-C66DE2A8A4FA}"/>
              </a:ext>
            </a:extLst>
          </p:cNvPr>
          <p:cNvSpPr>
            <a:spLocks noGrp="1"/>
          </p:cNvSpPr>
          <p:nvPr>
            <p:ph sz="quarter" idx="10"/>
          </p:nvPr>
        </p:nvSpPr>
        <p:spPr/>
        <p:txBody>
          <a:bodyPr/>
          <a:lstStyle/>
          <a:p>
            <a:r>
              <a:rPr lang="zh-CN" altLang="en-US" dirty="0"/>
              <a:t>三、幼儿记忆的发展</a:t>
            </a:r>
          </a:p>
        </p:txBody>
      </p:sp>
    </p:spTree>
    <p:extLst>
      <p:ext uri="{BB962C8B-B14F-4D97-AF65-F5344CB8AC3E}">
        <p14:creationId xmlns:p14="http://schemas.microsoft.com/office/powerpoint/2010/main" val="20608117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E8483A4-FDC7-331B-7655-903FC35C8387}"/>
              </a:ext>
            </a:extLst>
          </p:cNvPr>
          <p:cNvSpPr>
            <a:spLocks noGrp="1"/>
          </p:cNvSpPr>
          <p:nvPr>
            <p:ph type="title"/>
          </p:nvPr>
        </p:nvSpPr>
        <p:spPr/>
        <p:txBody>
          <a:bodyPr/>
          <a:lstStyle/>
          <a:p>
            <a:r>
              <a:rPr lang="zh-CN" altLang="en-US" dirty="0"/>
              <a:t>二、认知研究的新方法</a:t>
            </a:r>
          </a:p>
        </p:txBody>
      </p:sp>
      <p:sp>
        <p:nvSpPr>
          <p:cNvPr id="3" name="内容占位符 2">
            <a:extLst>
              <a:ext uri="{FF2B5EF4-FFF2-40B4-BE49-F238E27FC236}">
                <a16:creationId xmlns:a16="http://schemas.microsoft.com/office/drawing/2014/main" id="{3689C3AF-C162-6E19-F51B-C46A82B216EE}"/>
              </a:ext>
            </a:extLst>
          </p:cNvPr>
          <p:cNvSpPr>
            <a:spLocks noGrp="1"/>
          </p:cNvSpPr>
          <p:nvPr>
            <p:ph sz="quarter" idx="10"/>
          </p:nvPr>
        </p:nvSpPr>
        <p:spPr/>
        <p:txBody>
          <a:bodyPr/>
          <a:lstStyle/>
          <a:p>
            <a:endParaRPr lang="zh-CN" altLang="en-US"/>
          </a:p>
        </p:txBody>
      </p:sp>
      <p:sp>
        <p:nvSpPr>
          <p:cNvPr id="4" name="文本占位符 3">
            <a:extLst>
              <a:ext uri="{FF2B5EF4-FFF2-40B4-BE49-F238E27FC236}">
                <a16:creationId xmlns:a16="http://schemas.microsoft.com/office/drawing/2014/main" id="{73958FCA-9509-C61A-D2A8-E7929F74A001}"/>
              </a:ext>
            </a:extLst>
          </p:cNvPr>
          <p:cNvSpPr>
            <a:spLocks noGrp="1"/>
          </p:cNvSpPr>
          <p:nvPr>
            <p:ph type="body" sz="quarter" idx="11"/>
          </p:nvPr>
        </p:nvSpPr>
        <p:spPr/>
        <p:txBody>
          <a:bodyPr>
            <a:normAutofit/>
          </a:bodyPr>
          <a:lstStyle/>
          <a:p>
            <a:r>
              <a:rPr lang="zh-CN" altLang="en-US" dirty="0"/>
              <a:t>对于儿童和其他动物有机体来说，习惯化具有重要的适应意义。举一个例子，如今火车通过了藏羚羊生活的可可西里，如果这些藏羚羊对火车的轰鸣声不能习惯化，每次火车一来，它们就逃命狂奔，那么，藏羚羊还能有时间吃饱肚子吗？生活在非洲大草原上的羚羊，同样也能分清哪种是狮子的吼声，哪种是野牛的吼声，不必一听到吼声就剧烈反应。</a:t>
            </a:r>
          </a:p>
        </p:txBody>
      </p:sp>
    </p:spTree>
    <p:extLst>
      <p:ext uri="{BB962C8B-B14F-4D97-AF65-F5344CB8AC3E}">
        <p14:creationId xmlns:p14="http://schemas.microsoft.com/office/powerpoint/2010/main" val="252224911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第三节  幼儿记忆的发展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fontScale="92500" lnSpcReduction="20000"/>
          </a:bodyPr>
          <a:lstStyle/>
          <a:p>
            <a:r>
              <a:rPr lang="zh-CN" altLang="en-US" dirty="0"/>
              <a:t>有研究（天津幼师心理组，</a:t>
            </a:r>
            <a:r>
              <a:rPr lang="en-US" altLang="zh-CN" dirty="0"/>
              <a:t>1980</a:t>
            </a:r>
            <a:r>
              <a:rPr lang="zh-CN" altLang="en-US" dirty="0"/>
              <a:t>）证明，儿童对自己理解的材料的识记，要比对不理解的材料的识记效果好得多。如向</a:t>
            </a:r>
            <a:r>
              <a:rPr lang="en-US" altLang="zh-CN" dirty="0"/>
              <a:t>4</a:t>
            </a:r>
            <a:r>
              <a:rPr lang="zh-CN" altLang="en-US" dirty="0"/>
              <a:t>～</a:t>
            </a:r>
            <a:r>
              <a:rPr lang="en-US" altLang="zh-CN" dirty="0"/>
              <a:t>7</a:t>
            </a:r>
            <a:r>
              <a:rPr lang="zh-CN" altLang="en-US" dirty="0"/>
              <a:t>岁的儿童呈现一套熟悉物品（如小红花、苹果等）的图片和一套不熟悉的几何图形，然后通过再认比较正确率。结果发现，幼儿对自己熟悉的物品图片的再认正确率，大大超过对不熟悉的几何图形的正确率。</a:t>
            </a:r>
          </a:p>
          <a:p>
            <a:r>
              <a:rPr lang="zh-CN" altLang="en-US" dirty="0"/>
              <a:t>日本学者森敏昭（</a:t>
            </a:r>
            <a:r>
              <a:rPr lang="en-US" altLang="zh-CN" dirty="0"/>
              <a:t>1976</a:t>
            </a:r>
            <a:r>
              <a:rPr lang="zh-CN" altLang="en-US" dirty="0"/>
              <a:t>）通过可分类的词语（如：猫、狗、兔</a:t>
            </a:r>
            <a:r>
              <a:rPr lang="en-US" altLang="zh-CN" dirty="0"/>
              <a:t>——</a:t>
            </a:r>
            <a:r>
              <a:rPr lang="zh-CN" altLang="en-US" dirty="0"/>
              <a:t>动物；苹果、西瓜、香蕉</a:t>
            </a:r>
            <a:r>
              <a:rPr lang="en-US" altLang="zh-CN" dirty="0"/>
              <a:t>——</a:t>
            </a:r>
            <a:r>
              <a:rPr lang="zh-CN" altLang="en-US" dirty="0"/>
              <a:t>水果等）与各类词混在一起随机出现的单独词语，进行识记，发现前一类词语的识记效果，要明显优于后一类词语。</a:t>
            </a:r>
          </a:p>
          <a:p>
            <a:r>
              <a:rPr lang="zh-CN" altLang="en-US" dirty="0"/>
              <a:t>总的来说，幼儿运用机械识记多，但记忆的效果还是意义识记好。</a:t>
            </a:r>
          </a:p>
        </p:txBody>
      </p:sp>
      <p:sp>
        <p:nvSpPr>
          <p:cNvPr id="6" name="内容占位符 5">
            <a:extLst>
              <a:ext uri="{FF2B5EF4-FFF2-40B4-BE49-F238E27FC236}">
                <a16:creationId xmlns:a16="http://schemas.microsoft.com/office/drawing/2014/main" id="{10545308-2335-F215-C604-C66DE2A8A4FA}"/>
              </a:ext>
            </a:extLst>
          </p:cNvPr>
          <p:cNvSpPr>
            <a:spLocks noGrp="1"/>
          </p:cNvSpPr>
          <p:nvPr>
            <p:ph sz="quarter" idx="10"/>
          </p:nvPr>
        </p:nvSpPr>
        <p:spPr/>
        <p:txBody>
          <a:bodyPr/>
          <a:lstStyle/>
          <a:p>
            <a:r>
              <a:rPr lang="zh-CN" altLang="en-US" dirty="0"/>
              <a:t>三、幼儿记忆的发展</a:t>
            </a:r>
          </a:p>
        </p:txBody>
      </p:sp>
    </p:spTree>
    <p:extLst>
      <p:ext uri="{BB962C8B-B14F-4D97-AF65-F5344CB8AC3E}">
        <p14:creationId xmlns:p14="http://schemas.microsoft.com/office/powerpoint/2010/main" val="331672235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第三节  幼儿记忆的发展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r>
              <a:rPr lang="zh-CN" altLang="en-US" dirty="0"/>
              <a:t>（二）再认与回忆</a:t>
            </a:r>
          </a:p>
          <a:p>
            <a:r>
              <a:rPr lang="zh-CN" altLang="en-US" dirty="0"/>
              <a:t>经验过的事物再度出现在眼前时，能够把它认出来的过程，称为再认。经验过的事物不在眼前时，能把它重新回想起来的过程，称为回忆。幼儿已经具有较强的再认能力，而且再认的能力比回忆的能力强。图</a:t>
            </a:r>
            <a:r>
              <a:rPr lang="en-US" altLang="zh-CN" dirty="0"/>
              <a:t>2-8</a:t>
            </a:r>
            <a:r>
              <a:rPr lang="zh-CN" altLang="en-US" dirty="0"/>
              <a:t>是关于幼儿再认和回忆效果的比较，从中可以看出，在</a:t>
            </a:r>
            <a:r>
              <a:rPr lang="en-US" altLang="zh-CN" dirty="0"/>
              <a:t>2〜4</a:t>
            </a:r>
            <a:r>
              <a:rPr lang="zh-CN" altLang="en-US" dirty="0"/>
              <a:t>岁阶段，再认与回忆效果都有提高，但再认总是比回忆效果好。</a:t>
            </a:r>
          </a:p>
        </p:txBody>
      </p:sp>
      <p:sp>
        <p:nvSpPr>
          <p:cNvPr id="6" name="内容占位符 5">
            <a:extLst>
              <a:ext uri="{FF2B5EF4-FFF2-40B4-BE49-F238E27FC236}">
                <a16:creationId xmlns:a16="http://schemas.microsoft.com/office/drawing/2014/main" id="{10545308-2335-F215-C604-C66DE2A8A4FA}"/>
              </a:ext>
            </a:extLst>
          </p:cNvPr>
          <p:cNvSpPr>
            <a:spLocks noGrp="1"/>
          </p:cNvSpPr>
          <p:nvPr>
            <p:ph sz="quarter" idx="10"/>
          </p:nvPr>
        </p:nvSpPr>
        <p:spPr/>
        <p:txBody>
          <a:bodyPr/>
          <a:lstStyle/>
          <a:p>
            <a:r>
              <a:rPr lang="zh-CN" altLang="en-US" dirty="0"/>
              <a:t>三、幼儿记忆的发展</a:t>
            </a:r>
          </a:p>
        </p:txBody>
      </p:sp>
    </p:spTree>
    <p:extLst>
      <p:ext uri="{BB962C8B-B14F-4D97-AF65-F5344CB8AC3E}">
        <p14:creationId xmlns:p14="http://schemas.microsoft.com/office/powerpoint/2010/main" val="175477414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第三节  幼儿记忆的发展</a:t>
            </a:r>
          </a:p>
        </p:txBody>
      </p:sp>
      <p:sp>
        <p:nvSpPr>
          <p:cNvPr id="6" name="内容占位符 5">
            <a:extLst>
              <a:ext uri="{FF2B5EF4-FFF2-40B4-BE49-F238E27FC236}">
                <a16:creationId xmlns:a16="http://schemas.microsoft.com/office/drawing/2014/main" id="{10545308-2335-F215-C604-C66DE2A8A4FA}"/>
              </a:ext>
            </a:extLst>
          </p:cNvPr>
          <p:cNvSpPr>
            <a:spLocks noGrp="1"/>
          </p:cNvSpPr>
          <p:nvPr>
            <p:ph sz="quarter" idx="10"/>
          </p:nvPr>
        </p:nvSpPr>
        <p:spPr/>
        <p:txBody>
          <a:bodyPr/>
          <a:lstStyle/>
          <a:p>
            <a:r>
              <a:rPr lang="zh-CN" altLang="en-US" dirty="0"/>
              <a:t>三、幼儿记忆的发展</a:t>
            </a:r>
          </a:p>
        </p:txBody>
      </p:sp>
      <p:sp>
        <p:nvSpPr>
          <p:cNvPr id="4" name="文本占位符 3">
            <a:extLst>
              <a:ext uri="{FF2B5EF4-FFF2-40B4-BE49-F238E27FC236}">
                <a16:creationId xmlns:a16="http://schemas.microsoft.com/office/drawing/2014/main" id="{797094D7-7338-368B-B1D8-C0F00C27339A}"/>
              </a:ext>
            </a:extLst>
          </p:cNvPr>
          <p:cNvSpPr>
            <a:spLocks noGrp="1"/>
          </p:cNvSpPr>
          <p:nvPr>
            <p:ph type="body" sz="quarter" idx="11"/>
          </p:nvPr>
        </p:nvSpPr>
        <p:spPr/>
        <p:txBody>
          <a:bodyPr/>
          <a:lstStyle/>
          <a:p>
            <a:endParaRPr lang="zh-CN" altLang="en-US"/>
          </a:p>
        </p:txBody>
      </p:sp>
      <p:pic>
        <p:nvPicPr>
          <p:cNvPr id="6146" name="图片 10">
            <a:extLst>
              <a:ext uri="{FF2B5EF4-FFF2-40B4-BE49-F238E27FC236}">
                <a16:creationId xmlns:a16="http://schemas.microsoft.com/office/drawing/2014/main" id="{4EE154EA-FC4E-8FEB-F84C-82AB1B6E8B93}"/>
              </a:ext>
            </a:extLst>
          </p:cNvPr>
          <p:cNvPicPr>
            <a:picLocks noChangeArrowheads="1"/>
          </p:cNvPicPr>
          <p:nvPr/>
        </p:nvPicPr>
        <p:blipFill>
          <a:blip r:embed="rId2">
            <a:extLst>
              <a:ext uri="{28A0092B-C50C-407E-A947-70E740481C1C}">
                <a14:useLocalDpi xmlns:a14="http://schemas.microsoft.com/office/drawing/2010/main" val="0"/>
              </a:ext>
            </a:extLst>
          </a:blip>
          <a:srcRect t="3659" b="7805"/>
          <a:stretch>
            <a:fillRect/>
          </a:stretch>
        </p:blipFill>
        <p:spPr bwMode="auto">
          <a:xfrm>
            <a:off x="4012442" y="2340410"/>
            <a:ext cx="4203510" cy="3364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本框 7">
            <a:extLst>
              <a:ext uri="{FF2B5EF4-FFF2-40B4-BE49-F238E27FC236}">
                <a16:creationId xmlns:a16="http://schemas.microsoft.com/office/drawing/2014/main" id="{4D85D387-5AD1-820A-F712-33A238CA300A}"/>
              </a:ext>
            </a:extLst>
          </p:cNvPr>
          <p:cNvSpPr txBox="1"/>
          <p:nvPr/>
        </p:nvSpPr>
        <p:spPr>
          <a:xfrm>
            <a:off x="4275161" y="5794484"/>
            <a:ext cx="6093724" cy="369332"/>
          </a:xfrm>
          <a:prstGeom prst="rect">
            <a:avLst/>
          </a:prstGeom>
          <a:noFill/>
        </p:spPr>
        <p:txBody>
          <a:bodyPr wrap="square">
            <a:spAutoFit/>
          </a:bodyPr>
          <a:lstStyle/>
          <a:p>
            <a:r>
              <a:rPr lang="zh-CN" altLang="en-US" dirty="0"/>
              <a:t>图2-8  幼儿再认与回忆效果比较</a:t>
            </a:r>
          </a:p>
        </p:txBody>
      </p:sp>
    </p:spTree>
    <p:extLst>
      <p:ext uri="{BB962C8B-B14F-4D97-AF65-F5344CB8AC3E}">
        <p14:creationId xmlns:p14="http://schemas.microsoft.com/office/powerpoint/2010/main" val="103446237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第三节  幼儿记忆的发展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r>
              <a:rPr lang="zh-CN" altLang="en-US" dirty="0"/>
              <a:t>有研究者向</a:t>
            </a:r>
            <a:r>
              <a:rPr lang="en-US" altLang="zh-CN" dirty="0"/>
              <a:t>4</a:t>
            </a:r>
            <a:r>
              <a:rPr lang="zh-CN" altLang="en-US" dirty="0"/>
              <a:t>～</a:t>
            </a:r>
            <a:r>
              <a:rPr lang="en-US" altLang="zh-CN" dirty="0"/>
              <a:t>5</a:t>
            </a:r>
            <a:r>
              <a:rPr lang="zh-CN" altLang="en-US" dirty="0"/>
              <a:t>岁的儿童呈现</a:t>
            </a:r>
            <a:r>
              <a:rPr lang="en-US" altLang="zh-CN" dirty="0"/>
              <a:t>10</a:t>
            </a:r>
            <a:r>
              <a:rPr lang="zh-CN" altLang="en-US" dirty="0"/>
              <a:t>张图片，然后将这</a:t>
            </a:r>
            <a:r>
              <a:rPr lang="en-US" altLang="zh-CN" dirty="0"/>
              <a:t>10</a:t>
            </a:r>
            <a:r>
              <a:rPr lang="zh-CN" altLang="en-US" dirty="0"/>
              <a:t>张图片混入其他图片中，要求儿童将已呈现过的图片指认出来。结果，大多数儿童能</a:t>
            </a:r>
            <a:r>
              <a:rPr lang="en-US" altLang="zh-CN" dirty="0"/>
              <a:t>100% </a:t>
            </a:r>
            <a:r>
              <a:rPr lang="zh-CN" altLang="en-US" dirty="0"/>
              <a:t>地完成任务。研究者又向儿童呈现</a:t>
            </a:r>
            <a:r>
              <a:rPr lang="en-US" altLang="zh-CN" dirty="0"/>
              <a:t>10</a:t>
            </a:r>
            <a:r>
              <a:rPr lang="zh-CN" altLang="en-US" dirty="0"/>
              <a:t>个玩具，然后要求儿童回忆这</a:t>
            </a:r>
            <a:r>
              <a:rPr lang="en-US" altLang="zh-CN" dirty="0"/>
              <a:t>10</a:t>
            </a:r>
            <a:r>
              <a:rPr lang="zh-CN" altLang="en-US" dirty="0"/>
              <a:t>个玩具的名称，结果发现，</a:t>
            </a:r>
            <a:r>
              <a:rPr lang="en-US" altLang="zh-CN" dirty="0"/>
              <a:t>2</a:t>
            </a:r>
            <a:r>
              <a:rPr lang="zh-CN" altLang="en-US" dirty="0"/>
              <a:t>岁儿童一般能说出</a:t>
            </a:r>
            <a:r>
              <a:rPr lang="en-US" altLang="zh-CN" dirty="0"/>
              <a:t>2</a:t>
            </a:r>
            <a:r>
              <a:rPr lang="zh-CN" altLang="en-US" dirty="0"/>
              <a:t>个玩具的名称，</a:t>
            </a:r>
            <a:r>
              <a:rPr lang="en-US" altLang="zh-CN" dirty="0"/>
              <a:t>4</a:t>
            </a:r>
            <a:r>
              <a:rPr lang="zh-CN" altLang="en-US" dirty="0"/>
              <a:t>岁儿童能说出</a:t>
            </a:r>
            <a:r>
              <a:rPr lang="en-US" altLang="zh-CN" dirty="0"/>
              <a:t>3</a:t>
            </a:r>
            <a:r>
              <a:rPr lang="zh-CN" altLang="en-US" dirty="0"/>
              <a:t>～</a:t>
            </a:r>
            <a:r>
              <a:rPr lang="en-US" altLang="zh-CN" dirty="0"/>
              <a:t>4</a:t>
            </a:r>
            <a:r>
              <a:rPr lang="zh-CN" altLang="en-US" dirty="0"/>
              <a:t>个。</a:t>
            </a:r>
          </a:p>
        </p:txBody>
      </p:sp>
      <p:sp>
        <p:nvSpPr>
          <p:cNvPr id="6" name="内容占位符 5">
            <a:extLst>
              <a:ext uri="{FF2B5EF4-FFF2-40B4-BE49-F238E27FC236}">
                <a16:creationId xmlns:a16="http://schemas.microsoft.com/office/drawing/2014/main" id="{10545308-2335-F215-C604-C66DE2A8A4FA}"/>
              </a:ext>
            </a:extLst>
          </p:cNvPr>
          <p:cNvSpPr>
            <a:spLocks noGrp="1"/>
          </p:cNvSpPr>
          <p:nvPr>
            <p:ph sz="quarter" idx="10"/>
          </p:nvPr>
        </p:nvSpPr>
        <p:spPr/>
        <p:txBody>
          <a:bodyPr/>
          <a:lstStyle/>
          <a:p>
            <a:r>
              <a:rPr lang="zh-CN" altLang="en-US" dirty="0"/>
              <a:t>三、幼儿记忆的发展</a:t>
            </a:r>
          </a:p>
        </p:txBody>
      </p:sp>
    </p:spTree>
    <p:extLst>
      <p:ext uri="{BB962C8B-B14F-4D97-AF65-F5344CB8AC3E}">
        <p14:creationId xmlns:p14="http://schemas.microsoft.com/office/powerpoint/2010/main" val="218962178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第三节  幼儿记忆的发展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r>
              <a:rPr lang="zh-CN" altLang="en-US" dirty="0"/>
              <a:t>幼儿的回忆能力受活动的性质影响。在目标明确的活动中，回忆效果明显提高。有一项研究让</a:t>
            </a:r>
            <a:r>
              <a:rPr lang="en-US" altLang="zh-CN" dirty="0"/>
              <a:t>4</a:t>
            </a:r>
            <a:r>
              <a:rPr lang="zh-CN" altLang="en-US" dirty="0"/>
              <a:t>岁幼儿记忆</a:t>
            </a:r>
            <a:r>
              <a:rPr lang="en-US" altLang="zh-CN" dirty="0"/>
              <a:t>10</a:t>
            </a:r>
            <a:r>
              <a:rPr lang="zh-CN" altLang="en-US" dirty="0"/>
              <a:t>张图片。图片的内容与午饭有关，如面包、奶酪、果汁、参加者等。如在实验室条件下，由家长向孩子出示图片并读出名词，再由幼儿向实验者回忆看过的图片，幼儿平均能回忆</a:t>
            </a:r>
            <a:r>
              <a:rPr lang="en-US" altLang="zh-CN" dirty="0"/>
              <a:t>2.7</a:t>
            </a:r>
            <a:r>
              <a:rPr lang="zh-CN" altLang="en-US" dirty="0"/>
              <a:t>个词。如果在“午饭”的情景中，家长向孩子说出物品名称，由幼儿到“商店去购买”，幼儿能回忆出</a:t>
            </a:r>
            <a:r>
              <a:rPr lang="en-US" altLang="zh-CN" dirty="0"/>
              <a:t>5.3</a:t>
            </a:r>
            <a:r>
              <a:rPr lang="zh-CN" altLang="en-US" dirty="0"/>
              <a:t>个词。</a:t>
            </a:r>
          </a:p>
        </p:txBody>
      </p:sp>
      <p:sp>
        <p:nvSpPr>
          <p:cNvPr id="6" name="内容占位符 5">
            <a:extLst>
              <a:ext uri="{FF2B5EF4-FFF2-40B4-BE49-F238E27FC236}">
                <a16:creationId xmlns:a16="http://schemas.microsoft.com/office/drawing/2014/main" id="{10545308-2335-F215-C604-C66DE2A8A4FA}"/>
              </a:ext>
            </a:extLst>
          </p:cNvPr>
          <p:cNvSpPr>
            <a:spLocks noGrp="1"/>
          </p:cNvSpPr>
          <p:nvPr>
            <p:ph sz="quarter" idx="10"/>
          </p:nvPr>
        </p:nvSpPr>
        <p:spPr/>
        <p:txBody>
          <a:bodyPr/>
          <a:lstStyle/>
          <a:p>
            <a:r>
              <a:rPr lang="zh-CN" altLang="en-US" dirty="0"/>
              <a:t>三、幼儿记忆的发展</a:t>
            </a:r>
          </a:p>
        </p:txBody>
      </p:sp>
    </p:spTree>
    <p:extLst>
      <p:ext uri="{BB962C8B-B14F-4D97-AF65-F5344CB8AC3E}">
        <p14:creationId xmlns:p14="http://schemas.microsoft.com/office/powerpoint/2010/main" val="226474366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第三节  幼儿记忆的发展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r>
              <a:rPr lang="zh-CN" altLang="en-US" dirty="0"/>
              <a:t>另有研究（沈德立等，</a:t>
            </a:r>
            <a:r>
              <a:rPr lang="en-US" altLang="zh-CN" dirty="0"/>
              <a:t>1985</a:t>
            </a:r>
            <a:r>
              <a:rPr lang="zh-CN" altLang="en-US" dirty="0"/>
              <a:t>）还发现，其他的感觉通道，如听觉的再认也呈现与图</a:t>
            </a:r>
            <a:r>
              <a:rPr lang="en-US" altLang="zh-CN" dirty="0"/>
              <a:t>2-6</a:t>
            </a:r>
            <a:r>
              <a:rPr lang="zh-CN" altLang="en-US" dirty="0"/>
              <a:t>相同的发展趋势。许多研究表明，幼儿对处于开始部位和结尾部位的信息再现效果明显好于中间部位的信息。这种现象称为首因效应和近因效应。即不同年龄儿童的再现曲线的水平不同，但首尾上扬的趋势大致相同</a:t>
            </a:r>
            <a:r>
              <a:rPr lang="en-US" altLang="zh-CN" dirty="0"/>
              <a:t>(</a:t>
            </a:r>
            <a:r>
              <a:rPr lang="zh-CN" altLang="en-US" dirty="0"/>
              <a:t>如图</a:t>
            </a:r>
            <a:r>
              <a:rPr lang="en-US" altLang="zh-CN" dirty="0"/>
              <a:t>2-9)</a:t>
            </a:r>
            <a:r>
              <a:rPr lang="zh-CN" altLang="en-US" dirty="0"/>
              <a:t>。</a:t>
            </a:r>
          </a:p>
        </p:txBody>
      </p:sp>
      <p:sp>
        <p:nvSpPr>
          <p:cNvPr id="6" name="内容占位符 5">
            <a:extLst>
              <a:ext uri="{FF2B5EF4-FFF2-40B4-BE49-F238E27FC236}">
                <a16:creationId xmlns:a16="http://schemas.microsoft.com/office/drawing/2014/main" id="{10545308-2335-F215-C604-C66DE2A8A4FA}"/>
              </a:ext>
            </a:extLst>
          </p:cNvPr>
          <p:cNvSpPr>
            <a:spLocks noGrp="1"/>
          </p:cNvSpPr>
          <p:nvPr>
            <p:ph sz="quarter" idx="10"/>
          </p:nvPr>
        </p:nvSpPr>
        <p:spPr/>
        <p:txBody>
          <a:bodyPr/>
          <a:lstStyle/>
          <a:p>
            <a:r>
              <a:rPr lang="zh-CN" altLang="en-US" dirty="0"/>
              <a:t>三、幼儿记忆的发展</a:t>
            </a:r>
          </a:p>
        </p:txBody>
      </p:sp>
    </p:spTree>
    <p:extLst>
      <p:ext uri="{BB962C8B-B14F-4D97-AF65-F5344CB8AC3E}">
        <p14:creationId xmlns:p14="http://schemas.microsoft.com/office/powerpoint/2010/main" val="224546387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第三节  幼儿记忆的发展</a:t>
            </a:r>
          </a:p>
        </p:txBody>
      </p:sp>
      <p:sp>
        <p:nvSpPr>
          <p:cNvPr id="6" name="内容占位符 5">
            <a:extLst>
              <a:ext uri="{FF2B5EF4-FFF2-40B4-BE49-F238E27FC236}">
                <a16:creationId xmlns:a16="http://schemas.microsoft.com/office/drawing/2014/main" id="{10545308-2335-F215-C604-C66DE2A8A4FA}"/>
              </a:ext>
            </a:extLst>
          </p:cNvPr>
          <p:cNvSpPr>
            <a:spLocks noGrp="1"/>
          </p:cNvSpPr>
          <p:nvPr>
            <p:ph sz="quarter" idx="10"/>
          </p:nvPr>
        </p:nvSpPr>
        <p:spPr/>
        <p:txBody>
          <a:bodyPr/>
          <a:lstStyle/>
          <a:p>
            <a:r>
              <a:rPr lang="zh-CN" altLang="en-US" dirty="0"/>
              <a:t>三、幼儿记忆的发展</a:t>
            </a:r>
          </a:p>
        </p:txBody>
      </p:sp>
      <p:sp>
        <p:nvSpPr>
          <p:cNvPr id="4" name="文本占位符 3">
            <a:extLst>
              <a:ext uri="{FF2B5EF4-FFF2-40B4-BE49-F238E27FC236}">
                <a16:creationId xmlns:a16="http://schemas.microsoft.com/office/drawing/2014/main" id="{797094D7-7338-368B-B1D8-C0F00C27339A}"/>
              </a:ext>
            </a:extLst>
          </p:cNvPr>
          <p:cNvSpPr>
            <a:spLocks noGrp="1"/>
          </p:cNvSpPr>
          <p:nvPr>
            <p:ph type="body" sz="quarter" idx="11"/>
          </p:nvPr>
        </p:nvSpPr>
        <p:spPr/>
        <p:txBody>
          <a:bodyPr/>
          <a:lstStyle/>
          <a:p>
            <a:endParaRPr lang="zh-CN" altLang="en-US"/>
          </a:p>
        </p:txBody>
      </p:sp>
      <p:sp>
        <p:nvSpPr>
          <p:cNvPr id="8" name="文本框 7">
            <a:extLst>
              <a:ext uri="{FF2B5EF4-FFF2-40B4-BE49-F238E27FC236}">
                <a16:creationId xmlns:a16="http://schemas.microsoft.com/office/drawing/2014/main" id="{4D85D387-5AD1-820A-F712-33A238CA300A}"/>
              </a:ext>
            </a:extLst>
          </p:cNvPr>
          <p:cNvSpPr txBox="1"/>
          <p:nvPr/>
        </p:nvSpPr>
        <p:spPr>
          <a:xfrm>
            <a:off x="4275161" y="5794484"/>
            <a:ext cx="6093724" cy="369332"/>
          </a:xfrm>
          <a:prstGeom prst="rect">
            <a:avLst/>
          </a:prstGeom>
          <a:noFill/>
        </p:spPr>
        <p:txBody>
          <a:bodyPr wrap="square">
            <a:spAutoFit/>
          </a:bodyPr>
          <a:lstStyle/>
          <a:p>
            <a:r>
              <a:rPr lang="zh-CN" altLang="en-US" dirty="0"/>
              <a:t>图</a:t>
            </a:r>
            <a:r>
              <a:rPr lang="en-US" altLang="zh-CN" dirty="0"/>
              <a:t>2-9  6</a:t>
            </a:r>
            <a:r>
              <a:rPr lang="zh-CN" altLang="en-US" dirty="0"/>
              <a:t>、</a:t>
            </a:r>
            <a:r>
              <a:rPr lang="en-US" altLang="zh-CN" dirty="0"/>
              <a:t>9</a:t>
            </a:r>
            <a:r>
              <a:rPr lang="zh-CN" altLang="en-US" dirty="0"/>
              <a:t>、</a:t>
            </a:r>
            <a:r>
              <a:rPr lang="en-US" altLang="zh-CN" dirty="0"/>
              <a:t>14</a:t>
            </a:r>
            <a:r>
              <a:rPr lang="zh-CN" altLang="en-US" dirty="0"/>
              <a:t>岁儿童的再现曲线</a:t>
            </a:r>
          </a:p>
        </p:txBody>
      </p:sp>
      <p:pic>
        <p:nvPicPr>
          <p:cNvPr id="7170" name="图片 8">
            <a:extLst>
              <a:ext uri="{FF2B5EF4-FFF2-40B4-BE49-F238E27FC236}">
                <a16:creationId xmlns:a16="http://schemas.microsoft.com/office/drawing/2014/main" id="{0DFF25EC-DC73-7B96-3241-B7CA4F0A99E1}"/>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3872" y="2320290"/>
            <a:ext cx="5413399" cy="3261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936580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第三节  幼儿记忆的发展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r>
              <a:rPr lang="zh-CN" altLang="en-US" dirty="0"/>
              <a:t>（三）记忆恢复现象</a:t>
            </a:r>
          </a:p>
          <a:p>
            <a:r>
              <a:rPr lang="zh-CN" altLang="en-US" dirty="0"/>
              <a:t>记忆恢复现象是幼儿特殊的记忆现象。所谓记忆恢复现象，就是在识记后的某段时间，对材料的回忆量比刚学习时的回忆量有所提高的现象。当幼儿识记某些材料后，如果要求他们马上背诵，其成绩不如等</a:t>
            </a:r>
            <a:r>
              <a:rPr lang="en-US" altLang="zh-CN" dirty="0"/>
              <a:t>1</a:t>
            </a:r>
            <a:r>
              <a:rPr lang="zh-CN" altLang="en-US" dirty="0"/>
              <a:t>～</a:t>
            </a:r>
            <a:r>
              <a:rPr lang="en-US" altLang="zh-CN" dirty="0"/>
              <a:t>2</a:t>
            </a:r>
            <a:r>
              <a:rPr lang="zh-CN" altLang="en-US" dirty="0"/>
              <a:t>天后的成绩好。换句话说，就是幼儿学习</a:t>
            </a:r>
            <a:r>
              <a:rPr lang="en-US" altLang="zh-CN" dirty="0"/>
              <a:t>1</a:t>
            </a:r>
            <a:r>
              <a:rPr lang="zh-CN" altLang="en-US" dirty="0"/>
              <a:t>～</a:t>
            </a:r>
            <a:r>
              <a:rPr lang="en-US" altLang="zh-CN" dirty="0"/>
              <a:t>2</a:t>
            </a:r>
            <a:r>
              <a:rPr lang="zh-CN" altLang="en-US" dirty="0"/>
              <a:t>天后回忆的成绩，要比刚刚学习结束时回忆的成绩好。显然，这一现象与艾宾浩斯的遗忘曲线不一致，是幼儿的一条特殊的遗忘曲线（见图</a:t>
            </a:r>
            <a:r>
              <a:rPr lang="en-US" altLang="zh-CN" dirty="0"/>
              <a:t>2-10</a:t>
            </a:r>
            <a:r>
              <a:rPr lang="zh-CN" altLang="en-US" dirty="0"/>
              <a:t>）。</a:t>
            </a:r>
          </a:p>
        </p:txBody>
      </p:sp>
      <p:sp>
        <p:nvSpPr>
          <p:cNvPr id="6" name="内容占位符 5">
            <a:extLst>
              <a:ext uri="{FF2B5EF4-FFF2-40B4-BE49-F238E27FC236}">
                <a16:creationId xmlns:a16="http://schemas.microsoft.com/office/drawing/2014/main" id="{10545308-2335-F215-C604-C66DE2A8A4FA}"/>
              </a:ext>
            </a:extLst>
          </p:cNvPr>
          <p:cNvSpPr>
            <a:spLocks noGrp="1"/>
          </p:cNvSpPr>
          <p:nvPr>
            <p:ph sz="quarter" idx="10"/>
          </p:nvPr>
        </p:nvSpPr>
        <p:spPr/>
        <p:txBody>
          <a:bodyPr/>
          <a:lstStyle/>
          <a:p>
            <a:r>
              <a:rPr lang="zh-CN" altLang="en-US" dirty="0"/>
              <a:t>三、幼儿记忆的发展</a:t>
            </a:r>
          </a:p>
        </p:txBody>
      </p:sp>
    </p:spTree>
    <p:extLst>
      <p:ext uri="{BB962C8B-B14F-4D97-AF65-F5344CB8AC3E}">
        <p14:creationId xmlns:p14="http://schemas.microsoft.com/office/powerpoint/2010/main" val="146541539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第三节  幼儿记忆的发展</a:t>
            </a:r>
          </a:p>
        </p:txBody>
      </p:sp>
      <p:sp>
        <p:nvSpPr>
          <p:cNvPr id="6" name="内容占位符 5">
            <a:extLst>
              <a:ext uri="{FF2B5EF4-FFF2-40B4-BE49-F238E27FC236}">
                <a16:creationId xmlns:a16="http://schemas.microsoft.com/office/drawing/2014/main" id="{10545308-2335-F215-C604-C66DE2A8A4FA}"/>
              </a:ext>
            </a:extLst>
          </p:cNvPr>
          <p:cNvSpPr>
            <a:spLocks noGrp="1"/>
          </p:cNvSpPr>
          <p:nvPr>
            <p:ph sz="quarter" idx="10"/>
          </p:nvPr>
        </p:nvSpPr>
        <p:spPr/>
        <p:txBody>
          <a:bodyPr/>
          <a:lstStyle/>
          <a:p>
            <a:r>
              <a:rPr lang="zh-CN" altLang="en-US" dirty="0"/>
              <a:t>三、幼儿记忆的发展</a:t>
            </a:r>
          </a:p>
        </p:txBody>
      </p:sp>
      <p:sp>
        <p:nvSpPr>
          <p:cNvPr id="4" name="文本占位符 3">
            <a:extLst>
              <a:ext uri="{FF2B5EF4-FFF2-40B4-BE49-F238E27FC236}">
                <a16:creationId xmlns:a16="http://schemas.microsoft.com/office/drawing/2014/main" id="{797094D7-7338-368B-B1D8-C0F00C27339A}"/>
              </a:ext>
            </a:extLst>
          </p:cNvPr>
          <p:cNvSpPr>
            <a:spLocks noGrp="1"/>
          </p:cNvSpPr>
          <p:nvPr>
            <p:ph type="body" sz="quarter" idx="11"/>
          </p:nvPr>
        </p:nvSpPr>
        <p:spPr/>
        <p:txBody>
          <a:bodyPr/>
          <a:lstStyle/>
          <a:p>
            <a:endParaRPr lang="zh-CN" altLang="en-US"/>
          </a:p>
        </p:txBody>
      </p:sp>
      <p:sp>
        <p:nvSpPr>
          <p:cNvPr id="8" name="文本框 7">
            <a:extLst>
              <a:ext uri="{FF2B5EF4-FFF2-40B4-BE49-F238E27FC236}">
                <a16:creationId xmlns:a16="http://schemas.microsoft.com/office/drawing/2014/main" id="{4D85D387-5AD1-820A-F712-33A238CA300A}"/>
              </a:ext>
            </a:extLst>
          </p:cNvPr>
          <p:cNvSpPr txBox="1"/>
          <p:nvPr/>
        </p:nvSpPr>
        <p:spPr>
          <a:xfrm>
            <a:off x="4275161" y="5794484"/>
            <a:ext cx="6093724" cy="369332"/>
          </a:xfrm>
          <a:prstGeom prst="rect">
            <a:avLst/>
          </a:prstGeom>
          <a:noFill/>
        </p:spPr>
        <p:txBody>
          <a:bodyPr wrap="square">
            <a:spAutoFit/>
          </a:bodyPr>
          <a:lstStyle/>
          <a:p>
            <a:r>
              <a:rPr lang="zh-CN" altLang="en-US" dirty="0"/>
              <a:t>图</a:t>
            </a:r>
            <a:r>
              <a:rPr lang="en-US" altLang="zh-CN" dirty="0"/>
              <a:t>2-10   </a:t>
            </a:r>
            <a:r>
              <a:rPr lang="zh-CN" altLang="en-US" dirty="0"/>
              <a:t>幼儿的记忆恢复曲线</a:t>
            </a:r>
          </a:p>
        </p:txBody>
      </p:sp>
      <p:pic>
        <p:nvPicPr>
          <p:cNvPr id="8194" name="Picture 2">
            <a:extLst>
              <a:ext uri="{FF2B5EF4-FFF2-40B4-BE49-F238E27FC236}">
                <a16:creationId xmlns:a16="http://schemas.microsoft.com/office/drawing/2014/main" id="{E1AADC3D-B823-4620-AE5E-D5F2B92675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8293" y="2320289"/>
            <a:ext cx="4983707" cy="3405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133560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第三节  幼儿记忆的发展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r>
              <a:rPr lang="zh-CN" altLang="en-US" dirty="0"/>
              <a:t>从图</a:t>
            </a:r>
            <a:r>
              <a:rPr lang="en-US" altLang="zh-CN" dirty="0"/>
              <a:t>2-8</a:t>
            </a:r>
            <a:r>
              <a:rPr lang="zh-CN" altLang="en-US" dirty="0"/>
              <a:t>可以看出，幼儿在识记材料的头几个小时和头几天里，回忆的量不断上升，在达到一定的高度后，才开始下降，即开始遗忘。幼儿的记忆恢复现象发生在识记后的</a:t>
            </a:r>
            <a:r>
              <a:rPr lang="en-US" altLang="zh-CN" dirty="0"/>
              <a:t>1</a:t>
            </a:r>
            <a:r>
              <a:rPr lang="zh-CN" altLang="en-US" dirty="0"/>
              <a:t>～</a:t>
            </a:r>
            <a:r>
              <a:rPr lang="en-US" altLang="zh-CN" dirty="0"/>
              <a:t>2</a:t>
            </a:r>
            <a:r>
              <a:rPr lang="zh-CN" altLang="en-US" dirty="0"/>
              <a:t>天内。当学习材料比较复杂时，记忆恢复现象就更加明显。此外，研究发现，幼儿园小班儿童的记忆恢复现象比大班儿童明显。在智力落后的儿童身上，未发现有记忆恢复现象。</a:t>
            </a:r>
          </a:p>
        </p:txBody>
      </p:sp>
      <p:sp>
        <p:nvSpPr>
          <p:cNvPr id="6" name="内容占位符 5">
            <a:extLst>
              <a:ext uri="{FF2B5EF4-FFF2-40B4-BE49-F238E27FC236}">
                <a16:creationId xmlns:a16="http://schemas.microsoft.com/office/drawing/2014/main" id="{10545308-2335-F215-C604-C66DE2A8A4FA}"/>
              </a:ext>
            </a:extLst>
          </p:cNvPr>
          <p:cNvSpPr>
            <a:spLocks noGrp="1"/>
          </p:cNvSpPr>
          <p:nvPr>
            <p:ph sz="quarter" idx="10"/>
          </p:nvPr>
        </p:nvSpPr>
        <p:spPr/>
        <p:txBody>
          <a:bodyPr/>
          <a:lstStyle/>
          <a:p>
            <a:r>
              <a:rPr lang="zh-CN" altLang="en-US" dirty="0"/>
              <a:t>三、幼儿记忆的发展</a:t>
            </a:r>
          </a:p>
        </p:txBody>
      </p:sp>
    </p:spTree>
    <p:extLst>
      <p:ext uri="{BB962C8B-B14F-4D97-AF65-F5344CB8AC3E}">
        <p14:creationId xmlns:p14="http://schemas.microsoft.com/office/powerpoint/2010/main" val="28111504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E8483A4-FDC7-331B-7655-903FC35C8387}"/>
              </a:ext>
            </a:extLst>
          </p:cNvPr>
          <p:cNvSpPr>
            <a:spLocks noGrp="1"/>
          </p:cNvSpPr>
          <p:nvPr>
            <p:ph type="title"/>
          </p:nvPr>
        </p:nvSpPr>
        <p:spPr/>
        <p:txBody>
          <a:bodyPr/>
          <a:lstStyle/>
          <a:p>
            <a:r>
              <a:rPr lang="zh-CN" altLang="en-US" dirty="0"/>
              <a:t>二、认知研究的新方法</a:t>
            </a:r>
          </a:p>
        </p:txBody>
      </p:sp>
      <p:sp>
        <p:nvSpPr>
          <p:cNvPr id="3" name="内容占位符 2">
            <a:extLst>
              <a:ext uri="{FF2B5EF4-FFF2-40B4-BE49-F238E27FC236}">
                <a16:creationId xmlns:a16="http://schemas.microsoft.com/office/drawing/2014/main" id="{BC374C17-DE73-AE16-7A0B-31660F3B7173}"/>
              </a:ext>
            </a:extLst>
          </p:cNvPr>
          <p:cNvSpPr>
            <a:spLocks noGrp="1"/>
          </p:cNvSpPr>
          <p:nvPr>
            <p:ph sz="quarter" idx="10"/>
          </p:nvPr>
        </p:nvSpPr>
        <p:spPr/>
        <p:txBody>
          <a:bodyPr/>
          <a:lstStyle/>
          <a:p>
            <a:endParaRPr lang="zh-CN" altLang="en-US"/>
          </a:p>
        </p:txBody>
      </p:sp>
      <p:sp>
        <p:nvSpPr>
          <p:cNvPr id="4" name="文本占位符 3">
            <a:extLst>
              <a:ext uri="{FF2B5EF4-FFF2-40B4-BE49-F238E27FC236}">
                <a16:creationId xmlns:a16="http://schemas.microsoft.com/office/drawing/2014/main" id="{73958FCA-9509-C61A-D2A8-E7929F74A001}"/>
              </a:ext>
            </a:extLst>
          </p:cNvPr>
          <p:cNvSpPr>
            <a:spLocks noGrp="1"/>
          </p:cNvSpPr>
          <p:nvPr>
            <p:ph type="body" sz="quarter" idx="11"/>
          </p:nvPr>
        </p:nvSpPr>
        <p:spPr/>
        <p:txBody>
          <a:bodyPr>
            <a:normAutofit/>
          </a:bodyPr>
          <a:lstStyle/>
          <a:p>
            <a:r>
              <a:rPr lang="zh-CN" altLang="en-US" dirty="0"/>
              <a:t>习惯化就是对刺激产生区分作用的机制，运用这个机制，婴儿能区分哪些是已知事件，哪些是新异事件。对已知事件的不变特征，就不必作过度反应，而对新异事件就要及时探索，加以反应。感知周围世界中的不变特征，并接受新刺激，探索新事物，是婴儿快乐的源泉。儿童对不变信息的觉察，就是在寻求规律性。寻求规律性不仅是生命初期就开始运作的学习基础，也是人类语言、记忆、概念和思维等方面的认知发展基础。寻求规律性的探索，事实上贯穿在生命的始终。</a:t>
            </a:r>
          </a:p>
        </p:txBody>
      </p:sp>
    </p:spTree>
    <p:extLst>
      <p:ext uri="{BB962C8B-B14F-4D97-AF65-F5344CB8AC3E}">
        <p14:creationId xmlns:p14="http://schemas.microsoft.com/office/powerpoint/2010/main" val="57001970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第三节  幼儿记忆的发展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r>
              <a:rPr lang="zh-CN" altLang="en-US" dirty="0"/>
              <a:t>（四）幼儿的记忆策略</a:t>
            </a:r>
          </a:p>
          <a:p>
            <a:r>
              <a:rPr lang="zh-CN" altLang="en-US" dirty="0"/>
              <a:t>记忆策略是指为了提高记忆效果而采用的手段，以及对记忆活动有意识控制的心理活动。</a:t>
            </a:r>
          </a:p>
          <a:p>
            <a:r>
              <a:rPr lang="zh-CN" altLang="en-US" dirty="0"/>
              <a:t>幼儿在记忆过程中有没有记忆策略呢？</a:t>
            </a:r>
          </a:p>
          <a:p>
            <a:r>
              <a:rPr lang="zh-CN" altLang="en-US" dirty="0"/>
              <a:t>研究发现，当幼儿组织材料的方式与原有经验相类似或相接近时，他们也能运用记忆策略。幼儿记忆策略通常表现为以下几种。</a:t>
            </a:r>
          </a:p>
        </p:txBody>
      </p:sp>
      <p:sp>
        <p:nvSpPr>
          <p:cNvPr id="6" name="内容占位符 5">
            <a:extLst>
              <a:ext uri="{FF2B5EF4-FFF2-40B4-BE49-F238E27FC236}">
                <a16:creationId xmlns:a16="http://schemas.microsoft.com/office/drawing/2014/main" id="{10545308-2335-F215-C604-C66DE2A8A4FA}"/>
              </a:ext>
            </a:extLst>
          </p:cNvPr>
          <p:cNvSpPr>
            <a:spLocks noGrp="1"/>
          </p:cNvSpPr>
          <p:nvPr>
            <p:ph sz="quarter" idx="10"/>
          </p:nvPr>
        </p:nvSpPr>
        <p:spPr/>
        <p:txBody>
          <a:bodyPr/>
          <a:lstStyle/>
          <a:p>
            <a:r>
              <a:rPr lang="zh-CN" altLang="en-US" dirty="0"/>
              <a:t>三、幼儿记忆的发展</a:t>
            </a:r>
          </a:p>
        </p:txBody>
      </p:sp>
    </p:spTree>
    <p:extLst>
      <p:ext uri="{BB962C8B-B14F-4D97-AF65-F5344CB8AC3E}">
        <p14:creationId xmlns:p14="http://schemas.microsoft.com/office/powerpoint/2010/main" val="131149710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第三节  幼儿记忆的发展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fontScale="92500" lnSpcReduction="10000"/>
          </a:bodyPr>
          <a:lstStyle/>
          <a:p>
            <a:r>
              <a:rPr lang="en-US" altLang="zh-CN" dirty="0"/>
              <a:t>1</a:t>
            </a:r>
            <a:r>
              <a:rPr lang="zh-CN" altLang="en-US" dirty="0"/>
              <a:t>．视觉复述策略</a:t>
            </a:r>
          </a:p>
          <a:p>
            <a:r>
              <a:rPr lang="zh-CN" altLang="en-US" dirty="0"/>
              <a:t>将自己的视觉注意力有选择地集中在要记住的对象上，叫做视觉复述策略。简单地说，就是眼睛不断地盯着目标，以加强自己的记忆。这是幼小儿童经常使用的最简单的策略。 有一个有趣的实验是这样做的：首先让</a:t>
            </a:r>
            <a:r>
              <a:rPr lang="en-US" altLang="zh-CN" dirty="0"/>
              <a:t>18</a:t>
            </a:r>
            <a:r>
              <a:rPr lang="zh-CN" altLang="en-US" dirty="0"/>
              <a:t>～</a:t>
            </a:r>
            <a:r>
              <a:rPr lang="en-US" altLang="zh-CN" dirty="0"/>
              <a:t>24</a:t>
            </a:r>
            <a:r>
              <a:rPr lang="zh-CN" altLang="en-US" dirty="0"/>
              <a:t>个月的孩子看一只玩具鸟，然后将玩具鸟藏在枕头下面，要求他们记住玩具鸟藏在什么地方。接着，花</a:t>
            </a:r>
            <a:r>
              <a:rPr lang="en-US" altLang="zh-CN" dirty="0"/>
              <a:t>4</a:t>
            </a:r>
            <a:r>
              <a:rPr lang="zh-CN" altLang="en-US" dirty="0"/>
              <a:t>分钟让他们玩其他的玩具，目的是让他们分心。研究者发现，这些孩子经常会中断活动主动谈起那只玩具鸟的事，还不断地回头注视枕头，并用手指着枕头。有的孩子还不断地在枕头周围徘徊或企图掀开枕头。这个实验表明，在短期记忆中，婴幼儿通常采用“视觉复述”的方式力求记住目标的位置。</a:t>
            </a:r>
          </a:p>
        </p:txBody>
      </p:sp>
      <p:sp>
        <p:nvSpPr>
          <p:cNvPr id="6" name="内容占位符 5">
            <a:extLst>
              <a:ext uri="{FF2B5EF4-FFF2-40B4-BE49-F238E27FC236}">
                <a16:creationId xmlns:a16="http://schemas.microsoft.com/office/drawing/2014/main" id="{10545308-2335-F215-C604-C66DE2A8A4FA}"/>
              </a:ext>
            </a:extLst>
          </p:cNvPr>
          <p:cNvSpPr>
            <a:spLocks noGrp="1"/>
          </p:cNvSpPr>
          <p:nvPr>
            <p:ph sz="quarter" idx="10"/>
          </p:nvPr>
        </p:nvSpPr>
        <p:spPr/>
        <p:txBody>
          <a:bodyPr/>
          <a:lstStyle/>
          <a:p>
            <a:r>
              <a:rPr lang="zh-CN" altLang="en-US" dirty="0"/>
              <a:t>三、幼儿记忆的发展</a:t>
            </a:r>
          </a:p>
        </p:txBody>
      </p:sp>
    </p:spTree>
    <p:extLst>
      <p:ext uri="{BB962C8B-B14F-4D97-AF65-F5344CB8AC3E}">
        <p14:creationId xmlns:p14="http://schemas.microsoft.com/office/powerpoint/2010/main" val="74344802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第三节  幼儿记忆的发展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r>
              <a:rPr lang="en-US" altLang="zh-CN" dirty="0"/>
              <a:t>2</a:t>
            </a:r>
            <a:r>
              <a:rPr lang="zh-CN" altLang="en-US" dirty="0"/>
              <a:t>．特征定位策略</a:t>
            </a:r>
          </a:p>
          <a:p>
            <a:r>
              <a:rPr lang="zh-CN" altLang="en-US" dirty="0"/>
              <a:t>在另一类研究中，实验者并不向儿童呈现必须记忆的材料，儿童必须自己选择某些材料进行加工并加以记忆。这时，幼儿会对识记对象附加上一个特定的“标签”，以帮助记忆。如实验者要求幼儿把一个小物品放在一个有</a:t>
            </a:r>
            <a:r>
              <a:rPr lang="en-US" altLang="zh-CN" dirty="0"/>
              <a:t>196</a:t>
            </a:r>
            <a:r>
              <a:rPr lang="zh-CN" altLang="en-US" dirty="0"/>
              <a:t>个格子的棋盘子里，并要求他们记住所藏的位置。</a:t>
            </a:r>
            <a:r>
              <a:rPr lang="en-US" altLang="zh-CN" dirty="0"/>
              <a:t>5</a:t>
            </a:r>
            <a:r>
              <a:rPr lang="zh-CN" altLang="en-US" dirty="0"/>
              <a:t>岁以上的幼儿会把物品藏在某个角落，因为角落的位置最不容易搞错。可见，</a:t>
            </a:r>
            <a:r>
              <a:rPr lang="en-US" altLang="zh-CN" dirty="0"/>
              <a:t>5</a:t>
            </a:r>
            <a:r>
              <a:rPr lang="zh-CN" altLang="en-US" dirty="0"/>
              <a:t>岁幼儿具有特征定位的策略。</a:t>
            </a:r>
          </a:p>
        </p:txBody>
      </p:sp>
      <p:sp>
        <p:nvSpPr>
          <p:cNvPr id="6" name="内容占位符 5">
            <a:extLst>
              <a:ext uri="{FF2B5EF4-FFF2-40B4-BE49-F238E27FC236}">
                <a16:creationId xmlns:a16="http://schemas.microsoft.com/office/drawing/2014/main" id="{10545308-2335-F215-C604-C66DE2A8A4FA}"/>
              </a:ext>
            </a:extLst>
          </p:cNvPr>
          <p:cNvSpPr>
            <a:spLocks noGrp="1"/>
          </p:cNvSpPr>
          <p:nvPr>
            <p:ph sz="quarter" idx="10"/>
          </p:nvPr>
        </p:nvSpPr>
        <p:spPr/>
        <p:txBody>
          <a:bodyPr/>
          <a:lstStyle/>
          <a:p>
            <a:r>
              <a:rPr lang="zh-CN" altLang="en-US" dirty="0"/>
              <a:t>三、幼儿记忆的发展</a:t>
            </a:r>
          </a:p>
        </p:txBody>
      </p:sp>
    </p:spTree>
    <p:extLst>
      <p:ext uri="{BB962C8B-B14F-4D97-AF65-F5344CB8AC3E}">
        <p14:creationId xmlns:p14="http://schemas.microsoft.com/office/powerpoint/2010/main" val="140969769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第三节  幼儿记忆的发展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r>
              <a:rPr lang="en-US" altLang="zh-CN" dirty="0"/>
              <a:t>3</a:t>
            </a:r>
            <a:r>
              <a:rPr lang="zh-CN" altLang="en-US" dirty="0"/>
              <a:t>．复述策略</a:t>
            </a:r>
          </a:p>
          <a:p>
            <a:r>
              <a:rPr lang="zh-CN" altLang="en-US" dirty="0"/>
              <a:t>当儿童掌握了口语后，经常会不断重复识记对象的名称，达到记忆的效果，我们称为复述策略。在记忆活动中，复述是一个最常用也最有效的策略。复述也是将短时记忆转化为长时记忆的必要手段。有研究发现，</a:t>
            </a:r>
            <a:r>
              <a:rPr lang="en-US" altLang="zh-CN" dirty="0"/>
              <a:t>10% </a:t>
            </a:r>
            <a:r>
              <a:rPr lang="zh-CN" altLang="en-US" dirty="0"/>
              <a:t>的幼儿园小朋友已经掌握了复述策略。到了小学五年级，</a:t>
            </a:r>
            <a:r>
              <a:rPr lang="en-US" altLang="zh-CN" dirty="0"/>
              <a:t>85% </a:t>
            </a:r>
            <a:r>
              <a:rPr lang="zh-CN" altLang="en-US" dirty="0"/>
              <a:t>的小学生能自觉地运用复述策略。可见，随着年龄的增长，复述策略的运用能力和质量不断提高。</a:t>
            </a:r>
          </a:p>
        </p:txBody>
      </p:sp>
      <p:sp>
        <p:nvSpPr>
          <p:cNvPr id="6" name="内容占位符 5">
            <a:extLst>
              <a:ext uri="{FF2B5EF4-FFF2-40B4-BE49-F238E27FC236}">
                <a16:creationId xmlns:a16="http://schemas.microsoft.com/office/drawing/2014/main" id="{10545308-2335-F215-C604-C66DE2A8A4FA}"/>
              </a:ext>
            </a:extLst>
          </p:cNvPr>
          <p:cNvSpPr>
            <a:spLocks noGrp="1"/>
          </p:cNvSpPr>
          <p:nvPr>
            <p:ph sz="quarter" idx="10"/>
          </p:nvPr>
        </p:nvSpPr>
        <p:spPr/>
        <p:txBody>
          <a:bodyPr/>
          <a:lstStyle/>
          <a:p>
            <a:r>
              <a:rPr lang="zh-CN" altLang="en-US" dirty="0"/>
              <a:t>三、幼儿记忆的发展</a:t>
            </a:r>
          </a:p>
        </p:txBody>
      </p:sp>
    </p:spTree>
    <p:extLst>
      <p:ext uri="{BB962C8B-B14F-4D97-AF65-F5344CB8AC3E}">
        <p14:creationId xmlns:p14="http://schemas.microsoft.com/office/powerpoint/2010/main" val="140849953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第三节  幼儿记忆的发展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r>
              <a:rPr lang="en-US" altLang="zh-CN" dirty="0"/>
              <a:t>4</a:t>
            </a:r>
            <a:r>
              <a:rPr lang="zh-CN" altLang="en-US" dirty="0"/>
              <a:t>．组织性策略</a:t>
            </a:r>
          </a:p>
          <a:p>
            <a:r>
              <a:rPr lang="zh-CN" altLang="en-US" dirty="0"/>
              <a:t>组织性策略是将记忆材料按不同的意义，分别组成不同类别，编入各种主题，使材料产生意义联系，或对内容加以改组，以便于记忆的一种策略。</a:t>
            </a:r>
          </a:p>
        </p:txBody>
      </p:sp>
      <p:sp>
        <p:nvSpPr>
          <p:cNvPr id="6" name="内容占位符 5">
            <a:extLst>
              <a:ext uri="{FF2B5EF4-FFF2-40B4-BE49-F238E27FC236}">
                <a16:creationId xmlns:a16="http://schemas.microsoft.com/office/drawing/2014/main" id="{10545308-2335-F215-C604-C66DE2A8A4FA}"/>
              </a:ext>
            </a:extLst>
          </p:cNvPr>
          <p:cNvSpPr>
            <a:spLocks noGrp="1"/>
          </p:cNvSpPr>
          <p:nvPr>
            <p:ph sz="quarter" idx="10"/>
          </p:nvPr>
        </p:nvSpPr>
        <p:spPr/>
        <p:txBody>
          <a:bodyPr/>
          <a:lstStyle/>
          <a:p>
            <a:r>
              <a:rPr lang="zh-CN" altLang="en-US" dirty="0"/>
              <a:t>三、幼儿记忆的发展</a:t>
            </a:r>
          </a:p>
        </p:txBody>
      </p:sp>
    </p:spTree>
    <p:extLst>
      <p:ext uri="{BB962C8B-B14F-4D97-AF65-F5344CB8AC3E}">
        <p14:creationId xmlns:p14="http://schemas.microsoft.com/office/powerpoint/2010/main" val="127011567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第三节  幼儿记忆的发展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fontScale="92500"/>
          </a:bodyPr>
          <a:lstStyle/>
          <a:p>
            <a:r>
              <a:rPr lang="zh-CN" altLang="en-US" dirty="0"/>
              <a:t>在婴幼儿的分类游戏中，就已出现组织性策略的雏形。在一项对</a:t>
            </a:r>
            <a:r>
              <a:rPr lang="en-US" altLang="zh-CN" dirty="0"/>
              <a:t>2</a:t>
            </a:r>
            <a:r>
              <a:rPr lang="zh-CN" altLang="en-US" dirty="0"/>
              <a:t>～</a:t>
            </a:r>
            <a:r>
              <a:rPr lang="en-US" altLang="zh-CN" dirty="0"/>
              <a:t>5</a:t>
            </a:r>
            <a:r>
              <a:rPr lang="zh-CN" altLang="en-US" dirty="0"/>
              <a:t>岁幼儿的研究中，实验者在</a:t>
            </a:r>
            <a:r>
              <a:rPr lang="en-US" altLang="zh-CN" dirty="0"/>
              <a:t>12</a:t>
            </a:r>
            <a:r>
              <a:rPr lang="zh-CN" altLang="en-US" dirty="0"/>
              <a:t>个容器里，有的放入糖果，有的放入钉状木块，并将容器一个一个地递给儿童，要求他们记住糖果放在哪些容器中。</a:t>
            </a:r>
            <a:r>
              <a:rPr lang="en-US" altLang="zh-CN" dirty="0"/>
              <a:t>4</a:t>
            </a:r>
            <a:r>
              <a:rPr lang="zh-CN" altLang="en-US" dirty="0"/>
              <a:t>岁的幼儿能将装有糖果的容器放在一边，将装有木块的容器放在另一边。组织性策略实质上是一种分类的方法。在长时记忆中，记忆材料的分类，是提高记忆效果最基本的、也是最有效的方法。此时，婴幼儿只是按物品的外部特征和感知水平上的意义对物品进行分类，还不善于按物品的本质属性或单词的意义来分类。随着幼儿对语义理解的不断深化，一旦他们能通过语义的组织方式来保存信息，组织策略的运用还会更加灵活和准确。</a:t>
            </a:r>
          </a:p>
        </p:txBody>
      </p:sp>
      <p:sp>
        <p:nvSpPr>
          <p:cNvPr id="6" name="内容占位符 5">
            <a:extLst>
              <a:ext uri="{FF2B5EF4-FFF2-40B4-BE49-F238E27FC236}">
                <a16:creationId xmlns:a16="http://schemas.microsoft.com/office/drawing/2014/main" id="{10545308-2335-F215-C604-C66DE2A8A4FA}"/>
              </a:ext>
            </a:extLst>
          </p:cNvPr>
          <p:cNvSpPr>
            <a:spLocks noGrp="1"/>
          </p:cNvSpPr>
          <p:nvPr>
            <p:ph sz="quarter" idx="10"/>
          </p:nvPr>
        </p:nvSpPr>
        <p:spPr/>
        <p:txBody>
          <a:bodyPr/>
          <a:lstStyle/>
          <a:p>
            <a:r>
              <a:rPr lang="zh-CN" altLang="en-US" dirty="0"/>
              <a:t>三、幼儿记忆的发展</a:t>
            </a:r>
          </a:p>
        </p:txBody>
      </p:sp>
    </p:spTree>
    <p:extLst>
      <p:ext uri="{BB962C8B-B14F-4D97-AF65-F5344CB8AC3E}">
        <p14:creationId xmlns:p14="http://schemas.microsoft.com/office/powerpoint/2010/main" val="126671591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第三节  幼儿记忆的发展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r>
              <a:rPr lang="zh-CN" altLang="en-US" dirty="0"/>
              <a:t>最好的记忆策略是对材料的深刻理解。如果一个人能将新的学习材料与头脑中已有的经验联系起来，并将新材料的信息归入知识体系的适当层次之中，那么，就能达到最佳记忆效果。</a:t>
            </a:r>
          </a:p>
        </p:txBody>
      </p:sp>
      <p:sp>
        <p:nvSpPr>
          <p:cNvPr id="6" name="内容占位符 5">
            <a:extLst>
              <a:ext uri="{FF2B5EF4-FFF2-40B4-BE49-F238E27FC236}">
                <a16:creationId xmlns:a16="http://schemas.microsoft.com/office/drawing/2014/main" id="{10545308-2335-F215-C604-C66DE2A8A4FA}"/>
              </a:ext>
            </a:extLst>
          </p:cNvPr>
          <p:cNvSpPr>
            <a:spLocks noGrp="1"/>
          </p:cNvSpPr>
          <p:nvPr>
            <p:ph sz="quarter" idx="10"/>
          </p:nvPr>
        </p:nvSpPr>
        <p:spPr/>
        <p:txBody>
          <a:bodyPr/>
          <a:lstStyle/>
          <a:p>
            <a:r>
              <a:rPr lang="zh-CN" altLang="en-US" dirty="0"/>
              <a:t>三、幼儿记忆的发展</a:t>
            </a:r>
          </a:p>
        </p:txBody>
      </p:sp>
    </p:spTree>
    <p:extLst>
      <p:ext uri="{BB962C8B-B14F-4D97-AF65-F5344CB8AC3E}">
        <p14:creationId xmlns:p14="http://schemas.microsoft.com/office/powerpoint/2010/main" val="356746033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第三节  幼儿记忆的发展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r>
              <a:rPr lang="en-US" altLang="zh-CN" dirty="0"/>
              <a:t>5</a:t>
            </a:r>
            <a:r>
              <a:rPr lang="zh-CN" altLang="en-US" dirty="0"/>
              <a:t>．提取策略</a:t>
            </a:r>
          </a:p>
          <a:p>
            <a:r>
              <a:rPr lang="zh-CN" altLang="en-US" dirty="0"/>
              <a:t>所有贮存在长时记忆中的信息，平时都不在意识水平上。如果我们需要回想起某个信息时，就需要经过提取的过程。一个人在回忆过程中，将贮存在长时记忆中的特定信息回收到意识水平上的方法和手段，就叫提取策略。再认和回忆都需要提取。回忆过程中的提取要比再认过程中的提取更加困难。</a:t>
            </a:r>
          </a:p>
        </p:txBody>
      </p:sp>
      <p:sp>
        <p:nvSpPr>
          <p:cNvPr id="6" name="内容占位符 5">
            <a:extLst>
              <a:ext uri="{FF2B5EF4-FFF2-40B4-BE49-F238E27FC236}">
                <a16:creationId xmlns:a16="http://schemas.microsoft.com/office/drawing/2014/main" id="{10545308-2335-F215-C604-C66DE2A8A4FA}"/>
              </a:ext>
            </a:extLst>
          </p:cNvPr>
          <p:cNvSpPr>
            <a:spLocks noGrp="1"/>
          </p:cNvSpPr>
          <p:nvPr>
            <p:ph sz="quarter" idx="10"/>
          </p:nvPr>
        </p:nvSpPr>
        <p:spPr/>
        <p:txBody>
          <a:bodyPr/>
          <a:lstStyle/>
          <a:p>
            <a:r>
              <a:rPr lang="zh-CN" altLang="en-US" dirty="0"/>
              <a:t>三、幼儿记忆的发展</a:t>
            </a:r>
          </a:p>
        </p:txBody>
      </p:sp>
    </p:spTree>
    <p:extLst>
      <p:ext uri="{BB962C8B-B14F-4D97-AF65-F5344CB8AC3E}">
        <p14:creationId xmlns:p14="http://schemas.microsoft.com/office/powerpoint/2010/main" val="69109968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第三节  幼儿记忆的发展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fontScale="92500" lnSpcReduction="10000"/>
          </a:bodyPr>
          <a:lstStyle/>
          <a:p>
            <a:r>
              <a:rPr lang="zh-CN" altLang="en-US" dirty="0"/>
              <a:t>如果有人向我们放一段影像资料，然后问我们一系列问题：这个资料来自哪部电影？主人公叫什么名字？是谁演的？我们立刻在头脑里检索：我看过没有？在哪里看过的？与谁一起看的？电影是根据哪部小说改编的？那位演员还演过什么角色</a:t>
            </a:r>
            <a:r>
              <a:rPr lang="en-US" altLang="zh-CN" dirty="0"/>
              <a:t>……</a:t>
            </a:r>
            <a:r>
              <a:rPr lang="zh-CN" altLang="en-US" dirty="0"/>
              <a:t>所有这些有直接关系或没有直接关系的线索，都会对回忆产生有用或没用的影响。有些线索能帮助你提取，有些线索对提取没帮助。所以，提取策略的核心是对线索的利用。在缺乏线索的情况下，任何人都难以提取长时记忆中的信息。实验发现，在缺乏线索的条件下，</a:t>
            </a:r>
            <a:r>
              <a:rPr lang="en-US" altLang="zh-CN" dirty="0"/>
              <a:t>6</a:t>
            </a:r>
            <a:r>
              <a:rPr lang="zh-CN" altLang="en-US" dirty="0"/>
              <a:t>～</a:t>
            </a:r>
            <a:r>
              <a:rPr lang="en-US" altLang="zh-CN" dirty="0"/>
              <a:t>8</a:t>
            </a:r>
            <a:r>
              <a:rPr lang="zh-CN" altLang="en-US" dirty="0"/>
              <a:t>岁儿童的回忆正确率是很低的。但当研究者告诉儿童如何利用线索后，他们的回忆成绩大大提高。因此，向幼儿提供具体的、形象的、明确的提示，有助于幼儿利用线索，提高提取的效果。</a:t>
            </a:r>
          </a:p>
        </p:txBody>
      </p:sp>
      <p:sp>
        <p:nvSpPr>
          <p:cNvPr id="6" name="内容占位符 5">
            <a:extLst>
              <a:ext uri="{FF2B5EF4-FFF2-40B4-BE49-F238E27FC236}">
                <a16:creationId xmlns:a16="http://schemas.microsoft.com/office/drawing/2014/main" id="{10545308-2335-F215-C604-C66DE2A8A4FA}"/>
              </a:ext>
            </a:extLst>
          </p:cNvPr>
          <p:cNvSpPr>
            <a:spLocks noGrp="1"/>
          </p:cNvSpPr>
          <p:nvPr>
            <p:ph sz="quarter" idx="10"/>
          </p:nvPr>
        </p:nvSpPr>
        <p:spPr/>
        <p:txBody>
          <a:bodyPr/>
          <a:lstStyle/>
          <a:p>
            <a:r>
              <a:rPr lang="zh-CN" altLang="en-US" dirty="0"/>
              <a:t>三、幼儿记忆的发展</a:t>
            </a:r>
          </a:p>
        </p:txBody>
      </p:sp>
    </p:spTree>
    <p:extLst>
      <p:ext uri="{BB962C8B-B14F-4D97-AF65-F5344CB8AC3E}">
        <p14:creationId xmlns:p14="http://schemas.microsoft.com/office/powerpoint/2010/main" val="273787258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第三节  幼儿记忆的发展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r>
              <a:rPr lang="zh-CN" altLang="en-US" dirty="0"/>
              <a:t>对于幼儿来说，实地情景的刺激，有助于他们对记忆信息的提取。当幼儿遇到提取障碍时，将他们带到故事发生的地方，会激发起更多的有效提取。这是因为大脑在贮存记忆信息并接受网络编码的同时，还夹杂着许多非逻辑线索（如场景、天气、位置、人物、表情等）。这些非逻辑线索在相同的条件下有助于信息的提取。</a:t>
            </a:r>
          </a:p>
        </p:txBody>
      </p:sp>
      <p:sp>
        <p:nvSpPr>
          <p:cNvPr id="6" name="内容占位符 5">
            <a:extLst>
              <a:ext uri="{FF2B5EF4-FFF2-40B4-BE49-F238E27FC236}">
                <a16:creationId xmlns:a16="http://schemas.microsoft.com/office/drawing/2014/main" id="{10545308-2335-F215-C604-C66DE2A8A4FA}"/>
              </a:ext>
            </a:extLst>
          </p:cNvPr>
          <p:cNvSpPr>
            <a:spLocks noGrp="1"/>
          </p:cNvSpPr>
          <p:nvPr>
            <p:ph sz="quarter" idx="10"/>
          </p:nvPr>
        </p:nvSpPr>
        <p:spPr/>
        <p:txBody>
          <a:bodyPr/>
          <a:lstStyle/>
          <a:p>
            <a:r>
              <a:rPr lang="zh-CN" altLang="en-US" dirty="0"/>
              <a:t>三、幼儿记忆的发展</a:t>
            </a:r>
          </a:p>
        </p:txBody>
      </p:sp>
    </p:spTree>
    <p:extLst>
      <p:ext uri="{BB962C8B-B14F-4D97-AF65-F5344CB8AC3E}">
        <p14:creationId xmlns:p14="http://schemas.microsoft.com/office/powerpoint/2010/main" val="23564551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E8483A4-FDC7-331B-7655-903FC35C8387}"/>
              </a:ext>
            </a:extLst>
          </p:cNvPr>
          <p:cNvSpPr>
            <a:spLocks noGrp="1"/>
          </p:cNvSpPr>
          <p:nvPr>
            <p:ph type="title"/>
          </p:nvPr>
        </p:nvSpPr>
        <p:spPr/>
        <p:txBody>
          <a:bodyPr/>
          <a:lstStyle/>
          <a:p>
            <a:r>
              <a:rPr lang="zh-CN" altLang="en-US" dirty="0"/>
              <a:t>二、认知研究的新方法</a:t>
            </a:r>
          </a:p>
        </p:txBody>
      </p:sp>
      <p:sp>
        <p:nvSpPr>
          <p:cNvPr id="3" name="内容占位符 2">
            <a:extLst>
              <a:ext uri="{FF2B5EF4-FFF2-40B4-BE49-F238E27FC236}">
                <a16:creationId xmlns:a16="http://schemas.microsoft.com/office/drawing/2014/main" id="{1FC46592-673C-40EB-291B-8E575ECB937A}"/>
              </a:ext>
            </a:extLst>
          </p:cNvPr>
          <p:cNvSpPr>
            <a:spLocks noGrp="1"/>
          </p:cNvSpPr>
          <p:nvPr>
            <p:ph sz="quarter" idx="10"/>
          </p:nvPr>
        </p:nvSpPr>
        <p:spPr/>
        <p:txBody>
          <a:bodyPr/>
          <a:lstStyle/>
          <a:p>
            <a:endParaRPr lang="zh-CN" altLang="en-US"/>
          </a:p>
        </p:txBody>
      </p:sp>
      <p:sp>
        <p:nvSpPr>
          <p:cNvPr id="4" name="文本占位符 3">
            <a:extLst>
              <a:ext uri="{FF2B5EF4-FFF2-40B4-BE49-F238E27FC236}">
                <a16:creationId xmlns:a16="http://schemas.microsoft.com/office/drawing/2014/main" id="{73958FCA-9509-C61A-D2A8-E7929F74A001}"/>
              </a:ext>
            </a:extLst>
          </p:cNvPr>
          <p:cNvSpPr>
            <a:spLocks noGrp="1"/>
          </p:cNvSpPr>
          <p:nvPr>
            <p:ph type="body" sz="quarter" idx="11"/>
          </p:nvPr>
        </p:nvSpPr>
        <p:spPr/>
        <p:txBody>
          <a:bodyPr>
            <a:normAutofit/>
          </a:bodyPr>
          <a:lstStyle/>
          <a:p>
            <a:r>
              <a:rPr lang="zh-CN" altLang="en-US" dirty="0"/>
              <a:t>婴儿的习惯化为儿童发展心理学的研究方法开辟了新途径，并取得重大成果。人们发现：“传统的评估常常导致我们低估儿童的能力，尤其是婴儿期和学前期</a:t>
            </a:r>
            <a:r>
              <a:rPr lang="en-US" altLang="zh-CN" dirty="0"/>
              <a:t>(</a:t>
            </a:r>
            <a:r>
              <a:rPr lang="zh-CN" altLang="en-US" dirty="0"/>
              <a:t>儿童</a:t>
            </a:r>
            <a:r>
              <a:rPr lang="en-US" altLang="zh-CN" dirty="0"/>
              <a:t>)</a:t>
            </a:r>
            <a:r>
              <a:rPr lang="zh-CN" altLang="en-US" dirty="0"/>
              <a:t>的能力。”①这一方法的运用，克服了婴儿不会运用语言反应的困难，为我们研究早期儿童打开了方便之门。</a:t>
            </a:r>
          </a:p>
        </p:txBody>
      </p:sp>
    </p:spTree>
    <p:extLst>
      <p:ext uri="{BB962C8B-B14F-4D97-AF65-F5344CB8AC3E}">
        <p14:creationId xmlns:p14="http://schemas.microsoft.com/office/powerpoint/2010/main" val="1608074179"/>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第三节  幼儿记忆的发展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r>
              <a:rPr lang="zh-CN" altLang="en-US" dirty="0"/>
              <a:t>不同年龄阶段的婴幼儿都会采用一些记忆策略。幼儿记忆策略的运用，与他们年龄的增长有关，也与成人对他们的指导有关。心理学家还进一步发现，一个新策略的运用需要有一个熟练过程。在新策略运用的初期，往往会出现回忆成绩倒退甚至“无策略”的情况。之所以出现这样的情况，是因为幼儿对记忆任务的计划性、预见性或目标定向不够充分。这是正常的发展过程。只要及时加以指导和鼓励，就能很快适应新策略，使各种策略的运用更加灵活和有效。</a:t>
            </a:r>
          </a:p>
        </p:txBody>
      </p:sp>
      <p:sp>
        <p:nvSpPr>
          <p:cNvPr id="6" name="内容占位符 5">
            <a:extLst>
              <a:ext uri="{FF2B5EF4-FFF2-40B4-BE49-F238E27FC236}">
                <a16:creationId xmlns:a16="http://schemas.microsoft.com/office/drawing/2014/main" id="{10545308-2335-F215-C604-C66DE2A8A4FA}"/>
              </a:ext>
            </a:extLst>
          </p:cNvPr>
          <p:cNvSpPr>
            <a:spLocks noGrp="1"/>
          </p:cNvSpPr>
          <p:nvPr>
            <p:ph sz="quarter" idx="10"/>
          </p:nvPr>
        </p:nvSpPr>
        <p:spPr/>
        <p:txBody>
          <a:bodyPr/>
          <a:lstStyle/>
          <a:p>
            <a:r>
              <a:rPr lang="zh-CN" altLang="en-US" dirty="0"/>
              <a:t>三、幼儿记忆的发展</a:t>
            </a:r>
          </a:p>
        </p:txBody>
      </p:sp>
    </p:spTree>
    <p:extLst>
      <p:ext uri="{BB962C8B-B14F-4D97-AF65-F5344CB8AC3E}">
        <p14:creationId xmlns:p14="http://schemas.microsoft.com/office/powerpoint/2010/main" val="1065630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第三节  幼儿记忆的发展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fontScale="92500"/>
          </a:bodyPr>
          <a:lstStyle/>
          <a:p>
            <a:r>
              <a:rPr lang="zh-CN" altLang="en-US" dirty="0"/>
              <a:t>认知心理学家认为：“知识的结构或组织是影响记忆的关键。也就是说，你关于某个领域的知识的质量，与这种知识的数量一样重要。” 人的一生中会接触到无穷无尽的信息，最有效的记忆是将知识分层次储存，按层次提取。所谓分层次贮存，就是将信息相互联系，有系统、有逻辑地组织起来，对新知识不断地分类、整理，形成有意义的单元，不要杂乱无章地、孤立地堆积在一起。而所谓按层次提取就是在回忆信息时，首先确定信息的性质，在相关的层次中检索，不盲目乱撞。当然，要做到知识分层是不容易的事，需要长期的脑力劳动。有认知心理学家断言，一个专家在自己的专业范围内达到这一境界，需要</a:t>
            </a:r>
            <a:r>
              <a:rPr lang="en-US" altLang="zh-CN" dirty="0"/>
              <a:t>25</a:t>
            </a:r>
            <a:r>
              <a:rPr lang="zh-CN" altLang="en-US" dirty="0"/>
              <a:t>年。</a:t>
            </a:r>
          </a:p>
        </p:txBody>
      </p:sp>
      <p:sp>
        <p:nvSpPr>
          <p:cNvPr id="6" name="内容占位符 5">
            <a:extLst>
              <a:ext uri="{FF2B5EF4-FFF2-40B4-BE49-F238E27FC236}">
                <a16:creationId xmlns:a16="http://schemas.microsoft.com/office/drawing/2014/main" id="{10545308-2335-F215-C604-C66DE2A8A4FA}"/>
              </a:ext>
            </a:extLst>
          </p:cNvPr>
          <p:cNvSpPr>
            <a:spLocks noGrp="1"/>
          </p:cNvSpPr>
          <p:nvPr>
            <p:ph sz="quarter" idx="10"/>
          </p:nvPr>
        </p:nvSpPr>
        <p:spPr/>
        <p:txBody>
          <a:bodyPr/>
          <a:lstStyle/>
          <a:p>
            <a:r>
              <a:rPr lang="zh-CN" altLang="en-US" dirty="0"/>
              <a:t>三、幼儿记忆的发展</a:t>
            </a:r>
          </a:p>
        </p:txBody>
      </p:sp>
    </p:spTree>
    <p:extLst>
      <p:ext uri="{BB962C8B-B14F-4D97-AF65-F5344CB8AC3E}">
        <p14:creationId xmlns:p14="http://schemas.microsoft.com/office/powerpoint/2010/main" val="2586392656"/>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第三节  幼儿记忆的发展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fontScale="85000" lnSpcReduction="10000"/>
          </a:bodyPr>
          <a:lstStyle/>
          <a:p>
            <a:pPr algn="ctr"/>
            <a:r>
              <a:rPr lang="zh-CN" altLang="en-US" b="1" dirty="0"/>
              <a:t>记忆的“模糊跟踪理论”</a:t>
            </a:r>
          </a:p>
          <a:p>
            <a:r>
              <a:rPr lang="zh-CN" altLang="en-US" dirty="0"/>
              <a:t>近来，有心理学家提出一种新的记忆理论，叫做“模糊跟踪理论”。这个理论认为，大脑在组织和编码信息时，产生一个概要的模糊版本。这个概要没有细节的基本内容，对推理至关重要。幼儿在回答需要语义记忆时的成绩较好，但到了小学二年级，儿童的概要记忆的成绩更好。这种理论认为，只有特定的任务，如数学计算，才需要语义记忆，而在平日里，概要就足够了，如有需要的话，我们可以通过其他手段，如笔记、目录、备忘录等补充。模糊跟踪理论还进一步指出，虽然记忆对推理非常重要，但推理只是有限地使用记忆。过多地停留在细节上会妨碍有效的认知过程。我们知道，幼儿很容易被细节所纠缠，这是一种年龄特征。但过多的细节纠缠不利于认识事物的全貌和本质。模糊跟踪信息比语义记忆保存时间更长，不容易被忘记，因此，概要作为回忆的线索，与各种策略在一起有助于回忆的发展。</a:t>
            </a:r>
          </a:p>
        </p:txBody>
      </p:sp>
      <p:sp>
        <p:nvSpPr>
          <p:cNvPr id="6" name="内容占位符 5">
            <a:extLst>
              <a:ext uri="{FF2B5EF4-FFF2-40B4-BE49-F238E27FC236}">
                <a16:creationId xmlns:a16="http://schemas.microsoft.com/office/drawing/2014/main" id="{10545308-2335-F215-C604-C66DE2A8A4FA}"/>
              </a:ext>
            </a:extLst>
          </p:cNvPr>
          <p:cNvSpPr>
            <a:spLocks noGrp="1"/>
          </p:cNvSpPr>
          <p:nvPr>
            <p:ph sz="quarter" idx="10"/>
          </p:nvPr>
        </p:nvSpPr>
        <p:spPr/>
        <p:txBody>
          <a:bodyPr/>
          <a:lstStyle/>
          <a:p>
            <a:r>
              <a:rPr lang="zh-CN" altLang="en-US" dirty="0"/>
              <a:t>资料栏</a:t>
            </a:r>
          </a:p>
        </p:txBody>
      </p:sp>
    </p:spTree>
    <p:extLst>
      <p:ext uri="{BB962C8B-B14F-4D97-AF65-F5344CB8AC3E}">
        <p14:creationId xmlns:p14="http://schemas.microsoft.com/office/powerpoint/2010/main" val="1925146308"/>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第三节  幼儿记忆的发展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r>
              <a:rPr lang="zh-CN" altLang="en-US" dirty="0"/>
              <a:t>我们在这里介绍一个新的记忆理论，一方面是为了让大家接触一点心理学的新进展，了解这个学科蓬勃的生命力，另一方面也是为了告诉大家，心理学的整个知识体系是不断变化发展的。不要把现行的心理学结论当作不变的教条。随着科学研究的不断深化，对人的心理，包括对儿童心理的认识也会不断被刷新。</a:t>
            </a:r>
          </a:p>
        </p:txBody>
      </p:sp>
      <p:sp>
        <p:nvSpPr>
          <p:cNvPr id="6" name="内容占位符 5">
            <a:extLst>
              <a:ext uri="{FF2B5EF4-FFF2-40B4-BE49-F238E27FC236}">
                <a16:creationId xmlns:a16="http://schemas.microsoft.com/office/drawing/2014/main" id="{10545308-2335-F215-C604-C66DE2A8A4FA}"/>
              </a:ext>
            </a:extLst>
          </p:cNvPr>
          <p:cNvSpPr>
            <a:spLocks noGrp="1"/>
          </p:cNvSpPr>
          <p:nvPr>
            <p:ph sz="quarter" idx="10"/>
          </p:nvPr>
        </p:nvSpPr>
        <p:spPr/>
        <p:txBody>
          <a:bodyPr/>
          <a:lstStyle/>
          <a:p>
            <a:r>
              <a:rPr lang="zh-CN" altLang="en-US" dirty="0"/>
              <a:t>三、幼儿记忆的发展</a:t>
            </a:r>
          </a:p>
        </p:txBody>
      </p:sp>
    </p:spTree>
    <p:extLst>
      <p:ext uri="{BB962C8B-B14F-4D97-AF65-F5344CB8AC3E}">
        <p14:creationId xmlns:p14="http://schemas.microsoft.com/office/powerpoint/2010/main" val="210613358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第三节  幼儿记忆的发展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r>
              <a:rPr lang="en-US" altLang="zh-CN" dirty="0"/>
              <a:t>1.</a:t>
            </a:r>
            <a:r>
              <a:rPr lang="zh-CN" altLang="en-US" dirty="0"/>
              <a:t>名词解释：记忆；无意识记；有意识记；再认；回忆；记忆恢复现象。 </a:t>
            </a:r>
          </a:p>
          <a:p>
            <a:r>
              <a:rPr lang="en-US" altLang="zh-CN" dirty="0"/>
              <a:t>2.</a:t>
            </a:r>
            <a:r>
              <a:rPr lang="zh-CN" altLang="en-US" dirty="0"/>
              <a:t>影响幼儿无意识记的因素是什么？</a:t>
            </a:r>
          </a:p>
          <a:p>
            <a:r>
              <a:rPr lang="en-US" altLang="zh-CN" dirty="0"/>
              <a:t>3.</a:t>
            </a:r>
            <a:r>
              <a:rPr lang="zh-CN" altLang="en-US" dirty="0"/>
              <a:t>无意识记与有意识记之间发展的关系是什么？</a:t>
            </a:r>
          </a:p>
          <a:p>
            <a:r>
              <a:rPr lang="en-US" altLang="zh-CN" dirty="0"/>
              <a:t>4.</a:t>
            </a:r>
            <a:r>
              <a:rPr lang="zh-CN" altLang="en-US" dirty="0"/>
              <a:t>为什么说无意识记在幼儿期占主导地位？</a:t>
            </a:r>
          </a:p>
          <a:p>
            <a:r>
              <a:rPr lang="en-US" altLang="zh-CN" dirty="0"/>
              <a:t>5.</a:t>
            </a:r>
            <a:r>
              <a:rPr lang="zh-CN" altLang="en-US" dirty="0"/>
              <a:t>为什么说幼儿的机械识记用得多，而意义识记的效果好？</a:t>
            </a:r>
          </a:p>
        </p:txBody>
      </p:sp>
      <p:sp>
        <p:nvSpPr>
          <p:cNvPr id="6" name="内容占位符 5">
            <a:extLst>
              <a:ext uri="{FF2B5EF4-FFF2-40B4-BE49-F238E27FC236}">
                <a16:creationId xmlns:a16="http://schemas.microsoft.com/office/drawing/2014/main" id="{10545308-2335-F215-C604-C66DE2A8A4FA}"/>
              </a:ext>
            </a:extLst>
          </p:cNvPr>
          <p:cNvSpPr>
            <a:spLocks noGrp="1"/>
          </p:cNvSpPr>
          <p:nvPr>
            <p:ph sz="quarter" idx="10"/>
          </p:nvPr>
        </p:nvSpPr>
        <p:spPr/>
        <p:txBody>
          <a:bodyPr/>
          <a:lstStyle/>
          <a:p>
            <a:r>
              <a:rPr lang="zh-CN" altLang="en-US" dirty="0"/>
              <a:t>复习与思考</a:t>
            </a:r>
          </a:p>
        </p:txBody>
      </p:sp>
    </p:spTree>
    <p:extLst>
      <p:ext uri="{BB962C8B-B14F-4D97-AF65-F5344CB8AC3E}">
        <p14:creationId xmlns:p14="http://schemas.microsoft.com/office/powerpoint/2010/main" val="221671447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第三节  幼儿记忆的发展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r>
              <a:rPr lang="en-US" altLang="zh-CN" dirty="0"/>
              <a:t>6. “</a:t>
            </a:r>
            <a:r>
              <a:rPr lang="zh-CN" altLang="en-US" dirty="0"/>
              <a:t>在目标明确的活动中，幼儿回忆的效果好。”这一规律对幼儿教育有什么实际意义？</a:t>
            </a:r>
          </a:p>
          <a:p>
            <a:r>
              <a:rPr lang="en-US" altLang="zh-CN" dirty="0"/>
              <a:t>7. </a:t>
            </a:r>
            <a:r>
              <a:rPr lang="zh-CN" altLang="en-US" dirty="0"/>
              <a:t>什么叫记忆策略？幼儿有哪些记忆策略？</a:t>
            </a:r>
          </a:p>
          <a:p>
            <a:r>
              <a:rPr lang="en-US" altLang="zh-CN" dirty="0"/>
              <a:t>8. </a:t>
            </a:r>
            <a:r>
              <a:rPr lang="zh-CN" altLang="en-US" dirty="0"/>
              <a:t>为什么说最好的记忆策略是对材料的深刻理解？</a:t>
            </a:r>
          </a:p>
          <a:p>
            <a:r>
              <a:rPr lang="en-US" altLang="zh-CN" dirty="0"/>
              <a:t>9.“</a:t>
            </a:r>
            <a:r>
              <a:rPr lang="zh-CN" altLang="en-US" dirty="0"/>
              <a:t>知识的结构或组织是影响记忆的关键”这一命题，对我们读书学习有什么启示？</a:t>
            </a:r>
          </a:p>
        </p:txBody>
      </p:sp>
      <p:sp>
        <p:nvSpPr>
          <p:cNvPr id="6" name="内容占位符 5">
            <a:extLst>
              <a:ext uri="{FF2B5EF4-FFF2-40B4-BE49-F238E27FC236}">
                <a16:creationId xmlns:a16="http://schemas.microsoft.com/office/drawing/2014/main" id="{10545308-2335-F215-C604-C66DE2A8A4FA}"/>
              </a:ext>
            </a:extLst>
          </p:cNvPr>
          <p:cNvSpPr>
            <a:spLocks noGrp="1"/>
          </p:cNvSpPr>
          <p:nvPr>
            <p:ph sz="quarter" idx="10"/>
          </p:nvPr>
        </p:nvSpPr>
        <p:spPr/>
        <p:txBody>
          <a:bodyPr/>
          <a:lstStyle/>
          <a:p>
            <a:r>
              <a:rPr lang="zh-CN" altLang="en-US" dirty="0"/>
              <a:t>复习与思考</a:t>
            </a:r>
          </a:p>
        </p:txBody>
      </p:sp>
    </p:spTree>
    <p:extLst>
      <p:ext uri="{BB962C8B-B14F-4D97-AF65-F5344CB8AC3E}">
        <p14:creationId xmlns:p14="http://schemas.microsoft.com/office/powerpoint/2010/main" val="302445901"/>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第四节  幼儿想象的发展</a:t>
            </a:r>
          </a:p>
        </p:txBody>
      </p:sp>
    </p:spTree>
    <p:extLst>
      <p:ext uri="{BB962C8B-B14F-4D97-AF65-F5344CB8AC3E}">
        <p14:creationId xmlns:p14="http://schemas.microsoft.com/office/powerpoint/2010/main" val="73021869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第四节  幼儿想象的发展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r>
              <a:rPr lang="zh-CN" altLang="en-US" dirty="0"/>
              <a:t>想象是一种重要的认识能力，也是人的智力结构中的重要成分。想象的素材是表象。就本质而言，想象应该是形象思维的初级形式。现在的心理学研究中鲜见单独研究想象的课题。本教材为了适应我国学前教育的需要，仍独立介绍想象的内容。</a:t>
            </a:r>
          </a:p>
        </p:txBody>
      </p:sp>
      <p:sp>
        <p:nvSpPr>
          <p:cNvPr id="4" name="内容占位符 3">
            <a:extLst>
              <a:ext uri="{FF2B5EF4-FFF2-40B4-BE49-F238E27FC236}">
                <a16:creationId xmlns:a16="http://schemas.microsoft.com/office/drawing/2014/main" id="{9DE6A95E-DAF4-BCA3-37E3-CEE212CBE7E4}"/>
              </a:ext>
            </a:extLst>
          </p:cNvPr>
          <p:cNvSpPr>
            <a:spLocks noGrp="1"/>
          </p:cNvSpPr>
          <p:nvPr>
            <p:ph sz="quarter" idx="10"/>
          </p:nvPr>
        </p:nvSpPr>
        <p:spPr/>
        <p:txBody>
          <a:bodyPr/>
          <a:lstStyle/>
          <a:p>
            <a:endParaRPr lang="zh-CN" altLang="en-US"/>
          </a:p>
        </p:txBody>
      </p:sp>
    </p:spTree>
    <p:extLst>
      <p:ext uri="{BB962C8B-B14F-4D97-AF65-F5344CB8AC3E}">
        <p14:creationId xmlns:p14="http://schemas.microsoft.com/office/powerpoint/2010/main" val="295455795"/>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第四节  幼儿想象的发展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r>
              <a:rPr lang="zh-CN" altLang="en-US" dirty="0"/>
              <a:t>（一）想象与表象</a:t>
            </a:r>
          </a:p>
          <a:p>
            <a:r>
              <a:rPr lang="zh-CN" altLang="en-US" dirty="0"/>
              <a:t>想象是人脑对已有表象进行加工改造而形成新形象的过程。</a:t>
            </a:r>
          </a:p>
          <a:p>
            <a:r>
              <a:rPr lang="zh-CN" altLang="en-US" dirty="0"/>
              <a:t>想象的材料是头脑中已经保存了的表象。当大脑对已有表象进行分析、综合的加工过程后，将所需的部分从整体中分解出来，并按一定的关系综合成新的形象，就完成了想象。大家都很熟悉的孙悟空，就是从人和猴的表象中分解出相关部分重新组合而成的。</a:t>
            </a:r>
          </a:p>
        </p:txBody>
      </p:sp>
      <p:sp>
        <p:nvSpPr>
          <p:cNvPr id="4" name="内容占位符 3">
            <a:extLst>
              <a:ext uri="{FF2B5EF4-FFF2-40B4-BE49-F238E27FC236}">
                <a16:creationId xmlns:a16="http://schemas.microsoft.com/office/drawing/2014/main" id="{9DE6A95E-DAF4-BCA3-37E3-CEE212CBE7E4}"/>
              </a:ext>
            </a:extLst>
          </p:cNvPr>
          <p:cNvSpPr>
            <a:spLocks noGrp="1"/>
          </p:cNvSpPr>
          <p:nvPr>
            <p:ph sz="quarter" idx="10"/>
          </p:nvPr>
        </p:nvSpPr>
        <p:spPr/>
        <p:txBody>
          <a:bodyPr/>
          <a:lstStyle/>
          <a:p>
            <a:r>
              <a:rPr lang="zh-CN" altLang="en-US" dirty="0"/>
              <a:t>一、想象的概述</a:t>
            </a:r>
          </a:p>
        </p:txBody>
      </p:sp>
    </p:spTree>
    <p:extLst>
      <p:ext uri="{BB962C8B-B14F-4D97-AF65-F5344CB8AC3E}">
        <p14:creationId xmlns:p14="http://schemas.microsoft.com/office/powerpoint/2010/main" val="905638043"/>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第四节  幼儿想象的发展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r>
              <a:rPr lang="zh-CN" altLang="en-US" dirty="0"/>
              <a:t>那么，什么是表象呢？</a:t>
            </a:r>
          </a:p>
          <a:p>
            <a:r>
              <a:rPr lang="zh-CN" altLang="en-US" dirty="0"/>
              <a:t>表象是个体早先感知过的对象在头脑里的图像记忆，是儿童知识的主要内容。其中，视觉表象是最鲜明、最多样和最灵活的图像记忆，也是想象的主要材料。除视觉表象之外，还有听觉表象、肤觉表象、动觉表象等，也是想象的广泛材料。</a:t>
            </a:r>
          </a:p>
        </p:txBody>
      </p:sp>
      <p:sp>
        <p:nvSpPr>
          <p:cNvPr id="4" name="内容占位符 3">
            <a:extLst>
              <a:ext uri="{FF2B5EF4-FFF2-40B4-BE49-F238E27FC236}">
                <a16:creationId xmlns:a16="http://schemas.microsoft.com/office/drawing/2014/main" id="{9DE6A95E-DAF4-BCA3-37E3-CEE212CBE7E4}"/>
              </a:ext>
            </a:extLst>
          </p:cNvPr>
          <p:cNvSpPr>
            <a:spLocks noGrp="1"/>
          </p:cNvSpPr>
          <p:nvPr>
            <p:ph sz="quarter" idx="10"/>
          </p:nvPr>
        </p:nvSpPr>
        <p:spPr/>
        <p:txBody>
          <a:bodyPr/>
          <a:lstStyle/>
          <a:p>
            <a:r>
              <a:rPr lang="zh-CN" altLang="en-US" dirty="0"/>
              <a:t>一、想象的概述</a:t>
            </a:r>
          </a:p>
        </p:txBody>
      </p:sp>
    </p:spTree>
    <p:extLst>
      <p:ext uri="{BB962C8B-B14F-4D97-AF65-F5344CB8AC3E}">
        <p14:creationId xmlns:p14="http://schemas.microsoft.com/office/powerpoint/2010/main" val="29051183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E8483A4-FDC7-331B-7655-903FC35C8387}"/>
              </a:ext>
            </a:extLst>
          </p:cNvPr>
          <p:cNvSpPr>
            <a:spLocks noGrp="1"/>
          </p:cNvSpPr>
          <p:nvPr>
            <p:ph type="title"/>
          </p:nvPr>
        </p:nvSpPr>
        <p:spPr/>
        <p:txBody>
          <a:bodyPr/>
          <a:lstStyle/>
          <a:p>
            <a:r>
              <a:rPr lang="zh-CN" altLang="en-US" dirty="0"/>
              <a:t>二、认知研究的新方法</a:t>
            </a:r>
          </a:p>
        </p:txBody>
      </p:sp>
      <p:sp>
        <p:nvSpPr>
          <p:cNvPr id="3" name="内容占位符 2">
            <a:extLst>
              <a:ext uri="{FF2B5EF4-FFF2-40B4-BE49-F238E27FC236}">
                <a16:creationId xmlns:a16="http://schemas.microsoft.com/office/drawing/2014/main" id="{B0EFC2CF-A63F-59B5-9963-905935FA171E}"/>
              </a:ext>
            </a:extLst>
          </p:cNvPr>
          <p:cNvSpPr>
            <a:spLocks noGrp="1"/>
          </p:cNvSpPr>
          <p:nvPr>
            <p:ph sz="quarter" idx="10"/>
          </p:nvPr>
        </p:nvSpPr>
        <p:spPr/>
        <p:txBody>
          <a:bodyPr/>
          <a:lstStyle/>
          <a:p>
            <a:endParaRPr lang="zh-CN" altLang="en-US"/>
          </a:p>
        </p:txBody>
      </p:sp>
      <p:sp>
        <p:nvSpPr>
          <p:cNvPr id="4" name="文本占位符 3">
            <a:extLst>
              <a:ext uri="{FF2B5EF4-FFF2-40B4-BE49-F238E27FC236}">
                <a16:creationId xmlns:a16="http://schemas.microsoft.com/office/drawing/2014/main" id="{73958FCA-9509-C61A-D2A8-E7929F74A001}"/>
              </a:ext>
            </a:extLst>
          </p:cNvPr>
          <p:cNvSpPr>
            <a:spLocks noGrp="1"/>
          </p:cNvSpPr>
          <p:nvPr>
            <p:ph type="body" sz="quarter" idx="11"/>
          </p:nvPr>
        </p:nvSpPr>
        <p:spPr/>
        <p:txBody>
          <a:bodyPr>
            <a:normAutofit/>
          </a:bodyPr>
          <a:lstStyle/>
          <a:p>
            <a:r>
              <a:rPr lang="zh-CN" altLang="en-US" dirty="0"/>
              <a:t>此外，研究者还广泛运用婴儿的其他非语言行为，如吸吮、转头、眨眼、伸手等作为反应指标。也有学者运用婴儿的生理反应，如心率来推断他们对刺激物的感知情况。借助于这些简单而又客观的反应指标，研究者发现新生儿和婴儿在视觉、听觉、空间位置、数的感知、多通道感觉以及对因果关系、解决问题等方面都有非凡的能力。这些能力远远超过我们对儿童的传统认识。这就为科学地认知儿童开辟了新的天地。</a:t>
            </a:r>
          </a:p>
        </p:txBody>
      </p:sp>
    </p:spTree>
    <p:extLst>
      <p:ext uri="{BB962C8B-B14F-4D97-AF65-F5344CB8AC3E}">
        <p14:creationId xmlns:p14="http://schemas.microsoft.com/office/powerpoint/2010/main" val="1132406823"/>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第四节  幼儿想象的发展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r>
              <a:rPr lang="zh-CN" altLang="en-US" dirty="0"/>
              <a:t>想象是人类实践活动的必要条件。人类生产劳动的主要特点是在劳动之前，必须预见到行动的后果，然后按预设的目标去努力。如同建筑师在盖房子之前，已经在自己的头脑里构思好了形状一样。农民种地、工人制作、艺术家创作、科学家假设，都需要丰富的想象活动参与。爱因斯坦认为：“想象力比知识更重要，因为知识是有限的，而想象力概括世界上的一切，推动着进步，并且是知识进化的源泉。”</a:t>
            </a:r>
          </a:p>
        </p:txBody>
      </p:sp>
      <p:sp>
        <p:nvSpPr>
          <p:cNvPr id="4" name="内容占位符 3">
            <a:extLst>
              <a:ext uri="{FF2B5EF4-FFF2-40B4-BE49-F238E27FC236}">
                <a16:creationId xmlns:a16="http://schemas.microsoft.com/office/drawing/2014/main" id="{9DE6A95E-DAF4-BCA3-37E3-CEE212CBE7E4}"/>
              </a:ext>
            </a:extLst>
          </p:cNvPr>
          <p:cNvSpPr>
            <a:spLocks noGrp="1"/>
          </p:cNvSpPr>
          <p:nvPr>
            <p:ph sz="quarter" idx="10"/>
          </p:nvPr>
        </p:nvSpPr>
        <p:spPr/>
        <p:txBody>
          <a:bodyPr/>
          <a:lstStyle/>
          <a:p>
            <a:r>
              <a:rPr lang="zh-CN" altLang="en-US" dirty="0"/>
              <a:t>一、想象的概述</a:t>
            </a:r>
          </a:p>
        </p:txBody>
      </p:sp>
    </p:spTree>
    <p:extLst>
      <p:ext uri="{BB962C8B-B14F-4D97-AF65-F5344CB8AC3E}">
        <p14:creationId xmlns:p14="http://schemas.microsoft.com/office/powerpoint/2010/main" val="1032324614"/>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第四节  幼儿想象的发展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r>
              <a:rPr lang="zh-CN" altLang="en-US" dirty="0"/>
              <a:t>（二）想象的分类</a:t>
            </a:r>
          </a:p>
          <a:p>
            <a:r>
              <a:rPr lang="zh-CN" altLang="en-US" dirty="0"/>
              <a:t>按照想象的目的性和自觉性，可将想象分为无意想象和有意想象两类。</a:t>
            </a:r>
          </a:p>
          <a:p>
            <a:r>
              <a:rPr lang="zh-CN" altLang="en-US" dirty="0"/>
              <a:t>无意想象是没有预定的目的，在一定的刺激下不由自主地进行的想象。看见一朵浮云，认为像条小狗，便是无意想象。事实上，做梦也是一种无意想象。</a:t>
            </a:r>
          </a:p>
        </p:txBody>
      </p:sp>
      <p:sp>
        <p:nvSpPr>
          <p:cNvPr id="4" name="内容占位符 3">
            <a:extLst>
              <a:ext uri="{FF2B5EF4-FFF2-40B4-BE49-F238E27FC236}">
                <a16:creationId xmlns:a16="http://schemas.microsoft.com/office/drawing/2014/main" id="{9DE6A95E-DAF4-BCA3-37E3-CEE212CBE7E4}"/>
              </a:ext>
            </a:extLst>
          </p:cNvPr>
          <p:cNvSpPr>
            <a:spLocks noGrp="1"/>
          </p:cNvSpPr>
          <p:nvPr>
            <p:ph sz="quarter" idx="10"/>
          </p:nvPr>
        </p:nvSpPr>
        <p:spPr/>
        <p:txBody>
          <a:bodyPr/>
          <a:lstStyle/>
          <a:p>
            <a:r>
              <a:rPr lang="zh-CN" altLang="en-US" dirty="0"/>
              <a:t>一、想象的概述</a:t>
            </a:r>
          </a:p>
        </p:txBody>
      </p:sp>
    </p:spTree>
    <p:extLst>
      <p:ext uri="{BB962C8B-B14F-4D97-AF65-F5344CB8AC3E}">
        <p14:creationId xmlns:p14="http://schemas.microsoft.com/office/powerpoint/2010/main" val="434564561"/>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第四节  幼儿想象的发展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r>
              <a:rPr lang="zh-CN" altLang="en-US" dirty="0"/>
              <a:t>有意想象是根据一定的目的自觉进行的想象。创作一幅画之前的构思，组织一次活动前的策划，对某一事件预后的设想等，都离不开有意想象。</a:t>
            </a:r>
          </a:p>
          <a:p>
            <a:r>
              <a:rPr lang="zh-CN" altLang="en-US" dirty="0"/>
              <a:t>按照想象内容的新颖性、独立性和创造性的不同，可将想象分为再造想象和创造想象两类。</a:t>
            </a:r>
          </a:p>
        </p:txBody>
      </p:sp>
      <p:sp>
        <p:nvSpPr>
          <p:cNvPr id="4" name="内容占位符 3">
            <a:extLst>
              <a:ext uri="{FF2B5EF4-FFF2-40B4-BE49-F238E27FC236}">
                <a16:creationId xmlns:a16="http://schemas.microsoft.com/office/drawing/2014/main" id="{9DE6A95E-DAF4-BCA3-37E3-CEE212CBE7E4}"/>
              </a:ext>
            </a:extLst>
          </p:cNvPr>
          <p:cNvSpPr>
            <a:spLocks noGrp="1"/>
          </p:cNvSpPr>
          <p:nvPr>
            <p:ph sz="quarter" idx="10"/>
          </p:nvPr>
        </p:nvSpPr>
        <p:spPr/>
        <p:txBody>
          <a:bodyPr/>
          <a:lstStyle/>
          <a:p>
            <a:r>
              <a:rPr lang="zh-CN" altLang="en-US" dirty="0"/>
              <a:t>一、想象的概述</a:t>
            </a:r>
          </a:p>
        </p:txBody>
      </p:sp>
    </p:spTree>
    <p:extLst>
      <p:ext uri="{BB962C8B-B14F-4D97-AF65-F5344CB8AC3E}">
        <p14:creationId xmlns:p14="http://schemas.microsoft.com/office/powerpoint/2010/main" val="3355918133"/>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第四节  幼儿想象的发展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lnSpcReduction="10000"/>
          </a:bodyPr>
          <a:lstStyle/>
          <a:p>
            <a:r>
              <a:rPr lang="zh-CN" altLang="en-US" dirty="0"/>
              <a:t>再造想象是根据语言文字的描述或图形符号的描绘，在头脑中再造出与之相应的新形象的过程。当你读到</a:t>
            </a:r>
            <a:r>
              <a:rPr lang="en-US" altLang="zh-CN" dirty="0"/>
              <a:t>《</a:t>
            </a:r>
            <a:r>
              <a:rPr lang="zh-CN" altLang="en-US" dirty="0"/>
              <a:t>白雪公主</a:t>
            </a:r>
            <a:r>
              <a:rPr lang="en-US" altLang="zh-CN" dirty="0"/>
              <a:t>》</a:t>
            </a:r>
            <a:r>
              <a:rPr lang="zh-CN" altLang="en-US" dirty="0"/>
              <a:t>的故事时，头脑中一定会再造出白雪公主和七个小矮人的可爱形象，这就是再造想象。学生在学习过程中的想象活动，大部分是再造想象。</a:t>
            </a:r>
          </a:p>
          <a:p>
            <a:r>
              <a:rPr lang="zh-CN" altLang="en-US" dirty="0"/>
              <a:t>创造想象是根据已有的表象，在头脑里独立地创造新形象的过程。创造想象的形象具有首创性、独立性和新颖性的特点，比再造想象复杂和困难得多。下面两幅画是幼儿园小朋友的作品，你能体会到哪一幅再造想象的成分多，哪一幅创造想象的成分更多。</a:t>
            </a:r>
          </a:p>
        </p:txBody>
      </p:sp>
      <p:sp>
        <p:nvSpPr>
          <p:cNvPr id="4" name="内容占位符 3">
            <a:extLst>
              <a:ext uri="{FF2B5EF4-FFF2-40B4-BE49-F238E27FC236}">
                <a16:creationId xmlns:a16="http://schemas.microsoft.com/office/drawing/2014/main" id="{9DE6A95E-DAF4-BCA3-37E3-CEE212CBE7E4}"/>
              </a:ext>
            </a:extLst>
          </p:cNvPr>
          <p:cNvSpPr>
            <a:spLocks noGrp="1"/>
          </p:cNvSpPr>
          <p:nvPr>
            <p:ph sz="quarter" idx="10"/>
          </p:nvPr>
        </p:nvSpPr>
        <p:spPr/>
        <p:txBody>
          <a:bodyPr/>
          <a:lstStyle/>
          <a:p>
            <a:r>
              <a:rPr lang="zh-CN" altLang="en-US" dirty="0"/>
              <a:t>一、想象的概述</a:t>
            </a:r>
          </a:p>
        </p:txBody>
      </p:sp>
    </p:spTree>
    <p:extLst>
      <p:ext uri="{BB962C8B-B14F-4D97-AF65-F5344CB8AC3E}">
        <p14:creationId xmlns:p14="http://schemas.microsoft.com/office/powerpoint/2010/main" val="3865810933"/>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第四节  幼儿想象的发展</a:t>
            </a:r>
          </a:p>
        </p:txBody>
      </p:sp>
      <p:sp>
        <p:nvSpPr>
          <p:cNvPr id="4" name="内容占位符 3">
            <a:extLst>
              <a:ext uri="{FF2B5EF4-FFF2-40B4-BE49-F238E27FC236}">
                <a16:creationId xmlns:a16="http://schemas.microsoft.com/office/drawing/2014/main" id="{9DE6A95E-DAF4-BCA3-37E3-CEE212CBE7E4}"/>
              </a:ext>
            </a:extLst>
          </p:cNvPr>
          <p:cNvSpPr>
            <a:spLocks noGrp="1"/>
          </p:cNvSpPr>
          <p:nvPr>
            <p:ph sz="quarter" idx="10"/>
          </p:nvPr>
        </p:nvSpPr>
        <p:spPr/>
        <p:txBody>
          <a:bodyPr/>
          <a:lstStyle/>
          <a:p>
            <a:r>
              <a:rPr lang="zh-CN" altLang="en-US" dirty="0"/>
              <a:t>一、想象的概述</a:t>
            </a:r>
          </a:p>
        </p:txBody>
      </p:sp>
      <p:sp>
        <p:nvSpPr>
          <p:cNvPr id="6" name="文本占位符 5">
            <a:extLst>
              <a:ext uri="{FF2B5EF4-FFF2-40B4-BE49-F238E27FC236}">
                <a16:creationId xmlns:a16="http://schemas.microsoft.com/office/drawing/2014/main" id="{0B11C657-442E-C906-B244-1E56AABE801E}"/>
              </a:ext>
            </a:extLst>
          </p:cNvPr>
          <p:cNvSpPr>
            <a:spLocks noGrp="1"/>
          </p:cNvSpPr>
          <p:nvPr>
            <p:ph type="body" sz="quarter" idx="11"/>
          </p:nvPr>
        </p:nvSpPr>
        <p:spPr/>
        <p:txBody>
          <a:bodyPr/>
          <a:lstStyle/>
          <a:p>
            <a:endParaRPr lang="zh-CN" altLang="en-US"/>
          </a:p>
        </p:txBody>
      </p:sp>
      <p:pic>
        <p:nvPicPr>
          <p:cNvPr id="9218" name="图片 12">
            <a:extLst>
              <a:ext uri="{FF2B5EF4-FFF2-40B4-BE49-F238E27FC236}">
                <a16:creationId xmlns:a16="http://schemas.microsoft.com/office/drawing/2014/main" id="{440F6BEC-B644-5578-D3FD-35F1324ABDA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b="8333"/>
          <a:stretch>
            <a:fillRect/>
          </a:stretch>
        </p:blipFill>
        <p:spPr bwMode="auto">
          <a:xfrm>
            <a:off x="1860859" y="2060575"/>
            <a:ext cx="2686050" cy="391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本框 7">
            <a:extLst>
              <a:ext uri="{FF2B5EF4-FFF2-40B4-BE49-F238E27FC236}">
                <a16:creationId xmlns:a16="http://schemas.microsoft.com/office/drawing/2014/main" id="{58A11C11-7789-FD2F-4724-DCAAC05EF698}"/>
              </a:ext>
            </a:extLst>
          </p:cNvPr>
          <p:cNvSpPr txBox="1"/>
          <p:nvPr/>
        </p:nvSpPr>
        <p:spPr>
          <a:xfrm>
            <a:off x="648694" y="6050399"/>
            <a:ext cx="7487236" cy="369332"/>
          </a:xfrm>
          <a:prstGeom prst="rect">
            <a:avLst/>
          </a:prstGeom>
          <a:noFill/>
        </p:spPr>
        <p:txBody>
          <a:bodyPr wrap="square">
            <a:spAutoFit/>
          </a:bodyPr>
          <a:lstStyle/>
          <a:p>
            <a:r>
              <a:rPr lang="zh-CN" altLang="en-US"/>
              <a:t>图2-11  《我在妈妈的肚子里》 （中班：孙自航）</a:t>
            </a:r>
            <a:endParaRPr lang="zh-CN" altLang="en-US" dirty="0"/>
          </a:p>
        </p:txBody>
      </p:sp>
      <p:pic>
        <p:nvPicPr>
          <p:cNvPr id="9219" name="图片 13">
            <a:extLst>
              <a:ext uri="{FF2B5EF4-FFF2-40B4-BE49-F238E27FC236}">
                <a16:creationId xmlns:a16="http://schemas.microsoft.com/office/drawing/2014/main" id="{5554ED2A-1313-5810-2226-6F415AB904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811"/>
          <a:stretch>
            <a:fillRect/>
          </a:stretch>
        </p:blipFill>
        <p:spPr bwMode="auto">
          <a:xfrm>
            <a:off x="6308638" y="2640210"/>
            <a:ext cx="4832437" cy="3052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文本框 9">
            <a:extLst>
              <a:ext uri="{FF2B5EF4-FFF2-40B4-BE49-F238E27FC236}">
                <a16:creationId xmlns:a16="http://schemas.microsoft.com/office/drawing/2014/main" id="{33977B71-F836-5D48-405C-9AE01376D6F6}"/>
              </a:ext>
            </a:extLst>
          </p:cNvPr>
          <p:cNvSpPr txBox="1"/>
          <p:nvPr/>
        </p:nvSpPr>
        <p:spPr>
          <a:xfrm>
            <a:off x="6799998" y="6080620"/>
            <a:ext cx="6093724" cy="369332"/>
          </a:xfrm>
          <a:prstGeom prst="rect">
            <a:avLst/>
          </a:prstGeom>
          <a:noFill/>
        </p:spPr>
        <p:txBody>
          <a:bodyPr wrap="square">
            <a:spAutoFit/>
          </a:bodyPr>
          <a:lstStyle/>
          <a:p>
            <a:r>
              <a:rPr lang="zh-CN" altLang="en-US" dirty="0"/>
              <a:t>图2-12  《我想飞》  （大班：陶丁叶）</a:t>
            </a:r>
          </a:p>
        </p:txBody>
      </p:sp>
    </p:spTree>
    <p:extLst>
      <p:ext uri="{BB962C8B-B14F-4D97-AF65-F5344CB8AC3E}">
        <p14:creationId xmlns:p14="http://schemas.microsoft.com/office/powerpoint/2010/main" val="19297066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第四节  幼儿想象的发展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r>
              <a:rPr lang="zh-CN" altLang="en-US" dirty="0"/>
              <a:t>（三）幻想</a:t>
            </a:r>
          </a:p>
          <a:p>
            <a:r>
              <a:rPr lang="zh-CN" altLang="en-US" dirty="0"/>
              <a:t>幻想，是创造想象一种特殊形式。所谓幻想，就是一种与生活愿望相联系并指向未实现的事物的想象。幻想中创造出的新形象，体现着个人的愿望，是个人所向往、所期盼的新形象。一般的创造想象所创造的新形象并不一定与个人向往和期盼相联系。幻想的内容往往与未来的活动有关，有时也与过去未曾实现的活动有关。</a:t>
            </a:r>
          </a:p>
          <a:p>
            <a:r>
              <a:rPr lang="zh-CN" altLang="en-US" dirty="0"/>
              <a:t>根据幻想对个体行为的影响，可分为积极幻想和消极幻想两类。</a:t>
            </a:r>
          </a:p>
        </p:txBody>
      </p:sp>
      <p:sp>
        <p:nvSpPr>
          <p:cNvPr id="4" name="内容占位符 3">
            <a:extLst>
              <a:ext uri="{FF2B5EF4-FFF2-40B4-BE49-F238E27FC236}">
                <a16:creationId xmlns:a16="http://schemas.microsoft.com/office/drawing/2014/main" id="{9DE6A95E-DAF4-BCA3-37E3-CEE212CBE7E4}"/>
              </a:ext>
            </a:extLst>
          </p:cNvPr>
          <p:cNvSpPr>
            <a:spLocks noGrp="1"/>
          </p:cNvSpPr>
          <p:nvPr>
            <p:ph sz="quarter" idx="10"/>
          </p:nvPr>
        </p:nvSpPr>
        <p:spPr/>
        <p:txBody>
          <a:bodyPr/>
          <a:lstStyle/>
          <a:p>
            <a:r>
              <a:rPr lang="zh-CN" altLang="en-US" dirty="0"/>
              <a:t>一、想象的概述</a:t>
            </a:r>
          </a:p>
        </p:txBody>
      </p:sp>
    </p:spTree>
    <p:extLst>
      <p:ext uri="{BB962C8B-B14F-4D97-AF65-F5344CB8AC3E}">
        <p14:creationId xmlns:p14="http://schemas.microsoft.com/office/powerpoint/2010/main" val="2997627873"/>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第四节  幼儿想象的发展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fontScale="85000" lnSpcReduction="20000"/>
          </a:bodyPr>
          <a:lstStyle/>
          <a:p>
            <a:r>
              <a:rPr lang="zh-CN" altLang="en-US" dirty="0"/>
              <a:t>积极幻想是指符合客观规律与社会要求，在现实中能实现的幻想。积极幻想是推动人们努力创新和不懈追求的动力。</a:t>
            </a:r>
          </a:p>
          <a:p>
            <a:r>
              <a:rPr lang="zh-CN" altLang="en-US" dirty="0"/>
              <a:t>消极幻想是指不符合客观规律与社会要求，在现实中不可能实现的幻想。诸如幻想不劳而获、长生不老等。</a:t>
            </a:r>
          </a:p>
          <a:p>
            <a:r>
              <a:rPr lang="zh-CN" altLang="en-US" dirty="0"/>
              <a:t>在现实生活中，想象，包括幻想要适当。不适当的想象严重时可能导致心理活动的失调。例如，有些患者误解了医生的言论，或者本来就是医生说话不慎重，导致患者过分想象自己病情的严重性，就可能引发“医疗致因疾病”。教师的不当教育举止和错误言行也可能导致学生的心理创伤，引发“教育致因疾病”。教育工作者必须了解教育对象的心理特点，谨言慎行，保护儿童。对于儿童的消极幻想，更是要积极引导，鼓励他们多参加社会实践，克服消极幻想。</a:t>
            </a:r>
          </a:p>
        </p:txBody>
      </p:sp>
      <p:sp>
        <p:nvSpPr>
          <p:cNvPr id="4" name="内容占位符 3">
            <a:extLst>
              <a:ext uri="{FF2B5EF4-FFF2-40B4-BE49-F238E27FC236}">
                <a16:creationId xmlns:a16="http://schemas.microsoft.com/office/drawing/2014/main" id="{9DE6A95E-DAF4-BCA3-37E3-CEE212CBE7E4}"/>
              </a:ext>
            </a:extLst>
          </p:cNvPr>
          <p:cNvSpPr>
            <a:spLocks noGrp="1"/>
          </p:cNvSpPr>
          <p:nvPr>
            <p:ph sz="quarter" idx="10"/>
          </p:nvPr>
        </p:nvSpPr>
        <p:spPr/>
        <p:txBody>
          <a:bodyPr/>
          <a:lstStyle/>
          <a:p>
            <a:r>
              <a:rPr lang="zh-CN" altLang="en-US" dirty="0"/>
              <a:t>一、想象的概述</a:t>
            </a:r>
          </a:p>
        </p:txBody>
      </p:sp>
    </p:spTree>
    <p:extLst>
      <p:ext uri="{BB962C8B-B14F-4D97-AF65-F5344CB8AC3E}">
        <p14:creationId xmlns:p14="http://schemas.microsoft.com/office/powerpoint/2010/main" val="3357890912"/>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第四节  幼儿想象的发展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r>
              <a:rPr lang="zh-CN" altLang="en-US" dirty="0"/>
              <a:t>（一）幼儿想象的发生与发展</a:t>
            </a:r>
          </a:p>
          <a:p>
            <a:r>
              <a:rPr lang="zh-CN" altLang="en-US" dirty="0"/>
              <a:t>儿童想象的最初表现在</a:t>
            </a:r>
            <a:r>
              <a:rPr lang="en-US" altLang="zh-CN" dirty="0"/>
              <a:t>2</a:t>
            </a:r>
            <a:r>
              <a:rPr lang="zh-CN" altLang="en-US" dirty="0"/>
              <a:t>周岁左右才能观察到。他们能把日常生活中的某些简单行为，反映到自己的游戏中去，例如喂娃娃“吃”饼干、用肥皂盒当汽车开。这些行为表明，这个时期的儿童已开始运用表象进行想象了。</a:t>
            </a:r>
          </a:p>
        </p:txBody>
      </p:sp>
      <p:sp>
        <p:nvSpPr>
          <p:cNvPr id="4" name="内容占位符 3">
            <a:extLst>
              <a:ext uri="{FF2B5EF4-FFF2-40B4-BE49-F238E27FC236}">
                <a16:creationId xmlns:a16="http://schemas.microsoft.com/office/drawing/2014/main" id="{9DE6A95E-DAF4-BCA3-37E3-CEE212CBE7E4}"/>
              </a:ext>
            </a:extLst>
          </p:cNvPr>
          <p:cNvSpPr>
            <a:spLocks noGrp="1"/>
          </p:cNvSpPr>
          <p:nvPr>
            <p:ph sz="quarter" idx="10"/>
          </p:nvPr>
        </p:nvSpPr>
        <p:spPr/>
        <p:txBody>
          <a:bodyPr/>
          <a:lstStyle/>
          <a:p>
            <a:r>
              <a:rPr lang="zh-CN" altLang="en-US" dirty="0"/>
              <a:t>二、幼儿想象的发展</a:t>
            </a:r>
          </a:p>
        </p:txBody>
      </p:sp>
    </p:spTree>
    <p:extLst>
      <p:ext uri="{BB962C8B-B14F-4D97-AF65-F5344CB8AC3E}">
        <p14:creationId xmlns:p14="http://schemas.microsoft.com/office/powerpoint/2010/main" val="548577227"/>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第四节  幼儿想象的发展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r>
              <a:rPr lang="zh-CN" altLang="en-US" dirty="0"/>
              <a:t>最初，幼儿的无意想象占主导地位，有意想象开始发展；再造想象占主导地位，创造想象开始发展。由于缺乏经验，儿童早期的想象似乎常常与知觉的过程相纠缠，他们往往只是用想象来补充他们所感知的东西。尤其是幼儿园小班的儿童，表象的组合异常容易，对于他们来说，不可能的事情是没有的，所以他们常常把想象的东西与现实的东西混淆起来。</a:t>
            </a:r>
          </a:p>
        </p:txBody>
      </p:sp>
      <p:sp>
        <p:nvSpPr>
          <p:cNvPr id="4" name="内容占位符 3">
            <a:extLst>
              <a:ext uri="{FF2B5EF4-FFF2-40B4-BE49-F238E27FC236}">
                <a16:creationId xmlns:a16="http://schemas.microsoft.com/office/drawing/2014/main" id="{9DE6A95E-DAF4-BCA3-37E3-CEE212CBE7E4}"/>
              </a:ext>
            </a:extLst>
          </p:cNvPr>
          <p:cNvSpPr>
            <a:spLocks noGrp="1"/>
          </p:cNvSpPr>
          <p:nvPr>
            <p:ph sz="quarter" idx="10"/>
          </p:nvPr>
        </p:nvSpPr>
        <p:spPr/>
        <p:txBody>
          <a:bodyPr/>
          <a:lstStyle/>
          <a:p>
            <a:r>
              <a:rPr lang="zh-CN" altLang="en-US" dirty="0"/>
              <a:t>二、幼儿想象的发展</a:t>
            </a:r>
          </a:p>
        </p:txBody>
      </p:sp>
    </p:spTree>
    <p:extLst>
      <p:ext uri="{BB962C8B-B14F-4D97-AF65-F5344CB8AC3E}">
        <p14:creationId xmlns:p14="http://schemas.microsoft.com/office/powerpoint/2010/main" val="619160782"/>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第四节  幼儿想象的发展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r>
              <a:rPr lang="zh-CN" altLang="en-US" dirty="0"/>
              <a:t>随着知识经验的丰富以及抽象概括能力的提高，幼儿期（即</a:t>
            </a:r>
            <a:r>
              <a:rPr lang="en-US" altLang="zh-CN" dirty="0"/>
              <a:t>3</a:t>
            </a:r>
            <a:r>
              <a:rPr lang="zh-CN" altLang="en-US" dirty="0"/>
              <a:t>～</a:t>
            </a:r>
            <a:r>
              <a:rPr lang="en-US" altLang="zh-CN" dirty="0"/>
              <a:t>6</a:t>
            </a:r>
            <a:r>
              <a:rPr lang="zh-CN" altLang="en-US" dirty="0"/>
              <a:t>岁）儿童的想象活动中开始出现一些创造性因素。因此，他们的想象就不再完全依照成人的描述和指示，而能根据自己的想象进行加工。这种创造成分在游戏尤其是角色游戏和建构、造型游戏中表现得最充分，不仅内容日益丰富，想象的空间距离也日益扩大，不仅能重复反映在家庭或幼儿园里发生过的事件，而且还会想象发生在公园、公共汽车、医院等公共场所的事情。学前期儿童创造想象的发展，使他们能预见到活动的进程，如在游戏之前能够想象出游戏的情节，商定游戏的规则，分配游戏的角色。</a:t>
            </a:r>
          </a:p>
        </p:txBody>
      </p:sp>
      <p:sp>
        <p:nvSpPr>
          <p:cNvPr id="4" name="内容占位符 3">
            <a:extLst>
              <a:ext uri="{FF2B5EF4-FFF2-40B4-BE49-F238E27FC236}">
                <a16:creationId xmlns:a16="http://schemas.microsoft.com/office/drawing/2014/main" id="{9DE6A95E-DAF4-BCA3-37E3-CEE212CBE7E4}"/>
              </a:ext>
            </a:extLst>
          </p:cNvPr>
          <p:cNvSpPr>
            <a:spLocks noGrp="1"/>
          </p:cNvSpPr>
          <p:nvPr>
            <p:ph sz="quarter" idx="10"/>
          </p:nvPr>
        </p:nvSpPr>
        <p:spPr/>
        <p:txBody>
          <a:bodyPr/>
          <a:lstStyle/>
          <a:p>
            <a:r>
              <a:rPr lang="zh-CN" altLang="en-US" dirty="0"/>
              <a:t>二、幼儿想象的发展</a:t>
            </a:r>
          </a:p>
        </p:txBody>
      </p:sp>
    </p:spTree>
    <p:extLst>
      <p:ext uri="{BB962C8B-B14F-4D97-AF65-F5344CB8AC3E}">
        <p14:creationId xmlns:p14="http://schemas.microsoft.com/office/powerpoint/2010/main" val="7926388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E8483A4-FDC7-331B-7655-903FC35C8387}"/>
              </a:ext>
            </a:extLst>
          </p:cNvPr>
          <p:cNvSpPr>
            <a:spLocks noGrp="1"/>
          </p:cNvSpPr>
          <p:nvPr>
            <p:ph type="title"/>
          </p:nvPr>
        </p:nvSpPr>
        <p:spPr/>
        <p:txBody>
          <a:bodyPr/>
          <a:lstStyle/>
          <a:p>
            <a:r>
              <a:rPr lang="zh-CN" altLang="en-US" dirty="0"/>
              <a:t>二、认知研究的新方法</a:t>
            </a:r>
          </a:p>
        </p:txBody>
      </p:sp>
      <p:sp>
        <p:nvSpPr>
          <p:cNvPr id="3" name="内容占位符 2">
            <a:extLst>
              <a:ext uri="{FF2B5EF4-FFF2-40B4-BE49-F238E27FC236}">
                <a16:creationId xmlns:a16="http://schemas.microsoft.com/office/drawing/2014/main" id="{AA983E32-7DDF-694D-D154-AF95E0644D56}"/>
              </a:ext>
            </a:extLst>
          </p:cNvPr>
          <p:cNvSpPr>
            <a:spLocks noGrp="1"/>
          </p:cNvSpPr>
          <p:nvPr>
            <p:ph sz="quarter" idx="10"/>
          </p:nvPr>
        </p:nvSpPr>
        <p:spPr/>
        <p:txBody>
          <a:bodyPr/>
          <a:lstStyle/>
          <a:p>
            <a:r>
              <a:rPr lang="zh-CN" altLang="en-US" dirty="0"/>
              <a:t>复习与思考</a:t>
            </a:r>
          </a:p>
        </p:txBody>
      </p:sp>
      <p:sp>
        <p:nvSpPr>
          <p:cNvPr id="4" name="文本占位符 3">
            <a:extLst>
              <a:ext uri="{FF2B5EF4-FFF2-40B4-BE49-F238E27FC236}">
                <a16:creationId xmlns:a16="http://schemas.microsoft.com/office/drawing/2014/main" id="{73958FCA-9509-C61A-D2A8-E7929F74A001}"/>
              </a:ext>
            </a:extLst>
          </p:cNvPr>
          <p:cNvSpPr>
            <a:spLocks noGrp="1"/>
          </p:cNvSpPr>
          <p:nvPr>
            <p:ph type="body" sz="quarter" idx="11"/>
          </p:nvPr>
        </p:nvSpPr>
        <p:spPr/>
        <p:txBody>
          <a:bodyPr>
            <a:normAutofit/>
          </a:bodyPr>
          <a:lstStyle/>
          <a:p>
            <a:r>
              <a:rPr lang="en-US" altLang="zh-CN" dirty="0"/>
              <a:t>1. </a:t>
            </a:r>
            <a:r>
              <a:rPr lang="zh-CN" altLang="en-US" dirty="0"/>
              <a:t>名词：认知；习惯化；去习惯化。</a:t>
            </a:r>
          </a:p>
          <a:p>
            <a:r>
              <a:rPr lang="en-US" altLang="zh-CN" dirty="0"/>
              <a:t>2. </a:t>
            </a:r>
            <a:r>
              <a:rPr lang="zh-CN" altLang="en-US" dirty="0"/>
              <a:t>结合教材中所举的小孩玩石子的例子，谈谈你怎么理解“认识是一个动态的过程，知识是这个过程的结果”这句话？ </a:t>
            </a:r>
          </a:p>
          <a:p>
            <a:r>
              <a:rPr lang="en-US" altLang="zh-CN" dirty="0"/>
              <a:t>3. </a:t>
            </a:r>
            <a:r>
              <a:rPr lang="zh-CN" altLang="en-US" dirty="0"/>
              <a:t>心理学家如何运用习惯化、去习惯化来研究婴儿？</a:t>
            </a:r>
          </a:p>
          <a:p>
            <a:r>
              <a:rPr lang="en-US" altLang="zh-CN" dirty="0"/>
              <a:t>4. “</a:t>
            </a:r>
            <a:r>
              <a:rPr lang="zh-CN" altLang="en-US" dirty="0"/>
              <a:t>习惯化”“去习惯化”不仅发生在婴儿身上，也发生在我们自己身上。想想看，你自己有过吗？</a:t>
            </a:r>
          </a:p>
        </p:txBody>
      </p:sp>
    </p:spTree>
    <p:extLst>
      <p:ext uri="{BB962C8B-B14F-4D97-AF65-F5344CB8AC3E}">
        <p14:creationId xmlns:p14="http://schemas.microsoft.com/office/powerpoint/2010/main" val="601682175"/>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第四节  幼儿想象的发展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r>
              <a:rPr lang="zh-CN" altLang="en-US" dirty="0"/>
              <a:t>在画图时，能先构思再动笔，在内容上能反映范围广阔的周围事物，甚至反映他们熟悉的文艺作品等。在适当的教育和训练下，有些儿童的想象能力可以发展到较高的程度。大家熟悉的</a:t>
            </a:r>
            <a:r>
              <a:rPr lang="en-US" altLang="zh-CN" dirty="0"/>
              <a:t>6</a:t>
            </a:r>
            <a:r>
              <a:rPr lang="zh-CN" altLang="en-US" dirty="0"/>
              <a:t>岁儿童胡晓舟创作的荣获</a:t>
            </a:r>
            <a:r>
              <a:rPr lang="en-US" altLang="zh-CN" dirty="0"/>
              <a:t>1979</a:t>
            </a:r>
            <a:r>
              <a:rPr lang="zh-CN" altLang="en-US" dirty="0"/>
              <a:t>年世界儿童画一等奖的作品</a:t>
            </a:r>
            <a:r>
              <a:rPr lang="en-US" altLang="zh-CN" dirty="0"/>
              <a:t>《</a:t>
            </a:r>
            <a:r>
              <a:rPr lang="zh-CN" altLang="en-US" dirty="0"/>
              <a:t>荡秋千</a:t>
            </a:r>
            <a:r>
              <a:rPr lang="en-US" altLang="zh-CN" dirty="0"/>
              <a:t>——</a:t>
            </a:r>
            <a:r>
              <a:rPr lang="zh-CN" altLang="en-US" dirty="0"/>
              <a:t>我在</a:t>
            </a:r>
            <a:r>
              <a:rPr lang="en-US" altLang="zh-CN" dirty="0"/>
              <a:t>2000</a:t>
            </a:r>
            <a:r>
              <a:rPr lang="zh-CN" altLang="en-US" dirty="0"/>
              <a:t>年</a:t>
            </a:r>
            <a:r>
              <a:rPr lang="en-US" altLang="zh-CN" dirty="0"/>
              <a:t>》</a:t>
            </a:r>
            <a:r>
              <a:rPr lang="zh-CN" altLang="en-US" dirty="0"/>
              <a:t>（图</a:t>
            </a:r>
            <a:r>
              <a:rPr lang="en-US" altLang="zh-CN" dirty="0"/>
              <a:t>2-13</a:t>
            </a:r>
            <a:r>
              <a:rPr lang="zh-CN" altLang="en-US" dirty="0"/>
              <a:t>），其画面表现了儿童天真的构思和奇妙的幻想，就充分反映了幼儿想象的特点。今天，世界已经进入了</a:t>
            </a:r>
            <a:r>
              <a:rPr lang="en-US" altLang="zh-CN" dirty="0"/>
              <a:t>21</a:t>
            </a:r>
            <a:r>
              <a:rPr lang="zh-CN" altLang="en-US" dirty="0"/>
              <a:t>世纪，当我们回过头再来看这幅儿童画时，依然可以体会到儿童想象的明显年龄特征及其不减的魅力。</a:t>
            </a:r>
          </a:p>
        </p:txBody>
      </p:sp>
      <p:sp>
        <p:nvSpPr>
          <p:cNvPr id="4" name="内容占位符 3">
            <a:extLst>
              <a:ext uri="{FF2B5EF4-FFF2-40B4-BE49-F238E27FC236}">
                <a16:creationId xmlns:a16="http://schemas.microsoft.com/office/drawing/2014/main" id="{9DE6A95E-DAF4-BCA3-37E3-CEE212CBE7E4}"/>
              </a:ext>
            </a:extLst>
          </p:cNvPr>
          <p:cNvSpPr>
            <a:spLocks noGrp="1"/>
          </p:cNvSpPr>
          <p:nvPr>
            <p:ph sz="quarter" idx="10"/>
          </p:nvPr>
        </p:nvSpPr>
        <p:spPr/>
        <p:txBody>
          <a:bodyPr/>
          <a:lstStyle/>
          <a:p>
            <a:r>
              <a:rPr lang="zh-CN" altLang="en-US" dirty="0"/>
              <a:t>二、幼儿想象的发展</a:t>
            </a:r>
          </a:p>
        </p:txBody>
      </p:sp>
    </p:spTree>
    <p:extLst>
      <p:ext uri="{BB962C8B-B14F-4D97-AF65-F5344CB8AC3E}">
        <p14:creationId xmlns:p14="http://schemas.microsoft.com/office/powerpoint/2010/main" val="1711959548"/>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第四节  幼儿想象的发展</a:t>
            </a:r>
          </a:p>
        </p:txBody>
      </p:sp>
      <p:sp>
        <p:nvSpPr>
          <p:cNvPr id="4" name="内容占位符 3">
            <a:extLst>
              <a:ext uri="{FF2B5EF4-FFF2-40B4-BE49-F238E27FC236}">
                <a16:creationId xmlns:a16="http://schemas.microsoft.com/office/drawing/2014/main" id="{9DE6A95E-DAF4-BCA3-37E3-CEE212CBE7E4}"/>
              </a:ext>
            </a:extLst>
          </p:cNvPr>
          <p:cNvSpPr>
            <a:spLocks noGrp="1"/>
          </p:cNvSpPr>
          <p:nvPr>
            <p:ph sz="quarter" idx="10"/>
          </p:nvPr>
        </p:nvSpPr>
        <p:spPr/>
        <p:txBody>
          <a:bodyPr/>
          <a:lstStyle/>
          <a:p>
            <a:r>
              <a:rPr lang="zh-CN" altLang="en-US" dirty="0"/>
              <a:t>二、幼儿想象的发展</a:t>
            </a:r>
          </a:p>
        </p:txBody>
      </p:sp>
      <p:sp>
        <p:nvSpPr>
          <p:cNvPr id="6" name="文本占位符 5">
            <a:extLst>
              <a:ext uri="{FF2B5EF4-FFF2-40B4-BE49-F238E27FC236}">
                <a16:creationId xmlns:a16="http://schemas.microsoft.com/office/drawing/2014/main" id="{205EF0B6-61FC-8A96-0A92-AF60D5B57C2B}"/>
              </a:ext>
            </a:extLst>
          </p:cNvPr>
          <p:cNvSpPr>
            <a:spLocks noGrp="1"/>
          </p:cNvSpPr>
          <p:nvPr>
            <p:ph type="body" sz="quarter" idx="11"/>
          </p:nvPr>
        </p:nvSpPr>
        <p:spPr/>
        <p:txBody>
          <a:bodyPr/>
          <a:lstStyle/>
          <a:p>
            <a:endParaRPr lang="zh-CN" altLang="en-US"/>
          </a:p>
        </p:txBody>
      </p:sp>
      <p:pic>
        <p:nvPicPr>
          <p:cNvPr id="10242" name="图片 14">
            <a:extLst>
              <a:ext uri="{FF2B5EF4-FFF2-40B4-BE49-F238E27FC236}">
                <a16:creationId xmlns:a16="http://schemas.microsoft.com/office/drawing/2014/main" id="{BA5FE750-2B06-BEC4-49F7-F0A076BF99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3457" y="2320290"/>
            <a:ext cx="2443504" cy="329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本框 7">
            <a:extLst>
              <a:ext uri="{FF2B5EF4-FFF2-40B4-BE49-F238E27FC236}">
                <a16:creationId xmlns:a16="http://schemas.microsoft.com/office/drawing/2014/main" id="{1C5B319F-F82E-F0C9-4722-BEEF8D1D49A4}"/>
              </a:ext>
            </a:extLst>
          </p:cNvPr>
          <p:cNvSpPr txBox="1"/>
          <p:nvPr/>
        </p:nvSpPr>
        <p:spPr>
          <a:xfrm>
            <a:off x="4080695" y="5828268"/>
            <a:ext cx="6093724" cy="369332"/>
          </a:xfrm>
          <a:prstGeom prst="rect">
            <a:avLst/>
          </a:prstGeom>
          <a:noFill/>
        </p:spPr>
        <p:txBody>
          <a:bodyPr wrap="square">
            <a:spAutoFit/>
          </a:bodyPr>
          <a:lstStyle/>
          <a:p>
            <a:r>
              <a:rPr lang="zh-CN" altLang="en-US" dirty="0"/>
              <a:t>图2-13  《荡秋千——我在2000年》</a:t>
            </a:r>
          </a:p>
        </p:txBody>
      </p:sp>
    </p:spTree>
    <p:extLst>
      <p:ext uri="{BB962C8B-B14F-4D97-AF65-F5344CB8AC3E}">
        <p14:creationId xmlns:p14="http://schemas.microsoft.com/office/powerpoint/2010/main" val="3092519855"/>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第四节  幼儿想象的发展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r>
              <a:rPr lang="zh-CN" altLang="en-US" dirty="0"/>
              <a:t>然而，创造形象毕竟是一项比较复杂的心理活动，需要较多的独立性和创造性。一般说来，幼儿的想象仍是再造想象占主导地位，复制和模仿的成分大，创造的成分还很有限，创造想象才刚刚开始发展。</a:t>
            </a:r>
          </a:p>
        </p:txBody>
      </p:sp>
      <p:sp>
        <p:nvSpPr>
          <p:cNvPr id="4" name="内容占位符 3">
            <a:extLst>
              <a:ext uri="{FF2B5EF4-FFF2-40B4-BE49-F238E27FC236}">
                <a16:creationId xmlns:a16="http://schemas.microsoft.com/office/drawing/2014/main" id="{9DE6A95E-DAF4-BCA3-37E3-CEE212CBE7E4}"/>
              </a:ext>
            </a:extLst>
          </p:cNvPr>
          <p:cNvSpPr>
            <a:spLocks noGrp="1"/>
          </p:cNvSpPr>
          <p:nvPr>
            <p:ph sz="quarter" idx="10"/>
          </p:nvPr>
        </p:nvSpPr>
        <p:spPr/>
        <p:txBody>
          <a:bodyPr/>
          <a:lstStyle/>
          <a:p>
            <a:r>
              <a:rPr lang="zh-CN" altLang="en-US" dirty="0"/>
              <a:t>二、幼儿想象的发展</a:t>
            </a:r>
          </a:p>
        </p:txBody>
      </p:sp>
    </p:spTree>
    <p:extLst>
      <p:ext uri="{BB962C8B-B14F-4D97-AF65-F5344CB8AC3E}">
        <p14:creationId xmlns:p14="http://schemas.microsoft.com/office/powerpoint/2010/main" val="3674729140"/>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第四节  幼儿想象的发展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r>
              <a:rPr lang="zh-CN" altLang="en-US" dirty="0"/>
              <a:t>（二）幼儿想象的特点</a:t>
            </a:r>
          </a:p>
          <a:p>
            <a:r>
              <a:rPr lang="zh-CN" altLang="en-US" dirty="0"/>
              <a:t>与后面的童年期儿童相比，幼儿的想象具有以下特点。</a:t>
            </a:r>
          </a:p>
          <a:p>
            <a:r>
              <a:rPr lang="en-US" altLang="zh-CN" dirty="0"/>
              <a:t>1. </a:t>
            </a:r>
            <a:r>
              <a:rPr lang="zh-CN" altLang="en-US" dirty="0"/>
              <a:t>主题与时间不稳定，易变换。</a:t>
            </a:r>
          </a:p>
          <a:p>
            <a:r>
              <a:rPr lang="en-US" altLang="zh-CN" dirty="0"/>
              <a:t>2. </a:t>
            </a:r>
            <a:r>
              <a:rPr lang="zh-CN" altLang="en-US" dirty="0"/>
              <a:t>不易分清想象和现实之间的界线，幼儿的言谈中常常有虚构的成分，对事物的某些特征和情节往往加以夸大。分不清想象与现实的关系，是幼儿想象的最普遍、最重要的年龄特征。这也是成人理解幼儿想象的重要基点。</a:t>
            </a:r>
          </a:p>
        </p:txBody>
      </p:sp>
      <p:sp>
        <p:nvSpPr>
          <p:cNvPr id="4" name="内容占位符 3">
            <a:extLst>
              <a:ext uri="{FF2B5EF4-FFF2-40B4-BE49-F238E27FC236}">
                <a16:creationId xmlns:a16="http://schemas.microsoft.com/office/drawing/2014/main" id="{9DE6A95E-DAF4-BCA3-37E3-CEE212CBE7E4}"/>
              </a:ext>
            </a:extLst>
          </p:cNvPr>
          <p:cNvSpPr>
            <a:spLocks noGrp="1"/>
          </p:cNvSpPr>
          <p:nvPr>
            <p:ph sz="quarter" idx="10"/>
          </p:nvPr>
        </p:nvSpPr>
        <p:spPr/>
        <p:txBody>
          <a:bodyPr/>
          <a:lstStyle/>
          <a:p>
            <a:r>
              <a:rPr lang="zh-CN" altLang="en-US" dirty="0"/>
              <a:t>二、幼儿想象的发展</a:t>
            </a:r>
          </a:p>
        </p:txBody>
      </p:sp>
    </p:spTree>
    <p:extLst>
      <p:ext uri="{BB962C8B-B14F-4D97-AF65-F5344CB8AC3E}">
        <p14:creationId xmlns:p14="http://schemas.microsoft.com/office/powerpoint/2010/main" val="3590526283"/>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第四节  幼儿想象的发展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r>
              <a:rPr lang="en-US" altLang="zh-CN" dirty="0"/>
              <a:t>3. </a:t>
            </a:r>
            <a:r>
              <a:rPr lang="zh-CN" altLang="en-US" dirty="0"/>
              <a:t>缺乏计划性和预定的目的，只满足于想象过程的本身。</a:t>
            </a:r>
          </a:p>
          <a:p>
            <a:r>
              <a:rPr lang="en-US" altLang="zh-CN" dirty="0"/>
              <a:t>4. </a:t>
            </a:r>
            <a:r>
              <a:rPr lang="zh-CN" altLang="en-US" dirty="0"/>
              <a:t>想象的创造成分还保留在具体形象的水平上，不能在语词的水平上进行创造性想象。在越来越丰富的活动中，幼儿一方面不断储备大量表象，另一方面在社会交往中经常使用想象，使想象的发展逐渐趋向完善。</a:t>
            </a:r>
          </a:p>
        </p:txBody>
      </p:sp>
      <p:sp>
        <p:nvSpPr>
          <p:cNvPr id="4" name="内容占位符 3">
            <a:extLst>
              <a:ext uri="{FF2B5EF4-FFF2-40B4-BE49-F238E27FC236}">
                <a16:creationId xmlns:a16="http://schemas.microsoft.com/office/drawing/2014/main" id="{9DE6A95E-DAF4-BCA3-37E3-CEE212CBE7E4}"/>
              </a:ext>
            </a:extLst>
          </p:cNvPr>
          <p:cNvSpPr>
            <a:spLocks noGrp="1"/>
          </p:cNvSpPr>
          <p:nvPr>
            <p:ph sz="quarter" idx="10"/>
          </p:nvPr>
        </p:nvSpPr>
        <p:spPr/>
        <p:txBody>
          <a:bodyPr/>
          <a:lstStyle/>
          <a:p>
            <a:r>
              <a:rPr lang="zh-CN" altLang="en-US" dirty="0"/>
              <a:t>二、幼儿想象的发展</a:t>
            </a:r>
          </a:p>
        </p:txBody>
      </p:sp>
    </p:spTree>
    <p:extLst>
      <p:ext uri="{BB962C8B-B14F-4D97-AF65-F5344CB8AC3E}">
        <p14:creationId xmlns:p14="http://schemas.microsoft.com/office/powerpoint/2010/main" val="579530146"/>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第四节  幼儿想象的发展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fontScale="85000" lnSpcReduction="20000"/>
          </a:bodyPr>
          <a:lstStyle/>
          <a:p>
            <a:r>
              <a:rPr lang="en-US" altLang="zh-CN" dirty="0"/>
              <a:t>1. </a:t>
            </a:r>
            <a:r>
              <a:rPr lang="zh-CN" altLang="en-US" dirty="0"/>
              <a:t>名词：想象；表象；再造想象；创造想象；幻想。</a:t>
            </a:r>
          </a:p>
          <a:p>
            <a:r>
              <a:rPr lang="en-US" altLang="zh-CN" dirty="0"/>
              <a:t>2. </a:t>
            </a:r>
            <a:r>
              <a:rPr lang="zh-CN" altLang="en-US" dirty="0"/>
              <a:t>为什么说“想象力比知识更重要”？</a:t>
            </a:r>
          </a:p>
          <a:p>
            <a:r>
              <a:rPr lang="en-US" altLang="zh-CN" dirty="0"/>
              <a:t>3. </a:t>
            </a:r>
            <a:r>
              <a:rPr lang="zh-CN" altLang="en-US" dirty="0"/>
              <a:t>梦是一种无意想象。你能回忆起自己的一个有趣的梦境吗？其内容有什么特点？</a:t>
            </a:r>
          </a:p>
          <a:p>
            <a:r>
              <a:rPr lang="en-US" altLang="zh-CN" dirty="0"/>
              <a:t>4. </a:t>
            </a:r>
            <a:r>
              <a:rPr lang="zh-CN" altLang="en-US" dirty="0"/>
              <a:t>你曾经有过什么不适当的想象？你是怎么克服它们的？</a:t>
            </a:r>
          </a:p>
          <a:p>
            <a:r>
              <a:rPr lang="en-US" altLang="zh-CN" dirty="0"/>
              <a:t>5. </a:t>
            </a:r>
            <a:r>
              <a:rPr lang="zh-CN" altLang="en-US" dirty="0"/>
              <a:t>幼儿想象有什么特点？为什么我们要特别重视幼儿分不清想象与现实的界线这一心理特征？</a:t>
            </a:r>
          </a:p>
          <a:p>
            <a:r>
              <a:rPr lang="en-US" altLang="zh-CN" dirty="0"/>
              <a:t>6. </a:t>
            </a:r>
            <a:r>
              <a:rPr lang="zh-CN" altLang="en-US" dirty="0"/>
              <a:t>你认为幼儿的想象与成人的想象，谁的更好？这是一个很深奥的题目，与你的同学一起讨论，试试看，谁说的更有道理。</a:t>
            </a:r>
          </a:p>
          <a:p>
            <a:r>
              <a:rPr lang="en-US" altLang="zh-CN" dirty="0"/>
              <a:t>7. </a:t>
            </a:r>
            <a:r>
              <a:rPr lang="zh-CN" altLang="en-US" dirty="0"/>
              <a:t>结合自己的经验，谈谈怎样正确对待幻想。</a:t>
            </a:r>
          </a:p>
        </p:txBody>
      </p:sp>
      <p:sp>
        <p:nvSpPr>
          <p:cNvPr id="4" name="内容占位符 3">
            <a:extLst>
              <a:ext uri="{FF2B5EF4-FFF2-40B4-BE49-F238E27FC236}">
                <a16:creationId xmlns:a16="http://schemas.microsoft.com/office/drawing/2014/main" id="{9DE6A95E-DAF4-BCA3-37E3-CEE212CBE7E4}"/>
              </a:ext>
            </a:extLst>
          </p:cNvPr>
          <p:cNvSpPr>
            <a:spLocks noGrp="1"/>
          </p:cNvSpPr>
          <p:nvPr>
            <p:ph sz="quarter" idx="10"/>
          </p:nvPr>
        </p:nvSpPr>
        <p:spPr/>
        <p:txBody>
          <a:bodyPr/>
          <a:lstStyle/>
          <a:p>
            <a:r>
              <a:rPr lang="zh-CN" altLang="en-US" dirty="0"/>
              <a:t>复习与思考</a:t>
            </a:r>
          </a:p>
        </p:txBody>
      </p:sp>
    </p:spTree>
    <p:extLst>
      <p:ext uri="{BB962C8B-B14F-4D97-AF65-F5344CB8AC3E}">
        <p14:creationId xmlns:p14="http://schemas.microsoft.com/office/powerpoint/2010/main" val="3183064035"/>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第五节  幼儿思维的发展</a:t>
            </a:r>
          </a:p>
        </p:txBody>
      </p:sp>
    </p:spTree>
    <p:extLst>
      <p:ext uri="{BB962C8B-B14F-4D97-AF65-F5344CB8AC3E}">
        <p14:creationId xmlns:p14="http://schemas.microsoft.com/office/powerpoint/2010/main" val="3666179160"/>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第五节  幼儿思维的发展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r>
              <a:rPr lang="zh-CN" altLang="en-US" dirty="0"/>
              <a:t>感知是人的认识活动的低级形式，属感性认识。而记忆是对经验的贮存和提取，本身并不能产生知识。想象是对已有表象加工的过程，是一种初级的形象思维的形式。要进一步认识事物的本质和掌握事物之间的关系，就必须运用认知的高级形式</a:t>
            </a:r>
            <a:r>
              <a:rPr lang="en-US" altLang="zh-CN" dirty="0"/>
              <a:t>——</a:t>
            </a:r>
            <a:r>
              <a:rPr lang="zh-CN" altLang="en-US" dirty="0"/>
              <a:t>思维。思维是很复杂的认知过程，包含一系列心理活动。从活动本身来看，人的思维包含概念的认识和理解、推理和问题解决等重要形式。</a:t>
            </a:r>
          </a:p>
        </p:txBody>
      </p:sp>
      <p:sp>
        <p:nvSpPr>
          <p:cNvPr id="6" name="内容占位符 5">
            <a:extLst>
              <a:ext uri="{FF2B5EF4-FFF2-40B4-BE49-F238E27FC236}">
                <a16:creationId xmlns:a16="http://schemas.microsoft.com/office/drawing/2014/main" id="{BE69BB1A-3E5F-9ECD-E70A-6B53963F65E9}"/>
              </a:ext>
            </a:extLst>
          </p:cNvPr>
          <p:cNvSpPr>
            <a:spLocks noGrp="1"/>
          </p:cNvSpPr>
          <p:nvPr>
            <p:ph sz="quarter" idx="10"/>
          </p:nvPr>
        </p:nvSpPr>
        <p:spPr/>
        <p:txBody>
          <a:bodyPr/>
          <a:lstStyle/>
          <a:p>
            <a:endParaRPr lang="zh-CN" altLang="en-US"/>
          </a:p>
        </p:txBody>
      </p:sp>
    </p:spTree>
    <p:extLst>
      <p:ext uri="{BB962C8B-B14F-4D97-AF65-F5344CB8AC3E}">
        <p14:creationId xmlns:p14="http://schemas.microsoft.com/office/powerpoint/2010/main" val="3793181527"/>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第五节  幼儿思维的发展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r>
              <a:rPr lang="zh-CN" altLang="en-US" dirty="0"/>
              <a:t>思维是指在超出现实的情境下分析有关条件，以求得问题解决的高级认知过程。</a:t>
            </a:r>
          </a:p>
          <a:p>
            <a:r>
              <a:rPr lang="zh-CN" altLang="en-US" dirty="0"/>
              <a:t>人的思维具有间接性、概括性、组织性的特点。</a:t>
            </a:r>
          </a:p>
          <a:p>
            <a:r>
              <a:rPr lang="zh-CN" altLang="en-US" dirty="0"/>
              <a:t>所谓间接性，是指思维不是直接地认识事物，而是借助已有的知识经验和一定的方法，来组织和理解那些未感知的事物，或预测事物的发展趋势。</a:t>
            </a:r>
          </a:p>
        </p:txBody>
      </p:sp>
      <p:sp>
        <p:nvSpPr>
          <p:cNvPr id="6" name="内容占位符 5">
            <a:extLst>
              <a:ext uri="{FF2B5EF4-FFF2-40B4-BE49-F238E27FC236}">
                <a16:creationId xmlns:a16="http://schemas.microsoft.com/office/drawing/2014/main" id="{BE69BB1A-3E5F-9ECD-E70A-6B53963F65E9}"/>
              </a:ext>
            </a:extLst>
          </p:cNvPr>
          <p:cNvSpPr>
            <a:spLocks noGrp="1"/>
          </p:cNvSpPr>
          <p:nvPr>
            <p:ph sz="quarter" idx="10"/>
          </p:nvPr>
        </p:nvSpPr>
        <p:spPr/>
        <p:txBody>
          <a:bodyPr/>
          <a:lstStyle/>
          <a:p>
            <a:r>
              <a:rPr lang="zh-CN" altLang="en-US" dirty="0"/>
              <a:t>一、思维的概述</a:t>
            </a:r>
          </a:p>
        </p:txBody>
      </p:sp>
    </p:spTree>
    <p:extLst>
      <p:ext uri="{BB962C8B-B14F-4D97-AF65-F5344CB8AC3E}">
        <p14:creationId xmlns:p14="http://schemas.microsoft.com/office/powerpoint/2010/main" val="2717807960"/>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第五节  幼儿思维的发展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lnSpcReduction="10000"/>
          </a:bodyPr>
          <a:lstStyle/>
          <a:p>
            <a:r>
              <a:rPr lang="zh-CN" altLang="en-US" dirty="0"/>
              <a:t>例如：气象专家根据卫星云图提供的资料，预报未来几天的天气情况。“未来几天的天气情况”是“未感知事物”，也是“事物的发展趋势”，但气象专家根据已有的气象知识和计算方法，能在很大程度上正确地报告天气情况和发展趋势，这是思维间接性的很好的注释。</a:t>
            </a:r>
          </a:p>
          <a:p>
            <a:r>
              <a:rPr lang="zh-CN" altLang="en-US" dirty="0"/>
              <a:t>所谓概括性，是指思维必须把握大量的感性材料，从同一类材料中，抽象和概括出共同特性和本质特性；或者从一类事物中，揭示出它们内部的联系及规律性。思维的概括性有不同的水平，低水平的概括是在动作水平或形象水平上的概括，高水平的概括必须借助语词概念，作本质抽象的概括。</a:t>
            </a:r>
          </a:p>
        </p:txBody>
      </p:sp>
      <p:sp>
        <p:nvSpPr>
          <p:cNvPr id="6" name="内容占位符 5">
            <a:extLst>
              <a:ext uri="{FF2B5EF4-FFF2-40B4-BE49-F238E27FC236}">
                <a16:creationId xmlns:a16="http://schemas.microsoft.com/office/drawing/2014/main" id="{BE69BB1A-3E5F-9ECD-E70A-6B53963F65E9}"/>
              </a:ext>
            </a:extLst>
          </p:cNvPr>
          <p:cNvSpPr>
            <a:spLocks noGrp="1"/>
          </p:cNvSpPr>
          <p:nvPr>
            <p:ph sz="quarter" idx="10"/>
          </p:nvPr>
        </p:nvSpPr>
        <p:spPr/>
        <p:txBody>
          <a:bodyPr/>
          <a:lstStyle/>
          <a:p>
            <a:r>
              <a:rPr lang="zh-CN" altLang="en-US" dirty="0"/>
              <a:t>一、思维的概述</a:t>
            </a:r>
          </a:p>
        </p:txBody>
      </p:sp>
    </p:spTree>
    <p:extLst>
      <p:ext uri="{BB962C8B-B14F-4D97-AF65-F5344CB8AC3E}">
        <p14:creationId xmlns:p14="http://schemas.microsoft.com/office/powerpoint/2010/main" val="18150507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877B4A1-3F10-136D-04EE-9A26C11A0866}"/>
              </a:ext>
            </a:extLst>
          </p:cNvPr>
          <p:cNvSpPr>
            <a:spLocks noGrp="1"/>
          </p:cNvSpPr>
          <p:nvPr>
            <p:ph type="title"/>
          </p:nvPr>
        </p:nvSpPr>
        <p:spPr/>
        <p:txBody>
          <a:bodyPr/>
          <a:lstStyle/>
          <a:p>
            <a:r>
              <a:rPr lang="zh-CN" altLang="en-US" dirty="0"/>
              <a:t>第二节   幼儿感知和注意的发展</a:t>
            </a:r>
          </a:p>
        </p:txBody>
      </p:sp>
    </p:spTree>
    <p:extLst>
      <p:ext uri="{BB962C8B-B14F-4D97-AF65-F5344CB8AC3E}">
        <p14:creationId xmlns:p14="http://schemas.microsoft.com/office/powerpoint/2010/main" val="1910192523"/>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第五节  幼儿思维的发展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r>
              <a:rPr lang="zh-CN" altLang="en-US" dirty="0"/>
              <a:t>例如：分类是思维中最常见的心理活动。生物学家在将生物分类时，根据特征异同作对比，异，就是差异性，是区分种类的根据；同，就是相似性，是合并种类的根据。生物学家根据不同的标准，大量分析抽取各种动植物的特性，然后再组合、归纳，通过对比，概括出特征的异同，最后，确定某一动物或植物属于哪一类。这一过程充分体现了思维的概括性。</a:t>
            </a:r>
          </a:p>
          <a:p>
            <a:r>
              <a:rPr lang="zh-CN" altLang="en-US" dirty="0"/>
              <a:t>所谓组织性，指的是思维对原有经验的重组和改造，从而发现事物的新特征和新关系。</a:t>
            </a:r>
          </a:p>
        </p:txBody>
      </p:sp>
      <p:sp>
        <p:nvSpPr>
          <p:cNvPr id="6" name="内容占位符 5">
            <a:extLst>
              <a:ext uri="{FF2B5EF4-FFF2-40B4-BE49-F238E27FC236}">
                <a16:creationId xmlns:a16="http://schemas.microsoft.com/office/drawing/2014/main" id="{BE69BB1A-3E5F-9ECD-E70A-6B53963F65E9}"/>
              </a:ext>
            </a:extLst>
          </p:cNvPr>
          <p:cNvSpPr>
            <a:spLocks noGrp="1"/>
          </p:cNvSpPr>
          <p:nvPr>
            <p:ph sz="quarter" idx="10"/>
          </p:nvPr>
        </p:nvSpPr>
        <p:spPr/>
        <p:txBody>
          <a:bodyPr/>
          <a:lstStyle/>
          <a:p>
            <a:r>
              <a:rPr lang="zh-CN" altLang="en-US" dirty="0"/>
              <a:t>一、思维的概述</a:t>
            </a:r>
          </a:p>
        </p:txBody>
      </p:sp>
    </p:spTree>
    <p:extLst>
      <p:ext uri="{BB962C8B-B14F-4D97-AF65-F5344CB8AC3E}">
        <p14:creationId xmlns:p14="http://schemas.microsoft.com/office/powerpoint/2010/main" val="1643346085"/>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第五节  幼儿思维的发展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fontScale="92500" lnSpcReduction="10000"/>
          </a:bodyPr>
          <a:lstStyle/>
          <a:p>
            <a:r>
              <a:rPr lang="zh-CN" altLang="en-US" dirty="0"/>
              <a:t>例如：德国天文学家贝塞尔</a:t>
            </a:r>
            <a:r>
              <a:rPr lang="en-US" altLang="zh-CN" dirty="0"/>
              <a:t>1834</a:t>
            </a:r>
            <a:r>
              <a:rPr lang="zh-CN" altLang="en-US" dirty="0"/>
              <a:t>年在观察天狼星的运行时，发现它没有按直线（指大圆的弧）运动，而表现出波浪型曲线。贝塞尔根据万有引力的原理，猜测可能在天狼星旁边有一个未知的天体摄动着它。</a:t>
            </a:r>
            <a:r>
              <a:rPr lang="en-US" altLang="zh-CN" dirty="0"/>
              <a:t>1844</a:t>
            </a:r>
            <a:r>
              <a:rPr lang="zh-CN" altLang="en-US" dirty="0"/>
              <a:t>年，贝塞尔经过严密计算，确定了那个天体的存在。在他去世</a:t>
            </a:r>
            <a:r>
              <a:rPr lang="en-US" altLang="zh-CN" dirty="0"/>
              <a:t>16</a:t>
            </a:r>
            <a:r>
              <a:rPr lang="zh-CN" altLang="en-US" dirty="0"/>
              <a:t>年后，美国科学家克拉克利用新型望远镜发现了那个天体，证实了贝塞尔的预言。那个神秘的天体就是天狼伴星，其质量大得惊人，密度是水的</a:t>
            </a:r>
            <a:r>
              <a:rPr lang="en-US" altLang="zh-CN" dirty="0"/>
              <a:t>17</a:t>
            </a:r>
            <a:r>
              <a:rPr lang="zh-CN" altLang="en-US" dirty="0"/>
              <a:t>万倍！贝塞尔重组经验，为天文学的知识更新和重大发现做出了巨大贡献。</a:t>
            </a:r>
          </a:p>
          <a:p>
            <a:r>
              <a:rPr lang="zh-CN" altLang="en-US" dirty="0"/>
              <a:t>总之，思维是人脑的机能。而人脑是物质发展的最高成就。恩格斯把思维着的精神称为物质“自己在地球上的最美的花朵”。</a:t>
            </a:r>
          </a:p>
        </p:txBody>
      </p:sp>
      <p:sp>
        <p:nvSpPr>
          <p:cNvPr id="6" name="内容占位符 5">
            <a:extLst>
              <a:ext uri="{FF2B5EF4-FFF2-40B4-BE49-F238E27FC236}">
                <a16:creationId xmlns:a16="http://schemas.microsoft.com/office/drawing/2014/main" id="{BE69BB1A-3E5F-9ECD-E70A-6B53963F65E9}"/>
              </a:ext>
            </a:extLst>
          </p:cNvPr>
          <p:cNvSpPr>
            <a:spLocks noGrp="1"/>
          </p:cNvSpPr>
          <p:nvPr>
            <p:ph sz="quarter" idx="10"/>
          </p:nvPr>
        </p:nvSpPr>
        <p:spPr/>
        <p:txBody>
          <a:bodyPr/>
          <a:lstStyle/>
          <a:p>
            <a:r>
              <a:rPr lang="zh-CN" altLang="en-US" dirty="0"/>
              <a:t>一、思维的概述</a:t>
            </a:r>
          </a:p>
        </p:txBody>
      </p:sp>
    </p:spTree>
    <p:extLst>
      <p:ext uri="{BB962C8B-B14F-4D97-AF65-F5344CB8AC3E}">
        <p14:creationId xmlns:p14="http://schemas.microsoft.com/office/powerpoint/2010/main" val="3754098367"/>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第五节  幼儿思维的发展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r>
              <a:rPr lang="zh-CN" altLang="en-US" dirty="0"/>
              <a:t>新生儿以感知作为认识世界的主导方法，随着儿童心理的发展，儿童的思维遵循从直觉行动思维</a:t>
            </a:r>
            <a:r>
              <a:rPr lang="en-US" altLang="zh-CN" dirty="0"/>
              <a:t>——</a:t>
            </a:r>
            <a:r>
              <a:rPr lang="zh-CN" altLang="en-US" dirty="0"/>
              <a:t>具体形象思维</a:t>
            </a:r>
            <a:r>
              <a:rPr lang="en-US" altLang="zh-CN" dirty="0"/>
              <a:t>——</a:t>
            </a:r>
            <a:r>
              <a:rPr lang="zh-CN" altLang="en-US" dirty="0"/>
              <a:t>抽象逻辑思维的发展路径逐步成熟。</a:t>
            </a:r>
          </a:p>
          <a:p>
            <a:r>
              <a:rPr lang="zh-CN" altLang="en-US" dirty="0"/>
              <a:t>（一）直觉行动思维</a:t>
            </a:r>
          </a:p>
          <a:p>
            <a:r>
              <a:rPr lang="zh-CN" altLang="en-US" dirty="0"/>
              <a:t>直觉行动思维是借助动作进行的思维。</a:t>
            </a:r>
          </a:p>
        </p:txBody>
      </p:sp>
      <p:sp>
        <p:nvSpPr>
          <p:cNvPr id="6" name="内容占位符 5">
            <a:extLst>
              <a:ext uri="{FF2B5EF4-FFF2-40B4-BE49-F238E27FC236}">
                <a16:creationId xmlns:a16="http://schemas.microsoft.com/office/drawing/2014/main" id="{BE69BB1A-3E5F-9ECD-E70A-6B53963F65E9}"/>
              </a:ext>
            </a:extLst>
          </p:cNvPr>
          <p:cNvSpPr>
            <a:spLocks noGrp="1"/>
          </p:cNvSpPr>
          <p:nvPr>
            <p:ph sz="quarter" idx="10"/>
          </p:nvPr>
        </p:nvSpPr>
        <p:spPr/>
        <p:txBody>
          <a:bodyPr/>
          <a:lstStyle/>
          <a:p>
            <a:r>
              <a:rPr lang="zh-CN" altLang="en-US" dirty="0"/>
              <a:t>二、儿童思维发展的一般趋势</a:t>
            </a:r>
          </a:p>
        </p:txBody>
      </p:sp>
    </p:spTree>
    <p:extLst>
      <p:ext uri="{BB962C8B-B14F-4D97-AF65-F5344CB8AC3E}">
        <p14:creationId xmlns:p14="http://schemas.microsoft.com/office/powerpoint/2010/main" val="3678060457"/>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第五节  幼儿思维的发展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r>
              <a:rPr lang="zh-CN" altLang="en-US" dirty="0"/>
              <a:t>早期的婴儿在摆弄物体时，很快就发现相同的动作会引起物体运动相同的结果。于是，儿童概括出动作的普遍性。具体地说，就是儿童学会了用已经掌握的动作，在新的情境中解决新的问题，这就是直觉行动思维的发生。儿童最初的思维，既离不开自己的感觉，也离不开自己的动作。瑞士心理学家皮亚杰为我们提供了一个典型事例：一个</a:t>
            </a:r>
            <a:r>
              <a:rPr lang="en-US" altLang="zh-CN" dirty="0"/>
              <a:t>12</a:t>
            </a:r>
            <a:r>
              <a:rPr lang="zh-CN" altLang="en-US" dirty="0"/>
              <a:t>个月的婴儿想抓起桌子上的一个玩具，但玩具离她较远，她无论如何也够不到玩具。于是，这孩子就拉动桌布，使玩具移到自己的面前，终于抓到手里。这里的“抓桌布”与平时的抓玩具，表面上是同一个动作，但事实上是性质不同的两类行为。</a:t>
            </a:r>
          </a:p>
        </p:txBody>
      </p:sp>
      <p:sp>
        <p:nvSpPr>
          <p:cNvPr id="6" name="内容占位符 5">
            <a:extLst>
              <a:ext uri="{FF2B5EF4-FFF2-40B4-BE49-F238E27FC236}">
                <a16:creationId xmlns:a16="http://schemas.microsoft.com/office/drawing/2014/main" id="{BE69BB1A-3E5F-9ECD-E70A-6B53963F65E9}"/>
              </a:ext>
            </a:extLst>
          </p:cNvPr>
          <p:cNvSpPr>
            <a:spLocks noGrp="1"/>
          </p:cNvSpPr>
          <p:nvPr>
            <p:ph sz="quarter" idx="10"/>
          </p:nvPr>
        </p:nvSpPr>
        <p:spPr/>
        <p:txBody>
          <a:bodyPr/>
          <a:lstStyle/>
          <a:p>
            <a:r>
              <a:rPr lang="zh-CN" altLang="en-US" dirty="0"/>
              <a:t>二、儿童思维发展的一般趋势</a:t>
            </a:r>
          </a:p>
        </p:txBody>
      </p:sp>
    </p:spTree>
    <p:extLst>
      <p:ext uri="{BB962C8B-B14F-4D97-AF65-F5344CB8AC3E}">
        <p14:creationId xmlns:p14="http://schemas.microsoft.com/office/powerpoint/2010/main" val="3448550356"/>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第五节  幼儿思维的发展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r>
              <a:rPr lang="zh-CN" altLang="en-US" dirty="0"/>
              <a:t>因为平时的抓玩具，是习惯动作，而抓桌布的“抓”，是为了解决够不到玩具的问题。此时的抓，是一种带有概括性的动作，属于“智慧动作”，是思维的表现。智慧动作的出现，标志着儿童直觉行动思维的发生。由于直觉行动思维离不开对物体的感知和自身的动作，所以儿童只能反映身体所能触及的物体，依靠动作思考，而不能在动作之外思考，更不能设计自己的动作，预见动作的效果。可见，直觉行动思维带有很大的局限性，如思维的范围狭窄，思维的内容肤浅，思维持续的时间短暂，只要转移他们的活动对象或更换动作，他们的思维活动也就随着发生转移。</a:t>
            </a:r>
          </a:p>
        </p:txBody>
      </p:sp>
      <p:sp>
        <p:nvSpPr>
          <p:cNvPr id="6" name="内容占位符 5">
            <a:extLst>
              <a:ext uri="{FF2B5EF4-FFF2-40B4-BE49-F238E27FC236}">
                <a16:creationId xmlns:a16="http://schemas.microsoft.com/office/drawing/2014/main" id="{BE69BB1A-3E5F-9ECD-E70A-6B53963F65E9}"/>
              </a:ext>
            </a:extLst>
          </p:cNvPr>
          <p:cNvSpPr>
            <a:spLocks noGrp="1"/>
          </p:cNvSpPr>
          <p:nvPr>
            <p:ph sz="quarter" idx="10"/>
          </p:nvPr>
        </p:nvSpPr>
        <p:spPr/>
        <p:txBody>
          <a:bodyPr/>
          <a:lstStyle/>
          <a:p>
            <a:r>
              <a:rPr lang="zh-CN" altLang="en-US" dirty="0"/>
              <a:t>二、儿童思维发展的一般趋势</a:t>
            </a:r>
          </a:p>
        </p:txBody>
      </p:sp>
    </p:spTree>
    <p:extLst>
      <p:ext uri="{BB962C8B-B14F-4D97-AF65-F5344CB8AC3E}">
        <p14:creationId xmlns:p14="http://schemas.microsoft.com/office/powerpoint/2010/main" val="3524439625"/>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第五节  幼儿思维的发展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r>
              <a:rPr lang="zh-CN" altLang="en-US" dirty="0"/>
              <a:t>儿童从</a:t>
            </a:r>
            <a:r>
              <a:rPr lang="en-US" altLang="zh-CN" dirty="0"/>
              <a:t>12</a:t>
            </a:r>
            <a:r>
              <a:rPr lang="zh-CN" altLang="en-US" dirty="0"/>
              <a:t>～</a:t>
            </a:r>
            <a:r>
              <a:rPr lang="en-US" altLang="zh-CN" dirty="0"/>
              <a:t>18</a:t>
            </a:r>
            <a:r>
              <a:rPr lang="zh-CN" altLang="en-US" dirty="0"/>
              <a:t>个月开始表现出智慧动作起，直觉行动思维一直可以延续到幼儿园小班时期。这种思维使儿童在外部事物与反应动作之间形成联系，将自己的动作协调起来，为今后思维的发展打下基础。</a:t>
            </a:r>
          </a:p>
        </p:txBody>
      </p:sp>
      <p:sp>
        <p:nvSpPr>
          <p:cNvPr id="6" name="内容占位符 5">
            <a:extLst>
              <a:ext uri="{FF2B5EF4-FFF2-40B4-BE49-F238E27FC236}">
                <a16:creationId xmlns:a16="http://schemas.microsoft.com/office/drawing/2014/main" id="{BE69BB1A-3E5F-9ECD-E70A-6B53963F65E9}"/>
              </a:ext>
            </a:extLst>
          </p:cNvPr>
          <p:cNvSpPr>
            <a:spLocks noGrp="1"/>
          </p:cNvSpPr>
          <p:nvPr>
            <p:ph sz="quarter" idx="10"/>
          </p:nvPr>
        </p:nvSpPr>
        <p:spPr/>
        <p:txBody>
          <a:bodyPr/>
          <a:lstStyle/>
          <a:p>
            <a:r>
              <a:rPr lang="zh-CN" altLang="en-US" dirty="0"/>
              <a:t>二、儿童思维发展的一般趋势</a:t>
            </a:r>
          </a:p>
        </p:txBody>
      </p:sp>
    </p:spTree>
    <p:extLst>
      <p:ext uri="{BB962C8B-B14F-4D97-AF65-F5344CB8AC3E}">
        <p14:creationId xmlns:p14="http://schemas.microsoft.com/office/powerpoint/2010/main" val="930176364"/>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第五节  幼儿思维的发展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r>
              <a:rPr lang="zh-CN" altLang="en-US" dirty="0"/>
              <a:t>（二）具体形象思维</a:t>
            </a:r>
          </a:p>
          <a:p>
            <a:r>
              <a:rPr lang="zh-CN" altLang="en-US" dirty="0"/>
              <a:t>具体形象思维是运用事物的具体形象、表象以及对表象的联想所进行的思维。这里所说的表象是外部事物的形象在头脑里的保留。</a:t>
            </a:r>
          </a:p>
        </p:txBody>
      </p:sp>
      <p:sp>
        <p:nvSpPr>
          <p:cNvPr id="6" name="内容占位符 5">
            <a:extLst>
              <a:ext uri="{FF2B5EF4-FFF2-40B4-BE49-F238E27FC236}">
                <a16:creationId xmlns:a16="http://schemas.microsoft.com/office/drawing/2014/main" id="{BE69BB1A-3E5F-9ECD-E70A-6B53963F65E9}"/>
              </a:ext>
            </a:extLst>
          </p:cNvPr>
          <p:cNvSpPr>
            <a:spLocks noGrp="1"/>
          </p:cNvSpPr>
          <p:nvPr>
            <p:ph sz="quarter" idx="10"/>
          </p:nvPr>
        </p:nvSpPr>
        <p:spPr/>
        <p:txBody>
          <a:bodyPr/>
          <a:lstStyle/>
          <a:p>
            <a:r>
              <a:rPr lang="zh-CN" altLang="en-US" dirty="0"/>
              <a:t>二、儿童思维发展的一般趋势</a:t>
            </a:r>
          </a:p>
        </p:txBody>
      </p:sp>
    </p:spTree>
    <p:extLst>
      <p:ext uri="{BB962C8B-B14F-4D97-AF65-F5344CB8AC3E}">
        <p14:creationId xmlns:p14="http://schemas.microsoft.com/office/powerpoint/2010/main" val="55880316"/>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第五节  幼儿思维的发展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fontScale="92500"/>
          </a:bodyPr>
          <a:lstStyle/>
          <a:p>
            <a:r>
              <a:rPr lang="zh-CN" altLang="en-US" dirty="0"/>
              <a:t>到了幼儿期，儿童的活动范围扩大了，许多动作熟练到可以被压缩和省略，由头脑中的表象来替代。每当遇到问题时，儿童不必反复试误，而是搜索表象后采取有效反应。这样，思考问题与解决问题的动作不再纠缠在一起，内部表象可以支配外部行动，也就是说，儿童不是依靠动作进行思维，而是依靠表象进行思维。这就标志着儿童的思维进入了具体形象思维的水平。例如，幼儿在玩角色游戏时，头脑里保持着有关角色的形象，按角色形象的行为特征进行游戏。</a:t>
            </a:r>
          </a:p>
          <a:p>
            <a:r>
              <a:rPr lang="zh-CN" altLang="en-US" dirty="0"/>
              <a:t>由于表象可以摆脱直接动作的束缚，因此，运用表象当作思维的工具，比用动作当思维的工具更灵活、更方便，从而增强了思维的间接性。</a:t>
            </a:r>
          </a:p>
        </p:txBody>
      </p:sp>
      <p:sp>
        <p:nvSpPr>
          <p:cNvPr id="6" name="内容占位符 5">
            <a:extLst>
              <a:ext uri="{FF2B5EF4-FFF2-40B4-BE49-F238E27FC236}">
                <a16:creationId xmlns:a16="http://schemas.microsoft.com/office/drawing/2014/main" id="{BE69BB1A-3E5F-9ECD-E70A-6B53963F65E9}"/>
              </a:ext>
            </a:extLst>
          </p:cNvPr>
          <p:cNvSpPr>
            <a:spLocks noGrp="1"/>
          </p:cNvSpPr>
          <p:nvPr>
            <p:ph sz="quarter" idx="10"/>
          </p:nvPr>
        </p:nvSpPr>
        <p:spPr/>
        <p:txBody>
          <a:bodyPr/>
          <a:lstStyle/>
          <a:p>
            <a:r>
              <a:rPr lang="zh-CN" altLang="en-US" dirty="0"/>
              <a:t>二、儿童思维发展的一般趋势</a:t>
            </a:r>
          </a:p>
        </p:txBody>
      </p:sp>
    </p:spTree>
    <p:extLst>
      <p:ext uri="{BB962C8B-B14F-4D97-AF65-F5344CB8AC3E}">
        <p14:creationId xmlns:p14="http://schemas.microsoft.com/office/powerpoint/2010/main" val="1823033905"/>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第五节  幼儿思维的发展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r>
              <a:rPr lang="zh-CN" altLang="en-US" dirty="0"/>
              <a:t>具体形象思维有以下两个特点。</a:t>
            </a:r>
          </a:p>
          <a:p>
            <a:r>
              <a:rPr lang="zh-CN" altLang="en-US" dirty="0"/>
              <a:t>第一，具体形象性。我们已经知道，表象是具体事物的外部形象在头脑里的保留。每一个表象总是与某个具体的事物相联系，它既不可能脱离具体事物的形象，也不可能深入事物的内在特征。因此，表象具有明显的具体性和表面性。</a:t>
            </a:r>
          </a:p>
        </p:txBody>
      </p:sp>
      <p:sp>
        <p:nvSpPr>
          <p:cNvPr id="6" name="内容占位符 5">
            <a:extLst>
              <a:ext uri="{FF2B5EF4-FFF2-40B4-BE49-F238E27FC236}">
                <a16:creationId xmlns:a16="http://schemas.microsoft.com/office/drawing/2014/main" id="{BE69BB1A-3E5F-9ECD-E70A-6B53963F65E9}"/>
              </a:ext>
            </a:extLst>
          </p:cNvPr>
          <p:cNvSpPr>
            <a:spLocks noGrp="1"/>
          </p:cNvSpPr>
          <p:nvPr>
            <p:ph sz="quarter" idx="10"/>
          </p:nvPr>
        </p:nvSpPr>
        <p:spPr/>
        <p:txBody>
          <a:bodyPr/>
          <a:lstStyle/>
          <a:p>
            <a:r>
              <a:rPr lang="zh-CN" altLang="en-US" dirty="0"/>
              <a:t>二、儿童思维发展的一般趋势</a:t>
            </a:r>
          </a:p>
        </p:txBody>
      </p:sp>
    </p:spTree>
    <p:extLst>
      <p:ext uri="{BB962C8B-B14F-4D97-AF65-F5344CB8AC3E}">
        <p14:creationId xmlns:p14="http://schemas.microsoft.com/office/powerpoint/2010/main" val="315116939"/>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第五节  幼儿思维的发展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r>
              <a:rPr lang="zh-CN" altLang="en-US" dirty="0"/>
              <a:t>第二，开始认识事物的属性。贮存在我们头脑里的表象与具体事物又不是完全等同的，在大脑的加工之下，表象会带有一定的概括性、综合性。因此，具体形象思维比直觉行动思维具有更大的概括性，表现在幼儿能按事物的重要特征进行概括。如幼儿回答“什么是朋友？”这一问题时，往往会说：“朋友是帮助我的人。”“她把玩具给我玩，她是朋友。”处于具体形象思维的儿童在理解和掌握语词概念时，往往也是与具体对象、具体情景联系在一起的。他们还难以从抽象逻辑思维的水平上把握语词概念概括的、本质的含义。</a:t>
            </a:r>
          </a:p>
        </p:txBody>
      </p:sp>
      <p:sp>
        <p:nvSpPr>
          <p:cNvPr id="6" name="内容占位符 5">
            <a:extLst>
              <a:ext uri="{FF2B5EF4-FFF2-40B4-BE49-F238E27FC236}">
                <a16:creationId xmlns:a16="http://schemas.microsoft.com/office/drawing/2014/main" id="{BE69BB1A-3E5F-9ECD-E70A-6B53963F65E9}"/>
              </a:ext>
            </a:extLst>
          </p:cNvPr>
          <p:cNvSpPr>
            <a:spLocks noGrp="1"/>
          </p:cNvSpPr>
          <p:nvPr>
            <p:ph sz="quarter" idx="10"/>
          </p:nvPr>
        </p:nvSpPr>
        <p:spPr/>
        <p:txBody>
          <a:bodyPr/>
          <a:lstStyle/>
          <a:p>
            <a:r>
              <a:rPr lang="zh-CN" altLang="en-US" dirty="0"/>
              <a:t>二、儿童思维发展的一般趋势</a:t>
            </a:r>
          </a:p>
        </p:txBody>
      </p:sp>
    </p:spTree>
    <p:extLst>
      <p:ext uri="{BB962C8B-B14F-4D97-AF65-F5344CB8AC3E}">
        <p14:creationId xmlns:p14="http://schemas.microsoft.com/office/powerpoint/2010/main" val="41921973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53A513-CC26-2F66-2204-A023F252E644}"/>
              </a:ext>
            </a:extLst>
          </p:cNvPr>
          <p:cNvSpPr>
            <a:spLocks noGrp="1"/>
          </p:cNvSpPr>
          <p:nvPr>
            <p:ph type="title"/>
          </p:nvPr>
        </p:nvSpPr>
        <p:spPr/>
        <p:txBody>
          <a:bodyPr/>
          <a:lstStyle/>
          <a:p>
            <a:endParaRPr lang="zh-CN" altLang="en-US"/>
          </a:p>
        </p:txBody>
      </p:sp>
      <p:sp>
        <p:nvSpPr>
          <p:cNvPr id="3" name="内容占位符 2">
            <a:extLst>
              <a:ext uri="{FF2B5EF4-FFF2-40B4-BE49-F238E27FC236}">
                <a16:creationId xmlns:a16="http://schemas.microsoft.com/office/drawing/2014/main" id="{487C0004-10DF-3855-05D3-CA6F1D70C7FF}"/>
              </a:ext>
            </a:extLst>
          </p:cNvPr>
          <p:cNvSpPr>
            <a:spLocks noGrp="1"/>
          </p:cNvSpPr>
          <p:nvPr>
            <p:ph sz="quarter" idx="10"/>
          </p:nvPr>
        </p:nvSpPr>
        <p:spPr/>
        <p:txBody>
          <a:bodyPr/>
          <a:lstStyle/>
          <a:p>
            <a:endParaRPr lang="zh-CN" altLang="en-US"/>
          </a:p>
        </p:txBody>
      </p:sp>
      <p:sp>
        <p:nvSpPr>
          <p:cNvPr id="4" name="文本占位符 3">
            <a:extLst>
              <a:ext uri="{FF2B5EF4-FFF2-40B4-BE49-F238E27FC236}">
                <a16:creationId xmlns:a16="http://schemas.microsoft.com/office/drawing/2014/main" id="{73958FCA-9509-C61A-D2A8-E7929F74A001}"/>
              </a:ext>
            </a:extLst>
          </p:cNvPr>
          <p:cNvSpPr>
            <a:spLocks noGrp="1"/>
          </p:cNvSpPr>
          <p:nvPr>
            <p:ph type="body" sz="quarter" idx="11"/>
          </p:nvPr>
        </p:nvSpPr>
        <p:spPr/>
        <p:txBody>
          <a:bodyPr>
            <a:normAutofit/>
          </a:bodyPr>
          <a:lstStyle/>
          <a:p>
            <a:r>
              <a:rPr lang="zh-CN" altLang="en-US" dirty="0"/>
              <a:t>感觉和知觉是人类复杂心理活动的基础，是一切信息加工的资料来源，是认识活动的开端。 </a:t>
            </a:r>
          </a:p>
        </p:txBody>
      </p:sp>
    </p:spTree>
    <p:extLst>
      <p:ext uri="{BB962C8B-B14F-4D97-AF65-F5344CB8AC3E}">
        <p14:creationId xmlns:p14="http://schemas.microsoft.com/office/powerpoint/2010/main" val="1848205417"/>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第五节  幼儿思维的发展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r>
              <a:rPr lang="zh-CN" altLang="en-US" dirty="0"/>
              <a:t>具体形象思维是幼儿期的主要思维特点。但在整个幼儿期，思维的特点是变化的。早期，即幼儿园小班阶段，还包含着大量的直觉行动思维的成分，后期，即幼儿园大班阶段，抽象逻辑思维已经初步出现。</a:t>
            </a:r>
          </a:p>
        </p:txBody>
      </p:sp>
      <p:sp>
        <p:nvSpPr>
          <p:cNvPr id="6" name="内容占位符 5">
            <a:extLst>
              <a:ext uri="{FF2B5EF4-FFF2-40B4-BE49-F238E27FC236}">
                <a16:creationId xmlns:a16="http://schemas.microsoft.com/office/drawing/2014/main" id="{BE69BB1A-3E5F-9ECD-E70A-6B53963F65E9}"/>
              </a:ext>
            </a:extLst>
          </p:cNvPr>
          <p:cNvSpPr>
            <a:spLocks noGrp="1"/>
          </p:cNvSpPr>
          <p:nvPr>
            <p:ph sz="quarter" idx="10"/>
          </p:nvPr>
        </p:nvSpPr>
        <p:spPr/>
        <p:txBody>
          <a:bodyPr/>
          <a:lstStyle/>
          <a:p>
            <a:r>
              <a:rPr lang="zh-CN" altLang="en-US" dirty="0"/>
              <a:t>二、儿童思维发展的一般趋势</a:t>
            </a:r>
          </a:p>
        </p:txBody>
      </p:sp>
    </p:spTree>
    <p:extLst>
      <p:ext uri="{BB962C8B-B14F-4D97-AF65-F5344CB8AC3E}">
        <p14:creationId xmlns:p14="http://schemas.microsoft.com/office/powerpoint/2010/main" val="446229355"/>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第五节  幼儿思维的发展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r>
              <a:rPr lang="zh-CN" altLang="en-US" dirty="0"/>
              <a:t>（三）抽象逻辑思维</a:t>
            </a:r>
          </a:p>
          <a:p>
            <a:r>
              <a:rPr lang="zh-CN" altLang="en-US" dirty="0"/>
              <a:t>抽象逻辑思维是在感性认识的基础上，运用概念、判断、推理来揭示事物的内在联系的过程。抽象逻辑思维是认识事物本质特征及内部联系的高级心理活动。</a:t>
            </a:r>
          </a:p>
        </p:txBody>
      </p:sp>
      <p:sp>
        <p:nvSpPr>
          <p:cNvPr id="6" name="内容占位符 5">
            <a:extLst>
              <a:ext uri="{FF2B5EF4-FFF2-40B4-BE49-F238E27FC236}">
                <a16:creationId xmlns:a16="http://schemas.microsoft.com/office/drawing/2014/main" id="{BE69BB1A-3E5F-9ECD-E70A-6B53963F65E9}"/>
              </a:ext>
            </a:extLst>
          </p:cNvPr>
          <p:cNvSpPr>
            <a:spLocks noGrp="1"/>
          </p:cNvSpPr>
          <p:nvPr>
            <p:ph sz="quarter" idx="10"/>
          </p:nvPr>
        </p:nvSpPr>
        <p:spPr/>
        <p:txBody>
          <a:bodyPr/>
          <a:lstStyle/>
          <a:p>
            <a:r>
              <a:rPr lang="zh-CN" altLang="en-US" dirty="0"/>
              <a:t>二、儿童思维发展的一般趋势</a:t>
            </a:r>
          </a:p>
        </p:txBody>
      </p:sp>
    </p:spTree>
    <p:extLst>
      <p:ext uri="{BB962C8B-B14F-4D97-AF65-F5344CB8AC3E}">
        <p14:creationId xmlns:p14="http://schemas.microsoft.com/office/powerpoint/2010/main" val="2086434661"/>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第五节  幼儿思维的发展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r>
              <a:rPr lang="zh-CN" altLang="en-US" dirty="0"/>
              <a:t>前面我们已经说过，具体形象思维是幼儿期思维的主要特点，但到了幼儿后期，由于经验的积累和各器官以及神经系统的进一步发展，在其经验所及的范围内，他们的抽象思维也开始逐步发展。主要表现在幼儿对事物的性质、内容或关系的理解上，也表现在幼儿的判断能力、推理能力的形成和发展上。抽象逻辑思维必须借助语言和运用概念，并需要伴随一系列的心智操作活动，要经过长期的发展才能逐步形成。一般说来，幼儿后期，在他们熟悉的范围里开始表现出这类思维。到了小学阶段，学龄儿童还需要一个长期的演变，才能达到灵活运用概念、判断和推理的水平。</a:t>
            </a:r>
          </a:p>
        </p:txBody>
      </p:sp>
      <p:sp>
        <p:nvSpPr>
          <p:cNvPr id="6" name="内容占位符 5">
            <a:extLst>
              <a:ext uri="{FF2B5EF4-FFF2-40B4-BE49-F238E27FC236}">
                <a16:creationId xmlns:a16="http://schemas.microsoft.com/office/drawing/2014/main" id="{BE69BB1A-3E5F-9ECD-E70A-6B53963F65E9}"/>
              </a:ext>
            </a:extLst>
          </p:cNvPr>
          <p:cNvSpPr>
            <a:spLocks noGrp="1"/>
          </p:cNvSpPr>
          <p:nvPr>
            <p:ph sz="quarter" idx="10"/>
          </p:nvPr>
        </p:nvSpPr>
        <p:spPr/>
        <p:txBody>
          <a:bodyPr/>
          <a:lstStyle/>
          <a:p>
            <a:r>
              <a:rPr lang="zh-CN" altLang="en-US" dirty="0"/>
              <a:t>二、儿童思维发展的一般趋势</a:t>
            </a:r>
          </a:p>
        </p:txBody>
      </p:sp>
    </p:spTree>
    <p:extLst>
      <p:ext uri="{BB962C8B-B14F-4D97-AF65-F5344CB8AC3E}">
        <p14:creationId xmlns:p14="http://schemas.microsoft.com/office/powerpoint/2010/main" val="2043562353"/>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第五节  幼儿思维的发展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r>
              <a:rPr lang="zh-CN" altLang="en-US" dirty="0"/>
              <a:t>儿童思维发展的三个水平（也有人习惯于称为三个阶段），就发展进程来说是不可逆的；就发展的成果来说，又不是互相排斥的。也就是说，思维发展进入高一级水平后，以前的发展成果并没有消失，而是整合到新水平中。即便是成年人，在摆弄一个陌生的物件时，也会表现出直觉行动思维的特点。</a:t>
            </a:r>
          </a:p>
        </p:txBody>
      </p:sp>
      <p:sp>
        <p:nvSpPr>
          <p:cNvPr id="6" name="内容占位符 5">
            <a:extLst>
              <a:ext uri="{FF2B5EF4-FFF2-40B4-BE49-F238E27FC236}">
                <a16:creationId xmlns:a16="http://schemas.microsoft.com/office/drawing/2014/main" id="{BE69BB1A-3E5F-9ECD-E70A-6B53963F65E9}"/>
              </a:ext>
            </a:extLst>
          </p:cNvPr>
          <p:cNvSpPr>
            <a:spLocks noGrp="1"/>
          </p:cNvSpPr>
          <p:nvPr>
            <p:ph sz="quarter" idx="10"/>
          </p:nvPr>
        </p:nvSpPr>
        <p:spPr/>
        <p:txBody>
          <a:bodyPr/>
          <a:lstStyle/>
          <a:p>
            <a:r>
              <a:rPr lang="zh-CN" altLang="en-US" dirty="0"/>
              <a:t>二、儿童思维发展的一般趋势</a:t>
            </a:r>
          </a:p>
        </p:txBody>
      </p:sp>
    </p:spTree>
    <p:extLst>
      <p:ext uri="{BB962C8B-B14F-4D97-AF65-F5344CB8AC3E}">
        <p14:creationId xmlns:p14="http://schemas.microsoft.com/office/powerpoint/2010/main" val="434241494"/>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第五节  幼儿思维的发展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r>
              <a:rPr lang="zh-CN" altLang="en-US" dirty="0"/>
              <a:t>表征在思维过程中具有十分重要的地位，是将对客观世界的直接感知过渡到抽象的思维过程的中间环节。儿童在感知的基础上，通过表征活动，才可能产生思维。</a:t>
            </a:r>
          </a:p>
        </p:txBody>
      </p:sp>
      <p:sp>
        <p:nvSpPr>
          <p:cNvPr id="6" name="内容占位符 5">
            <a:extLst>
              <a:ext uri="{FF2B5EF4-FFF2-40B4-BE49-F238E27FC236}">
                <a16:creationId xmlns:a16="http://schemas.microsoft.com/office/drawing/2014/main" id="{BE69BB1A-3E5F-9ECD-E70A-6B53963F65E9}"/>
              </a:ext>
            </a:extLst>
          </p:cNvPr>
          <p:cNvSpPr>
            <a:spLocks noGrp="1"/>
          </p:cNvSpPr>
          <p:nvPr>
            <p:ph sz="quarter" idx="10"/>
          </p:nvPr>
        </p:nvSpPr>
        <p:spPr/>
        <p:txBody>
          <a:bodyPr/>
          <a:lstStyle/>
          <a:p>
            <a:r>
              <a:rPr lang="zh-CN" altLang="en-US" dirty="0"/>
              <a:t>三、表征</a:t>
            </a:r>
          </a:p>
        </p:txBody>
      </p:sp>
    </p:spTree>
    <p:extLst>
      <p:ext uri="{BB962C8B-B14F-4D97-AF65-F5344CB8AC3E}">
        <p14:creationId xmlns:p14="http://schemas.microsoft.com/office/powerpoint/2010/main" val="4164191214"/>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第五节  幼儿思维的发展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fontScale="92500"/>
          </a:bodyPr>
          <a:lstStyle/>
          <a:p>
            <a:r>
              <a:rPr lang="zh-CN" altLang="en-US" dirty="0"/>
              <a:t>在日常生活中，我们可以用不同的维度来描述儿童的成长，如：个头长高了，会说话了，能干活了</a:t>
            </a:r>
            <a:r>
              <a:rPr lang="en-US" altLang="zh-CN" dirty="0"/>
              <a:t>……</a:t>
            </a:r>
            <a:r>
              <a:rPr lang="zh-CN" altLang="en-US" dirty="0"/>
              <a:t>在儿童的思维发展中，表征的出现，是思维发展的重要里程碑。前面我们在讲动作发展时提到，“智慧动作的出现，标志着儿童直觉行动思维的发生”。儿童能用自己已经掌握的动作在新情境中解决问题时，头脑里一定有一个关于动作的意图和计划。也就是说，儿童开始在头脑中运用表象预设动作的进程和结果，这就是表征。如果说，智慧动作是儿童最初思维的外部表现的话，那么，表征就是最初思维的内部机制。当代的认知心理学家大多都认为，“婴儿的思维开始于把外界的信息转换成丰富、复杂、抽象、相关的表征的过程” 。</a:t>
            </a:r>
          </a:p>
        </p:txBody>
      </p:sp>
      <p:sp>
        <p:nvSpPr>
          <p:cNvPr id="6" name="内容占位符 5">
            <a:extLst>
              <a:ext uri="{FF2B5EF4-FFF2-40B4-BE49-F238E27FC236}">
                <a16:creationId xmlns:a16="http://schemas.microsoft.com/office/drawing/2014/main" id="{BE69BB1A-3E5F-9ECD-E70A-6B53963F65E9}"/>
              </a:ext>
            </a:extLst>
          </p:cNvPr>
          <p:cNvSpPr>
            <a:spLocks noGrp="1"/>
          </p:cNvSpPr>
          <p:nvPr>
            <p:ph sz="quarter" idx="10"/>
          </p:nvPr>
        </p:nvSpPr>
        <p:spPr/>
        <p:txBody>
          <a:bodyPr/>
          <a:lstStyle/>
          <a:p>
            <a:r>
              <a:rPr lang="zh-CN" altLang="en-US" dirty="0"/>
              <a:t>三、表征</a:t>
            </a:r>
          </a:p>
        </p:txBody>
      </p:sp>
    </p:spTree>
    <p:extLst>
      <p:ext uri="{BB962C8B-B14F-4D97-AF65-F5344CB8AC3E}">
        <p14:creationId xmlns:p14="http://schemas.microsoft.com/office/powerpoint/2010/main" val="3055650452"/>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第五节  幼儿思维的发展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r>
              <a:rPr lang="zh-CN" altLang="en-US" dirty="0"/>
              <a:t>儿童是从什么时候开始有表征能力的呢？</a:t>
            </a:r>
          </a:p>
          <a:p>
            <a:r>
              <a:rPr lang="zh-CN" altLang="en-US" dirty="0"/>
              <a:t>很多研究者认为，在生命的最初几个月，婴儿能表现出延迟模仿，可能就意味着表征的开始。有人发现，</a:t>
            </a:r>
            <a:r>
              <a:rPr lang="en-US" altLang="zh-CN" dirty="0"/>
              <a:t>9</a:t>
            </a:r>
            <a:r>
              <a:rPr lang="zh-CN" altLang="en-US" dirty="0"/>
              <a:t>个月的婴儿会轻拍图片，甚至试图将物体形象从图片中抓出来。这表明幼小的孩子已经认识到图片是实物的代表。</a:t>
            </a:r>
          </a:p>
        </p:txBody>
      </p:sp>
      <p:sp>
        <p:nvSpPr>
          <p:cNvPr id="6" name="内容占位符 5">
            <a:extLst>
              <a:ext uri="{FF2B5EF4-FFF2-40B4-BE49-F238E27FC236}">
                <a16:creationId xmlns:a16="http://schemas.microsoft.com/office/drawing/2014/main" id="{BE69BB1A-3E5F-9ECD-E70A-6B53963F65E9}"/>
              </a:ext>
            </a:extLst>
          </p:cNvPr>
          <p:cNvSpPr>
            <a:spLocks noGrp="1"/>
          </p:cNvSpPr>
          <p:nvPr>
            <p:ph sz="quarter" idx="10"/>
          </p:nvPr>
        </p:nvSpPr>
        <p:spPr/>
        <p:txBody>
          <a:bodyPr/>
          <a:lstStyle/>
          <a:p>
            <a:r>
              <a:rPr lang="zh-CN" altLang="en-US" dirty="0"/>
              <a:t>三、表征</a:t>
            </a:r>
          </a:p>
        </p:txBody>
      </p:sp>
    </p:spTree>
    <p:extLst>
      <p:ext uri="{BB962C8B-B14F-4D97-AF65-F5344CB8AC3E}">
        <p14:creationId xmlns:p14="http://schemas.microsoft.com/office/powerpoint/2010/main" val="1120701574"/>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第五节  幼儿思维的发展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r>
              <a:rPr lang="zh-CN" altLang="en-US" dirty="0"/>
              <a:t>有研究者向</a:t>
            </a:r>
            <a:r>
              <a:rPr lang="en-US" altLang="zh-CN" dirty="0"/>
              <a:t>3</a:t>
            </a:r>
            <a:r>
              <a:rPr lang="zh-CN" altLang="en-US" dirty="0"/>
              <a:t>～</a:t>
            </a:r>
            <a:r>
              <a:rPr lang="en-US" altLang="zh-CN" dirty="0"/>
              <a:t>4</a:t>
            </a:r>
            <a:r>
              <a:rPr lang="zh-CN" altLang="en-US" dirty="0"/>
              <a:t>岁的儿童出示一对图画，画面上都是一个圆圈下面拖一根线条，没有什么区别。儿童把一幅画称为“棒棒糖”，把另一幅称为“气球”。研究者故意将棒棒糖与气球的名称调换一下，儿童会很认真地纠正过来，不让你换过来叫。研究者又向他们呈现一幅画，上面画的是三个纵向的椭圆和一个横向的椭圆，儿童称它们是“三头猪和一只鸡”。研究者告诉孩子们这是</a:t>
            </a:r>
            <a:r>
              <a:rPr lang="en-US" altLang="zh-CN" dirty="0"/>
              <a:t>4</a:t>
            </a:r>
            <a:r>
              <a:rPr lang="zh-CN" altLang="en-US" dirty="0"/>
              <a:t>个鸡蛋，但他们并不接受鸡蛋的说法，坚持认为画的是三头猪和一只鸡。可见，在儿童的心目中，表征不仅是表征物（图画）与真实物体之间的形象像不像的问题，更重要的是关于自己确定的象征和交流意图的问题。</a:t>
            </a:r>
          </a:p>
        </p:txBody>
      </p:sp>
      <p:sp>
        <p:nvSpPr>
          <p:cNvPr id="6" name="内容占位符 5">
            <a:extLst>
              <a:ext uri="{FF2B5EF4-FFF2-40B4-BE49-F238E27FC236}">
                <a16:creationId xmlns:a16="http://schemas.microsoft.com/office/drawing/2014/main" id="{BE69BB1A-3E5F-9ECD-E70A-6B53963F65E9}"/>
              </a:ext>
            </a:extLst>
          </p:cNvPr>
          <p:cNvSpPr>
            <a:spLocks noGrp="1"/>
          </p:cNvSpPr>
          <p:nvPr>
            <p:ph sz="quarter" idx="10"/>
          </p:nvPr>
        </p:nvSpPr>
        <p:spPr/>
        <p:txBody>
          <a:bodyPr/>
          <a:lstStyle/>
          <a:p>
            <a:r>
              <a:rPr lang="zh-CN" altLang="en-US" dirty="0"/>
              <a:t>三、表征</a:t>
            </a:r>
          </a:p>
        </p:txBody>
      </p:sp>
    </p:spTree>
    <p:extLst>
      <p:ext uri="{BB962C8B-B14F-4D97-AF65-F5344CB8AC3E}">
        <p14:creationId xmlns:p14="http://schemas.microsoft.com/office/powerpoint/2010/main" val="4211884487"/>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第五节  幼儿思维的发展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r>
              <a:rPr lang="zh-CN" altLang="en-US" dirty="0"/>
              <a:t>幼儿的表征，不仅表现在对物体的表征（如“三头猪和一只鸡”）方面，还表现在对模型、空间关系、手势和事件过程中。</a:t>
            </a:r>
          </a:p>
          <a:p>
            <a:r>
              <a:rPr lang="zh-CN" altLang="en-US" dirty="0"/>
              <a:t>有研究者比照大房间制作了一个缩小的“小房间”的模型，让儿童看到在“小房间”的睡椅下有一个小玩具狗史努比，然后让儿童到大房间里去找真的玩具狗。研究发现，</a:t>
            </a:r>
            <a:r>
              <a:rPr lang="en-US" altLang="zh-CN" dirty="0"/>
              <a:t>3</a:t>
            </a:r>
            <a:r>
              <a:rPr lang="zh-CN" altLang="en-US" dirty="0"/>
              <a:t>岁和</a:t>
            </a:r>
            <a:r>
              <a:rPr lang="en-US" altLang="zh-CN" dirty="0"/>
              <a:t>3</a:t>
            </a:r>
            <a:r>
              <a:rPr lang="zh-CN" altLang="en-US" dirty="0"/>
              <a:t>岁以上的儿童立即走到大房间的睡椅下取到史努比，而</a:t>
            </a:r>
            <a:r>
              <a:rPr lang="en-US" altLang="zh-CN" dirty="0"/>
              <a:t>2</a:t>
            </a:r>
            <a:r>
              <a:rPr lang="zh-CN" altLang="en-US" dirty="0"/>
              <a:t>岁半的儿童却显得无所适从。</a:t>
            </a:r>
          </a:p>
        </p:txBody>
      </p:sp>
      <p:sp>
        <p:nvSpPr>
          <p:cNvPr id="6" name="内容占位符 5">
            <a:extLst>
              <a:ext uri="{FF2B5EF4-FFF2-40B4-BE49-F238E27FC236}">
                <a16:creationId xmlns:a16="http://schemas.microsoft.com/office/drawing/2014/main" id="{BE69BB1A-3E5F-9ECD-E70A-6B53963F65E9}"/>
              </a:ext>
            </a:extLst>
          </p:cNvPr>
          <p:cNvSpPr>
            <a:spLocks noGrp="1"/>
          </p:cNvSpPr>
          <p:nvPr>
            <p:ph sz="quarter" idx="10"/>
          </p:nvPr>
        </p:nvSpPr>
        <p:spPr/>
        <p:txBody>
          <a:bodyPr/>
          <a:lstStyle/>
          <a:p>
            <a:r>
              <a:rPr lang="zh-CN" altLang="en-US" dirty="0"/>
              <a:t>三、表征</a:t>
            </a:r>
          </a:p>
        </p:txBody>
      </p:sp>
    </p:spTree>
    <p:extLst>
      <p:ext uri="{BB962C8B-B14F-4D97-AF65-F5344CB8AC3E}">
        <p14:creationId xmlns:p14="http://schemas.microsoft.com/office/powerpoint/2010/main" val="2198337239"/>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第五节  幼儿思维的发展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r>
              <a:rPr lang="zh-CN" altLang="en-US" dirty="0"/>
              <a:t>空间关系的表征最典型的是儿童开始懂得地图是真实空间和实物的代表，并使用最简单的地图，如他们知道图上一个长方形中的一点，是表示沙坑里一个玩具的位置。</a:t>
            </a:r>
          </a:p>
          <a:p>
            <a:r>
              <a:rPr lang="zh-CN" altLang="en-US" dirty="0"/>
              <a:t>手势中的表征，表现在当儿童还不能用语言来说明一个复杂问题时，他们倾向于用手势或体势来说明。一个儿童一边向走后退着走一边发问：“为什么汽车能这样（向后退着）开？”</a:t>
            </a:r>
          </a:p>
        </p:txBody>
      </p:sp>
      <p:sp>
        <p:nvSpPr>
          <p:cNvPr id="6" name="内容占位符 5">
            <a:extLst>
              <a:ext uri="{FF2B5EF4-FFF2-40B4-BE49-F238E27FC236}">
                <a16:creationId xmlns:a16="http://schemas.microsoft.com/office/drawing/2014/main" id="{BE69BB1A-3E5F-9ECD-E70A-6B53963F65E9}"/>
              </a:ext>
            </a:extLst>
          </p:cNvPr>
          <p:cNvSpPr>
            <a:spLocks noGrp="1"/>
          </p:cNvSpPr>
          <p:nvPr>
            <p:ph sz="quarter" idx="10"/>
          </p:nvPr>
        </p:nvSpPr>
        <p:spPr/>
        <p:txBody>
          <a:bodyPr/>
          <a:lstStyle/>
          <a:p>
            <a:r>
              <a:rPr lang="zh-CN" altLang="en-US" dirty="0"/>
              <a:t>三、表征</a:t>
            </a:r>
          </a:p>
        </p:txBody>
      </p:sp>
    </p:spTree>
    <p:extLst>
      <p:ext uri="{BB962C8B-B14F-4D97-AF65-F5344CB8AC3E}">
        <p14:creationId xmlns:p14="http://schemas.microsoft.com/office/powerpoint/2010/main" val="34087745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F67F2F-11D6-4B51-0014-5E96A5486E0F}"/>
              </a:ext>
            </a:extLst>
          </p:cNvPr>
          <p:cNvSpPr>
            <a:spLocks noGrp="1"/>
          </p:cNvSpPr>
          <p:nvPr>
            <p:ph type="title"/>
          </p:nvPr>
        </p:nvSpPr>
        <p:spPr/>
        <p:txBody>
          <a:bodyPr/>
          <a:lstStyle/>
          <a:p>
            <a:r>
              <a:rPr lang="zh-CN" altLang="en-US" dirty="0"/>
              <a:t>◇ 学习目标</a:t>
            </a:r>
          </a:p>
        </p:txBody>
      </p:sp>
      <p:sp>
        <p:nvSpPr>
          <p:cNvPr id="3" name="内容占位符 2">
            <a:extLst>
              <a:ext uri="{FF2B5EF4-FFF2-40B4-BE49-F238E27FC236}">
                <a16:creationId xmlns:a16="http://schemas.microsoft.com/office/drawing/2014/main" id="{84C7F9DE-98AB-1EBC-A121-CCF699E45AC1}"/>
              </a:ext>
            </a:extLst>
          </p:cNvPr>
          <p:cNvSpPr>
            <a:spLocks noGrp="1"/>
          </p:cNvSpPr>
          <p:nvPr>
            <p:ph sz="quarter" idx="10"/>
          </p:nvPr>
        </p:nvSpPr>
        <p:spPr/>
        <p:txBody>
          <a:bodyPr/>
          <a:lstStyle/>
          <a:p>
            <a:endParaRPr lang="zh-CN" altLang="en-US"/>
          </a:p>
        </p:txBody>
      </p:sp>
      <p:sp>
        <p:nvSpPr>
          <p:cNvPr id="4" name="文本占位符 3">
            <a:extLst>
              <a:ext uri="{FF2B5EF4-FFF2-40B4-BE49-F238E27FC236}">
                <a16:creationId xmlns:a16="http://schemas.microsoft.com/office/drawing/2014/main" id="{0F83735A-CD76-F67D-0D22-EA3D774F421A}"/>
              </a:ext>
            </a:extLst>
          </p:cNvPr>
          <p:cNvSpPr>
            <a:spLocks noGrp="1"/>
          </p:cNvSpPr>
          <p:nvPr>
            <p:ph type="body" sz="quarter" idx="11"/>
          </p:nvPr>
        </p:nvSpPr>
        <p:spPr/>
        <p:txBody>
          <a:bodyPr/>
          <a:lstStyle/>
          <a:p>
            <a:r>
              <a:rPr lang="zh-CN" altLang="en-US" dirty="0"/>
              <a:t>● 掌握幼儿认知的特点和发展趋势。</a:t>
            </a:r>
          </a:p>
          <a:p>
            <a:r>
              <a:rPr lang="zh-CN" altLang="en-US" dirty="0"/>
              <a:t>● 能运用相关知识解释幼儿在生活中出现的具体问题。</a:t>
            </a:r>
          </a:p>
        </p:txBody>
      </p:sp>
    </p:spTree>
    <p:extLst>
      <p:ext uri="{BB962C8B-B14F-4D97-AF65-F5344CB8AC3E}">
        <p14:creationId xmlns:p14="http://schemas.microsoft.com/office/powerpoint/2010/main" val="19895374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一、感知觉概述</a:t>
            </a:r>
          </a:p>
        </p:txBody>
      </p:sp>
      <p:sp>
        <p:nvSpPr>
          <p:cNvPr id="4" name="内容占位符 3">
            <a:extLst>
              <a:ext uri="{FF2B5EF4-FFF2-40B4-BE49-F238E27FC236}">
                <a16:creationId xmlns:a16="http://schemas.microsoft.com/office/drawing/2014/main" id="{8361055D-B852-E17D-C4D6-C8354C0FD10E}"/>
              </a:ext>
            </a:extLst>
          </p:cNvPr>
          <p:cNvSpPr>
            <a:spLocks noGrp="1"/>
          </p:cNvSpPr>
          <p:nvPr>
            <p:ph sz="quarter" idx="10"/>
          </p:nvPr>
        </p:nvSpPr>
        <p:spPr/>
        <p:txBody>
          <a:bodyPr/>
          <a:lstStyle/>
          <a:p>
            <a:r>
              <a:rPr lang="zh-CN" altLang="en-US" dirty="0"/>
              <a:t>（一）感觉</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lstStyle/>
          <a:p>
            <a:r>
              <a:rPr lang="zh-CN" altLang="en-US" dirty="0"/>
              <a:t>客观事物具有许多个别属性，这些个别属性在人脑中的反映就是感觉。</a:t>
            </a:r>
          </a:p>
          <a:p>
            <a:r>
              <a:rPr lang="zh-CN" altLang="en-US" dirty="0"/>
              <a:t>例如，我们可以通过眼睛反映物体的颜色，这属于视觉；通过耳朵反映物体发出的声音，这属于听觉；通过鼻子闻一闻物体发出的气味，这属于嗅觉；通过皮肤接触感受物体的温度或软硬程度，这属于肤觉</a:t>
            </a:r>
            <a:r>
              <a:rPr lang="en-US" altLang="zh-CN" dirty="0"/>
              <a:t>……</a:t>
            </a:r>
            <a:r>
              <a:rPr lang="zh-CN" altLang="en-US" dirty="0"/>
              <a:t>感觉是最简单的心理过程，是各种复杂的心理过程的基础。 </a:t>
            </a:r>
          </a:p>
        </p:txBody>
      </p:sp>
    </p:spTree>
    <p:extLst>
      <p:ext uri="{BB962C8B-B14F-4D97-AF65-F5344CB8AC3E}">
        <p14:creationId xmlns:p14="http://schemas.microsoft.com/office/powerpoint/2010/main" val="2858084913"/>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第五节  幼儿思维的发展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r>
              <a:rPr lang="zh-CN" altLang="en-US" dirty="0"/>
              <a:t>儿童参与生活，就必然与各种事件联系在一起。通过各种事件，儿童不仅学到很多知识，也逐步掌握了各种事件的程式。一个</a:t>
            </a:r>
            <a:r>
              <a:rPr lang="en-US" altLang="zh-CN" dirty="0"/>
              <a:t>20</a:t>
            </a:r>
            <a:r>
              <a:rPr lang="zh-CN" altLang="en-US" dirty="0"/>
              <a:t>个月大的婴儿玩给小熊洗澡的游戏，其基本程式与妈妈给他洗澡的步骤是一样的。可见，</a:t>
            </a:r>
            <a:r>
              <a:rPr lang="en-US" altLang="zh-CN" dirty="0"/>
              <a:t>2</a:t>
            </a:r>
            <a:r>
              <a:rPr lang="zh-CN" altLang="en-US" dirty="0"/>
              <a:t>岁前的儿童已经能很好地表征顺序信息。事件的程式有助于儿童预测将来事件的可能性。在人际交往中，事件的程式还向儿童提供共享的社会信息。例如，乘公交车要先下后上，进银行要先取号再等待叫号等。儿童对事件的表征有一个发展过程，复杂性越来越增加。对于年幼的儿童来说，事件程序的微小变化都会引起他们的困惑，最终导致事件的中断。</a:t>
            </a:r>
          </a:p>
        </p:txBody>
      </p:sp>
      <p:sp>
        <p:nvSpPr>
          <p:cNvPr id="6" name="内容占位符 5">
            <a:extLst>
              <a:ext uri="{FF2B5EF4-FFF2-40B4-BE49-F238E27FC236}">
                <a16:creationId xmlns:a16="http://schemas.microsoft.com/office/drawing/2014/main" id="{BE69BB1A-3E5F-9ECD-E70A-6B53963F65E9}"/>
              </a:ext>
            </a:extLst>
          </p:cNvPr>
          <p:cNvSpPr>
            <a:spLocks noGrp="1"/>
          </p:cNvSpPr>
          <p:nvPr>
            <p:ph sz="quarter" idx="10"/>
          </p:nvPr>
        </p:nvSpPr>
        <p:spPr/>
        <p:txBody>
          <a:bodyPr/>
          <a:lstStyle/>
          <a:p>
            <a:r>
              <a:rPr lang="zh-CN" altLang="en-US" dirty="0"/>
              <a:t>三、表征</a:t>
            </a:r>
          </a:p>
        </p:txBody>
      </p:sp>
    </p:spTree>
    <p:extLst>
      <p:ext uri="{BB962C8B-B14F-4D97-AF65-F5344CB8AC3E}">
        <p14:creationId xmlns:p14="http://schemas.microsoft.com/office/powerpoint/2010/main" val="1379409161"/>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第五节  幼儿思维的发展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r>
              <a:rPr lang="zh-CN" altLang="en-US" dirty="0"/>
              <a:t>与事件表征相关的是叙事性思维，就是我们通常讲的“讲故事”。每一个故事，都是特定时间和空间中的连续事件。故事都有内在的结构和情节，有开头有结尾。因此，故事是程式化的。在故事的程式中，幼儿能加入时间顺序和逻辑关系。再大一点的孩子能自己讲述完整的故事，并在故事中扮演一个角色。通过儿童讲故事，我们能了解他们如何认识世界。</a:t>
            </a:r>
          </a:p>
        </p:txBody>
      </p:sp>
      <p:sp>
        <p:nvSpPr>
          <p:cNvPr id="6" name="内容占位符 5">
            <a:extLst>
              <a:ext uri="{FF2B5EF4-FFF2-40B4-BE49-F238E27FC236}">
                <a16:creationId xmlns:a16="http://schemas.microsoft.com/office/drawing/2014/main" id="{BE69BB1A-3E5F-9ECD-E70A-6B53963F65E9}"/>
              </a:ext>
            </a:extLst>
          </p:cNvPr>
          <p:cNvSpPr>
            <a:spLocks noGrp="1"/>
          </p:cNvSpPr>
          <p:nvPr>
            <p:ph sz="quarter" idx="10"/>
          </p:nvPr>
        </p:nvSpPr>
        <p:spPr/>
        <p:txBody>
          <a:bodyPr/>
          <a:lstStyle/>
          <a:p>
            <a:r>
              <a:rPr lang="zh-CN" altLang="en-US" dirty="0"/>
              <a:t>三、表征</a:t>
            </a:r>
          </a:p>
        </p:txBody>
      </p:sp>
    </p:spTree>
    <p:extLst>
      <p:ext uri="{BB962C8B-B14F-4D97-AF65-F5344CB8AC3E}">
        <p14:creationId xmlns:p14="http://schemas.microsoft.com/office/powerpoint/2010/main" val="855087958"/>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第五节  幼儿思维的发展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pPr algn="ctr"/>
            <a:r>
              <a:rPr lang="zh-CN" altLang="en-US" b="1" dirty="0"/>
              <a:t>孩子为什么喜欢听重复的故事</a:t>
            </a:r>
          </a:p>
          <a:p>
            <a:r>
              <a:rPr lang="zh-CN" altLang="en-US" b="1" dirty="0"/>
              <a:t>父母的疑问</a:t>
            </a:r>
          </a:p>
          <a:p>
            <a:r>
              <a:rPr lang="zh-CN" altLang="en-US" dirty="0"/>
              <a:t>我的孩子老是缠着我给他讲故事，而且同样一个故事听了一遍又一遍，百听不厌，这是为什么？</a:t>
            </a:r>
          </a:p>
        </p:txBody>
      </p:sp>
      <p:sp>
        <p:nvSpPr>
          <p:cNvPr id="6" name="内容占位符 5">
            <a:extLst>
              <a:ext uri="{FF2B5EF4-FFF2-40B4-BE49-F238E27FC236}">
                <a16:creationId xmlns:a16="http://schemas.microsoft.com/office/drawing/2014/main" id="{BE69BB1A-3E5F-9ECD-E70A-6B53963F65E9}"/>
              </a:ext>
            </a:extLst>
          </p:cNvPr>
          <p:cNvSpPr>
            <a:spLocks noGrp="1"/>
          </p:cNvSpPr>
          <p:nvPr>
            <p:ph sz="quarter" idx="10"/>
          </p:nvPr>
        </p:nvSpPr>
        <p:spPr/>
        <p:txBody>
          <a:bodyPr/>
          <a:lstStyle/>
          <a:p>
            <a:r>
              <a:rPr lang="zh-CN" altLang="en-US" dirty="0"/>
              <a:t>资料栏</a:t>
            </a:r>
          </a:p>
        </p:txBody>
      </p:sp>
    </p:spTree>
    <p:extLst>
      <p:ext uri="{BB962C8B-B14F-4D97-AF65-F5344CB8AC3E}">
        <p14:creationId xmlns:p14="http://schemas.microsoft.com/office/powerpoint/2010/main" val="4048677636"/>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第五节  幼儿思维的发展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r>
              <a:rPr lang="zh-CN" altLang="en-US" b="1" dirty="0"/>
              <a:t>王教授告诉你</a:t>
            </a:r>
          </a:p>
          <a:p>
            <a:r>
              <a:rPr lang="zh-CN" altLang="en-US" dirty="0"/>
              <a:t>每个孩子都喜欢听父母讲故事。有一阶段，我们会发现年幼的孩子特别喜欢让父母重复讲同一个故事，达到不厌其烦的地步，而且一旦哪一个情节甚至哪一句话与先前讲的有所不同，孩子还会主动纠正你的讲法，防止故事走样。这是为什么呢</a:t>
            </a:r>
            <a:r>
              <a:rPr lang="en-US" altLang="zh-CN" dirty="0"/>
              <a:t>?</a:t>
            </a:r>
            <a:endParaRPr lang="zh-CN" altLang="en-US" dirty="0"/>
          </a:p>
        </p:txBody>
      </p:sp>
      <p:sp>
        <p:nvSpPr>
          <p:cNvPr id="6" name="内容占位符 5">
            <a:extLst>
              <a:ext uri="{FF2B5EF4-FFF2-40B4-BE49-F238E27FC236}">
                <a16:creationId xmlns:a16="http://schemas.microsoft.com/office/drawing/2014/main" id="{BE69BB1A-3E5F-9ECD-E70A-6B53963F65E9}"/>
              </a:ext>
            </a:extLst>
          </p:cNvPr>
          <p:cNvSpPr>
            <a:spLocks noGrp="1"/>
          </p:cNvSpPr>
          <p:nvPr>
            <p:ph sz="quarter" idx="10"/>
          </p:nvPr>
        </p:nvSpPr>
        <p:spPr/>
        <p:txBody>
          <a:bodyPr/>
          <a:lstStyle/>
          <a:p>
            <a:r>
              <a:rPr lang="zh-CN" altLang="en-US" dirty="0"/>
              <a:t>资料栏</a:t>
            </a:r>
          </a:p>
        </p:txBody>
      </p:sp>
    </p:spTree>
    <p:extLst>
      <p:ext uri="{BB962C8B-B14F-4D97-AF65-F5344CB8AC3E}">
        <p14:creationId xmlns:p14="http://schemas.microsoft.com/office/powerpoint/2010/main" val="4083681068"/>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第五节  幼儿思维的发展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r>
              <a:rPr lang="zh-CN" altLang="en-US" dirty="0"/>
              <a:t>我们知道，年幼的孩子具有无意想象的能力。当你给他们讲故事，尤其是那些孩子高度感兴趣的故事时，他们会根据你讲的故事，想象故事情节，把故事语言变为生动的故事形象保留在脑子里。重复听同一个故事，孩子就能在重新启动的故事形象中感受到愉快，增加听故事的兴趣，并检验自己的记忆和实现自己的期望。此外，孩子还能在听同一个故事时，反复学习故事中的语言。</a:t>
            </a:r>
          </a:p>
        </p:txBody>
      </p:sp>
      <p:sp>
        <p:nvSpPr>
          <p:cNvPr id="6" name="内容占位符 5">
            <a:extLst>
              <a:ext uri="{FF2B5EF4-FFF2-40B4-BE49-F238E27FC236}">
                <a16:creationId xmlns:a16="http://schemas.microsoft.com/office/drawing/2014/main" id="{BE69BB1A-3E5F-9ECD-E70A-6B53963F65E9}"/>
              </a:ext>
            </a:extLst>
          </p:cNvPr>
          <p:cNvSpPr>
            <a:spLocks noGrp="1"/>
          </p:cNvSpPr>
          <p:nvPr>
            <p:ph sz="quarter" idx="10"/>
          </p:nvPr>
        </p:nvSpPr>
        <p:spPr/>
        <p:txBody>
          <a:bodyPr/>
          <a:lstStyle/>
          <a:p>
            <a:r>
              <a:rPr lang="zh-CN" altLang="en-US" dirty="0"/>
              <a:t>资料栏</a:t>
            </a:r>
          </a:p>
        </p:txBody>
      </p:sp>
    </p:spTree>
    <p:extLst>
      <p:ext uri="{BB962C8B-B14F-4D97-AF65-F5344CB8AC3E}">
        <p14:creationId xmlns:p14="http://schemas.microsoft.com/office/powerpoint/2010/main" val="279373626"/>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第五节  幼儿思维的发展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r>
              <a:rPr lang="zh-CN" altLang="en-US" dirty="0"/>
              <a:t>随着孩子心理水平的提高、知识面的扩大和语言能力的发展，热衷于听同一个故事的现象会逐渐消失。</a:t>
            </a:r>
          </a:p>
          <a:p>
            <a:r>
              <a:rPr lang="zh-CN" altLang="en-US" dirty="0"/>
              <a:t>              </a:t>
            </a:r>
            <a:r>
              <a:rPr lang="en-US" altLang="zh-CN" dirty="0"/>
              <a:t>——</a:t>
            </a:r>
            <a:r>
              <a:rPr lang="zh-CN" altLang="en-US" dirty="0"/>
              <a:t>引自王振宇：</a:t>
            </a:r>
            <a:r>
              <a:rPr lang="en-US" altLang="zh-CN" dirty="0"/>
              <a:t>《</a:t>
            </a:r>
            <a:r>
              <a:rPr lang="zh-CN" altLang="en-US" dirty="0"/>
              <a:t>养育心理健康宝宝</a:t>
            </a:r>
            <a:r>
              <a:rPr lang="en-US" altLang="zh-CN" dirty="0"/>
              <a:t>》</a:t>
            </a:r>
            <a:r>
              <a:rPr lang="zh-CN" altLang="en-US" dirty="0"/>
              <a:t>，华东师范大学出版社</a:t>
            </a:r>
            <a:r>
              <a:rPr lang="en-US" altLang="zh-CN" dirty="0"/>
              <a:t>2010</a:t>
            </a:r>
            <a:r>
              <a:rPr lang="zh-CN" altLang="en-US" dirty="0"/>
              <a:t>年版，第</a:t>
            </a:r>
            <a:r>
              <a:rPr lang="en-US" altLang="zh-CN" dirty="0"/>
              <a:t>8</a:t>
            </a:r>
            <a:r>
              <a:rPr lang="zh-CN" altLang="en-US" dirty="0"/>
              <a:t>页。</a:t>
            </a:r>
          </a:p>
        </p:txBody>
      </p:sp>
      <p:sp>
        <p:nvSpPr>
          <p:cNvPr id="6" name="内容占位符 5">
            <a:extLst>
              <a:ext uri="{FF2B5EF4-FFF2-40B4-BE49-F238E27FC236}">
                <a16:creationId xmlns:a16="http://schemas.microsoft.com/office/drawing/2014/main" id="{BE69BB1A-3E5F-9ECD-E70A-6B53963F65E9}"/>
              </a:ext>
            </a:extLst>
          </p:cNvPr>
          <p:cNvSpPr>
            <a:spLocks noGrp="1"/>
          </p:cNvSpPr>
          <p:nvPr>
            <p:ph sz="quarter" idx="10"/>
          </p:nvPr>
        </p:nvSpPr>
        <p:spPr/>
        <p:txBody>
          <a:bodyPr/>
          <a:lstStyle/>
          <a:p>
            <a:r>
              <a:rPr lang="zh-CN" altLang="en-US" dirty="0"/>
              <a:t>资料栏</a:t>
            </a:r>
          </a:p>
        </p:txBody>
      </p:sp>
    </p:spTree>
    <p:extLst>
      <p:ext uri="{BB962C8B-B14F-4D97-AF65-F5344CB8AC3E}">
        <p14:creationId xmlns:p14="http://schemas.microsoft.com/office/powerpoint/2010/main" val="3022697092"/>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第五节  幼儿思维的发展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r>
              <a:rPr lang="zh-CN" altLang="en-US" dirty="0"/>
              <a:t>表征在儿童思维发展中的作用是广泛和深远的，当他们在头脑里把一组相似的事物表征为一个特定的范畴时，就产生了初步的概念。</a:t>
            </a:r>
          </a:p>
        </p:txBody>
      </p:sp>
      <p:sp>
        <p:nvSpPr>
          <p:cNvPr id="6" name="内容占位符 5">
            <a:extLst>
              <a:ext uri="{FF2B5EF4-FFF2-40B4-BE49-F238E27FC236}">
                <a16:creationId xmlns:a16="http://schemas.microsoft.com/office/drawing/2014/main" id="{BE69BB1A-3E5F-9ECD-E70A-6B53963F65E9}"/>
              </a:ext>
            </a:extLst>
          </p:cNvPr>
          <p:cNvSpPr>
            <a:spLocks noGrp="1"/>
          </p:cNvSpPr>
          <p:nvPr>
            <p:ph sz="quarter" idx="10"/>
          </p:nvPr>
        </p:nvSpPr>
        <p:spPr/>
        <p:txBody>
          <a:bodyPr/>
          <a:lstStyle/>
          <a:p>
            <a:r>
              <a:rPr lang="zh-CN" altLang="en-US" dirty="0"/>
              <a:t>三、表征</a:t>
            </a:r>
          </a:p>
        </p:txBody>
      </p:sp>
    </p:spTree>
    <p:extLst>
      <p:ext uri="{BB962C8B-B14F-4D97-AF65-F5344CB8AC3E}">
        <p14:creationId xmlns:p14="http://schemas.microsoft.com/office/powerpoint/2010/main" val="3969866095"/>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第五节  幼儿思维的发展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fontScale="92500" lnSpcReduction="20000"/>
          </a:bodyPr>
          <a:lstStyle/>
          <a:p>
            <a:r>
              <a:rPr lang="zh-CN" altLang="en-US" dirty="0"/>
              <a:t>概念是指某类事物的概括。由于有了概念，人类的思维才更为抽象，才能从零散、琐碎和细枝末中抽离出来。概念和词的关系密切，词是概念的语言表现形式，概念是词的思想内容。</a:t>
            </a:r>
          </a:p>
          <a:p>
            <a:r>
              <a:rPr lang="zh-CN" altLang="en-US" dirty="0"/>
              <a:t>在儿童发展心理学里，概念是以一类事物的底层相似性为基础所作的心理分类。儿童如果能对一些不同事物，表征出某些重要的相同的方面，就产生了对某一类事物的概念。如果一个儿童在头脑中，将某一类动物的特征表征在一起，并用语词称之为“狗”，那么，无论是大小、毛色、毛长毛短，这些动物都分类为狗。因为，在儿童看来，各种不同的狗中，有一些重要特点是一样的，如狗都会汪汪地叫（有不少婴儿干脆把狗称作“汪汪”，“汪汪”本身成了一个概念），狗的尾巴都会摇等。</a:t>
            </a:r>
          </a:p>
        </p:txBody>
      </p:sp>
      <p:sp>
        <p:nvSpPr>
          <p:cNvPr id="6" name="内容占位符 5">
            <a:extLst>
              <a:ext uri="{FF2B5EF4-FFF2-40B4-BE49-F238E27FC236}">
                <a16:creationId xmlns:a16="http://schemas.microsoft.com/office/drawing/2014/main" id="{BE69BB1A-3E5F-9ECD-E70A-6B53963F65E9}"/>
              </a:ext>
            </a:extLst>
          </p:cNvPr>
          <p:cNvSpPr>
            <a:spLocks noGrp="1"/>
          </p:cNvSpPr>
          <p:nvPr>
            <p:ph sz="quarter" idx="10"/>
          </p:nvPr>
        </p:nvSpPr>
        <p:spPr/>
        <p:txBody>
          <a:bodyPr/>
          <a:lstStyle/>
          <a:p>
            <a:r>
              <a:rPr lang="zh-CN" altLang="en-US" dirty="0"/>
              <a:t>四、概念</a:t>
            </a:r>
          </a:p>
        </p:txBody>
      </p:sp>
    </p:spTree>
    <p:extLst>
      <p:ext uri="{BB962C8B-B14F-4D97-AF65-F5344CB8AC3E}">
        <p14:creationId xmlns:p14="http://schemas.microsoft.com/office/powerpoint/2010/main" val="3577992071"/>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第五节  幼儿思维的发展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fontScale="92500" lnSpcReduction="20000"/>
          </a:bodyPr>
          <a:lstStyle/>
          <a:p>
            <a:r>
              <a:rPr lang="zh-CN" altLang="en-US" dirty="0"/>
              <a:t>（一）儿童获得概念的影响因素</a:t>
            </a:r>
          </a:p>
          <a:p>
            <a:r>
              <a:rPr lang="zh-CN" altLang="en-US" dirty="0"/>
              <a:t>婴幼儿是根据什么特征进行分类获得概念的呢？</a:t>
            </a:r>
          </a:p>
          <a:p>
            <a:r>
              <a:rPr lang="en-US" altLang="zh-CN" dirty="0"/>
              <a:t>1.</a:t>
            </a:r>
            <a:r>
              <a:rPr lang="zh-CN" altLang="en-US" dirty="0"/>
              <a:t>知觉特征</a:t>
            </a:r>
          </a:p>
          <a:p>
            <a:r>
              <a:rPr lang="zh-CN" altLang="en-US" dirty="0"/>
              <a:t>首先，知觉特征是儿童形成概念的重要因素。在一项传统的研究中，研究者将一辆玩具小汽车、一辆玩具救火车和一个红苹果放在儿童面前，要求他们将相同的东西分在一起。结果，多数</a:t>
            </a:r>
            <a:r>
              <a:rPr lang="en-US" altLang="zh-CN" dirty="0"/>
              <a:t>3</a:t>
            </a:r>
            <a:r>
              <a:rPr lang="zh-CN" altLang="en-US" dirty="0"/>
              <a:t>～</a:t>
            </a:r>
            <a:r>
              <a:rPr lang="en-US" altLang="zh-CN" dirty="0"/>
              <a:t>4</a:t>
            </a:r>
            <a:r>
              <a:rPr lang="zh-CN" altLang="en-US" dirty="0"/>
              <a:t>岁的儿童将救火车与红苹果放在一起，理由是“它们都是红色的”。这里，红色作为视觉刺激，对分类起到重要的影响。可见，外部形象，尤其是强烈的知觉刺激，会影响儿童的分类和概念的形成。知觉特征的相似点，是儿童概念的起点。</a:t>
            </a:r>
          </a:p>
        </p:txBody>
      </p:sp>
      <p:sp>
        <p:nvSpPr>
          <p:cNvPr id="6" name="内容占位符 5">
            <a:extLst>
              <a:ext uri="{FF2B5EF4-FFF2-40B4-BE49-F238E27FC236}">
                <a16:creationId xmlns:a16="http://schemas.microsoft.com/office/drawing/2014/main" id="{BE69BB1A-3E5F-9ECD-E70A-6B53963F65E9}"/>
              </a:ext>
            </a:extLst>
          </p:cNvPr>
          <p:cNvSpPr>
            <a:spLocks noGrp="1"/>
          </p:cNvSpPr>
          <p:nvPr>
            <p:ph sz="quarter" idx="10"/>
          </p:nvPr>
        </p:nvSpPr>
        <p:spPr/>
        <p:txBody>
          <a:bodyPr/>
          <a:lstStyle/>
          <a:p>
            <a:r>
              <a:rPr lang="zh-CN" altLang="en-US" dirty="0"/>
              <a:t>四、概念</a:t>
            </a:r>
          </a:p>
        </p:txBody>
      </p:sp>
    </p:spTree>
    <p:extLst>
      <p:ext uri="{BB962C8B-B14F-4D97-AF65-F5344CB8AC3E}">
        <p14:creationId xmlns:p14="http://schemas.microsoft.com/office/powerpoint/2010/main" val="4273548489"/>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第五节  幼儿思维的发展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r>
              <a:rPr lang="en-US" altLang="zh-CN" dirty="0"/>
              <a:t>2. </a:t>
            </a:r>
            <a:r>
              <a:rPr lang="zh-CN" altLang="en-US" dirty="0"/>
              <a:t>范畴类型</a:t>
            </a:r>
          </a:p>
          <a:p>
            <a:r>
              <a:rPr lang="zh-CN" altLang="en-US" dirty="0"/>
              <a:t>儿童头脑中的范畴类型也是进行分类获得概念的重要因素。儿童头脑中的范畴类型，是人类漫长的进化过程中沉淀下来的模式。近年来，越来越多的儿童发展心理学家把研究的兴趣集中在儿童究竟是根据知觉特征还是范畴类型形成概念的问题上。</a:t>
            </a:r>
          </a:p>
        </p:txBody>
      </p:sp>
      <p:sp>
        <p:nvSpPr>
          <p:cNvPr id="6" name="内容占位符 5">
            <a:extLst>
              <a:ext uri="{FF2B5EF4-FFF2-40B4-BE49-F238E27FC236}">
                <a16:creationId xmlns:a16="http://schemas.microsoft.com/office/drawing/2014/main" id="{BE69BB1A-3E5F-9ECD-E70A-6B53963F65E9}"/>
              </a:ext>
            </a:extLst>
          </p:cNvPr>
          <p:cNvSpPr>
            <a:spLocks noGrp="1"/>
          </p:cNvSpPr>
          <p:nvPr>
            <p:ph sz="quarter" idx="10"/>
          </p:nvPr>
        </p:nvSpPr>
        <p:spPr/>
        <p:txBody>
          <a:bodyPr/>
          <a:lstStyle/>
          <a:p>
            <a:r>
              <a:rPr lang="zh-CN" altLang="en-US" dirty="0"/>
              <a:t>四、概念</a:t>
            </a:r>
          </a:p>
        </p:txBody>
      </p:sp>
    </p:spTree>
    <p:extLst>
      <p:ext uri="{BB962C8B-B14F-4D97-AF65-F5344CB8AC3E}">
        <p14:creationId xmlns:p14="http://schemas.microsoft.com/office/powerpoint/2010/main" val="36865217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一、感知觉概述</a:t>
            </a:r>
          </a:p>
        </p:txBody>
      </p:sp>
      <p:sp>
        <p:nvSpPr>
          <p:cNvPr id="4" name="内容占位符 3">
            <a:extLst>
              <a:ext uri="{FF2B5EF4-FFF2-40B4-BE49-F238E27FC236}">
                <a16:creationId xmlns:a16="http://schemas.microsoft.com/office/drawing/2014/main" id="{8361055D-B852-E17D-C4D6-C8354C0FD10E}"/>
              </a:ext>
            </a:extLst>
          </p:cNvPr>
          <p:cNvSpPr>
            <a:spLocks noGrp="1"/>
          </p:cNvSpPr>
          <p:nvPr>
            <p:ph sz="quarter" idx="10"/>
          </p:nvPr>
        </p:nvSpPr>
        <p:spPr/>
        <p:txBody>
          <a:bodyPr/>
          <a:lstStyle/>
          <a:p>
            <a:r>
              <a:rPr lang="zh-CN" altLang="en-US" dirty="0"/>
              <a:t>（一）感觉</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lstStyle/>
          <a:p>
            <a:r>
              <a:rPr lang="zh-CN" altLang="en-US" dirty="0"/>
              <a:t>如果你将一个苹果放在七个月大小的婴儿面前，他一定会伸手去抓。苹果的红色，在他的眼中引起视觉；苹果的香气刺激他的鼻子，引起他的嗅觉；抓到苹果后，苹果光滑的表皮、苹果的温度引起他皮肤的触摸觉和温觉；苹果的重量引起他的本体觉；咬在嘴里的甜汁会引起他的味觉</a:t>
            </a:r>
            <a:r>
              <a:rPr lang="en-US" altLang="zh-CN" dirty="0"/>
              <a:t>……</a:t>
            </a:r>
            <a:r>
              <a:rPr lang="zh-CN" altLang="en-US" dirty="0"/>
              <a:t>所有这些单一的内外刺激，作用在人的感觉器官上而引起的心理反映，都是感觉。</a:t>
            </a:r>
          </a:p>
        </p:txBody>
      </p:sp>
    </p:spTree>
    <p:extLst>
      <p:ext uri="{BB962C8B-B14F-4D97-AF65-F5344CB8AC3E}">
        <p14:creationId xmlns:p14="http://schemas.microsoft.com/office/powerpoint/2010/main" val="4063293124"/>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第五节  幼儿思维的发展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fontScale="85000" lnSpcReduction="10000"/>
          </a:bodyPr>
          <a:lstStyle/>
          <a:p>
            <a:r>
              <a:rPr lang="zh-CN" altLang="en-US" dirty="0"/>
              <a:t>有一项实验，研究者向</a:t>
            </a:r>
            <a:r>
              <a:rPr lang="en-US" altLang="zh-CN" dirty="0"/>
              <a:t>4</a:t>
            </a:r>
            <a:r>
              <a:rPr lang="zh-CN" altLang="en-US" dirty="0"/>
              <a:t>岁的儿童呈现成对的图片并教给他们有关图片上的对象的新知识。如呈现一张热带鱼和一张海豚的图片，同时告诉儿童，“鱼在水里呼吸”，而“海豚跳出水面呼吸”。然后，向儿童呈现第三张鲨鱼图片。我们知道，鲨鱼的外形有点像海豚，但它在水里呼吸。研究者问儿童：“鲨鱼是像鱼一样呼吸，还是像海豚一样呼吸？”儿童认为，鲨鱼尽管像海豚，但在水里呼吸。但是，当研究者告诉他们，热带鱼重</a:t>
            </a:r>
            <a:r>
              <a:rPr lang="en-US" altLang="zh-CN" dirty="0"/>
              <a:t>20</a:t>
            </a:r>
            <a:r>
              <a:rPr lang="zh-CN" altLang="en-US" dirty="0"/>
              <a:t>磅，海豚重</a:t>
            </a:r>
            <a:r>
              <a:rPr lang="en-US" altLang="zh-CN" dirty="0"/>
              <a:t>100</a:t>
            </a:r>
            <a:r>
              <a:rPr lang="zh-CN" altLang="en-US" dirty="0"/>
              <a:t>磅时，儿童则认为鲨鱼像海豚。这项研究表明，儿童对所观察的对象，具有产生某种相似性的认识能力。这种相似性，使得儿童能从一个对象到另一个对象之间进行概括。即使在没有任何名称时，儿童也具有从图片上识别对象属于哪一个范畴的能力。但他们容易受暗示，同时，如果问题变得抽象或超出他们的经验太远（如问有关重量或夜间能见度的问题），他们往往又会回到知觉特征分类。</a:t>
            </a:r>
          </a:p>
        </p:txBody>
      </p:sp>
      <p:sp>
        <p:nvSpPr>
          <p:cNvPr id="6" name="内容占位符 5">
            <a:extLst>
              <a:ext uri="{FF2B5EF4-FFF2-40B4-BE49-F238E27FC236}">
                <a16:creationId xmlns:a16="http://schemas.microsoft.com/office/drawing/2014/main" id="{BE69BB1A-3E5F-9ECD-E70A-6B53963F65E9}"/>
              </a:ext>
            </a:extLst>
          </p:cNvPr>
          <p:cNvSpPr>
            <a:spLocks noGrp="1"/>
          </p:cNvSpPr>
          <p:nvPr>
            <p:ph sz="quarter" idx="10"/>
          </p:nvPr>
        </p:nvSpPr>
        <p:spPr/>
        <p:txBody>
          <a:bodyPr/>
          <a:lstStyle/>
          <a:p>
            <a:r>
              <a:rPr lang="zh-CN" altLang="en-US" dirty="0"/>
              <a:t>四、概念</a:t>
            </a:r>
          </a:p>
        </p:txBody>
      </p:sp>
    </p:spTree>
    <p:extLst>
      <p:ext uri="{BB962C8B-B14F-4D97-AF65-F5344CB8AC3E}">
        <p14:creationId xmlns:p14="http://schemas.microsoft.com/office/powerpoint/2010/main" val="2977598866"/>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第五节  幼儿思维的发展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fontScale="92500" lnSpcReduction="10000"/>
          </a:bodyPr>
          <a:lstStyle/>
          <a:p>
            <a:r>
              <a:rPr lang="zh-CN" altLang="en-US" dirty="0"/>
              <a:t>每一个概念都是一种微型的理论。婴幼儿在头脑里发展了许多具体的理论。这是近</a:t>
            </a:r>
            <a:r>
              <a:rPr lang="en-US" altLang="zh-CN" dirty="0"/>
              <a:t>20</a:t>
            </a:r>
            <a:r>
              <a:rPr lang="zh-CN" altLang="en-US" dirty="0"/>
              <a:t>年来心理学界的一个研究热点。研究发现，年幼儿童对物理现象、生物现象、心理现象都有自己的初步认识。心理学家把这些初步认识称为朴素理论，即儿童的朴素物理学理论、朴素生物学理论和朴素心理学理论。同学们将来在高一级的专业学习中会进一步了解。这里，我们只是告诉大家，孩子进入幼儿园时，头脑里并不是一块白板，毫无观念。儿童的朴素理论是今后学习的基础，但朴素理论的概念并不是与科学概念有必然的联系。幼儿园和学校的“教学常常不只是传授新知识，它也包括改正原有的信念，常常通过向儿童表明，他们的信念在一些情境中可行，但在另一些情境中则不行；或消除老信念，代之以新的信念” 。</a:t>
            </a:r>
          </a:p>
        </p:txBody>
      </p:sp>
      <p:sp>
        <p:nvSpPr>
          <p:cNvPr id="6" name="内容占位符 5">
            <a:extLst>
              <a:ext uri="{FF2B5EF4-FFF2-40B4-BE49-F238E27FC236}">
                <a16:creationId xmlns:a16="http://schemas.microsoft.com/office/drawing/2014/main" id="{BE69BB1A-3E5F-9ECD-E70A-6B53963F65E9}"/>
              </a:ext>
            </a:extLst>
          </p:cNvPr>
          <p:cNvSpPr>
            <a:spLocks noGrp="1"/>
          </p:cNvSpPr>
          <p:nvPr>
            <p:ph sz="quarter" idx="10"/>
          </p:nvPr>
        </p:nvSpPr>
        <p:spPr/>
        <p:txBody>
          <a:bodyPr/>
          <a:lstStyle/>
          <a:p>
            <a:r>
              <a:rPr lang="zh-CN" altLang="en-US" dirty="0"/>
              <a:t>四、概念</a:t>
            </a:r>
          </a:p>
        </p:txBody>
      </p:sp>
    </p:spTree>
    <p:extLst>
      <p:ext uri="{BB962C8B-B14F-4D97-AF65-F5344CB8AC3E}">
        <p14:creationId xmlns:p14="http://schemas.microsoft.com/office/powerpoint/2010/main" val="1599779908"/>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第五节  幼儿思维的发展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r>
              <a:rPr lang="zh-CN" altLang="en-US" dirty="0"/>
              <a:t>在</a:t>
            </a:r>
            <a:r>
              <a:rPr lang="en-US" altLang="zh-CN" dirty="0"/>
              <a:t>4</a:t>
            </a:r>
            <a:r>
              <a:rPr lang="zh-CN" altLang="en-US" dirty="0"/>
              <a:t>～</a:t>
            </a:r>
            <a:r>
              <a:rPr lang="en-US" altLang="zh-CN" dirty="0"/>
              <a:t>7</a:t>
            </a:r>
            <a:r>
              <a:rPr lang="zh-CN" altLang="en-US" dirty="0"/>
              <a:t>岁之间，儿童的概念有一个发展过程。这一过程，体现着儿童思维发展的一般趋势。儿童成熟的概念形式的获得，不只要求一般的认知能力的发展，也要求具体的知识内容和经验的发展。没有足够的知识内容和经验的支持，任何人都不可能形成真正的概念，更何况是幼小的孩子呢！ </a:t>
            </a:r>
          </a:p>
        </p:txBody>
      </p:sp>
      <p:sp>
        <p:nvSpPr>
          <p:cNvPr id="6" name="内容占位符 5">
            <a:extLst>
              <a:ext uri="{FF2B5EF4-FFF2-40B4-BE49-F238E27FC236}">
                <a16:creationId xmlns:a16="http://schemas.microsoft.com/office/drawing/2014/main" id="{BE69BB1A-3E5F-9ECD-E70A-6B53963F65E9}"/>
              </a:ext>
            </a:extLst>
          </p:cNvPr>
          <p:cNvSpPr>
            <a:spLocks noGrp="1"/>
          </p:cNvSpPr>
          <p:nvPr>
            <p:ph sz="quarter" idx="10"/>
          </p:nvPr>
        </p:nvSpPr>
        <p:spPr/>
        <p:txBody>
          <a:bodyPr/>
          <a:lstStyle/>
          <a:p>
            <a:r>
              <a:rPr lang="zh-CN" altLang="en-US" dirty="0"/>
              <a:t>四、概念</a:t>
            </a:r>
          </a:p>
        </p:txBody>
      </p:sp>
    </p:spTree>
    <p:extLst>
      <p:ext uri="{BB962C8B-B14F-4D97-AF65-F5344CB8AC3E}">
        <p14:creationId xmlns:p14="http://schemas.microsoft.com/office/powerpoint/2010/main" val="937942464"/>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第五节  幼儿思维的发展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fontScale="92500" lnSpcReduction="20000"/>
          </a:bodyPr>
          <a:lstStyle/>
          <a:p>
            <a:r>
              <a:rPr lang="zh-CN" altLang="en-US" dirty="0"/>
              <a:t>▪儿童世界 ▪                </a:t>
            </a:r>
          </a:p>
          <a:p>
            <a:r>
              <a:rPr lang="zh-CN" altLang="en-US" b="1" dirty="0"/>
              <a:t>                            什么是门外汉</a:t>
            </a:r>
          </a:p>
          <a:p>
            <a:r>
              <a:rPr lang="zh-CN" altLang="en-US" dirty="0"/>
              <a:t>    ♦ 一个人什么也不懂。</a:t>
            </a:r>
          </a:p>
          <a:p>
            <a:r>
              <a:rPr lang="zh-CN" altLang="en-US" dirty="0"/>
              <a:t>    ♦ 就是流汗了。</a:t>
            </a:r>
          </a:p>
          <a:p>
            <a:r>
              <a:rPr lang="zh-CN" altLang="en-US" dirty="0"/>
              <a:t>    ♦ 大力士在门外站着。</a:t>
            </a:r>
          </a:p>
          <a:p>
            <a:r>
              <a:rPr lang="zh-CN" altLang="en-US" dirty="0"/>
              <a:t>    ♦ 门口站了一个男人。</a:t>
            </a:r>
          </a:p>
          <a:p>
            <a:r>
              <a:rPr lang="zh-CN" altLang="en-US" dirty="0"/>
              <a:t>          </a:t>
            </a:r>
            <a:r>
              <a:rPr lang="en-US" altLang="zh-CN" dirty="0"/>
              <a:t>——</a:t>
            </a:r>
            <a:r>
              <a:rPr lang="zh-CN" altLang="en-US" dirty="0"/>
              <a:t>引自滕俊杰主编：</a:t>
            </a:r>
            <a:r>
              <a:rPr lang="en-US" altLang="zh-CN" dirty="0"/>
              <a:t>《</a:t>
            </a:r>
            <a:r>
              <a:rPr lang="zh-CN" altLang="en-US" dirty="0"/>
              <a:t>童言无忌</a:t>
            </a:r>
            <a:r>
              <a:rPr lang="en-US" altLang="zh-CN" dirty="0"/>
              <a:t>》</a:t>
            </a:r>
            <a:r>
              <a:rPr lang="zh-CN" altLang="en-US" dirty="0"/>
              <a:t>，中国福利会出版社</a:t>
            </a:r>
            <a:r>
              <a:rPr lang="en-US" altLang="zh-CN" dirty="0"/>
              <a:t>2003</a:t>
            </a:r>
            <a:r>
              <a:rPr lang="zh-CN" altLang="en-US" dirty="0"/>
              <a:t>年版，第</a:t>
            </a:r>
            <a:r>
              <a:rPr lang="en-US" altLang="zh-CN" dirty="0"/>
              <a:t>75</a:t>
            </a:r>
            <a:r>
              <a:rPr lang="zh-CN" altLang="en-US" dirty="0"/>
              <a:t>页。</a:t>
            </a:r>
          </a:p>
        </p:txBody>
      </p:sp>
      <p:sp>
        <p:nvSpPr>
          <p:cNvPr id="6" name="内容占位符 5">
            <a:extLst>
              <a:ext uri="{FF2B5EF4-FFF2-40B4-BE49-F238E27FC236}">
                <a16:creationId xmlns:a16="http://schemas.microsoft.com/office/drawing/2014/main" id="{BE69BB1A-3E5F-9ECD-E70A-6B53963F65E9}"/>
              </a:ext>
            </a:extLst>
          </p:cNvPr>
          <p:cNvSpPr>
            <a:spLocks noGrp="1"/>
          </p:cNvSpPr>
          <p:nvPr>
            <p:ph sz="quarter" idx="10"/>
          </p:nvPr>
        </p:nvSpPr>
        <p:spPr/>
        <p:txBody>
          <a:bodyPr/>
          <a:lstStyle/>
          <a:p>
            <a:r>
              <a:rPr lang="zh-CN" altLang="en-US" dirty="0"/>
              <a:t>四、概念</a:t>
            </a:r>
          </a:p>
        </p:txBody>
      </p:sp>
    </p:spTree>
    <p:extLst>
      <p:ext uri="{BB962C8B-B14F-4D97-AF65-F5344CB8AC3E}">
        <p14:creationId xmlns:p14="http://schemas.microsoft.com/office/powerpoint/2010/main" val="2419708190"/>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第五节  幼儿思维的发展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r>
              <a:rPr lang="zh-CN" altLang="en-US" dirty="0"/>
              <a:t>（二）儿童掌握概念的特点</a:t>
            </a:r>
          </a:p>
          <a:p>
            <a:r>
              <a:rPr lang="zh-CN" altLang="en-US" dirty="0"/>
              <a:t>概念是一个有层次的系统。其中，基本概念是核心层。围绕着基本概念还有上位概念和下位概念。基本概念是最容易表征的。例如，“狗”是一个基本概念，它的上位概念是“动物”，它的下位概念是“牧羊犬”“巴儿狗”等。在现实生活中，我们经常会发现儿童有将基本概念扩大化或缩小化的倾向。前者如将羊也称为狗；后者如只认为自家的狗是狗，而别人家的狗不是狗。 </a:t>
            </a:r>
          </a:p>
        </p:txBody>
      </p:sp>
      <p:sp>
        <p:nvSpPr>
          <p:cNvPr id="6" name="内容占位符 5">
            <a:extLst>
              <a:ext uri="{FF2B5EF4-FFF2-40B4-BE49-F238E27FC236}">
                <a16:creationId xmlns:a16="http://schemas.microsoft.com/office/drawing/2014/main" id="{BE69BB1A-3E5F-9ECD-E70A-6B53963F65E9}"/>
              </a:ext>
            </a:extLst>
          </p:cNvPr>
          <p:cNvSpPr>
            <a:spLocks noGrp="1"/>
          </p:cNvSpPr>
          <p:nvPr>
            <p:ph sz="quarter" idx="10"/>
          </p:nvPr>
        </p:nvSpPr>
        <p:spPr/>
        <p:txBody>
          <a:bodyPr/>
          <a:lstStyle/>
          <a:p>
            <a:r>
              <a:rPr lang="zh-CN" altLang="en-US" dirty="0"/>
              <a:t>四、概念</a:t>
            </a:r>
          </a:p>
        </p:txBody>
      </p:sp>
    </p:spTree>
    <p:extLst>
      <p:ext uri="{BB962C8B-B14F-4D97-AF65-F5344CB8AC3E}">
        <p14:creationId xmlns:p14="http://schemas.microsoft.com/office/powerpoint/2010/main" val="485059337"/>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第五节  幼儿思维的发展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r>
              <a:rPr lang="zh-CN" altLang="en-US" dirty="0"/>
              <a:t>年幼的儿童已经具有表征能力和形成概念的能力，它比我们通常想象的出现得更早。但由于儿童缺乏足够的知识，因而，概念的概括性和抽象性水平不如成人高；对基本概念中上</a:t>
            </a:r>
            <a:r>
              <a:rPr lang="en-US" altLang="zh-CN" dirty="0"/>
              <a:t>—</a:t>
            </a:r>
            <a:r>
              <a:rPr lang="zh-CN" altLang="en-US" dirty="0"/>
              <a:t>下位概念的逻辑必然性缺乏完整的认识。</a:t>
            </a:r>
          </a:p>
          <a:p>
            <a:r>
              <a:rPr lang="zh-CN" altLang="en-US" dirty="0"/>
              <a:t>儿童最早形成基本概念，更精细的概念体系则需要不断学习。</a:t>
            </a:r>
          </a:p>
          <a:p>
            <a:r>
              <a:rPr lang="zh-CN" altLang="en-US" dirty="0"/>
              <a:t>幼儿掌握的概念大致上可分为实物概念、社会概念、属概念和初步的抽象概念。</a:t>
            </a:r>
          </a:p>
        </p:txBody>
      </p:sp>
      <p:sp>
        <p:nvSpPr>
          <p:cNvPr id="6" name="内容占位符 5">
            <a:extLst>
              <a:ext uri="{FF2B5EF4-FFF2-40B4-BE49-F238E27FC236}">
                <a16:creationId xmlns:a16="http://schemas.microsoft.com/office/drawing/2014/main" id="{BE69BB1A-3E5F-9ECD-E70A-6B53963F65E9}"/>
              </a:ext>
            </a:extLst>
          </p:cNvPr>
          <p:cNvSpPr>
            <a:spLocks noGrp="1"/>
          </p:cNvSpPr>
          <p:nvPr>
            <p:ph sz="quarter" idx="10"/>
          </p:nvPr>
        </p:nvSpPr>
        <p:spPr/>
        <p:txBody>
          <a:bodyPr/>
          <a:lstStyle/>
          <a:p>
            <a:r>
              <a:rPr lang="zh-CN" altLang="en-US" dirty="0"/>
              <a:t>四、概念</a:t>
            </a:r>
          </a:p>
        </p:txBody>
      </p:sp>
    </p:spTree>
    <p:extLst>
      <p:ext uri="{BB962C8B-B14F-4D97-AF65-F5344CB8AC3E}">
        <p14:creationId xmlns:p14="http://schemas.microsoft.com/office/powerpoint/2010/main" val="2338440237"/>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第五节  幼儿思维的发展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fontScale="85000" lnSpcReduction="10000"/>
          </a:bodyPr>
          <a:lstStyle/>
          <a:p>
            <a:r>
              <a:rPr lang="en-US" altLang="zh-CN" dirty="0"/>
              <a:t>1. </a:t>
            </a:r>
            <a:r>
              <a:rPr lang="zh-CN" altLang="en-US" dirty="0"/>
              <a:t>实物概念</a:t>
            </a:r>
          </a:p>
          <a:p>
            <a:r>
              <a:rPr lang="zh-CN" altLang="en-US" dirty="0"/>
              <a:t>实物概念，即具体物体的概念。幼儿掌握实物概念一般要经历以下四个阶段。</a:t>
            </a:r>
          </a:p>
          <a:p>
            <a:r>
              <a:rPr lang="zh-CN" altLang="en-US" dirty="0"/>
              <a:t>第一阶段：只能根据物体的颜色、形状等外部特征和在生活中发生的感知联系来概括。</a:t>
            </a:r>
          </a:p>
          <a:p>
            <a:r>
              <a:rPr lang="zh-CN" altLang="en-US" dirty="0"/>
              <a:t>第二阶段：按照物体的某一种特殊的非本质特征来概括。这种突出的非本质特征往往是物体的主要用途。</a:t>
            </a:r>
          </a:p>
          <a:p>
            <a:r>
              <a:rPr lang="zh-CN" altLang="en-US" dirty="0"/>
              <a:t>第三阶段：能按物体的几种非本质的或自发的包括本质的属性形成实物概念。</a:t>
            </a:r>
          </a:p>
          <a:p>
            <a:r>
              <a:rPr lang="zh-CN" altLang="en-US" dirty="0"/>
              <a:t>第四阶段：能按物体的本质特征进行概括，从而形成实物概念。</a:t>
            </a:r>
          </a:p>
          <a:p>
            <a:r>
              <a:rPr lang="zh-CN" altLang="en-US" dirty="0"/>
              <a:t>从这个发展过程中，我们可以看到，第二阶段是幼儿掌握实物概念的典型阶段。</a:t>
            </a:r>
          </a:p>
        </p:txBody>
      </p:sp>
      <p:sp>
        <p:nvSpPr>
          <p:cNvPr id="6" name="内容占位符 5">
            <a:extLst>
              <a:ext uri="{FF2B5EF4-FFF2-40B4-BE49-F238E27FC236}">
                <a16:creationId xmlns:a16="http://schemas.microsoft.com/office/drawing/2014/main" id="{BE69BB1A-3E5F-9ECD-E70A-6B53963F65E9}"/>
              </a:ext>
            </a:extLst>
          </p:cNvPr>
          <p:cNvSpPr>
            <a:spLocks noGrp="1"/>
          </p:cNvSpPr>
          <p:nvPr>
            <p:ph sz="quarter" idx="10"/>
          </p:nvPr>
        </p:nvSpPr>
        <p:spPr/>
        <p:txBody>
          <a:bodyPr/>
          <a:lstStyle/>
          <a:p>
            <a:r>
              <a:rPr lang="zh-CN" altLang="en-US" dirty="0"/>
              <a:t>四、概念</a:t>
            </a:r>
          </a:p>
        </p:txBody>
      </p:sp>
    </p:spTree>
    <p:extLst>
      <p:ext uri="{BB962C8B-B14F-4D97-AF65-F5344CB8AC3E}">
        <p14:creationId xmlns:p14="http://schemas.microsoft.com/office/powerpoint/2010/main" val="550968386"/>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第五节  幼儿思维的发展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fontScale="92500" lnSpcReduction="10000"/>
          </a:bodyPr>
          <a:lstStyle/>
          <a:p>
            <a:r>
              <a:rPr lang="en-US" altLang="zh-CN" dirty="0"/>
              <a:t>2.</a:t>
            </a:r>
            <a:r>
              <a:rPr lang="zh-CN" altLang="en-US" dirty="0"/>
              <a:t>社会概念</a:t>
            </a:r>
          </a:p>
          <a:p>
            <a:r>
              <a:rPr lang="zh-CN" altLang="en-US" dirty="0"/>
              <a:t>社会概念，指关于人类社会生活中的人和事的概念。幼儿掌握社会概念大致经历以下三个阶段。</a:t>
            </a:r>
          </a:p>
          <a:p>
            <a:r>
              <a:rPr lang="zh-CN" altLang="en-US" dirty="0"/>
              <a:t>第一阶段：笼统的两极，如“好人</a:t>
            </a:r>
            <a:r>
              <a:rPr lang="en-US" altLang="zh-CN" dirty="0"/>
              <a:t>—</a:t>
            </a:r>
            <a:r>
              <a:rPr lang="zh-CN" altLang="en-US" dirty="0"/>
              <a:t>坏人”。这时儿童所掌握的社会概念是不分化的，而且又是静止的。</a:t>
            </a:r>
          </a:p>
          <a:p>
            <a:r>
              <a:rPr lang="zh-CN" altLang="en-US" dirty="0"/>
              <a:t>第二阶段：以具体形象为分化依据，形成社会概念。如“警察叔叔是开红绿灯的”。</a:t>
            </a:r>
          </a:p>
          <a:p>
            <a:r>
              <a:rPr lang="zh-CN" altLang="en-US" dirty="0"/>
              <a:t>第三阶段：逐步以本质属性为依据，形成社会概念。如“工人是做工的”。</a:t>
            </a:r>
          </a:p>
        </p:txBody>
      </p:sp>
      <p:sp>
        <p:nvSpPr>
          <p:cNvPr id="6" name="内容占位符 5">
            <a:extLst>
              <a:ext uri="{FF2B5EF4-FFF2-40B4-BE49-F238E27FC236}">
                <a16:creationId xmlns:a16="http://schemas.microsoft.com/office/drawing/2014/main" id="{BE69BB1A-3E5F-9ECD-E70A-6B53963F65E9}"/>
              </a:ext>
            </a:extLst>
          </p:cNvPr>
          <p:cNvSpPr>
            <a:spLocks noGrp="1"/>
          </p:cNvSpPr>
          <p:nvPr>
            <p:ph sz="quarter" idx="10"/>
          </p:nvPr>
        </p:nvSpPr>
        <p:spPr/>
        <p:txBody>
          <a:bodyPr/>
          <a:lstStyle/>
          <a:p>
            <a:r>
              <a:rPr lang="zh-CN" altLang="en-US" dirty="0"/>
              <a:t>四、概念</a:t>
            </a:r>
          </a:p>
        </p:txBody>
      </p:sp>
    </p:spTree>
    <p:extLst>
      <p:ext uri="{BB962C8B-B14F-4D97-AF65-F5344CB8AC3E}">
        <p14:creationId xmlns:p14="http://schemas.microsoft.com/office/powerpoint/2010/main" val="1028791834"/>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第五节  幼儿思维的发展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r>
              <a:rPr lang="en-US" altLang="zh-CN" dirty="0"/>
              <a:t>3.</a:t>
            </a:r>
            <a:r>
              <a:rPr lang="zh-CN" altLang="en-US" dirty="0"/>
              <a:t>初步的抽象概念</a:t>
            </a:r>
          </a:p>
          <a:p>
            <a:r>
              <a:rPr lang="zh-CN" altLang="en-US" dirty="0"/>
              <a:t>如果把实物概念和社会概念统称为对象概念的话，那么，属概念就是关系概念。关系概念具有一定的抽象性质。儿童抽象概念的发展，包括数概念的发展。发展数概念是具有核心意义的认知能力。大量的研究已确认，早期儿童已经获得数抽象能力和数推理能力。</a:t>
            </a:r>
          </a:p>
          <a:p>
            <a:r>
              <a:rPr lang="zh-CN" altLang="en-US" dirty="0"/>
              <a:t>数抽象能力是指表征数值或一系列物体的数量的能力。幼儿主要运用计数作为获得数目表征的方法。幼儿的计数受到以下五个原则的支配：</a:t>
            </a:r>
          </a:p>
        </p:txBody>
      </p:sp>
      <p:sp>
        <p:nvSpPr>
          <p:cNvPr id="6" name="内容占位符 5">
            <a:extLst>
              <a:ext uri="{FF2B5EF4-FFF2-40B4-BE49-F238E27FC236}">
                <a16:creationId xmlns:a16="http://schemas.microsoft.com/office/drawing/2014/main" id="{BE69BB1A-3E5F-9ECD-E70A-6B53963F65E9}"/>
              </a:ext>
            </a:extLst>
          </p:cNvPr>
          <p:cNvSpPr>
            <a:spLocks noGrp="1"/>
          </p:cNvSpPr>
          <p:nvPr>
            <p:ph sz="quarter" idx="10"/>
          </p:nvPr>
        </p:nvSpPr>
        <p:spPr/>
        <p:txBody>
          <a:bodyPr/>
          <a:lstStyle/>
          <a:p>
            <a:r>
              <a:rPr lang="zh-CN" altLang="en-US" dirty="0"/>
              <a:t>四、概念</a:t>
            </a:r>
          </a:p>
        </p:txBody>
      </p:sp>
    </p:spTree>
    <p:extLst>
      <p:ext uri="{BB962C8B-B14F-4D97-AF65-F5344CB8AC3E}">
        <p14:creationId xmlns:p14="http://schemas.microsoft.com/office/powerpoint/2010/main" val="330199025"/>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第五节  幼儿思维的发展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fontScale="92500" lnSpcReduction="10000"/>
          </a:bodyPr>
          <a:lstStyle/>
          <a:p>
            <a:r>
              <a:rPr lang="zh-CN" altLang="en-US" dirty="0"/>
              <a:t> 第一，一一对应原则。</a:t>
            </a:r>
            <a:r>
              <a:rPr lang="en-US" altLang="zh-CN" dirty="0"/>
              <a:t>2</a:t>
            </a:r>
            <a:r>
              <a:rPr lang="zh-CN" altLang="en-US" dirty="0"/>
              <a:t>岁半～</a:t>
            </a:r>
            <a:r>
              <a:rPr lang="en-US" altLang="zh-CN" dirty="0"/>
              <a:t>3</a:t>
            </a:r>
            <a:r>
              <a:rPr lang="zh-CN" altLang="en-US" dirty="0"/>
              <a:t>岁的儿童已经部分地掌握，在计数时，一个物体只能分配一个数字。幼儿在计数时，如果发现出错，会自己加以纠正。</a:t>
            </a:r>
          </a:p>
          <a:p>
            <a:r>
              <a:rPr lang="zh-CN" altLang="en-US" dirty="0"/>
              <a:t>第二，稳定次序原则。每次计数必须按同样顺序的数值进行。如按</a:t>
            </a:r>
            <a:r>
              <a:rPr lang="en-US" altLang="zh-CN" dirty="0"/>
              <a:t>1</a:t>
            </a:r>
            <a:r>
              <a:rPr lang="zh-CN" altLang="en-US" dirty="0"/>
              <a:t>、</a:t>
            </a:r>
            <a:r>
              <a:rPr lang="en-US" altLang="zh-CN" dirty="0"/>
              <a:t>2</a:t>
            </a:r>
            <a:r>
              <a:rPr lang="zh-CN" altLang="en-US" dirty="0"/>
              <a:t>、</a:t>
            </a:r>
            <a:r>
              <a:rPr lang="en-US" altLang="zh-CN" dirty="0"/>
              <a:t>3</a:t>
            </a:r>
            <a:r>
              <a:rPr lang="zh-CN" altLang="en-US" dirty="0"/>
              <a:t>的次序，而不是</a:t>
            </a:r>
            <a:r>
              <a:rPr lang="en-US" altLang="zh-CN" dirty="0"/>
              <a:t>3</a:t>
            </a:r>
            <a:r>
              <a:rPr lang="zh-CN" altLang="en-US" dirty="0"/>
              <a:t>、</a:t>
            </a:r>
            <a:r>
              <a:rPr lang="en-US" altLang="zh-CN" dirty="0"/>
              <a:t>1</a:t>
            </a:r>
            <a:r>
              <a:rPr lang="zh-CN" altLang="en-US" dirty="0"/>
              <a:t>、</a:t>
            </a:r>
            <a:r>
              <a:rPr lang="en-US" altLang="zh-CN" dirty="0"/>
              <a:t>2</a:t>
            </a:r>
            <a:r>
              <a:rPr lang="zh-CN" altLang="en-US" dirty="0"/>
              <a:t>的次序。</a:t>
            </a:r>
          </a:p>
          <a:p>
            <a:r>
              <a:rPr lang="zh-CN" altLang="en-US" dirty="0"/>
              <a:t>第三，基数原则。在数一堆东西时，最后一个数值名就是这堆东西的总数。</a:t>
            </a:r>
          </a:p>
          <a:p>
            <a:r>
              <a:rPr lang="zh-CN" altLang="en-US" dirty="0"/>
              <a:t>第四，抽象原则。任何东西都可以作为计数的对象。幼儿在计数时往往不太注意是不是同一类东西，而把什么东西都加在一起。</a:t>
            </a:r>
          </a:p>
          <a:p>
            <a:r>
              <a:rPr lang="zh-CN" altLang="en-US" dirty="0"/>
              <a:t>第五，次序无关原则。一组物体，无论从哪一个开始计数，结果都是一样的。</a:t>
            </a:r>
          </a:p>
        </p:txBody>
      </p:sp>
      <p:sp>
        <p:nvSpPr>
          <p:cNvPr id="6" name="内容占位符 5">
            <a:extLst>
              <a:ext uri="{FF2B5EF4-FFF2-40B4-BE49-F238E27FC236}">
                <a16:creationId xmlns:a16="http://schemas.microsoft.com/office/drawing/2014/main" id="{BE69BB1A-3E5F-9ECD-E70A-6B53963F65E9}"/>
              </a:ext>
            </a:extLst>
          </p:cNvPr>
          <p:cNvSpPr>
            <a:spLocks noGrp="1"/>
          </p:cNvSpPr>
          <p:nvPr>
            <p:ph sz="quarter" idx="10"/>
          </p:nvPr>
        </p:nvSpPr>
        <p:spPr/>
        <p:txBody>
          <a:bodyPr/>
          <a:lstStyle/>
          <a:p>
            <a:r>
              <a:rPr lang="zh-CN" altLang="en-US" dirty="0"/>
              <a:t>四、概念</a:t>
            </a:r>
          </a:p>
        </p:txBody>
      </p:sp>
    </p:spTree>
    <p:extLst>
      <p:ext uri="{BB962C8B-B14F-4D97-AF65-F5344CB8AC3E}">
        <p14:creationId xmlns:p14="http://schemas.microsoft.com/office/powerpoint/2010/main" val="20508529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一、感知觉概述</a:t>
            </a:r>
          </a:p>
        </p:txBody>
      </p:sp>
      <p:sp>
        <p:nvSpPr>
          <p:cNvPr id="4" name="内容占位符 3">
            <a:extLst>
              <a:ext uri="{FF2B5EF4-FFF2-40B4-BE49-F238E27FC236}">
                <a16:creationId xmlns:a16="http://schemas.microsoft.com/office/drawing/2014/main" id="{8361055D-B852-E17D-C4D6-C8354C0FD10E}"/>
              </a:ext>
            </a:extLst>
          </p:cNvPr>
          <p:cNvSpPr>
            <a:spLocks noGrp="1"/>
          </p:cNvSpPr>
          <p:nvPr>
            <p:ph sz="quarter" idx="10"/>
          </p:nvPr>
        </p:nvSpPr>
        <p:spPr/>
        <p:txBody>
          <a:bodyPr/>
          <a:lstStyle/>
          <a:p>
            <a:r>
              <a:rPr lang="zh-CN" altLang="en-US" dirty="0"/>
              <a:t>（一）感觉</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lstStyle/>
          <a:p>
            <a:r>
              <a:rPr lang="zh-CN" altLang="en-US" dirty="0"/>
              <a:t>如果你相当仔细，你还会发现这个婴儿在伸手抓苹果时，如果苹果不太大，他就用一只手抓，如果苹果一只手抓不了，他就会伸出两只手去抓。可见，儿童并不只是感受到红色、香味等单一刺激，而是对苹果的整体有反映。</a:t>
            </a:r>
          </a:p>
        </p:txBody>
      </p:sp>
    </p:spTree>
    <p:extLst>
      <p:ext uri="{BB962C8B-B14F-4D97-AF65-F5344CB8AC3E}">
        <p14:creationId xmlns:p14="http://schemas.microsoft.com/office/powerpoint/2010/main" val="1659180862"/>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第五节  幼儿思维的发展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r>
              <a:rPr lang="zh-CN" altLang="en-US" dirty="0"/>
              <a:t>数推理原则反映儿童如何操作和变换集合。他们能推测最后的数值的结果。儿童认识到，改变一堆物品的颜色，并不会改变集合的总数，但增添或取走物品后，集合的总数会发生改变。</a:t>
            </a:r>
          </a:p>
          <a:p>
            <a:r>
              <a:rPr lang="zh-CN" altLang="en-US" dirty="0"/>
              <a:t>儿童早期的数抽象能力和数推理原则是今后数概念发展的基础。儿童数概念的真正完善和发展是教育的结果。</a:t>
            </a:r>
          </a:p>
        </p:txBody>
      </p:sp>
      <p:sp>
        <p:nvSpPr>
          <p:cNvPr id="6" name="内容占位符 5">
            <a:extLst>
              <a:ext uri="{FF2B5EF4-FFF2-40B4-BE49-F238E27FC236}">
                <a16:creationId xmlns:a16="http://schemas.microsoft.com/office/drawing/2014/main" id="{BE69BB1A-3E5F-9ECD-E70A-6B53963F65E9}"/>
              </a:ext>
            </a:extLst>
          </p:cNvPr>
          <p:cNvSpPr>
            <a:spLocks noGrp="1"/>
          </p:cNvSpPr>
          <p:nvPr>
            <p:ph sz="quarter" idx="10"/>
          </p:nvPr>
        </p:nvSpPr>
        <p:spPr/>
        <p:txBody>
          <a:bodyPr/>
          <a:lstStyle/>
          <a:p>
            <a:r>
              <a:rPr lang="zh-CN" altLang="en-US" dirty="0"/>
              <a:t>四、概念</a:t>
            </a:r>
          </a:p>
        </p:txBody>
      </p:sp>
    </p:spTree>
    <p:extLst>
      <p:ext uri="{BB962C8B-B14F-4D97-AF65-F5344CB8AC3E}">
        <p14:creationId xmlns:p14="http://schemas.microsoft.com/office/powerpoint/2010/main" val="1138243309"/>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第五节  幼儿思维的发展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r>
              <a:rPr lang="zh-CN" altLang="en-US" dirty="0"/>
              <a:t>（一）问题解决</a:t>
            </a:r>
          </a:p>
          <a:p>
            <a:r>
              <a:rPr lang="zh-CN" altLang="en-US" dirty="0"/>
              <a:t>人的思维活动常常是由一定的问题情境引起，并指向问题的解决。因此可以说，问题解决是人类思维活动的最一般形式。</a:t>
            </a:r>
          </a:p>
        </p:txBody>
      </p:sp>
      <p:sp>
        <p:nvSpPr>
          <p:cNvPr id="6" name="内容占位符 5">
            <a:extLst>
              <a:ext uri="{FF2B5EF4-FFF2-40B4-BE49-F238E27FC236}">
                <a16:creationId xmlns:a16="http://schemas.microsoft.com/office/drawing/2014/main" id="{BE69BB1A-3E5F-9ECD-E70A-6B53963F65E9}"/>
              </a:ext>
            </a:extLst>
          </p:cNvPr>
          <p:cNvSpPr>
            <a:spLocks noGrp="1"/>
          </p:cNvSpPr>
          <p:nvPr>
            <p:ph sz="quarter" idx="10"/>
          </p:nvPr>
        </p:nvSpPr>
        <p:spPr/>
        <p:txBody>
          <a:bodyPr/>
          <a:lstStyle/>
          <a:p>
            <a:r>
              <a:rPr lang="zh-CN" altLang="en-US" dirty="0"/>
              <a:t>五、问题解决和推理</a:t>
            </a:r>
          </a:p>
        </p:txBody>
      </p:sp>
    </p:spTree>
    <p:extLst>
      <p:ext uri="{BB962C8B-B14F-4D97-AF65-F5344CB8AC3E}">
        <p14:creationId xmlns:p14="http://schemas.microsoft.com/office/powerpoint/2010/main" val="2760313171"/>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第五节  幼儿思维的发展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fontScale="92500"/>
          </a:bodyPr>
          <a:lstStyle/>
          <a:p>
            <a:r>
              <a:rPr lang="zh-CN" altLang="en-US" dirty="0"/>
              <a:t>我们在讲述直觉行动思维时，举了一个</a:t>
            </a:r>
            <a:r>
              <a:rPr lang="en-US" altLang="zh-CN" dirty="0"/>
              <a:t>12</a:t>
            </a:r>
            <a:r>
              <a:rPr lang="zh-CN" altLang="en-US" dirty="0"/>
              <a:t>个月的婴儿拉动桌布得到玩具的例子，说明什么是智慧动作，并说明智慧动作的出现标志着直觉行动思维的发生。有学者认为，婴儿表现出来的行动，往往比他们头脑中的潜在知识要晚。在不同的实验条件下会有不同的表现。有人在婴儿前面放一个很有吸引力的玩具，玩具放在一块布上。但在婴儿面前放一块大的泡沫塑料，使他不能直接拉动布料。</a:t>
            </a:r>
            <a:r>
              <a:rPr lang="en-US" altLang="zh-CN" dirty="0"/>
              <a:t>9</a:t>
            </a:r>
            <a:r>
              <a:rPr lang="zh-CN" altLang="en-US" dirty="0"/>
              <a:t>个月的婴儿能完成推开泡沫塑料、拉动布料和取得玩具等步骤。在另一组婴儿面前同样放置玩具、布料和泡沫塑料，不同之处是玩具没有放在布料上。这一组的婴儿并不为拉动布料费脑筋，而是直接地玩耍泡沫塑料。</a:t>
            </a:r>
          </a:p>
        </p:txBody>
      </p:sp>
      <p:sp>
        <p:nvSpPr>
          <p:cNvPr id="6" name="内容占位符 5">
            <a:extLst>
              <a:ext uri="{FF2B5EF4-FFF2-40B4-BE49-F238E27FC236}">
                <a16:creationId xmlns:a16="http://schemas.microsoft.com/office/drawing/2014/main" id="{BE69BB1A-3E5F-9ECD-E70A-6B53963F65E9}"/>
              </a:ext>
            </a:extLst>
          </p:cNvPr>
          <p:cNvSpPr>
            <a:spLocks noGrp="1"/>
          </p:cNvSpPr>
          <p:nvPr>
            <p:ph sz="quarter" idx="10"/>
          </p:nvPr>
        </p:nvSpPr>
        <p:spPr/>
        <p:txBody>
          <a:bodyPr/>
          <a:lstStyle/>
          <a:p>
            <a:r>
              <a:rPr lang="zh-CN" altLang="en-US" dirty="0"/>
              <a:t>五、问题解决和推理</a:t>
            </a:r>
          </a:p>
        </p:txBody>
      </p:sp>
    </p:spTree>
    <p:extLst>
      <p:ext uri="{BB962C8B-B14F-4D97-AF65-F5344CB8AC3E}">
        <p14:creationId xmlns:p14="http://schemas.microsoft.com/office/powerpoint/2010/main" val="4134526730"/>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第五节  幼儿思维的发展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r>
              <a:rPr lang="zh-CN" altLang="en-US" dirty="0"/>
              <a:t>婴儿居然不需要试误，就能洞察自己行为的结果，从而决定做还是不做。以后的研究又发现，所有年龄的儿童，都有好几套解决问题的策略。如：伸手抓、使用工具、寻求父母的帮助、静观事变等待外援，或者干脆不要玩具。在解决问题的过程中，儿童必须牢记自己的目标。有时，还需要将目标分解成几个次级的目标，一步一步地达到最后目标。同时，儿童可能只使用一个策略，也可能会交替或综合使用几个策略。儿童解决问题既是指直接的外部行为，也包括在心理上完成的内化活动。</a:t>
            </a:r>
          </a:p>
        </p:txBody>
      </p:sp>
      <p:sp>
        <p:nvSpPr>
          <p:cNvPr id="6" name="内容占位符 5">
            <a:extLst>
              <a:ext uri="{FF2B5EF4-FFF2-40B4-BE49-F238E27FC236}">
                <a16:creationId xmlns:a16="http://schemas.microsoft.com/office/drawing/2014/main" id="{BE69BB1A-3E5F-9ECD-E70A-6B53963F65E9}"/>
              </a:ext>
            </a:extLst>
          </p:cNvPr>
          <p:cNvSpPr>
            <a:spLocks noGrp="1"/>
          </p:cNvSpPr>
          <p:nvPr>
            <p:ph sz="quarter" idx="10"/>
          </p:nvPr>
        </p:nvSpPr>
        <p:spPr/>
        <p:txBody>
          <a:bodyPr/>
          <a:lstStyle/>
          <a:p>
            <a:r>
              <a:rPr lang="zh-CN" altLang="en-US" dirty="0"/>
              <a:t>五、问题解决和推理</a:t>
            </a:r>
          </a:p>
        </p:txBody>
      </p:sp>
    </p:spTree>
    <p:extLst>
      <p:ext uri="{BB962C8B-B14F-4D97-AF65-F5344CB8AC3E}">
        <p14:creationId xmlns:p14="http://schemas.microsoft.com/office/powerpoint/2010/main" val="2616818015"/>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第五节  幼儿思维的发展</a:t>
            </a:r>
          </a:p>
        </p:txBody>
      </p:sp>
      <p:sp>
        <p:nvSpPr>
          <p:cNvPr id="6" name="内容占位符 5">
            <a:extLst>
              <a:ext uri="{FF2B5EF4-FFF2-40B4-BE49-F238E27FC236}">
                <a16:creationId xmlns:a16="http://schemas.microsoft.com/office/drawing/2014/main" id="{BE69BB1A-3E5F-9ECD-E70A-6B53963F65E9}"/>
              </a:ext>
            </a:extLst>
          </p:cNvPr>
          <p:cNvSpPr>
            <a:spLocks noGrp="1"/>
          </p:cNvSpPr>
          <p:nvPr>
            <p:ph sz="quarter" idx="10"/>
          </p:nvPr>
        </p:nvSpPr>
        <p:spPr/>
        <p:txBody>
          <a:bodyPr/>
          <a:lstStyle/>
          <a:p>
            <a:r>
              <a:rPr lang="zh-CN" altLang="en-US" dirty="0"/>
              <a:t>五、问题解决和推理</a:t>
            </a:r>
          </a:p>
        </p:txBody>
      </p:sp>
      <p:sp>
        <p:nvSpPr>
          <p:cNvPr id="4" name="文本占位符 3">
            <a:extLst>
              <a:ext uri="{FF2B5EF4-FFF2-40B4-BE49-F238E27FC236}">
                <a16:creationId xmlns:a16="http://schemas.microsoft.com/office/drawing/2014/main" id="{DAD12445-98CE-21A5-0207-132F499B7B08}"/>
              </a:ext>
            </a:extLst>
          </p:cNvPr>
          <p:cNvSpPr>
            <a:spLocks noGrp="1"/>
          </p:cNvSpPr>
          <p:nvPr>
            <p:ph type="body" sz="quarter" idx="11"/>
          </p:nvPr>
        </p:nvSpPr>
        <p:spPr/>
        <p:txBody>
          <a:bodyPr/>
          <a:lstStyle/>
          <a:p>
            <a:endParaRPr lang="zh-CN" altLang="en-US"/>
          </a:p>
        </p:txBody>
      </p:sp>
      <p:pic>
        <p:nvPicPr>
          <p:cNvPr id="11266" name="图片 15">
            <a:extLst>
              <a:ext uri="{FF2B5EF4-FFF2-40B4-BE49-F238E27FC236}">
                <a16:creationId xmlns:a16="http://schemas.microsoft.com/office/drawing/2014/main" id="{C17CD5CD-0665-4EDC-7381-7807FABAA4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3869" y="2320290"/>
            <a:ext cx="3343275"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本框 7">
            <a:extLst>
              <a:ext uri="{FF2B5EF4-FFF2-40B4-BE49-F238E27FC236}">
                <a16:creationId xmlns:a16="http://schemas.microsoft.com/office/drawing/2014/main" id="{73DBC507-389E-F6BB-92C7-B04DACF2AA06}"/>
              </a:ext>
            </a:extLst>
          </p:cNvPr>
          <p:cNvSpPr txBox="1"/>
          <p:nvPr/>
        </p:nvSpPr>
        <p:spPr>
          <a:xfrm>
            <a:off x="4438935" y="5608955"/>
            <a:ext cx="6093724" cy="369332"/>
          </a:xfrm>
          <a:prstGeom prst="rect">
            <a:avLst/>
          </a:prstGeom>
          <a:noFill/>
        </p:spPr>
        <p:txBody>
          <a:bodyPr wrap="square">
            <a:spAutoFit/>
          </a:bodyPr>
          <a:lstStyle/>
          <a:p>
            <a:r>
              <a:rPr lang="zh-CN" altLang="en-US" dirty="0"/>
              <a:t>图2-14  怎么才能全部拿起来？</a:t>
            </a:r>
          </a:p>
        </p:txBody>
      </p:sp>
    </p:spTree>
    <p:extLst>
      <p:ext uri="{BB962C8B-B14F-4D97-AF65-F5344CB8AC3E}">
        <p14:creationId xmlns:p14="http://schemas.microsoft.com/office/powerpoint/2010/main" val="1679569576"/>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第五节  幼儿思维的发展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r>
              <a:rPr lang="zh-CN" altLang="en-US" dirty="0"/>
              <a:t>儿童解决问题的水平，与他们在头脑中对信息的编码水平有直接的关系。</a:t>
            </a:r>
          </a:p>
          <a:p>
            <a:r>
              <a:rPr lang="zh-CN" altLang="en-US" dirty="0"/>
              <a:t>编码是当代认知心理学中的一个重要概念。编码的本意是指把信息的特点编入记忆中的过程。对信息的编码方式不同，导致对信息的加工深度也有所不同，记忆的效果便不同。在问题解决的过程中，记忆肯定参与全过程之中，因此，编码同样也影响着问题解决的过程。有一个著名的“西格勒的天平任务”实验研究，有力地证明了编码水平对解决问题的影响。我们知道，影响天平平衡的因素有两个：</a:t>
            </a:r>
          </a:p>
        </p:txBody>
      </p:sp>
      <p:sp>
        <p:nvSpPr>
          <p:cNvPr id="6" name="内容占位符 5">
            <a:extLst>
              <a:ext uri="{FF2B5EF4-FFF2-40B4-BE49-F238E27FC236}">
                <a16:creationId xmlns:a16="http://schemas.microsoft.com/office/drawing/2014/main" id="{BE69BB1A-3E5F-9ECD-E70A-6B53963F65E9}"/>
              </a:ext>
            </a:extLst>
          </p:cNvPr>
          <p:cNvSpPr>
            <a:spLocks noGrp="1"/>
          </p:cNvSpPr>
          <p:nvPr>
            <p:ph sz="quarter" idx="10"/>
          </p:nvPr>
        </p:nvSpPr>
        <p:spPr/>
        <p:txBody>
          <a:bodyPr/>
          <a:lstStyle/>
          <a:p>
            <a:r>
              <a:rPr lang="zh-CN" altLang="en-US" dirty="0"/>
              <a:t>五、问题解决和推理</a:t>
            </a:r>
          </a:p>
        </p:txBody>
      </p:sp>
    </p:spTree>
    <p:extLst>
      <p:ext uri="{BB962C8B-B14F-4D97-AF65-F5344CB8AC3E}">
        <p14:creationId xmlns:p14="http://schemas.microsoft.com/office/powerpoint/2010/main" val="3842557639"/>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第五节  幼儿思维的发展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r>
              <a:rPr lang="zh-CN" altLang="en-US" dirty="0"/>
              <a:t>一是两边砝码的重量，二是砝码距离中心支点的距离。西格勒制作的天平包含两个因素，一是等重的砝码，一边的砝码越多就越重。二是两边力臂上各有</a:t>
            </a:r>
            <a:r>
              <a:rPr lang="en-US" altLang="zh-CN" dirty="0"/>
              <a:t>4</a:t>
            </a:r>
            <a:r>
              <a:rPr lang="zh-CN" altLang="en-US" dirty="0"/>
              <a:t>根等距的标杆。他假设不同年龄的儿童，对待天平平衡的认识有不同的水平。研究结果发现，</a:t>
            </a:r>
            <a:r>
              <a:rPr lang="en-US" altLang="zh-CN" dirty="0"/>
              <a:t>5</a:t>
            </a:r>
            <a:r>
              <a:rPr lang="zh-CN" altLang="en-US" dirty="0"/>
              <a:t>岁的幼儿只注意两边的砝码各为多少，也就是说，</a:t>
            </a:r>
            <a:r>
              <a:rPr lang="en-US" altLang="zh-CN" dirty="0"/>
              <a:t>5</a:t>
            </a:r>
            <a:r>
              <a:rPr lang="zh-CN" altLang="en-US" dirty="0"/>
              <a:t>岁幼儿只对砝码的重量编码。而年龄稍大的儿童有的对砝码重量编码，也有的对砝码与中心支点的距离编码。再大一点的儿童会考虑砝码与距离两者之间的关系。</a:t>
            </a:r>
          </a:p>
        </p:txBody>
      </p:sp>
      <p:sp>
        <p:nvSpPr>
          <p:cNvPr id="6" name="内容占位符 5">
            <a:extLst>
              <a:ext uri="{FF2B5EF4-FFF2-40B4-BE49-F238E27FC236}">
                <a16:creationId xmlns:a16="http://schemas.microsoft.com/office/drawing/2014/main" id="{BE69BB1A-3E5F-9ECD-E70A-6B53963F65E9}"/>
              </a:ext>
            </a:extLst>
          </p:cNvPr>
          <p:cNvSpPr>
            <a:spLocks noGrp="1"/>
          </p:cNvSpPr>
          <p:nvPr>
            <p:ph sz="quarter" idx="10"/>
          </p:nvPr>
        </p:nvSpPr>
        <p:spPr/>
        <p:txBody>
          <a:bodyPr/>
          <a:lstStyle/>
          <a:p>
            <a:r>
              <a:rPr lang="zh-CN" altLang="en-US" dirty="0"/>
              <a:t>五、问题解决和推理</a:t>
            </a:r>
          </a:p>
        </p:txBody>
      </p:sp>
    </p:spTree>
    <p:extLst>
      <p:ext uri="{BB962C8B-B14F-4D97-AF65-F5344CB8AC3E}">
        <p14:creationId xmlns:p14="http://schemas.microsoft.com/office/powerpoint/2010/main" val="3185283653"/>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第五节  幼儿思维的发展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r>
              <a:rPr lang="zh-CN" altLang="en-US" dirty="0"/>
              <a:t>后来，实验者对</a:t>
            </a:r>
            <a:r>
              <a:rPr lang="en-US" altLang="zh-CN" dirty="0"/>
              <a:t>5</a:t>
            </a:r>
            <a:r>
              <a:rPr lang="zh-CN" altLang="en-US" dirty="0"/>
              <a:t>岁幼儿进行了训练，对距离维度加以充分的编码。结果发现，</a:t>
            </a:r>
            <a:r>
              <a:rPr lang="en-US" altLang="zh-CN" dirty="0"/>
              <a:t>5</a:t>
            </a:r>
            <a:r>
              <a:rPr lang="zh-CN" altLang="en-US" dirty="0"/>
              <a:t>岁幼儿解决天平平衡的成绩有所提高。研究说明，幼儿编码不充分，是没有学会解决问题的直接原因。通俗地说，幼儿在解决问题的过程中注意的维度是单一的，因而，不能正确解决问题。这种单维的现象，在儿童不熟悉的领域中，表现得尤为普遍和明显。值得我们关注的是，心理学研究表明，儿童在游戏条件下解决问题，比在其他任何条件下都要快得多。</a:t>
            </a:r>
          </a:p>
        </p:txBody>
      </p:sp>
      <p:sp>
        <p:nvSpPr>
          <p:cNvPr id="6" name="内容占位符 5">
            <a:extLst>
              <a:ext uri="{FF2B5EF4-FFF2-40B4-BE49-F238E27FC236}">
                <a16:creationId xmlns:a16="http://schemas.microsoft.com/office/drawing/2014/main" id="{BE69BB1A-3E5F-9ECD-E70A-6B53963F65E9}"/>
              </a:ext>
            </a:extLst>
          </p:cNvPr>
          <p:cNvSpPr>
            <a:spLocks noGrp="1"/>
          </p:cNvSpPr>
          <p:nvPr>
            <p:ph sz="quarter" idx="10"/>
          </p:nvPr>
        </p:nvSpPr>
        <p:spPr/>
        <p:txBody>
          <a:bodyPr/>
          <a:lstStyle/>
          <a:p>
            <a:r>
              <a:rPr lang="zh-CN" altLang="en-US" dirty="0"/>
              <a:t>五、问题解决和推理</a:t>
            </a:r>
          </a:p>
        </p:txBody>
      </p:sp>
    </p:spTree>
    <p:extLst>
      <p:ext uri="{BB962C8B-B14F-4D97-AF65-F5344CB8AC3E}">
        <p14:creationId xmlns:p14="http://schemas.microsoft.com/office/powerpoint/2010/main" val="2878369607"/>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第五节  幼儿思维的发展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r>
              <a:rPr lang="zh-CN" altLang="en-US" dirty="0"/>
              <a:t>（二）推理</a:t>
            </a:r>
          </a:p>
          <a:p>
            <a:r>
              <a:rPr lang="zh-CN" altLang="en-US" dirty="0"/>
              <a:t>儿童在解决问题时，最根本的策略是进行推理。推理是从一个或几个已知的判断出发，推出另一个新判断的思维形式。</a:t>
            </a:r>
          </a:p>
          <a:p>
            <a:r>
              <a:rPr lang="zh-CN" altLang="en-US" dirty="0"/>
              <a:t>推理是一个十分复杂的脑力活动。皮亚杰早年认为，幼儿的思维缺乏可逆性，即在头脑中反过来看问题的能力，因此，他们对于过渡性的关系难以做出正确推理。比如，告诉幼儿：珍妮比素漂亮，素又比海伦漂亮，那么，珍妮和海伦相比，谁更漂亮？幼儿很难完成这类过渡性推理。</a:t>
            </a:r>
          </a:p>
        </p:txBody>
      </p:sp>
      <p:sp>
        <p:nvSpPr>
          <p:cNvPr id="6" name="内容占位符 5">
            <a:extLst>
              <a:ext uri="{FF2B5EF4-FFF2-40B4-BE49-F238E27FC236}">
                <a16:creationId xmlns:a16="http://schemas.microsoft.com/office/drawing/2014/main" id="{BE69BB1A-3E5F-9ECD-E70A-6B53963F65E9}"/>
              </a:ext>
            </a:extLst>
          </p:cNvPr>
          <p:cNvSpPr>
            <a:spLocks noGrp="1"/>
          </p:cNvSpPr>
          <p:nvPr>
            <p:ph sz="quarter" idx="10"/>
          </p:nvPr>
        </p:nvSpPr>
        <p:spPr/>
        <p:txBody>
          <a:bodyPr/>
          <a:lstStyle/>
          <a:p>
            <a:r>
              <a:rPr lang="zh-CN" altLang="en-US" dirty="0"/>
              <a:t>五、问题解决和推理</a:t>
            </a:r>
          </a:p>
        </p:txBody>
      </p:sp>
    </p:spTree>
    <p:extLst>
      <p:ext uri="{BB962C8B-B14F-4D97-AF65-F5344CB8AC3E}">
        <p14:creationId xmlns:p14="http://schemas.microsoft.com/office/powerpoint/2010/main" val="990593106"/>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第五节  幼儿思维的发展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r>
              <a:rPr lang="zh-CN" altLang="en-US" dirty="0"/>
              <a:t>所谓过渡性推理，实际上就是顺序关系的推理。如</a:t>
            </a:r>
            <a:r>
              <a:rPr lang="en-US" altLang="zh-CN" dirty="0"/>
              <a:t>3&gt;2</a:t>
            </a:r>
            <a:r>
              <a:rPr lang="zh-CN" altLang="en-US" dirty="0"/>
              <a:t>，</a:t>
            </a:r>
            <a:r>
              <a:rPr lang="en-US" altLang="zh-CN" dirty="0"/>
              <a:t>2&gt;1</a:t>
            </a:r>
            <a:r>
              <a:rPr lang="zh-CN" altLang="en-US" dirty="0"/>
              <a:t>，那么</a:t>
            </a:r>
            <a:r>
              <a:rPr lang="en-US" altLang="zh-CN" dirty="0"/>
              <a:t>3</a:t>
            </a:r>
            <a:r>
              <a:rPr lang="zh-CN" altLang="en-US" dirty="0"/>
              <a:t>必定大于</a:t>
            </a:r>
            <a:r>
              <a:rPr lang="en-US" altLang="zh-CN" dirty="0"/>
              <a:t>1</a:t>
            </a:r>
            <a:r>
              <a:rPr lang="zh-CN" altLang="en-US" dirty="0"/>
              <a:t>。不能进行过渡推理的儿童就很难真正懂得数的序列关系，也会对空间关系的理解产生困难。因此，皮亚杰认为年幼儿童不具备推理能力。皮亚杰的这一观点受到不少人的质疑。有人认为，幼儿之所以难以完成过渡性推理，可能是与他们的记忆能力有关。当幼儿没记住前提条件时，推理自然也就失败了。有研究者改变实验方法，就发现幼儿还是能完成过渡性推理任务的，只要方法适当，年幼儿童同样可以完成推理任务。目前，这一争论还在继续，需要以更加严密的实验来加以证实。</a:t>
            </a:r>
          </a:p>
        </p:txBody>
      </p:sp>
      <p:sp>
        <p:nvSpPr>
          <p:cNvPr id="6" name="内容占位符 5">
            <a:extLst>
              <a:ext uri="{FF2B5EF4-FFF2-40B4-BE49-F238E27FC236}">
                <a16:creationId xmlns:a16="http://schemas.microsoft.com/office/drawing/2014/main" id="{BE69BB1A-3E5F-9ECD-E70A-6B53963F65E9}"/>
              </a:ext>
            </a:extLst>
          </p:cNvPr>
          <p:cNvSpPr>
            <a:spLocks noGrp="1"/>
          </p:cNvSpPr>
          <p:nvPr>
            <p:ph sz="quarter" idx="10"/>
          </p:nvPr>
        </p:nvSpPr>
        <p:spPr/>
        <p:txBody>
          <a:bodyPr/>
          <a:lstStyle/>
          <a:p>
            <a:r>
              <a:rPr lang="zh-CN" altLang="en-US" dirty="0"/>
              <a:t>五、问题解决和推理</a:t>
            </a:r>
          </a:p>
        </p:txBody>
      </p:sp>
    </p:spTree>
    <p:extLst>
      <p:ext uri="{BB962C8B-B14F-4D97-AF65-F5344CB8AC3E}">
        <p14:creationId xmlns:p14="http://schemas.microsoft.com/office/powerpoint/2010/main" val="33498072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一、感知觉概述</a:t>
            </a:r>
          </a:p>
        </p:txBody>
      </p:sp>
      <p:sp>
        <p:nvSpPr>
          <p:cNvPr id="4" name="内容占位符 3">
            <a:extLst>
              <a:ext uri="{FF2B5EF4-FFF2-40B4-BE49-F238E27FC236}">
                <a16:creationId xmlns:a16="http://schemas.microsoft.com/office/drawing/2014/main" id="{8361055D-B852-E17D-C4D6-C8354C0FD10E}"/>
              </a:ext>
            </a:extLst>
          </p:cNvPr>
          <p:cNvSpPr>
            <a:spLocks noGrp="1"/>
          </p:cNvSpPr>
          <p:nvPr>
            <p:ph sz="quarter" idx="10"/>
          </p:nvPr>
        </p:nvSpPr>
        <p:spPr/>
        <p:txBody>
          <a:bodyPr/>
          <a:lstStyle/>
          <a:p>
            <a:r>
              <a:rPr lang="zh-CN" altLang="en-US" dirty="0"/>
              <a:t>（一）感觉</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r>
              <a:rPr lang="zh-CN" altLang="en-US" dirty="0"/>
              <a:t>感觉在人类的生活中具有非常重要的作用。首先，感觉是人们认识世界的开端。通过感觉，人们既能认识外界事物的颜色、明度、气味、软硬等属性，也能认识自己机体的状态，如饥、渴等，从而有效地进行自我调节。借助于感觉获得的信息，人们可以进行更复杂的知觉、记忆、思维等活动，从而更好地反映客观世界。其次，感觉是维持正常心理活动的重要保障。实验表明，在动物个体发育的早期进行感觉剥夺，会使动物的感觉功能产生严重缺陷；人类也无法长时间忍受全部或部分感觉剥夺。感觉剥夺会使人的思维过程混乱，出现幻觉，注意力不能集中，甚至还会有严重的心理障碍。</a:t>
            </a:r>
          </a:p>
        </p:txBody>
      </p:sp>
    </p:spTree>
    <p:extLst>
      <p:ext uri="{BB962C8B-B14F-4D97-AF65-F5344CB8AC3E}">
        <p14:creationId xmlns:p14="http://schemas.microsoft.com/office/powerpoint/2010/main" val="4121629702"/>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第五节  幼儿思维的发展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r>
              <a:rPr lang="en-US" altLang="zh-CN" dirty="0"/>
              <a:t>1. </a:t>
            </a:r>
            <a:r>
              <a:rPr lang="zh-CN" altLang="en-US" dirty="0"/>
              <a:t>幼儿的演绎推理、归纳推理和类比推理</a:t>
            </a:r>
          </a:p>
          <a:p>
            <a:r>
              <a:rPr lang="zh-CN" altLang="en-US" dirty="0"/>
              <a:t>按逻辑学的分类，推理分为演绎推理、归纳推理和类比推理。</a:t>
            </a:r>
          </a:p>
          <a:p>
            <a:r>
              <a:rPr lang="zh-CN" altLang="en-US" dirty="0"/>
              <a:t>所谓演绎推理，就是根据一些假设为真的前提，得出结论。如：根据“做游戏是很开心的事”和“我今天做过游戏了”，可以得出结论“我今天很开心” 。</a:t>
            </a:r>
          </a:p>
        </p:txBody>
      </p:sp>
      <p:sp>
        <p:nvSpPr>
          <p:cNvPr id="6" name="内容占位符 5">
            <a:extLst>
              <a:ext uri="{FF2B5EF4-FFF2-40B4-BE49-F238E27FC236}">
                <a16:creationId xmlns:a16="http://schemas.microsoft.com/office/drawing/2014/main" id="{BE69BB1A-3E5F-9ECD-E70A-6B53963F65E9}"/>
              </a:ext>
            </a:extLst>
          </p:cNvPr>
          <p:cNvSpPr>
            <a:spLocks noGrp="1"/>
          </p:cNvSpPr>
          <p:nvPr>
            <p:ph sz="quarter" idx="10"/>
          </p:nvPr>
        </p:nvSpPr>
        <p:spPr/>
        <p:txBody>
          <a:bodyPr/>
          <a:lstStyle/>
          <a:p>
            <a:r>
              <a:rPr lang="zh-CN" altLang="en-US" dirty="0"/>
              <a:t>五、问题解决和推理</a:t>
            </a:r>
          </a:p>
        </p:txBody>
      </p:sp>
    </p:spTree>
    <p:extLst>
      <p:ext uri="{BB962C8B-B14F-4D97-AF65-F5344CB8AC3E}">
        <p14:creationId xmlns:p14="http://schemas.microsoft.com/office/powerpoint/2010/main" val="2634791375"/>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第五节  幼儿思维的发展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r>
              <a:rPr lang="zh-CN" altLang="en-US" dirty="0"/>
              <a:t>归纳推理是从许多特殊信息中得出一个一般性的结论。如你到幼儿园去了解小朋友参加课外才艺学习的情况，凡问到一个幼儿就得到一个肯定的回答：“是的，我学钢琴”“我学画画”</a:t>
            </a:r>
            <a:r>
              <a:rPr lang="en-US" altLang="zh-CN" dirty="0"/>
              <a:t>……</a:t>
            </a:r>
            <a:r>
              <a:rPr lang="zh-CN" altLang="en-US" dirty="0"/>
              <a:t>于是你得出结论：这个幼儿园的小朋友全都在课外学习才艺。</a:t>
            </a:r>
          </a:p>
          <a:p>
            <a:r>
              <a:rPr lang="zh-CN" altLang="en-US" dirty="0"/>
              <a:t>类比推理是根据两个事物之间的关系，推断出其他两个类似事物之间也有相应的关系。</a:t>
            </a:r>
          </a:p>
        </p:txBody>
      </p:sp>
      <p:sp>
        <p:nvSpPr>
          <p:cNvPr id="6" name="内容占位符 5">
            <a:extLst>
              <a:ext uri="{FF2B5EF4-FFF2-40B4-BE49-F238E27FC236}">
                <a16:creationId xmlns:a16="http://schemas.microsoft.com/office/drawing/2014/main" id="{BE69BB1A-3E5F-9ECD-E70A-6B53963F65E9}"/>
              </a:ext>
            </a:extLst>
          </p:cNvPr>
          <p:cNvSpPr>
            <a:spLocks noGrp="1"/>
          </p:cNvSpPr>
          <p:nvPr>
            <p:ph sz="quarter" idx="10"/>
          </p:nvPr>
        </p:nvSpPr>
        <p:spPr/>
        <p:txBody>
          <a:bodyPr/>
          <a:lstStyle/>
          <a:p>
            <a:r>
              <a:rPr lang="zh-CN" altLang="en-US" dirty="0"/>
              <a:t>五、问题解决和推理</a:t>
            </a:r>
          </a:p>
        </p:txBody>
      </p:sp>
    </p:spTree>
    <p:extLst>
      <p:ext uri="{BB962C8B-B14F-4D97-AF65-F5344CB8AC3E}">
        <p14:creationId xmlns:p14="http://schemas.microsoft.com/office/powerpoint/2010/main" val="711124563"/>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第五节  幼儿思维的发展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r>
              <a:rPr lang="zh-CN" altLang="en-US" dirty="0"/>
              <a:t>幼儿经常使用的推理是归纳推理和类比推理。早在婴儿期，儿童就能把自己已经掌握的动作在新情境中解决问题，这就是动作水平的归纳推理。在表象水平上，幼儿能将不同外形的动物归于一类，也体现了归纳推理。这些都是我们已经了解的知识。儿童在获得语言的过程中，无论对语音、语法还是语义的掌握，都离不开从大量语言材料中的归纳推理。研究发现，年幼儿童倾向于归纳推理。有一个</a:t>
            </a:r>
            <a:r>
              <a:rPr lang="en-US" altLang="zh-CN" dirty="0"/>
              <a:t>3</a:t>
            </a:r>
            <a:r>
              <a:rPr lang="zh-CN" altLang="en-US" dirty="0"/>
              <a:t>岁儿童坐在马桶上大便时，突然大叫起来，因为他发现，无论是嘴里发出“嗯嗯”声还是不发出“嗯嗯”声，都能排便。这不正是他对自己所有经验的一个归纳推理吗？青春期儿童倾向于演绎推理。</a:t>
            </a:r>
          </a:p>
        </p:txBody>
      </p:sp>
      <p:sp>
        <p:nvSpPr>
          <p:cNvPr id="6" name="内容占位符 5">
            <a:extLst>
              <a:ext uri="{FF2B5EF4-FFF2-40B4-BE49-F238E27FC236}">
                <a16:creationId xmlns:a16="http://schemas.microsoft.com/office/drawing/2014/main" id="{BE69BB1A-3E5F-9ECD-E70A-6B53963F65E9}"/>
              </a:ext>
            </a:extLst>
          </p:cNvPr>
          <p:cNvSpPr>
            <a:spLocks noGrp="1"/>
          </p:cNvSpPr>
          <p:nvPr>
            <p:ph sz="quarter" idx="10"/>
          </p:nvPr>
        </p:nvSpPr>
        <p:spPr/>
        <p:txBody>
          <a:bodyPr/>
          <a:lstStyle/>
          <a:p>
            <a:r>
              <a:rPr lang="zh-CN" altLang="en-US" dirty="0"/>
              <a:t>五、问题解决和推理</a:t>
            </a:r>
          </a:p>
        </p:txBody>
      </p:sp>
    </p:spTree>
    <p:extLst>
      <p:ext uri="{BB962C8B-B14F-4D97-AF65-F5344CB8AC3E}">
        <p14:creationId xmlns:p14="http://schemas.microsoft.com/office/powerpoint/2010/main" val="391249546"/>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第五节  幼儿思维的发展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fontScale="92500" lnSpcReduction="20000"/>
          </a:bodyPr>
          <a:lstStyle/>
          <a:p>
            <a:r>
              <a:rPr lang="zh-CN" altLang="en-US" dirty="0"/>
              <a:t>关于类比推理，包括一套从特殊概括出一般，再由一般指向特殊的复杂思维过程，也就是说，类比推理是归纳推理和演绎推理的有机结合。以往认为只有到小学中、高年级才有明显的类比推理能力。现代的思维研究改变了研究指标，在动作水平上研究类比推理，结果发现，</a:t>
            </a:r>
            <a:r>
              <a:rPr lang="en-US" altLang="zh-CN" dirty="0"/>
              <a:t>25</a:t>
            </a:r>
            <a:r>
              <a:rPr lang="zh-CN" altLang="en-US" dirty="0"/>
              <a:t>个月的儿童也能进行类比推理。向</a:t>
            </a:r>
            <a:r>
              <a:rPr lang="en-US" altLang="zh-CN" dirty="0"/>
              <a:t>25</a:t>
            </a:r>
            <a:r>
              <a:rPr lang="zh-CN" altLang="en-US" dirty="0"/>
              <a:t>个月的儿童提供一个玩具，玩具上有很多不同颜色的门，同时配有不同颜色的钥匙。钥匙与门的颜色是匹配的，只有同色的钥匙才能打开同色的门。此外研究者特意放进一把多余的白钥匙。当婴儿拿着白钥匙时，问：“白门在哪里？”可见，他们已经从红钥匙开红门、黄钥匙开黄门的经验中，推理出还应该有一个白门才对。</a:t>
            </a:r>
          </a:p>
          <a:p>
            <a:r>
              <a:rPr lang="zh-CN" altLang="en-US" dirty="0"/>
              <a:t>另一个设计更复杂的实验进一步证实了婴儿的类比推理能力。详见下面的资料栏。</a:t>
            </a:r>
          </a:p>
        </p:txBody>
      </p:sp>
      <p:sp>
        <p:nvSpPr>
          <p:cNvPr id="6" name="内容占位符 5">
            <a:extLst>
              <a:ext uri="{FF2B5EF4-FFF2-40B4-BE49-F238E27FC236}">
                <a16:creationId xmlns:a16="http://schemas.microsoft.com/office/drawing/2014/main" id="{BE69BB1A-3E5F-9ECD-E70A-6B53963F65E9}"/>
              </a:ext>
            </a:extLst>
          </p:cNvPr>
          <p:cNvSpPr>
            <a:spLocks noGrp="1"/>
          </p:cNvSpPr>
          <p:nvPr>
            <p:ph sz="quarter" idx="10"/>
          </p:nvPr>
        </p:nvSpPr>
        <p:spPr/>
        <p:txBody>
          <a:bodyPr/>
          <a:lstStyle/>
          <a:p>
            <a:r>
              <a:rPr lang="zh-CN" altLang="en-US" dirty="0"/>
              <a:t>五、问题解决和推理</a:t>
            </a:r>
          </a:p>
        </p:txBody>
      </p:sp>
    </p:spTree>
    <p:extLst>
      <p:ext uri="{BB962C8B-B14F-4D97-AF65-F5344CB8AC3E}">
        <p14:creationId xmlns:p14="http://schemas.microsoft.com/office/powerpoint/2010/main" val="3060156548"/>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第五节  幼儿思维的发展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fontScale="92500" lnSpcReduction="10000"/>
          </a:bodyPr>
          <a:lstStyle/>
          <a:p>
            <a:pPr algn="ctr"/>
            <a:r>
              <a:rPr lang="zh-CN" altLang="en-US" b="1" dirty="0"/>
              <a:t>婴儿的类比推理</a:t>
            </a:r>
          </a:p>
          <a:p>
            <a:r>
              <a:rPr lang="zh-CN" altLang="en-US" dirty="0"/>
              <a:t>在婴儿的面前安放一个障碍物，即红色的小盒子，小盒子前面左右铺放两块红色布条，布条上放着两根黑色细绳：一根细绳的远端系着一辆玩具汽车，汽车放在红布的外面；另一根细绳什么也不系（图</a:t>
            </a:r>
            <a:r>
              <a:rPr lang="en-US" altLang="zh-CN" dirty="0"/>
              <a:t>2-15</a:t>
            </a:r>
            <a:r>
              <a:rPr lang="zh-CN" altLang="en-US" dirty="0"/>
              <a:t>）。实验时，让</a:t>
            </a:r>
            <a:r>
              <a:rPr lang="en-US" altLang="zh-CN" dirty="0"/>
              <a:t>10</a:t>
            </a:r>
            <a:r>
              <a:rPr lang="zh-CN" altLang="en-US" dirty="0"/>
              <a:t>～</a:t>
            </a:r>
            <a:r>
              <a:rPr lang="en-US" altLang="zh-CN" dirty="0"/>
              <a:t>12</a:t>
            </a:r>
            <a:r>
              <a:rPr lang="zh-CN" altLang="en-US" dirty="0"/>
              <a:t>个月的婴儿观察父母的动作：首先移开障碍物，然后拉动红布以便抓到红布上的细绳，再拉动细绳把汽车牵引到自己面前，最后拿到汽车。在另一个情境中，汽车改为五彩小马，红布改为绿色条纹布，障碍物也改用绿色小盒子。但婴儿把从父母那儿观察来的动作系列迁移到新情境中，成功地拿到了小马。在第三个实验中，将系玩具的细绳改放在左边的布条上，婴儿同样也拿到了玩具。 </a:t>
            </a:r>
          </a:p>
        </p:txBody>
      </p:sp>
      <p:sp>
        <p:nvSpPr>
          <p:cNvPr id="6" name="内容占位符 5">
            <a:extLst>
              <a:ext uri="{FF2B5EF4-FFF2-40B4-BE49-F238E27FC236}">
                <a16:creationId xmlns:a16="http://schemas.microsoft.com/office/drawing/2014/main" id="{BE69BB1A-3E5F-9ECD-E70A-6B53963F65E9}"/>
              </a:ext>
            </a:extLst>
          </p:cNvPr>
          <p:cNvSpPr>
            <a:spLocks noGrp="1"/>
          </p:cNvSpPr>
          <p:nvPr>
            <p:ph sz="quarter" idx="10"/>
          </p:nvPr>
        </p:nvSpPr>
        <p:spPr/>
        <p:txBody>
          <a:bodyPr/>
          <a:lstStyle/>
          <a:p>
            <a:r>
              <a:rPr lang="zh-CN" altLang="en-US" dirty="0"/>
              <a:t>资料栏</a:t>
            </a:r>
          </a:p>
        </p:txBody>
      </p:sp>
    </p:spTree>
    <p:extLst>
      <p:ext uri="{BB962C8B-B14F-4D97-AF65-F5344CB8AC3E}">
        <p14:creationId xmlns:p14="http://schemas.microsoft.com/office/powerpoint/2010/main" val="923689671"/>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第五节  幼儿思维的发展</a:t>
            </a:r>
          </a:p>
        </p:txBody>
      </p:sp>
      <p:sp>
        <p:nvSpPr>
          <p:cNvPr id="6" name="内容占位符 5">
            <a:extLst>
              <a:ext uri="{FF2B5EF4-FFF2-40B4-BE49-F238E27FC236}">
                <a16:creationId xmlns:a16="http://schemas.microsoft.com/office/drawing/2014/main" id="{BE69BB1A-3E5F-9ECD-E70A-6B53963F65E9}"/>
              </a:ext>
            </a:extLst>
          </p:cNvPr>
          <p:cNvSpPr>
            <a:spLocks noGrp="1"/>
          </p:cNvSpPr>
          <p:nvPr>
            <p:ph sz="quarter" idx="10"/>
          </p:nvPr>
        </p:nvSpPr>
        <p:spPr/>
        <p:txBody>
          <a:bodyPr/>
          <a:lstStyle/>
          <a:p>
            <a:r>
              <a:rPr lang="zh-CN" altLang="en-US" dirty="0"/>
              <a:t>资料栏</a:t>
            </a:r>
          </a:p>
        </p:txBody>
      </p:sp>
      <p:sp>
        <p:nvSpPr>
          <p:cNvPr id="4" name="文本占位符 3">
            <a:extLst>
              <a:ext uri="{FF2B5EF4-FFF2-40B4-BE49-F238E27FC236}">
                <a16:creationId xmlns:a16="http://schemas.microsoft.com/office/drawing/2014/main" id="{A7A86978-6712-C8FC-CEE1-5B41C0980463}"/>
              </a:ext>
            </a:extLst>
          </p:cNvPr>
          <p:cNvSpPr>
            <a:spLocks noGrp="1"/>
          </p:cNvSpPr>
          <p:nvPr>
            <p:ph type="body" sz="quarter" idx="11"/>
          </p:nvPr>
        </p:nvSpPr>
        <p:spPr/>
        <p:txBody>
          <a:bodyPr/>
          <a:lstStyle/>
          <a:p>
            <a:endParaRPr lang="zh-CN" altLang="en-US"/>
          </a:p>
        </p:txBody>
      </p:sp>
      <p:pic>
        <p:nvPicPr>
          <p:cNvPr id="12290" name="图片 17">
            <a:extLst>
              <a:ext uri="{FF2B5EF4-FFF2-40B4-BE49-F238E27FC236}">
                <a16:creationId xmlns:a16="http://schemas.microsoft.com/office/drawing/2014/main" id="{15AD7257-BB40-B84A-C305-BE60431B30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0862" y="2556894"/>
            <a:ext cx="5210237" cy="2820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本框 7">
            <a:extLst>
              <a:ext uri="{FF2B5EF4-FFF2-40B4-BE49-F238E27FC236}">
                <a16:creationId xmlns:a16="http://schemas.microsoft.com/office/drawing/2014/main" id="{13331D56-1CE0-0991-6ED7-D51B83717DF8}"/>
              </a:ext>
            </a:extLst>
          </p:cNvPr>
          <p:cNvSpPr txBox="1"/>
          <p:nvPr/>
        </p:nvSpPr>
        <p:spPr>
          <a:xfrm>
            <a:off x="4684594" y="5636933"/>
            <a:ext cx="6093724" cy="369332"/>
          </a:xfrm>
          <a:prstGeom prst="rect">
            <a:avLst/>
          </a:prstGeom>
          <a:noFill/>
        </p:spPr>
        <p:txBody>
          <a:bodyPr wrap="square">
            <a:spAutoFit/>
          </a:bodyPr>
          <a:lstStyle/>
          <a:p>
            <a:r>
              <a:rPr lang="zh-CN" altLang="en-US" dirty="0"/>
              <a:t>图2-15  婴儿的类比推理</a:t>
            </a:r>
          </a:p>
        </p:txBody>
      </p:sp>
    </p:spTree>
    <p:extLst>
      <p:ext uri="{BB962C8B-B14F-4D97-AF65-F5344CB8AC3E}">
        <p14:creationId xmlns:p14="http://schemas.microsoft.com/office/powerpoint/2010/main" val="3289511108"/>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第五节  幼儿思维的发展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r>
              <a:rPr lang="en-US" altLang="zh-CN" dirty="0"/>
              <a:t>2. </a:t>
            </a:r>
            <a:r>
              <a:rPr lang="zh-CN" altLang="en-US" dirty="0"/>
              <a:t>幼儿因果推理的发展</a:t>
            </a:r>
          </a:p>
          <a:p>
            <a:r>
              <a:rPr lang="zh-CN" altLang="en-US" dirty="0"/>
              <a:t>对事物之间的因果推理，也是我们认识世界的重要能力。有研究者发现，</a:t>
            </a:r>
            <a:r>
              <a:rPr lang="en-US" altLang="zh-CN" dirty="0"/>
              <a:t>6</a:t>
            </a:r>
            <a:r>
              <a:rPr lang="zh-CN" altLang="en-US" dirty="0"/>
              <a:t>个月的婴儿就能进行因果推理。他们把</a:t>
            </a:r>
            <a:r>
              <a:rPr lang="en-US" altLang="zh-CN" dirty="0"/>
              <a:t>6</a:t>
            </a:r>
            <a:r>
              <a:rPr lang="zh-CN" altLang="en-US" dirty="0"/>
              <a:t>个月的婴儿分成</a:t>
            </a:r>
            <a:r>
              <a:rPr lang="en-US" altLang="zh-CN" dirty="0"/>
              <a:t>2</a:t>
            </a:r>
            <a:r>
              <a:rPr lang="zh-CN" altLang="en-US" dirty="0"/>
              <a:t>组，呈现</a:t>
            </a:r>
            <a:r>
              <a:rPr lang="en-US" altLang="zh-CN" dirty="0"/>
              <a:t>A</a:t>
            </a:r>
            <a:r>
              <a:rPr lang="zh-CN" altLang="en-US" dirty="0"/>
              <a:t>、</a:t>
            </a:r>
            <a:r>
              <a:rPr lang="en-US" altLang="zh-CN" dirty="0"/>
              <a:t>B</a:t>
            </a:r>
            <a:r>
              <a:rPr lang="zh-CN" altLang="en-US" dirty="0"/>
              <a:t>两个物体。</a:t>
            </a:r>
            <a:r>
              <a:rPr lang="en-US" altLang="zh-CN" dirty="0"/>
              <a:t>A</a:t>
            </a:r>
            <a:r>
              <a:rPr lang="zh-CN" altLang="en-US" dirty="0"/>
              <a:t>逐步向</a:t>
            </a:r>
            <a:r>
              <a:rPr lang="en-US" altLang="zh-CN" dirty="0"/>
              <a:t>B</a:t>
            </a:r>
            <a:r>
              <a:rPr lang="zh-CN" altLang="en-US" dirty="0"/>
              <a:t>移动，最终撞到</a:t>
            </a:r>
            <a:r>
              <a:rPr lang="en-US" altLang="zh-CN" dirty="0"/>
              <a:t>B</a:t>
            </a:r>
            <a:r>
              <a:rPr lang="zh-CN" altLang="en-US" dirty="0"/>
              <a:t>。向第一组的婴儿呈现</a:t>
            </a:r>
            <a:r>
              <a:rPr lang="en-US" altLang="zh-CN" dirty="0"/>
              <a:t>A</a:t>
            </a:r>
            <a:r>
              <a:rPr lang="zh-CN" altLang="en-US" dirty="0"/>
              <a:t>撞击</a:t>
            </a:r>
            <a:r>
              <a:rPr lang="en-US" altLang="zh-CN" dirty="0"/>
              <a:t>B</a:t>
            </a:r>
            <a:r>
              <a:rPr lang="zh-CN" altLang="en-US" dirty="0"/>
              <a:t>后，</a:t>
            </a:r>
            <a:r>
              <a:rPr lang="en-US" altLang="zh-CN" dirty="0"/>
              <a:t>B</a:t>
            </a:r>
            <a:r>
              <a:rPr lang="zh-CN" altLang="en-US" dirty="0"/>
              <a:t>立即移动；向第二组婴儿呈现</a:t>
            </a:r>
            <a:r>
              <a:rPr lang="en-US" altLang="zh-CN" dirty="0"/>
              <a:t>A</a:t>
            </a:r>
            <a:r>
              <a:rPr lang="zh-CN" altLang="en-US" dirty="0"/>
              <a:t>撞击</a:t>
            </a:r>
            <a:r>
              <a:rPr lang="en-US" altLang="zh-CN" dirty="0"/>
              <a:t>B</a:t>
            </a:r>
            <a:r>
              <a:rPr lang="zh-CN" altLang="en-US" dirty="0"/>
              <a:t>物体</a:t>
            </a:r>
            <a:r>
              <a:rPr lang="en-US" altLang="zh-CN" dirty="0"/>
              <a:t>5</a:t>
            </a:r>
            <a:r>
              <a:rPr lang="zh-CN" altLang="en-US" dirty="0"/>
              <a:t>秒钟后，</a:t>
            </a:r>
            <a:r>
              <a:rPr lang="en-US" altLang="zh-CN" dirty="0"/>
              <a:t>B</a:t>
            </a:r>
            <a:r>
              <a:rPr lang="zh-CN" altLang="en-US" dirty="0"/>
              <a:t>才开始移动。研究者认为，假设婴儿与成人一样具有因果推理能力的话，那么第一组婴儿应做出碰撞是</a:t>
            </a:r>
            <a:r>
              <a:rPr lang="en-US" altLang="zh-CN" dirty="0"/>
              <a:t>B</a:t>
            </a:r>
            <a:r>
              <a:rPr lang="zh-CN" altLang="en-US" dirty="0"/>
              <a:t>移动的原因的判断，而第二组会做出碰撞与</a:t>
            </a:r>
            <a:r>
              <a:rPr lang="en-US" altLang="zh-CN" dirty="0"/>
              <a:t>B</a:t>
            </a:r>
            <a:r>
              <a:rPr lang="zh-CN" altLang="en-US" dirty="0"/>
              <a:t>移动没有关系的判断。</a:t>
            </a:r>
          </a:p>
        </p:txBody>
      </p:sp>
      <p:sp>
        <p:nvSpPr>
          <p:cNvPr id="6" name="内容占位符 5">
            <a:extLst>
              <a:ext uri="{FF2B5EF4-FFF2-40B4-BE49-F238E27FC236}">
                <a16:creationId xmlns:a16="http://schemas.microsoft.com/office/drawing/2014/main" id="{BE69BB1A-3E5F-9ECD-E70A-6B53963F65E9}"/>
              </a:ext>
            </a:extLst>
          </p:cNvPr>
          <p:cNvSpPr>
            <a:spLocks noGrp="1"/>
          </p:cNvSpPr>
          <p:nvPr>
            <p:ph sz="quarter" idx="10"/>
          </p:nvPr>
        </p:nvSpPr>
        <p:spPr/>
        <p:txBody>
          <a:bodyPr/>
          <a:lstStyle/>
          <a:p>
            <a:r>
              <a:rPr lang="zh-CN" altLang="en-US" dirty="0"/>
              <a:t>五、问题解决和推理</a:t>
            </a:r>
          </a:p>
        </p:txBody>
      </p:sp>
    </p:spTree>
    <p:extLst>
      <p:ext uri="{BB962C8B-B14F-4D97-AF65-F5344CB8AC3E}">
        <p14:creationId xmlns:p14="http://schemas.microsoft.com/office/powerpoint/2010/main" val="1815078156"/>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第五节  幼儿思维的发展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fontScale="92500" lnSpcReduction="10000"/>
          </a:bodyPr>
          <a:lstStyle/>
          <a:p>
            <a:r>
              <a:rPr lang="zh-CN" altLang="en-US" dirty="0"/>
              <a:t>为了证实这一假设，研究者向两组婴儿都呈现另一种运动方式，让</a:t>
            </a:r>
            <a:r>
              <a:rPr lang="en-US" altLang="zh-CN" dirty="0"/>
              <a:t>B</a:t>
            </a:r>
            <a:r>
              <a:rPr lang="zh-CN" altLang="en-US" dirty="0"/>
              <a:t>向</a:t>
            </a:r>
            <a:r>
              <a:rPr lang="en-US" altLang="zh-CN" dirty="0"/>
              <a:t>A</a:t>
            </a:r>
            <a:r>
              <a:rPr lang="zh-CN" altLang="en-US" dirty="0"/>
              <a:t>移动，并撞击</a:t>
            </a:r>
            <a:r>
              <a:rPr lang="en-US" altLang="zh-CN" dirty="0"/>
              <a:t>A</a:t>
            </a:r>
            <a:r>
              <a:rPr lang="zh-CN" altLang="en-US" dirty="0"/>
              <a:t>，使</a:t>
            </a:r>
            <a:r>
              <a:rPr lang="en-US" altLang="zh-CN" dirty="0"/>
              <a:t>A</a:t>
            </a:r>
            <a:r>
              <a:rPr lang="zh-CN" altLang="en-US" dirty="0"/>
              <a:t>马上发生移动。结果发现，第一组的婴儿感到非常惊讶，他们的注视时间明显延长，而第二组婴儿没有惊讶表现，注视时间没有变化。研究者得出的结论是：第一组婴儿根据事件发生的时间顺序，得出</a:t>
            </a:r>
            <a:r>
              <a:rPr lang="en-US" altLang="zh-CN" dirty="0"/>
              <a:t>A</a:t>
            </a:r>
            <a:r>
              <a:rPr lang="zh-CN" altLang="en-US" dirty="0"/>
              <a:t>与</a:t>
            </a:r>
            <a:r>
              <a:rPr lang="en-US" altLang="zh-CN" dirty="0"/>
              <a:t>B</a:t>
            </a:r>
            <a:r>
              <a:rPr lang="zh-CN" altLang="en-US" dirty="0"/>
              <a:t>运动之间的因果推理，而另一组婴儿得不出这个结论。</a:t>
            </a:r>
          </a:p>
          <a:p>
            <a:r>
              <a:rPr lang="zh-CN" altLang="en-US" dirty="0"/>
              <a:t>有研究者以</a:t>
            </a:r>
            <a:r>
              <a:rPr lang="en-US" altLang="zh-CN" dirty="0"/>
              <a:t>3</a:t>
            </a:r>
            <a:r>
              <a:rPr lang="zh-CN" altLang="en-US" dirty="0"/>
              <a:t>、</a:t>
            </a:r>
            <a:r>
              <a:rPr lang="en-US" altLang="zh-CN" dirty="0"/>
              <a:t>4</a:t>
            </a:r>
            <a:r>
              <a:rPr lang="zh-CN" altLang="en-US" dirty="0"/>
              <a:t>、</a:t>
            </a:r>
            <a:r>
              <a:rPr lang="en-US" altLang="zh-CN" dirty="0"/>
              <a:t>5</a:t>
            </a:r>
            <a:r>
              <a:rPr lang="zh-CN" altLang="en-US" dirty="0"/>
              <a:t>岁幼儿为被试，往一个游戏盒里投</a:t>
            </a:r>
            <a:r>
              <a:rPr lang="en-US" altLang="zh-CN" dirty="0"/>
              <a:t>2</a:t>
            </a:r>
            <a:r>
              <a:rPr lang="zh-CN" altLang="en-US" dirty="0"/>
              <a:t>粒石子，第一粒石子投中后，会有一个名叫杰克的玩偶弹跳出来，然后再投第二粒石子。所有的被试都认为，使杰克弹跳出来的原因是第一粒石子，而不是第二粒。还有一些更为复杂的实验表明，</a:t>
            </a:r>
            <a:r>
              <a:rPr lang="en-US" altLang="zh-CN" dirty="0"/>
              <a:t>4</a:t>
            </a:r>
            <a:r>
              <a:rPr lang="zh-CN" altLang="en-US" dirty="0"/>
              <a:t>岁是幼儿因果推理发生飞跃的年龄阶段。</a:t>
            </a:r>
          </a:p>
        </p:txBody>
      </p:sp>
      <p:sp>
        <p:nvSpPr>
          <p:cNvPr id="6" name="内容占位符 5">
            <a:extLst>
              <a:ext uri="{FF2B5EF4-FFF2-40B4-BE49-F238E27FC236}">
                <a16:creationId xmlns:a16="http://schemas.microsoft.com/office/drawing/2014/main" id="{BE69BB1A-3E5F-9ECD-E70A-6B53963F65E9}"/>
              </a:ext>
            </a:extLst>
          </p:cNvPr>
          <p:cNvSpPr>
            <a:spLocks noGrp="1"/>
          </p:cNvSpPr>
          <p:nvPr>
            <p:ph sz="quarter" idx="10"/>
          </p:nvPr>
        </p:nvSpPr>
        <p:spPr/>
        <p:txBody>
          <a:bodyPr/>
          <a:lstStyle/>
          <a:p>
            <a:r>
              <a:rPr lang="zh-CN" altLang="en-US" dirty="0"/>
              <a:t>五、问题解决和推理</a:t>
            </a:r>
          </a:p>
        </p:txBody>
      </p:sp>
    </p:spTree>
    <p:extLst>
      <p:ext uri="{BB962C8B-B14F-4D97-AF65-F5344CB8AC3E}">
        <p14:creationId xmlns:p14="http://schemas.microsoft.com/office/powerpoint/2010/main" val="1016469171"/>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第五节  幼儿思维的发展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r>
              <a:rPr lang="zh-CN" altLang="en-US" dirty="0"/>
              <a:t>当代的发展心理学家们倾向于认为，儿童的头脑中拥有形成知识和解决问题的最初的特殊资源。通过儿童心理的漫长发展，儿童的各种特殊能力相互联系、整合，形成一个复杂而灵活的知识和技能的系统。语言，作为心理的工具的参与，使思维和解决问题的过程变得更容易用意识反省和表达交流。</a:t>
            </a:r>
          </a:p>
          <a:p>
            <a:r>
              <a:rPr lang="zh-CN" altLang="en-US" dirty="0"/>
              <a:t>关于幼儿思维的发展，永远是一个充满魅力的研究领域。</a:t>
            </a:r>
          </a:p>
        </p:txBody>
      </p:sp>
      <p:sp>
        <p:nvSpPr>
          <p:cNvPr id="6" name="内容占位符 5">
            <a:extLst>
              <a:ext uri="{FF2B5EF4-FFF2-40B4-BE49-F238E27FC236}">
                <a16:creationId xmlns:a16="http://schemas.microsoft.com/office/drawing/2014/main" id="{BE69BB1A-3E5F-9ECD-E70A-6B53963F65E9}"/>
              </a:ext>
            </a:extLst>
          </p:cNvPr>
          <p:cNvSpPr>
            <a:spLocks noGrp="1"/>
          </p:cNvSpPr>
          <p:nvPr>
            <p:ph sz="quarter" idx="10"/>
          </p:nvPr>
        </p:nvSpPr>
        <p:spPr/>
        <p:txBody>
          <a:bodyPr/>
          <a:lstStyle/>
          <a:p>
            <a:r>
              <a:rPr lang="zh-CN" altLang="en-US" dirty="0"/>
              <a:t>五、问题解决和推理</a:t>
            </a:r>
          </a:p>
        </p:txBody>
      </p:sp>
    </p:spTree>
    <p:extLst>
      <p:ext uri="{BB962C8B-B14F-4D97-AF65-F5344CB8AC3E}">
        <p14:creationId xmlns:p14="http://schemas.microsoft.com/office/powerpoint/2010/main" val="74247169"/>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第五节  幼儿思维的发展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r>
              <a:rPr lang="zh-CN" altLang="en-US" dirty="0"/>
              <a:t>儿童思维的发展不仅表现在对物理世界的认知，也表现在对社会的认知中。</a:t>
            </a:r>
          </a:p>
          <a:p>
            <a:r>
              <a:rPr lang="zh-CN" altLang="en-US" dirty="0"/>
              <a:t>我们在有关感知觉的内容中，介绍过婴儿对人脸的偏好以及日常生活中常见的母子之间的目光对视，这实际上就是儿童社会认知（知觉）的开始。在后来的活动中，父母和孩子共同注意某个物体，心理学称为注意共享。注意共享也是婴幼儿社会认知机能的重要表现。</a:t>
            </a:r>
          </a:p>
        </p:txBody>
      </p:sp>
      <p:sp>
        <p:nvSpPr>
          <p:cNvPr id="6" name="内容占位符 5">
            <a:extLst>
              <a:ext uri="{FF2B5EF4-FFF2-40B4-BE49-F238E27FC236}">
                <a16:creationId xmlns:a16="http://schemas.microsoft.com/office/drawing/2014/main" id="{BE69BB1A-3E5F-9ECD-E70A-6B53963F65E9}"/>
              </a:ext>
            </a:extLst>
          </p:cNvPr>
          <p:cNvSpPr>
            <a:spLocks noGrp="1"/>
          </p:cNvSpPr>
          <p:nvPr>
            <p:ph sz="quarter" idx="10"/>
          </p:nvPr>
        </p:nvSpPr>
        <p:spPr/>
        <p:txBody>
          <a:bodyPr/>
          <a:lstStyle/>
          <a:p>
            <a:r>
              <a:rPr lang="zh-CN" altLang="en-US" dirty="0"/>
              <a:t>六、婴幼儿的社会认知</a:t>
            </a:r>
          </a:p>
        </p:txBody>
      </p:sp>
    </p:spTree>
    <p:extLst>
      <p:ext uri="{BB962C8B-B14F-4D97-AF65-F5344CB8AC3E}">
        <p14:creationId xmlns:p14="http://schemas.microsoft.com/office/powerpoint/2010/main" val="24130677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一、感知觉概述</a:t>
            </a:r>
          </a:p>
        </p:txBody>
      </p:sp>
      <p:sp>
        <p:nvSpPr>
          <p:cNvPr id="4" name="内容占位符 3">
            <a:extLst>
              <a:ext uri="{FF2B5EF4-FFF2-40B4-BE49-F238E27FC236}">
                <a16:creationId xmlns:a16="http://schemas.microsoft.com/office/drawing/2014/main" id="{8361055D-B852-E17D-C4D6-C8354C0FD10E}"/>
              </a:ext>
            </a:extLst>
          </p:cNvPr>
          <p:cNvSpPr>
            <a:spLocks noGrp="1"/>
          </p:cNvSpPr>
          <p:nvPr>
            <p:ph sz="quarter" idx="10"/>
          </p:nvPr>
        </p:nvSpPr>
        <p:spPr/>
        <p:txBody>
          <a:bodyPr/>
          <a:lstStyle/>
          <a:p>
            <a:r>
              <a:rPr lang="zh-CN" altLang="en-US" dirty="0"/>
              <a:t>（二）知觉</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lnSpcReduction="10000"/>
          </a:bodyPr>
          <a:lstStyle/>
          <a:p>
            <a:r>
              <a:rPr lang="zh-CN" altLang="en-US" dirty="0"/>
              <a:t>心理学上把人对作用在感觉器官上的内外刺激的整体反映，称作知觉。</a:t>
            </a:r>
          </a:p>
          <a:p>
            <a:r>
              <a:rPr lang="zh-CN" altLang="en-US" dirty="0"/>
              <a:t>任何一种感觉，反映的是事物的个别属性。当我们把对事物的不同个别属性加以综合时，就产生了对事物的整体反映，这就是知觉。所以，我们可以说，知觉是对感觉信息的组织和解释过程。日常生活中</a:t>
            </a:r>
            <a:r>
              <a:rPr lang="en-US" altLang="zh-CN" dirty="0"/>
              <a:t>,</a:t>
            </a:r>
            <a:r>
              <a:rPr lang="zh-CN" altLang="en-US" dirty="0"/>
              <a:t>我们通常是以知觉的形式来反映事物，事实上，单纯的感觉只是实验室里的研究对象。现代科学研究发现，无论是鸟类还是人类，感觉器官的发展都遵循着同样的顺序：肤觉</a:t>
            </a:r>
            <a:r>
              <a:rPr lang="en-US" altLang="zh-CN" dirty="0"/>
              <a:t>—</a:t>
            </a:r>
            <a:r>
              <a:rPr lang="zh-CN" altLang="en-US" dirty="0"/>
              <a:t>前庭</a:t>
            </a:r>
            <a:r>
              <a:rPr lang="en-US" altLang="zh-CN" dirty="0"/>
              <a:t>—</a:t>
            </a:r>
            <a:r>
              <a:rPr lang="zh-CN" altLang="en-US" dirty="0"/>
              <a:t>嗅觉，味觉</a:t>
            </a:r>
            <a:r>
              <a:rPr lang="en-US" altLang="zh-CN" dirty="0"/>
              <a:t>—</a:t>
            </a:r>
            <a:r>
              <a:rPr lang="zh-CN" altLang="en-US" dirty="0"/>
              <a:t>听觉</a:t>
            </a:r>
            <a:r>
              <a:rPr lang="en-US" altLang="zh-CN" dirty="0"/>
              <a:t>—</a:t>
            </a:r>
            <a:r>
              <a:rPr lang="zh-CN" altLang="en-US" dirty="0"/>
              <a:t>视觉。每一类特殊的感觉，都是特定的感觉器官接受特定的刺激，传送到中枢神经系统后产生的反应。</a:t>
            </a:r>
          </a:p>
        </p:txBody>
      </p:sp>
    </p:spTree>
    <p:extLst>
      <p:ext uri="{BB962C8B-B14F-4D97-AF65-F5344CB8AC3E}">
        <p14:creationId xmlns:p14="http://schemas.microsoft.com/office/powerpoint/2010/main" val="574337382"/>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第五节  幼儿思维的发展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r>
              <a:rPr lang="zh-CN" altLang="en-US" dirty="0"/>
              <a:t>了解别人的意图，是重要的社会认知。有研究者发现，</a:t>
            </a:r>
            <a:r>
              <a:rPr lang="en-US" altLang="zh-CN" dirty="0"/>
              <a:t>18</a:t>
            </a:r>
            <a:r>
              <a:rPr lang="zh-CN" altLang="en-US" dirty="0"/>
              <a:t>个月的儿童能推断成人的意图。他们将被试分为两组，一组儿童看到成人在穿珠子或将圆环挂到钩子上，但成人没有成功。另一组儿童看到成人成功地完成了穿珠子或挂圆环的任务，然后让两组儿童自己去完成这个简单的任务。结果，第一组和第二组儿童都把珠子穿起或将圆环挂起了。他们并不受成人“失败”行为的影响去模仿成人的行为，而是正确地领会到了成人的意图。</a:t>
            </a:r>
          </a:p>
        </p:txBody>
      </p:sp>
      <p:sp>
        <p:nvSpPr>
          <p:cNvPr id="6" name="内容占位符 5">
            <a:extLst>
              <a:ext uri="{FF2B5EF4-FFF2-40B4-BE49-F238E27FC236}">
                <a16:creationId xmlns:a16="http://schemas.microsoft.com/office/drawing/2014/main" id="{BE69BB1A-3E5F-9ECD-E70A-6B53963F65E9}"/>
              </a:ext>
            </a:extLst>
          </p:cNvPr>
          <p:cNvSpPr>
            <a:spLocks noGrp="1"/>
          </p:cNvSpPr>
          <p:nvPr>
            <p:ph sz="quarter" idx="10"/>
          </p:nvPr>
        </p:nvSpPr>
        <p:spPr/>
        <p:txBody>
          <a:bodyPr/>
          <a:lstStyle/>
          <a:p>
            <a:r>
              <a:rPr lang="zh-CN" altLang="en-US" dirty="0"/>
              <a:t>六、婴幼儿的社会认知</a:t>
            </a:r>
          </a:p>
        </p:txBody>
      </p:sp>
    </p:spTree>
    <p:extLst>
      <p:ext uri="{BB962C8B-B14F-4D97-AF65-F5344CB8AC3E}">
        <p14:creationId xmlns:p14="http://schemas.microsoft.com/office/powerpoint/2010/main" val="2502980448"/>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第五节  幼儿思维的发展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fontScale="85000" lnSpcReduction="10000"/>
          </a:bodyPr>
          <a:lstStyle/>
          <a:p>
            <a:r>
              <a:rPr lang="zh-CN" altLang="en-US" dirty="0"/>
              <a:t>目前盛行的心理理论的研究成果告诉我们，</a:t>
            </a:r>
            <a:r>
              <a:rPr lang="en-US" altLang="zh-CN" dirty="0"/>
              <a:t>2</a:t>
            </a:r>
            <a:r>
              <a:rPr lang="zh-CN" altLang="en-US" dirty="0"/>
              <a:t>岁的儿童开始懂得别人心中的愿望（“他想要”），</a:t>
            </a:r>
            <a:r>
              <a:rPr lang="en-US" altLang="zh-CN" dirty="0"/>
              <a:t>4</a:t>
            </a:r>
            <a:r>
              <a:rPr lang="zh-CN" altLang="en-US" dirty="0"/>
              <a:t>岁儿童开始懂得信念（“他认为”）。</a:t>
            </a:r>
            <a:r>
              <a:rPr lang="en-US" altLang="zh-CN" dirty="0"/>
              <a:t>2</a:t>
            </a:r>
            <a:r>
              <a:rPr lang="zh-CN" altLang="en-US" dirty="0"/>
              <a:t>～</a:t>
            </a:r>
            <a:r>
              <a:rPr lang="en-US" altLang="zh-CN" dirty="0"/>
              <a:t>4</a:t>
            </a:r>
            <a:r>
              <a:rPr lang="zh-CN" altLang="en-US" dirty="0"/>
              <a:t>岁之间的儿童则介乎愿望和信念之间。在认识他人的活动时，幼儿倾向于用心理特性来描述和解释行为。例如，当他看见一个小朋友过马路紧紧拉着妈妈的手时，他会解释道：“他怕汽车。”在自然情境中，儿童对因果关系的陈述，绝大多数都涉及到社会领域（如人们的愿望、情绪、意图），而很少涉及物理领域。在与他人的交往中，幼儿还会逐步了解某个人的特质。</a:t>
            </a:r>
            <a:r>
              <a:rPr lang="en-US" altLang="zh-CN" dirty="0"/>
              <a:t>4</a:t>
            </a:r>
            <a:r>
              <a:rPr lang="zh-CN" altLang="en-US" dirty="0"/>
              <a:t>岁的幼儿就能使用特质称谓，如“她很害羞”，并以此来推测这个人的下一步行为。</a:t>
            </a:r>
            <a:r>
              <a:rPr lang="en-US" altLang="zh-CN" dirty="0"/>
              <a:t>5</a:t>
            </a:r>
            <a:r>
              <a:rPr lang="zh-CN" altLang="en-US" dirty="0"/>
              <a:t>岁的幼儿对具有积极特质的人的行为往往有高估的倾向。如：他们甚至认为一个“好”孩子比一个“不好”的孩子跳得更高，跑得更快，表现出明显的刻板印象。幼儿在评价别人的特质时，往往从与自己的关系出发，如：“他很好，因为他肯跟我玩。”</a:t>
            </a:r>
          </a:p>
        </p:txBody>
      </p:sp>
      <p:sp>
        <p:nvSpPr>
          <p:cNvPr id="6" name="内容占位符 5">
            <a:extLst>
              <a:ext uri="{FF2B5EF4-FFF2-40B4-BE49-F238E27FC236}">
                <a16:creationId xmlns:a16="http://schemas.microsoft.com/office/drawing/2014/main" id="{BE69BB1A-3E5F-9ECD-E70A-6B53963F65E9}"/>
              </a:ext>
            </a:extLst>
          </p:cNvPr>
          <p:cNvSpPr>
            <a:spLocks noGrp="1"/>
          </p:cNvSpPr>
          <p:nvPr>
            <p:ph sz="quarter" idx="10"/>
          </p:nvPr>
        </p:nvSpPr>
        <p:spPr/>
        <p:txBody>
          <a:bodyPr/>
          <a:lstStyle/>
          <a:p>
            <a:r>
              <a:rPr lang="zh-CN" altLang="en-US" dirty="0"/>
              <a:t>六、婴幼儿的社会认知</a:t>
            </a:r>
          </a:p>
        </p:txBody>
      </p:sp>
    </p:spTree>
    <p:extLst>
      <p:ext uri="{BB962C8B-B14F-4D97-AF65-F5344CB8AC3E}">
        <p14:creationId xmlns:p14="http://schemas.microsoft.com/office/powerpoint/2010/main" val="2542427878"/>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第五节  幼儿思维的发展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r>
              <a:rPr lang="zh-CN" altLang="en-US" dirty="0"/>
              <a:t>婴幼儿与他人的互动，是认识他人的行为和了解他人与自己关系的基本方式。婴儿很早就学会用哭声引起父母行动的策略（只要我一哭，父母就会过来），也很早就学会了他自己的行为与别人行为之间的相互交替。（如成人用双手捂着脸与婴儿“躲猫猫”以及与婴儿发出的笑声之间的关系。这时的婴儿事实上已经能预测到成人下一步的动作）儿童解决问题时，离不开社会的支持，如父母、教师、同伴的提示和鼓励。儿童身边的每一种社会关系，都有独特的心理动力作用，对儿童的认知发展起到独特的、深远的影响。</a:t>
            </a:r>
          </a:p>
        </p:txBody>
      </p:sp>
      <p:sp>
        <p:nvSpPr>
          <p:cNvPr id="6" name="内容占位符 5">
            <a:extLst>
              <a:ext uri="{FF2B5EF4-FFF2-40B4-BE49-F238E27FC236}">
                <a16:creationId xmlns:a16="http://schemas.microsoft.com/office/drawing/2014/main" id="{BE69BB1A-3E5F-9ECD-E70A-6B53963F65E9}"/>
              </a:ext>
            </a:extLst>
          </p:cNvPr>
          <p:cNvSpPr>
            <a:spLocks noGrp="1"/>
          </p:cNvSpPr>
          <p:nvPr>
            <p:ph sz="quarter" idx="10"/>
          </p:nvPr>
        </p:nvSpPr>
        <p:spPr/>
        <p:txBody>
          <a:bodyPr/>
          <a:lstStyle/>
          <a:p>
            <a:r>
              <a:rPr lang="zh-CN" altLang="en-US" dirty="0"/>
              <a:t>六、婴幼儿的社会认知</a:t>
            </a:r>
          </a:p>
        </p:txBody>
      </p:sp>
    </p:spTree>
    <p:extLst>
      <p:ext uri="{BB962C8B-B14F-4D97-AF65-F5344CB8AC3E}">
        <p14:creationId xmlns:p14="http://schemas.microsoft.com/office/powerpoint/2010/main" val="598711065"/>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第五节  幼儿思维的发展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r>
              <a:rPr lang="zh-CN" altLang="en-US" dirty="0"/>
              <a:t>例如，成人或其他儿童经常与幼小的儿童进行假装游戏，在假装游戏中，通过扮演各种不同的角色对不同人物的心理状态进行表征。儿童在假装游戏中需要对同一事物有不同的认识，需要正确区分现实世界与假想世界，认识到假装的角色只是心理的产物，而不是真实的人物。这种对角色的认识能力，与认识别人心理状态的心理能力是一致的，对幼儿认识别人的心理有积极的意义。更深远的影响是，每一个人在收集信息和处理信息时，都受到所处文化的影响。文化的特定思维方式和习惯，根深蒂固地影响着我们的认知活动。</a:t>
            </a:r>
          </a:p>
        </p:txBody>
      </p:sp>
      <p:sp>
        <p:nvSpPr>
          <p:cNvPr id="6" name="内容占位符 5">
            <a:extLst>
              <a:ext uri="{FF2B5EF4-FFF2-40B4-BE49-F238E27FC236}">
                <a16:creationId xmlns:a16="http://schemas.microsoft.com/office/drawing/2014/main" id="{BE69BB1A-3E5F-9ECD-E70A-6B53963F65E9}"/>
              </a:ext>
            </a:extLst>
          </p:cNvPr>
          <p:cNvSpPr>
            <a:spLocks noGrp="1"/>
          </p:cNvSpPr>
          <p:nvPr>
            <p:ph sz="quarter" idx="10"/>
          </p:nvPr>
        </p:nvSpPr>
        <p:spPr/>
        <p:txBody>
          <a:bodyPr/>
          <a:lstStyle/>
          <a:p>
            <a:r>
              <a:rPr lang="zh-CN" altLang="en-US" dirty="0"/>
              <a:t>六、婴幼儿的社会认知</a:t>
            </a:r>
          </a:p>
        </p:txBody>
      </p:sp>
    </p:spTree>
    <p:extLst>
      <p:ext uri="{BB962C8B-B14F-4D97-AF65-F5344CB8AC3E}">
        <p14:creationId xmlns:p14="http://schemas.microsoft.com/office/powerpoint/2010/main" val="2823768713"/>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第五节  幼儿思维的发展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r>
              <a:rPr lang="zh-CN" altLang="en-US" dirty="0"/>
              <a:t>经过幼儿期的发展，学龄前的儿童已经认识到思维是人的头脑里的一种活动；认识到思维一定要涉及到具体的事物，这些事物有真实的，也有虚假的；一种心理体验会引起另一种心理体验（如，被狗惊吓过的儿童看见一条狗就害怕）等。但是，幼儿还缺乏足够的思维知识和思维技能，他们对思维的自觉性缺乏应有的认识，有时发生低估的情况。如，半数的</a:t>
            </a:r>
            <a:r>
              <a:rPr lang="en-US" altLang="zh-CN" dirty="0"/>
              <a:t>5</a:t>
            </a:r>
            <a:r>
              <a:rPr lang="zh-CN" altLang="en-US" dirty="0"/>
              <a:t>岁儿童往往难以确定自己什么时候思考，思考什么，也难以确定别人什么时候在思考，思考什么，不思考什么。有时又发生高估的情况。</a:t>
            </a:r>
          </a:p>
        </p:txBody>
      </p:sp>
      <p:sp>
        <p:nvSpPr>
          <p:cNvPr id="6" name="内容占位符 5">
            <a:extLst>
              <a:ext uri="{FF2B5EF4-FFF2-40B4-BE49-F238E27FC236}">
                <a16:creationId xmlns:a16="http://schemas.microsoft.com/office/drawing/2014/main" id="{BE69BB1A-3E5F-9ECD-E70A-6B53963F65E9}"/>
              </a:ext>
            </a:extLst>
          </p:cNvPr>
          <p:cNvSpPr>
            <a:spLocks noGrp="1"/>
          </p:cNvSpPr>
          <p:nvPr>
            <p:ph sz="quarter" idx="10"/>
          </p:nvPr>
        </p:nvSpPr>
        <p:spPr/>
        <p:txBody>
          <a:bodyPr/>
          <a:lstStyle/>
          <a:p>
            <a:r>
              <a:rPr lang="zh-CN" altLang="en-US" dirty="0"/>
              <a:t>六、婴幼儿的社会认知</a:t>
            </a:r>
          </a:p>
        </p:txBody>
      </p:sp>
    </p:spTree>
    <p:extLst>
      <p:ext uri="{BB962C8B-B14F-4D97-AF65-F5344CB8AC3E}">
        <p14:creationId xmlns:p14="http://schemas.microsoft.com/office/powerpoint/2010/main" val="840014093"/>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第五节  幼儿思维的发展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fontScale="92500" lnSpcReduction="10000"/>
          </a:bodyPr>
          <a:lstStyle/>
          <a:p>
            <a:r>
              <a:rPr lang="zh-CN" altLang="en-US" dirty="0"/>
              <a:t>如，大多数</a:t>
            </a:r>
            <a:r>
              <a:rPr lang="en-US" altLang="zh-CN" dirty="0"/>
              <a:t>5</a:t>
            </a:r>
            <a:r>
              <a:rPr lang="zh-CN" altLang="en-US" dirty="0"/>
              <a:t>岁儿童认为睡着的人能做出决策。总之，幼儿往往低估有意识状态下的人的思维，高估无意识状态下的人的思维，说明他们对思维的理解还是表面的。瑞典心理学家皮亚杰是</a:t>
            </a:r>
            <a:r>
              <a:rPr lang="en-US" altLang="zh-CN" dirty="0"/>
              <a:t>20</a:t>
            </a:r>
            <a:r>
              <a:rPr lang="zh-CN" altLang="en-US" dirty="0"/>
              <a:t>世纪最伟大的儿童心理学家之一。他认为儿童的思维不同于成人，其最大的特点是自我中心的，也就是说，儿童把注意力集中在自己的动作和观念上，他们的思维受自己的知觉特点的限制，不善于从不同的角度认识事物。儿童思维的自我中心表现在对物体的认识上，往往只关注事物的一个维度，例如，两只同样容积的杯子，第一只杯子高而细，第二只杯子矮而粗，幼儿一会儿认为第一只杯子盛的水多，一会儿认为第二只杯子盛水多。表明他们一会儿注意杯子的高度，一会儿注意杯子的宽度，而不善于将高与宽两个维度综合起来考虑。</a:t>
            </a:r>
          </a:p>
        </p:txBody>
      </p:sp>
      <p:sp>
        <p:nvSpPr>
          <p:cNvPr id="6" name="内容占位符 5">
            <a:extLst>
              <a:ext uri="{FF2B5EF4-FFF2-40B4-BE49-F238E27FC236}">
                <a16:creationId xmlns:a16="http://schemas.microsoft.com/office/drawing/2014/main" id="{BE69BB1A-3E5F-9ECD-E70A-6B53963F65E9}"/>
              </a:ext>
            </a:extLst>
          </p:cNvPr>
          <p:cNvSpPr>
            <a:spLocks noGrp="1"/>
          </p:cNvSpPr>
          <p:nvPr>
            <p:ph sz="quarter" idx="10"/>
          </p:nvPr>
        </p:nvSpPr>
        <p:spPr/>
        <p:txBody>
          <a:bodyPr/>
          <a:lstStyle/>
          <a:p>
            <a:r>
              <a:rPr lang="zh-CN" altLang="en-US" dirty="0"/>
              <a:t>六、婴幼儿的社会认知</a:t>
            </a:r>
          </a:p>
        </p:txBody>
      </p:sp>
    </p:spTree>
    <p:extLst>
      <p:ext uri="{BB962C8B-B14F-4D97-AF65-F5344CB8AC3E}">
        <p14:creationId xmlns:p14="http://schemas.microsoft.com/office/powerpoint/2010/main" val="4138417230"/>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第五节  幼儿思维的发展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r>
              <a:rPr lang="zh-CN" altLang="en-US" dirty="0"/>
              <a:t>皮亚杰还认为自我中心也表现在社会认知上，如幼儿对成人表现出“单方面的尊敬”、对规则表现出“单方面的服从”。在道德判断方面。幼儿主要根据他人（主要是成人）的标准来判断好坏。随着幼儿活动经验的增加和认知能力的提高，他们才会逐步解除动作或形象水平的自我中心，具备了从不同角度认识事物和人物的能力，使自己的思维水平不断提高。关于这一点，我们将在第七章第四节中作进一步阐述。</a:t>
            </a:r>
          </a:p>
        </p:txBody>
      </p:sp>
      <p:sp>
        <p:nvSpPr>
          <p:cNvPr id="6" name="内容占位符 5">
            <a:extLst>
              <a:ext uri="{FF2B5EF4-FFF2-40B4-BE49-F238E27FC236}">
                <a16:creationId xmlns:a16="http://schemas.microsoft.com/office/drawing/2014/main" id="{BE69BB1A-3E5F-9ECD-E70A-6B53963F65E9}"/>
              </a:ext>
            </a:extLst>
          </p:cNvPr>
          <p:cNvSpPr>
            <a:spLocks noGrp="1"/>
          </p:cNvSpPr>
          <p:nvPr>
            <p:ph sz="quarter" idx="10"/>
          </p:nvPr>
        </p:nvSpPr>
        <p:spPr/>
        <p:txBody>
          <a:bodyPr/>
          <a:lstStyle/>
          <a:p>
            <a:r>
              <a:rPr lang="zh-CN" altLang="en-US" dirty="0"/>
              <a:t>六、婴幼儿的社会认知</a:t>
            </a:r>
          </a:p>
        </p:txBody>
      </p:sp>
    </p:spTree>
    <p:extLst>
      <p:ext uri="{BB962C8B-B14F-4D97-AF65-F5344CB8AC3E}">
        <p14:creationId xmlns:p14="http://schemas.microsoft.com/office/powerpoint/2010/main" val="126747823"/>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第五节  幼儿思维的发展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lnSpcReduction="10000"/>
          </a:bodyPr>
          <a:lstStyle/>
          <a:p>
            <a:r>
              <a:rPr lang="en-US" altLang="zh-CN" dirty="0"/>
              <a:t>1.</a:t>
            </a:r>
            <a:r>
              <a:rPr lang="zh-CN" altLang="en-US" dirty="0"/>
              <a:t>名词：思维；直觉行动思维；具体形象思维；抽象逻辑思维；表征；推理。</a:t>
            </a:r>
          </a:p>
          <a:p>
            <a:r>
              <a:rPr lang="en-US" altLang="zh-CN" dirty="0"/>
              <a:t>2.</a:t>
            </a:r>
            <a:r>
              <a:rPr lang="zh-CN" altLang="en-US" dirty="0"/>
              <a:t>思维有哪些特性？</a:t>
            </a:r>
          </a:p>
          <a:p>
            <a:r>
              <a:rPr lang="en-US" altLang="zh-CN" dirty="0"/>
              <a:t>3.</a:t>
            </a:r>
            <a:r>
              <a:rPr lang="zh-CN" altLang="en-US" dirty="0"/>
              <a:t>儿童思维发展的一般趋势是什么？</a:t>
            </a:r>
          </a:p>
          <a:p>
            <a:r>
              <a:rPr lang="en-US" altLang="zh-CN" dirty="0"/>
              <a:t>4.</a:t>
            </a:r>
            <a:r>
              <a:rPr lang="zh-CN" altLang="en-US" dirty="0"/>
              <a:t>具体形象思维有哪些特点？</a:t>
            </a:r>
          </a:p>
          <a:p>
            <a:r>
              <a:rPr lang="en-US" altLang="zh-CN" dirty="0"/>
              <a:t>5.</a:t>
            </a:r>
            <a:r>
              <a:rPr lang="zh-CN" altLang="en-US" dirty="0"/>
              <a:t>表征有什么重要价值？幼儿的表征表现在哪些方面？</a:t>
            </a:r>
          </a:p>
          <a:p>
            <a:r>
              <a:rPr lang="en-US" altLang="zh-CN" dirty="0"/>
              <a:t>6.</a:t>
            </a:r>
            <a:r>
              <a:rPr lang="zh-CN" altLang="en-US" dirty="0"/>
              <a:t>婴幼儿根据什么获得概念？</a:t>
            </a:r>
          </a:p>
        </p:txBody>
      </p:sp>
      <p:sp>
        <p:nvSpPr>
          <p:cNvPr id="6" name="内容占位符 5">
            <a:extLst>
              <a:ext uri="{FF2B5EF4-FFF2-40B4-BE49-F238E27FC236}">
                <a16:creationId xmlns:a16="http://schemas.microsoft.com/office/drawing/2014/main" id="{BE69BB1A-3E5F-9ECD-E70A-6B53963F65E9}"/>
              </a:ext>
            </a:extLst>
          </p:cNvPr>
          <p:cNvSpPr>
            <a:spLocks noGrp="1"/>
          </p:cNvSpPr>
          <p:nvPr>
            <p:ph sz="quarter" idx="10"/>
          </p:nvPr>
        </p:nvSpPr>
        <p:spPr/>
        <p:txBody>
          <a:bodyPr/>
          <a:lstStyle/>
          <a:p>
            <a:r>
              <a:rPr lang="zh-CN" altLang="en-US" dirty="0"/>
              <a:t>复习与思考</a:t>
            </a:r>
          </a:p>
        </p:txBody>
      </p:sp>
    </p:spTree>
    <p:extLst>
      <p:ext uri="{BB962C8B-B14F-4D97-AF65-F5344CB8AC3E}">
        <p14:creationId xmlns:p14="http://schemas.microsoft.com/office/powerpoint/2010/main" val="93725749"/>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第五节  幼儿思维的发展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r>
              <a:rPr lang="en-US" altLang="zh-CN" dirty="0"/>
              <a:t>7. </a:t>
            </a:r>
            <a:r>
              <a:rPr lang="zh-CN" altLang="en-US" dirty="0"/>
              <a:t>为什么说，幼儿进入教室时，头脑里并不是一块白板？这一命题对幼儿教育有什么实际意义？</a:t>
            </a:r>
          </a:p>
          <a:p>
            <a:r>
              <a:rPr lang="en-US" altLang="zh-CN" dirty="0"/>
              <a:t>8. </a:t>
            </a:r>
            <a:r>
              <a:rPr lang="zh-CN" altLang="en-US" dirty="0"/>
              <a:t>幼儿掌握了哪些数概念的原则？</a:t>
            </a:r>
          </a:p>
          <a:p>
            <a:r>
              <a:rPr lang="en-US" altLang="zh-CN" dirty="0"/>
              <a:t>9. </a:t>
            </a:r>
            <a:r>
              <a:rPr lang="zh-CN" altLang="en-US" dirty="0"/>
              <a:t>幼儿解决问题与哪些因素有关？</a:t>
            </a:r>
          </a:p>
          <a:p>
            <a:r>
              <a:rPr lang="en-US" altLang="zh-CN" dirty="0"/>
              <a:t>10. </a:t>
            </a:r>
            <a:r>
              <a:rPr lang="zh-CN" altLang="en-US" dirty="0"/>
              <a:t>幼儿的推理过程有哪些主要特点？</a:t>
            </a:r>
          </a:p>
          <a:p>
            <a:r>
              <a:rPr lang="en-US" altLang="zh-CN" dirty="0"/>
              <a:t>11.</a:t>
            </a:r>
            <a:r>
              <a:rPr lang="zh-CN" altLang="en-US" dirty="0"/>
              <a:t>社会的支持对幼儿的社会认知有什么作用？ </a:t>
            </a:r>
          </a:p>
        </p:txBody>
      </p:sp>
      <p:sp>
        <p:nvSpPr>
          <p:cNvPr id="6" name="内容占位符 5">
            <a:extLst>
              <a:ext uri="{FF2B5EF4-FFF2-40B4-BE49-F238E27FC236}">
                <a16:creationId xmlns:a16="http://schemas.microsoft.com/office/drawing/2014/main" id="{BE69BB1A-3E5F-9ECD-E70A-6B53963F65E9}"/>
              </a:ext>
            </a:extLst>
          </p:cNvPr>
          <p:cNvSpPr>
            <a:spLocks noGrp="1"/>
          </p:cNvSpPr>
          <p:nvPr>
            <p:ph sz="quarter" idx="10"/>
          </p:nvPr>
        </p:nvSpPr>
        <p:spPr/>
        <p:txBody>
          <a:bodyPr/>
          <a:lstStyle/>
          <a:p>
            <a:r>
              <a:rPr lang="zh-CN" altLang="en-US" dirty="0"/>
              <a:t>复习与思考</a:t>
            </a:r>
          </a:p>
        </p:txBody>
      </p:sp>
    </p:spTree>
    <p:extLst>
      <p:ext uri="{BB962C8B-B14F-4D97-AF65-F5344CB8AC3E}">
        <p14:creationId xmlns:p14="http://schemas.microsoft.com/office/powerpoint/2010/main" val="3000483690"/>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r>
              <a:rPr lang="zh-CN" altLang="en-US" dirty="0"/>
              <a:t>谢谢</a:t>
            </a:r>
          </a:p>
        </p:txBody>
      </p:sp>
      <p:sp>
        <p:nvSpPr>
          <p:cNvPr id="2" name="文本占位符 1">
            <a:extLst>
              <a:ext uri="{FF2B5EF4-FFF2-40B4-BE49-F238E27FC236}">
                <a16:creationId xmlns:a16="http://schemas.microsoft.com/office/drawing/2014/main" id="{2B6E4C60-27B9-3AB4-37B9-DA4C66B6940A}"/>
              </a:ext>
            </a:extLst>
          </p:cNvPr>
          <p:cNvSpPr>
            <a:spLocks noGrp="1"/>
          </p:cNvSpPr>
          <p:nvPr>
            <p:ph type="body" idx="1"/>
          </p:nvPr>
        </p:nvSpPr>
        <p:spPr/>
        <p:txBody>
          <a:bodyPr/>
          <a:lstStyle/>
          <a:p>
            <a:endParaRPr lang="zh-CN" altLang="en-US"/>
          </a:p>
        </p:txBody>
      </p:sp>
    </p:spTree>
    <p:custDataLst>
      <p:tags r:id="rId1"/>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一、感知觉概述</a:t>
            </a:r>
          </a:p>
        </p:txBody>
      </p:sp>
      <p:sp>
        <p:nvSpPr>
          <p:cNvPr id="4" name="内容占位符 3">
            <a:extLst>
              <a:ext uri="{FF2B5EF4-FFF2-40B4-BE49-F238E27FC236}">
                <a16:creationId xmlns:a16="http://schemas.microsoft.com/office/drawing/2014/main" id="{8361055D-B852-E17D-C4D6-C8354C0FD10E}"/>
              </a:ext>
            </a:extLst>
          </p:cNvPr>
          <p:cNvSpPr>
            <a:spLocks noGrp="1"/>
          </p:cNvSpPr>
          <p:nvPr>
            <p:ph sz="quarter" idx="10"/>
          </p:nvPr>
        </p:nvSpPr>
        <p:spPr/>
        <p:txBody>
          <a:bodyPr/>
          <a:lstStyle/>
          <a:p>
            <a:r>
              <a:rPr lang="zh-CN" altLang="en-US" dirty="0"/>
              <a:t>（二）知觉</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r>
              <a:rPr lang="zh-CN" altLang="en-US" dirty="0"/>
              <a:t>感觉和知觉都是对直接作用于感觉器官的事物的反映，如果事物不再直接作用于我们的感觉器官，那么我们对该事物的感觉和知觉也将停止。感觉和知觉都是人类认识世界的初级形式，反映的是事物的外部特征和外部联系。如果要想揭示事物的本质特征，光靠感觉和知觉是不行的，还必须在感觉、知觉的基础上进行更复杂的心理活动，如记忆、想象、思维等。 </a:t>
            </a:r>
          </a:p>
        </p:txBody>
      </p:sp>
    </p:spTree>
    <p:extLst>
      <p:ext uri="{BB962C8B-B14F-4D97-AF65-F5344CB8AC3E}">
        <p14:creationId xmlns:p14="http://schemas.microsoft.com/office/powerpoint/2010/main" val="10360397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二、婴幼儿的感知觉</a:t>
            </a:r>
          </a:p>
        </p:txBody>
      </p:sp>
      <p:sp>
        <p:nvSpPr>
          <p:cNvPr id="4" name="内容占位符 3">
            <a:extLst>
              <a:ext uri="{FF2B5EF4-FFF2-40B4-BE49-F238E27FC236}">
                <a16:creationId xmlns:a16="http://schemas.microsoft.com/office/drawing/2014/main" id="{8361055D-B852-E17D-C4D6-C8354C0FD10E}"/>
              </a:ext>
            </a:extLst>
          </p:cNvPr>
          <p:cNvSpPr>
            <a:spLocks noGrp="1"/>
          </p:cNvSpPr>
          <p:nvPr>
            <p:ph sz="quarter" idx="10"/>
          </p:nvPr>
        </p:nvSpPr>
        <p:spPr/>
        <p:txBody>
          <a:bodyPr/>
          <a:lstStyle/>
          <a:p>
            <a:r>
              <a:rPr lang="zh-CN" altLang="en-US" dirty="0"/>
              <a:t>（一）肤觉</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r>
              <a:rPr lang="zh-CN" altLang="en-US" dirty="0"/>
              <a:t>肤觉是一组复合的感觉，包括触觉、温觉、痛觉等。</a:t>
            </a:r>
          </a:p>
          <a:p>
            <a:r>
              <a:rPr lang="zh-CN" altLang="en-US" dirty="0"/>
              <a:t>触觉是皮肤受到机械刺激而引起的感觉。 </a:t>
            </a:r>
          </a:p>
        </p:txBody>
      </p:sp>
    </p:spTree>
    <p:extLst>
      <p:ext uri="{BB962C8B-B14F-4D97-AF65-F5344CB8AC3E}">
        <p14:creationId xmlns:p14="http://schemas.microsoft.com/office/powerpoint/2010/main" val="38508195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二、婴幼儿的感知觉</a:t>
            </a:r>
          </a:p>
        </p:txBody>
      </p:sp>
      <p:sp>
        <p:nvSpPr>
          <p:cNvPr id="4" name="内容占位符 3">
            <a:extLst>
              <a:ext uri="{FF2B5EF4-FFF2-40B4-BE49-F238E27FC236}">
                <a16:creationId xmlns:a16="http://schemas.microsoft.com/office/drawing/2014/main" id="{8361055D-B852-E17D-C4D6-C8354C0FD10E}"/>
              </a:ext>
            </a:extLst>
          </p:cNvPr>
          <p:cNvSpPr>
            <a:spLocks noGrp="1"/>
          </p:cNvSpPr>
          <p:nvPr>
            <p:ph sz="quarter" idx="10"/>
          </p:nvPr>
        </p:nvSpPr>
        <p:spPr/>
        <p:txBody>
          <a:bodyPr/>
          <a:lstStyle/>
          <a:p>
            <a:r>
              <a:rPr lang="zh-CN" altLang="en-US" dirty="0"/>
              <a:t>（一）肤觉</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r>
              <a:rPr lang="zh-CN" altLang="en-US" dirty="0"/>
              <a:t>有人用一种很特殊的方法发现，早在出生之前，胎儿的手心、脚心等就比皮肤的其他部位感觉更敏感。新生儿对身体接触，尤其是对手心、脚心的刺激十分敏感，其发展水平已经与成人接近。用指尖在新生儿的脚底外侧从后往前轻划一下，就能看到他的大脚趾向上，其余四趾向下呈扇形张开（在医学临床上称为“巴宾斯基反射”，能检验新生儿神经系统发育的水平）。一个月的婴儿通过有节律的吸吮动作能准确地辨别不同质地的奶头。新生儿的触觉很快就分化得很精细。</a:t>
            </a:r>
            <a:r>
              <a:rPr lang="en-US" altLang="zh-CN" dirty="0"/>
              <a:t>10</a:t>
            </a:r>
            <a:r>
              <a:rPr lang="zh-CN" altLang="en-US" dirty="0"/>
              <a:t>～</a:t>
            </a:r>
            <a:r>
              <a:rPr lang="en-US" altLang="zh-CN" dirty="0"/>
              <a:t>12</a:t>
            </a:r>
            <a:r>
              <a:rPr lang="zh-CN" altLang="en-US" dirty="0"/>
              <a:t>天的新生儿就能分辨出舌唇与面颊、下颚等部位的刺激不同。</a:t>
            </a:r>
            <a:r>
              <a:rPr lang="en-US" altLang="zh-CN" dirty="0"/>
              <a:t>3</a:t>
            </a:r>
            <a:r>
              <a:rPr lang="zh-CN" altLang="en-US" dirty="0"/>
              <a:t>个月的婴儿就能分辨下肢与胸部刺激的不同。</a:t>
            </a:r>
          </a:p>
        </p:txBody>
      </p:sp>
    </p:spTree>
    <p:extLst>
      <p:ext uri="{BB962C8B-B14F-4D97-AF65-F5344CB8AC3E}">
        <p14:creationId xmlns:p14="http://schemas.microsoft.com/office/powerpoint/2010/main" val="25641752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二、婴幼儿的感知觉</a:t>
            </a:r>
          </a:p>
        </p:txBody>
      </p:sp>
      <p:sp>
        <p:nvSpPr>
          <p:cNvPr id="4" name="内容占位符 3">
            <a:extLst>
              <a:ext uri="{FF2B5EF4-FFF2-40B4-BE49-F238E27FC236}">
                <a16:creationId xmlns:a16="http://schemas.microsoft.com/office/drawing/2014/main" id="{8361055D-B852-E17D-C4D6-C8354C0FD10E}"/>
              </a:ext>
            </a:extLst>
          </p:cNvPr>
          <p:cNvSpPr>
            <a:spLocks noGrp="1"/>
          </p:cNvSpPr>
          <p:nvPr>
            <p:ph sz="quarter" idx="10"/>
          </p:nvPr>
        </p:nvSpPr>
        <p:spPr/>
        <p:txBody>
          <a:bodyPr/>
          <a:lstStyle/>
          <a:p>
            <a:r>
              <a:rPr lang="zh-CN" altLang="en-US" dirty="0"/>
              <a:t>（一）肤觉</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r>
              <a:rPr lang="zh-CN" altLang="en-US" dirty="0"/>
              <a:t>温觉是皮肤对外界温度的感觉。胎儿在母亲腹中处于恒温中，但出生以后，新生儿对外界温度的变化十分敏感。假如新生儿出生后不给他们马上穿上衣服，他们就会哭闹不安。一般说来，新生儿怕冷不怕热，也就是说，新生儿对低于其体温的温度，比高于其体温的温度更敏感。</a:t>
            </a:r>
          </a:p>
        </p:txBody>
      </p:sp>
    </p:spTree>
    <p:extLst>
      <p:ext uri="{BB962C8B-B14F-4D97-AF65-F5344CB8AC3E}">
        <p14:creationId xmlns:p14="http://schemas.microsoft.com/office/powerpoint/2010/main" val="21597149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二、婴幼儿的感知觉</a:t>
            </a:r>
          </a:p>
        </p:txBody>
      </p:sp>
      <p:sp>
        <p:nvSpPr>
          <p:cNvPr id="4" name="内容占位符 3">
            <a:extLst>
              <a:ext uri="{FF2B5EF4-FFF2-40B4-BE49-F238E27FC236}">
                <a16:creationId xmlns:a16="http://schemas.microsoft.com/office/drawing/2014/main" id="{8361055D-B852-E17D-C4D6-C8354C0FD10E}"/>
              </a:ext>
            </a:extLst>
          </p:cNvPr>
          <p:cNvSpPr>
            <a:spLocks noGrp="1"/>
          </p:cNvSpPr>
          <p:nvPr>
            <p:ph sz="quarter" idx="10"/>
          </p:nvPr>
        </p:nvSpPr>
        <p:spPr/>
        <p:txBody>
          <a:bodyPr/>
          <a:lstStyle/>
          <a:p>
            <a:r>
              <a:rPr lang="zh-CN" altLang="en-US" dirty="0"/>
              <a:t>（一）肤觉</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r>
              <a:rPr lang="zh-CN" altLang="en-US" dirty="0"/>
              <a:t>新生儿的痛觉也很敏感。痛觉是皮肤对伤害性刺激的感觉。新生儿遭受痛觉刺激时会引起局部的或全身的反应。而且，新生儿的痛觉发展迅速，也就是说，对痛觉刺激的反应越来越敏感。</a:t>
            </a:r>
          </a:p>
          <a:p>
            <a:r>
              <a:rPr lang="zh-CN" altLang="en-US" dirty="0"/>
              <a:t>心理学研究还发现一个很有趣的现象，就是肤觉具有性别差异，通常女孩比男孩敏感。</a:t>
            </a:r>
          </a:p>
          <a:p>
            <a:r>
              <a:rPr lang="zh-CN" altLang="en-US" dirty="0"/>
              <a:t>当我们讲到触觉的发展时，有两个器官不能不提到，那就是儿童的嘴和手。</a:t>
            </a:r>
          </a:p>
        </p:txBody>
      </p:sp>
    </p:spTree>
    <p:extLst>
      <p:ext uri="{BB962C8B-B14F-4D97-AF65-F5344CB8AC3E}">
        <p14:creationId xmlns:p14="http://schemas.microsoft.com/office/powerpoint/2010/main" val="13424352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877B4A1-3F10-136D-04EE-9A26C11A0866}"/>
              </a:ext>
            </a:extLst>
          </p:cNvPr>
          <p:cNvSpPr>
            <a:spLocks noGrp="1"/>
          </p:cNvSpPr>
          <p:nvPr>
            <p:ph type="title"/>
          </p:nvPr>
        </p:nvSpPr>
        <p:spPr/>
        <p:txBody>
          <a:bodyPr/>
          <a:lstStyle/>
          <a:p>
            <a:r>
              <a:rPr lang="zh-CN" altLang="en-US" dirty="0"/>
              <a:t>第一节   认知的概述</a:t>
            </a:r>
          </a:p>
        </p:txBody>
      </p:sp>
    </p:spTree>
    <p:extLst>
      <p:ext uri="{BB962C8B-B14F-4D97-AF65-F5344CB8AC3E}">
        <p14:creationId xmlns:p14="http://schemas.microsoft.com/office/powerpoint/2010/main" val="40002346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二、婴幼儿的感知觉</a:t>
            </a:r>
          </a:p>
        </p:txBody>
      </p:sp>
      <p:sp>
        <p:nvSpPr>
          <p:cNvPr id="4" name="内容占位符 3">
            <a:extLst>
              <a:ext uri="{FF2B5EF4-FFF2-40B4-BE49-F238E27FC236}">
                <a16:creationId xmlns:a16="http://schemas.microsoft.com/office/drawing/2014/main" id="{8361055D-B852-E17D-C4D6-C8354C0FD10E}"/>
              </a:ext>
            </a:extLst>
          </p:cNvPr>
          <p:cNvSpPr>
            <a:spLocks noGrp="1"/>
          </p:cNvSpPr>
          <p:nvPr>
            <p:ph sz="quarter" idx="10"/>
          </p:nvPr>
        </p:nvSpPr>
        <p:spPr/>
        <p:txBody>
          <a:bodyPr/>
          <a:lstStyle/>
          <a:p>
            <a:r>
              <a:rPr lang="zh-CN" altLang="en-US" dirty="0"/>
              <a:t>（一）肤觉</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fontScale="92500" lnSpcReduction="20000"/>
          </a:bodyPr>
          <a:lstStyle/>
          <a:p>
            <a:r>
              <a:rPr lang="zh-CN" altLang="en-US" dirty="0"/>
              <a:t>有学者认为：“嘴是个人发展的最初舞台。”①新生儿还没有独立活动的能力，他们靠自己的嘴吸取乳汁获得营养。他们也是靠自己的嘴来辨别物体的特征，认识各种不同的物体。大家都看到</a:t>
            </a:r>
            <a:r>
              <a:rPr lang="en-US" altLang="zh-CN" dirty="0"/>
              <a:t>2</a:t>
            </a:r>
            <a:r>
              <a:rPr lang="zh-CN" altLang="en-US" dirty="0"/>
              <a:t>个月的婴儿吸吮自己手指的情景。当婴儿举起自己的手往嘴里送时，他的嘴也同时张开迎接手指的到来。因此，婴儿吸吮手指不是一个偶然的、无组织的盲目动作，而是一个有组织、有指向的行为。在儿童的嘴里，集中着各种触觉器官。这些发达的触觉器官还与位于口腔中的味觉、嗅觉系统相联合，组成更加复杂和更加敏感的感觉系统，帮助幼儿选择食物，探索物体，了解自我。嘴部的刺激成了新生儿和婴儿快乐的源泉。</a:t>
            </a:r>
            <a:r>
              <a:rPr lang="en-US" altLang="zh-CN" dirty="0"/>
              <a:t>4</a:t>
            </a:r>
            <a:r>
              <a:rPr lang="zh-CN" altLang="en-US" dirty="0"/>
              <a:t>个月以后的婴儿会把所有自己能够抓到的东西都塞到嘴里去吸吮，好像整个世界都能吸吮似的！嘴是新生儿和婴儿认识世界的重要工具，嘴的动作也是促进儿童早期发展的动力。 </a:t>
            </a:r>
          </a:p>
        </p:txBody>
      </p:sp>
    </p:spTree>
    <p:extLst>
      <p:ext uri="{BB962C8B-B14F-4D97-AF65-F5344CB8AC3E}">
        <p14:creationId xmlns:p14="http://schemas.microsoft.com/office/powerpoint/2010/main" val="30006848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图片 1">
            <a:extLst>
              <a:ext uri="{FF2B5EF4-FFF2-40B4-BE49-F238E27FC236}">
                <a16:creationId xmlns:a16="http://schemas.microsoft.com/office/drawing/2014/main" id="{045722F1-6167-9D74-302B-E09C010F80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4387" y="1781810"/>
            <a:ext cx="2943225" cy="380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5">
            <a:extLst>
              <a:ext uri="{FF2B5EF4-FFF2-40B4-BE49-F238E27FC236}">
                <a16:creationId xmlns:a16="http://schemas.microsoft.com/office/drawing/2014/main" id="{35FA840F-FD9F-A6CB-D509-64451BF2C6E3}"/>
              </a:ext>
            </a:extLst>
          </p:cNvPr>
          <p:cNvSpPr txBox="1"/>
          <p:nvPr/>
        </p:nvSpPr>
        <p:spPr>
          <a:xfrm>
            <a:off x="4624387" y="5773471"/>
            <a:ext cx="6093618" cy="369332"/>
          </a:xfrm>
          <a:prstGeom prst="rect">
            <a:avLst/>
          </a:prstGeom>
          <a:noFill/>
        </p:spPr>
        <p:txBody>
          <a:bodyPr wrap="square">
            <a:spAutoFit/>
          </a:bodyPr>
          <a:lstStyle/>
          <a:p>
            <a:r>
              <a:rPr lang="zh-CN" altLang="en-US" dirty="0"/>
              <a:t>图2-1  “我的能耐就是咬。”</a:t>
            </a:r>
          </a:p>
        </p:txBody>
      </p:sp>
      <p:sp>
        <p:nvSpPr>
          <p:cNvPr id="2" name="标题 1">
            <a:extLst>
              <a:ext uri="{FF2B5EF4-FFF2-40B4-BE49-F238E27FC236}">
                <a16:creationId xmlns:a16="http://schemas.microsoft.com/office/drawing/2014/main" id="{B6987E1E-376F-8776-D91E-7730D93C55BD}"/>
              </a:ext>
            </a:extLst>
          </p:cNvPr>
          <p:cNvSpPr>
            <a:spLocks noGrp="1"/>
          </p:cNvSpPr>
          <p:nvPr>
            <p:ph type="title"/>
          </p:nvPr>
        </p:nvSpPr>
        <p:spPr/>
        <p:txBody>
          <a:bodyPr/>
          <a:lstStyle/>
          <a:p>
            <a:r>
              <a:rPr lang="zh-CN" altLang="en-US" dirty="0"/>
              <a:t>二、婴幼儿的感知觉</a:t>
            </a:r>
          </a:p>
        </p:txBody>
      </p:sp>
      <p:sp>
        <p:nvSpPr>
          <p:cNvPr id="3" name="内容占位符 2">
            <a:extLst>
              <a:ext uri="{FF2B5EF4-FFF2-40B4-BE49-F238E27FC236}">
                <a16:creationId xmlns:a16="http://schemas.microsoft.com/office/drawing/2014/main" id="{C68C1C6B-1F34-A975-A691-0DEF522D8163}"/>
              </a:ext>
            </a:extLst>
          </p:cNvPr>
          <p:cNvSpPr>
            <a:spLocks noGrp="1"/>
          </p:cNvSpPr>
          <p:nvPr>
            <p:ph sz="quarter" idx="10"/>
          </p:nvPr>
        </p:nvSpPr>
        <p:spPr/>
        <p:txBody>
          <a:bodyPr/>
          <a:lstStyle/>
          <a:p>
            <a:endParaRPr lang="zh-CN" altLang="en-US"/>
          </a:p>
        </p:txBody>
      </p:sp>
    </p:spTree>
    <p:extLst>
      <p:ext uri="{BB962C8B-B14F-4D97-AF65-F5344CB8AC3E}">
        <p14:creationId xmlns:p14="http://schemas.microsoft.com/office/powerpoint/2010/main" val="33908023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二、婴幼儿的感知觉</a:t>
            </a:r>
          </a:p>
        </p:txBody>
      </p:sp>
      <p:sp>
        <p:nvSpPr>
          <p:cNvPr id="4" name="内容占位符 3">
            <a:extLst>
              <a:ext uri="{FF2B5EF4-FFF2-40B4-BE49-F238E27FC236}">
                <a16:creationId xmlns:a16="http://schemas.microsoft.com/office/drawing/2014/main" id="{8361055D-B852-E17D-C4D6-C8354C0FD10E}"/>
              </a:ext>
            </a:extLst>
          </p:cNvPr>
          <p:cNvSpPr>
            <a:spLocks noGrp="1"/>
          </p:cNvSpPr>
          <p:nvPr>
            <p:ph sz="quarter" idx="10"/>
          </p:nvPr>
        </p:nvSpPr>
        <p:spPr/>
        <p:txBody>
          <a:bodyPr/>
          <a:lstStyle/>
          <a:p>
            <a:r>
              <a:rPr lang="zh-CN" altLang="en-US" dirty="0"/>
              <a:t>（一）肤觉</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fontScale="92500"/>
          </a:bodyPr>
          <a:lstStyle/>
          <a:p>
            <a:r>
              <a:rPr lang="zh-CN" altLang="en-US" dirty="0"/>
              <a:t> 手也是婴儿接触物体、探索世界的重要工具。随着年龄的增长，婴儿越来越倾向于用双手探索物体。</a:t>
            </a:r>
            <a:r>
              <a:rPr lang="en-US" altLang="zh-CN" dirty="0"/>
              <a:t>4</a:t>
            </a:r>
            <a:r>
              <a:rPr lang="zh-CN" altLang="en-US" dirty="0"/>
              <a:t>个月婴儿的双手已具备双重功能，即支撑物体的辅助功能和探索物体的知觉功能。</a:t>
            </a:r>
            <a:r>
              <a:rPr lang="en-US" altLang="zh-CN" dirty="0"/>
              <a:t>6</a:t>
            </a:r>
            <a:r>
              <a:rPr lang="zh-CN" altLang="en-US" dirty="0"/>
              <a:t>个月以后，婴儿口部的探索减少，而手的操作增加。婴儿对不同的物体能采用不同的操作方式。如触摸、抓握、轻拍、推拉、摇晃、旋转、摔打等。研究发现，婴儿有关手的大量技能，都是在第二个月到第六个月期间，通过大量练习而掌握的。其中，抓握动作具有最特殊的意义。抓握是婴儿最初的有方向的运动，是形成操作物体和发展成复杂动作的基础，也是今后变成有目的的劳动的出发点。当然，抓握动作的发展必须与眼睛的视觉发展相结合和协调。</a:t>
            </a:r>
          </a:p>
        </p:txBody>
      </p:sp>
    </p:spTree>
    <p:extLst>
      <p:ext uri="{BB962C8B-B14F-4D97-AF65-F5344CB8AC3E}">
        <p14:creationId xmlns:p14="http://schemas.microsoft.com/office/powerpoint/2010/main" val="8374972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二、婴幼儿的感知觉</a:t>
            </a:r>
          </a:p>
        </p:txBody>
      </p:sp>
      <p:sp>
        <p:nvSpPr>
          <p:cNvPr id="4" name="内容占位符 3">
            <a:extLst>
              <a:ext uri="{FF2B5EF4-FFF2-40B4-BE49-F238E27FC236}">
                <a16:creationId xmlns:a16="http://schemas.microsoft.com/office/drawing/2014/main" id="{8361055D-B852-E17D-C4D6-C8354C0FD10E}"/>
              </a:ext>
            </a:extLst>
          </p:cNvPr>
          <p:cNvSpPr>
            <a:spLocks noGrp="1"/>
          </p:cNvSpPr>
          <p:nvPr>
            <p:ph sz="quarter" idx="10"/>
          </p:nvPr>
        </p:nvSpPr>
        <p:spPr/>
        <p:txBody>
          <a:bodyPr/>
          <a:lstStyle/>
          <a:p>
            <a:r>
              <a:rPr lang="zh-CN" altLang="en-US" dirty="0"/>
              <a:t>（二）前庭觉</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r>
              <a:rPr lang="zh-CN" altLang="en-US" dirty="0"/>
              <a:t>人的内耳里有一个半规管的器官，里面存有淋巴液。当我们的身体加速运动时，淋巴液的晃动能引起对身体平衡和运动的感觉。这种感觉叫“前庭觉”。</a:t>
            </a:r>
          </a:p>
          <a:p>
            <a:r>
              <a:rPr lang="zh-CN" altLang="en-US" dirty="0"/>
              <a:t>从胚胎发育的第三周起，前庭器官就开始发挥作用了。这就是为什么</a:t>
            </a:r>
            <a:r>
              <a:rPr lang="en-US" altLang="zh-CN" dirty="0"/>
              <a:t>90%</a:t>
            </a:r>
            <a:r>
              <a:rPr lang="zh-CN" altLang="en-US" dirty="0"/>
              <a:t>的胎儿能在子宫里保持一个正常胎位的原因了。胎儿的前庭器官不仅记录胎儿自身的位置，还接受母亲行动时发送来的刺激，引起中枢神经和肌肉的相应活动。</a:t>
            </a:r>
          </a:p>
        </p:txBody>
      </p:sp>
    </p:spTree>
    <p:extLst>
      <p:ext uri="{BB962C8B-B14F-4D97-AF65-F5344CB8AC3E}">
        <p14:creationId xmlns:p14="http://schemas.microsoft.com/office/powerpoint/2010/main" val="37185086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二、婴幼儿的感知觉</a:t>
            </a:r>
          </a:p>
        </p:txBody>
      </p:sp>
      <p:sp>
        <p:nvSpPr>
          <p:cNvPr id="4" name="内容占位符 3">
            <a:extLst>
              <a:ext uri="{FF2B5EF4-FFF2-40B4-BE49-F238E27FC236}">
                <a16:creationId xmlns:a16="http://schemas.microsoft.com/office/drawing/2014/main" id="{8361055D-B852-E17D-C4D6-C8354C0FD10E}"/>
              </a:ext>
            </a:extLst>
          </p:cNvPr>
          <p:cNvSpPr>
            <a:spLocks noGrp="1"/>
          </p:cNvSpPr>
          <p:nvPr>
            <p:ph sz="quarter" idx="10"/>
          </p:nvPr>
        </p:nvSpPr>
        <p:spPr/>
        <p:txBody>
          <a:bodyPr/>
          <a:lstStyle/>
          <a:p>
            <a:r>
              <a:rPr lang="zh-CN" altLang="en-US" dirty="0"/>
              <a:t>（二）前庭觉</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r>
              <a:rPr lang="zh-CN" altLang="en-US" dirty="0"/>
              <a:t>出生后，新生儿的前庭觉能使他形成最早的条件反射。当新生儿饥饿啼哭时，母亲就会把他抱成一个特定的姿势开始喂奶。只要几次的经验，新生儿就懂得这个特定的身体姿势意味着什么。以后，每当母亲将他抱成这个特定的姿势后，新生儿就停止啼哭，开始寻找奶头。这就说明，这个特定的姿势与喂奶之间的条件反射已经形成了。</a:t>
            </a:r>
          </a:p>
        </p:txBody>
      </p:sp>
    </p:spTree>
    <p:extLst>
      <p:ext uri="{BB962C8B-B14F-4D97-AF65-F5344CB8AC3E}">
        <p14:creationId xmlns:p14="http://schemas.microsoft.com/office/powerpoint/2010/main" val="9075451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二、婴幼儿的感知觉</a:t>
            </a:r>
          </a:p>
        </p:txBody>
      </p:sp>
      <p:sp>
        <p:nvSpPr>
          <p:cNvPr id="4" name="内容占位符 3">
            <a:extLst>
              <a:ext uri="{FF2B5EF4-FFF2-40B4-BE49-F238E27FC236}">
                <a16:creationId xmlns:a16="http://schemas.microsoft.com/office/drawing/2014/main" id="{8361055D-B852-E17D-C4D6-C8354C0FD10E}"/>
              </a:ext>
            </a:extLst>
          </p:cNvPr>
          <p:cNvSpPr>
            <a:spLocks noGrp="1"/>
          </p:cNvSpPr>
          <p:nvPr>
            <p:ph sz="quarter" idx="10"/>
          </p:nvPr>
        </p:nvSpPr>
        <p:spPr/>
        <p:txBody>
          <a:bodyPr/>
          <a:lstStyle/>
          <a:p>
            <a:r>
              <a:rPr lang="zh-CN" altLang="en-US" dirty="0"/>
              <a:t>（二）前庭觉</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r>
              <a:rPr lang="zh-CN" altLang="en-US" dirty="0"/>
              <a:t>有研究者把一个苹果放在</a:t>
            </a:r>
            <a:r>
              <a:rPr lang="en-US" altLang="zh-CN" dirty="0"/>
              <a:t>6</a:t>
            </a:r>
            <a:r>
              <a:rPr lang="zh-CN" altLang="en-US" dirty="0"/>
              <a:t>个月大的婴儿的面前。苹果离婴儿的距离分别是正好与脚趾平和分别外推</a:t>
            </a:r>
            <a:r>
              <a:rPr lang="en-US" altLang="zh-CN" dirty="0"/>
              <a:t>5</a:t>
            </a:r>
            <a:r>
              <a:rPr lang="zh-CN" altLang="en-US" dirty="0"/>
              <a:t>英寸①、</a:t>
            </a:r>
            <a:r>
              <a:rPr lang="en-US" altLang="zh-CN" dirty="0"/>
              <a:t>10</a:t>
            </a:r>
            <a:r>
              <a:rPr lang="zh-CN" altLang="en-US" dirty="0"/>
              <a:t>英寸、</a:t>
            </a:r>
            <a:r>
              <a:rPr lang="en-US" altLang="zh-CN" dirty="0"/>
              <a:t>15</a:t>
            </a:r>
            <a:r>
              <a:rPr lang="zh-CN" altLang="en-US" dirty="0"/>
              <a:t>英寸。研究者发现，那些已经能独坐的婴儿较多地去抓最远的苹果，而不会独坐的婴儿较少冒摔倒的危险去抓远距离的苹果。因为对于他们来说，过于前倾，有身体失去平衡的危险。可见，婴儿的前庭器官非常敏感和有效。随着儿童动作的发展，尤其是学会走路后，前庭器官的作用越来越大。儿童的动作会越来越平衡、准确和协调。</a:t>
            </a:r>
          </a:p>
        </p:txBody>
      </p:sp>
    </p:spTree>
    <p:extLst>
      <p:ext uri="{BB962C8B-B14F-4D97-AF65-F5344CB8AC3E}">
        <p14:creationId xmlns:p14="http://schemas.microsoft.com/office/powerpoint/2010/main" val="20475045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二、婴幼儿的感知觉</a:t>
            </a:r>
          </a:p>
        </p:txBody>
      </p:sp>
      <p:sp>
        <p:nvSpPr>
          <p:cNvPr id="4" name="内容占位符 3">
            <a:extLst>
              <a:ext uri="{FF2B5EF4-FFF2-40B4-BE49-F238E27FC236}">
                <a16:creationId xmlns:a16="http://schemas.microsoft.com/office/drawing/2014/main" id="{8361055D-B852-E17D-C4D6-C8354C0FD10E}"/>
              </a:ext>
            </a:extLst>
          </p:cNvPr>
          <p:cNvSpPr>
            <a:spLocks noGrp="1"/>
          </p:cNvSpPr>
          <p:nvPr>
            <p:ph sz="quarter" idx="10"/>
          </p:nvPr>
        </p:nvSpPr>
        <p:spPr/>
        <p:txBody>
          <a:bodyPr/>
          <a:lstStyle/>
          <a:p>
            <a:r>
              <a:rPr lang="zh-CN" altLang="en-US" dirty="0"/>
              <a:t>（三）嗅觉、味觉</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fontScale="92500"/>
          </a:bodyPr>
          <a:lstStyle/>
          <a:p>
            <a:r>
              <a:rPr lang="zh-CN" altLang="en-US" dirty="0"/>
              <a:t>嗅觉是鼻腔里的嗅细胞对散发在空气中的气体刺激产生的反应。</a:t>
            </a:r>
          </a:p>
          <a:p>
            <a:r>
              <a:rPr lang="zh-CN" altLang="en-US" dirty="0"/>
              <a:t>从发生的角度看，嗅觉是人类的一个古老的感觉。</a:t>
            </a:r>
            <a:r>
              <a:rPr lang="en-US" altLang="zh-CN" dirty="0"/>
              <a:t>6</a:t>
            </a:r>
            <a:r>
              <a:rPr lang="zh-CN" altLang="en-US" dirty="0"/>
              <a:t>个月以后的胎儿，其嗅细胞就能接受嗅觉刺激。刚出生不久的新生儿就能对强烈的气味做出面部动作反应。有人运用脑电图研究发现，刚出生</a:t>
            </a:r>
            <a:r>
              <a:rPr lang="en-US" altLang="zh-CN" dirty="0"/>
              <a:t>20</a:t>
            </a:r>
            <a:r>
              <a:rPr lang="zh-CN" altLang="en-US" dirty="0"/>
              <a:t>～</a:t>
            </a:r>
            <a:r>
              <a:rPr lang="en-US" altLang="zh-CN" dirty="0"/>
              <a:t>30</a:t>
            </a:r>
            <a:r>
              <a:rPr lang="zh-CN" altLang="en-US" dirty="0"/>
              <a:t>分钟的新生儿就对香水有反应。用类似洋葱的气味刺激熟睡的新生儿鼻孔周围，也能引起他们的眼皮紧闭、转动头部等骚动不安，甚至苏醒过来。当气味刺激移开后，他们又恢复了睡眠。新生儿还能利用他们的嗅觉能力准确地识别自己的母亲。母乳喂养的新生儿能从多块含有不同人体气味的纱布中识别出哪一块的气味来自于自己的母亲。</a:t>
            </a:r>
          </a:p>
        </p:txBody>
      </p:sp>
    </p:spTree>
    <p:extLst>
      <p:ext uri="{BB962C8B-B14F-4D97-AF65-F5344CB8AC3E}">
        <p14:creationId xmlns:p14="http://schemas.microsoft.com/office/powerpoint/2010/main" val="19873459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二、婴幼儿的感知觉</a:t>
            </a:r>
          </a:p>
        </p:txBody>
      </p:sp>
      <p:sp>
        <p:nvSpPr>
          <p:cNvPr id="4" name="内容占位符 3">
            <a:extLst>
              <a:ext uri="{FF2B5EF4-FFF2-40B4-BE49-F238E27FC236}">
                <a16:creationId xmlns:a16="http://schemas.microsoft.com/office/drawing/2014/main" id="{8361055D-B852-E17D-C4D6-C8354C0FD10E}"/>
              </a:ext>
            </a:extLst>
          </p:cNvPr>
          <p:cNvSpPr>
            <a:spLocks noGrp="1"/>
          </p:cNvSpPr>
          <p:nvPr>
            <p:ph sz="quarter" idx="10"/>
          </p:nvPr>
        </p:nvSpPr>
        <p:spPr/>
        <p:txBody>
          <a:bodyPr/>
          <a:lstStyle/>
          <a:p>
            <a:r>
              <a:rPr lang="zh-CN" altLang="en-US" dirty="0"/>
              <a:t>（三）嗅觉、味觉</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r>
              <a:rPr lang="zh-CN" altLang="en-US" dirty="0"/>
              <a:t>儿童掌握语言后，对气味的感受会更敏感和更准确。标志着气味的词语会有效地支持条件联系的形成。</a:t>
            </a:r>
          </a:p>
          <a:p>
            <a:r>
              <a:rPr lang="zh-CN" altLang="en-US" dirty="0"/>
              <a:t>儿童对气味的嗅觉有个别差异。有的人较敏感，有的人较迟钝。还有少数人是“味盲”，缺乏应有的味觉辨别能力。嗅觉还具有很强的适应性，就是人们常说的“入芝兰之室，久而不闻其香；入鲍鱼之肆，久而不闻其臭”。</a:t>
            </a:r>
          </a:p>
          <a:p>
            <a:r>
              <a:rPr lang="zh-CN" altLang="en-US" dirty="0"/>
              <a:t>味觉是口腔里的味蕾对溶解于水的物质刺激的反应。</a:t>
            </a:r>
          </a:p>
        </p:txBody>
      </p:sp>
    </p:spTree>
    <p:extLst>
      <p:ext uri="{BB962C8B-B14F-4D97-AF65-F5344CB8AC3E}">
        <p14:creationId xmlns:p14="http://schemas.microsoft.com/office/powerpoint/2010/main" val="22472018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二、婴幼儿的感知觉</a:t>
            </a:r>
          </a:p>
        </p:txBody>
      </p:sp>
      <p:sp>
        <p:nvSpPr>
          <p:cNvPr id="4" name="内容占位符 3">
            <a:extLst>
              <a:ext uri="{FF2B5EF4-FFF2-40B4-BE49-F238E27FC236}">
                <a16:creationId xmlns:a16="http://schemas.microsoft.com/office/drawing/2014/main" id="{8361055D-B852-E17D-C4D6-C8354C0FD10E}"/>
              </a:ext>
            </a:extLst>
          </p:cNvPr>
          <p:cNvSpPr>
            <a:spLocks noGrp="1"/>
          </p:cNvSpPr>
          <p:nvPr>
            <p:ph sz="quarter" idx="10"/>
          </p:nvPr>
        </p:nvSpPr>
        <p:spPr/>
        <p:txBody>
          <a:bodyPr/>
          <a:lstStyle/>
          <a:p>
            <a:r>
              <a:rPr lang="zh-CN" altLang="en-US" dirty="0"/>
              <a:t>（三）嗅觉、味觉</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r>
              <a:rPr lang="zh-CN" altLang="en-US" dirty="0"/>
              <a:t>从发生的角度看，味觉也是人类的一个古老的感觉。胎儿早在</a:t>
            </a:r>
            <a:r>
              <a:rPr lang="en-US" altLang="zh-CN" dirty="0"/>
              <a:t>4</a:t>
            </a:r>
            <a:r>
              <a:rPr lang="zh-CN" altLang="en-US" dirty="0"/>
              <a:t>个月时就开始接受味觉刺激。新生儿的味觉十分敏感，尤其是对甜味十分偏好。有人以</a:t>
            </a:r>
            <a:r>
              <a:rPr lang="en-US" altLang="zh-CN" dirty="0"/>
              <a:t>5%</a:t>
            </a:r>
            <a:r>
              <a:rPr lang="zh-CN" altLang="en-US" dirty="0"/>
              <a:t>、</a:t>
            </a:r>
            <a:r>
              <a:rPr lang="en-US" altLang="zh-CN" dirty="0"/>
              <a:t>10%</a:t>
            </a:r>
            <a:r>
              <a:rPr lang="zh-CN" altLang="en-US" dirty="0"/>
              <a:t>和</a:t>
            </a:r>
            <a:r>
              <a:rPr lang="en-US" altLang="zh-CN" dirty="0"/>
              <a:t>15%</a:t>
            </a:r>
            <a:r>
              <a:rPr lang="zh-CN" altLang="en-US" dirty="0"/>
              <a:t>浓度的糖水和无味清水分别喂给刚出生</a:t>
            </a:r>
            <a:r>
              <a:rPr lang="en-US" altLang="zh-CN" dirty="0"/>
              <a:t>2</a:t>
            </a:r>
            <a:r>
              <a:rPr lang="zh-CN" altLang="en-US" dirty="0"/>
              <a:t>～</a:t>
            </a:r>
            <a:r>
              <a:rPr lang="en-US" altLang="zh-CN" dirty="0"/>
              <a:t>5</a:t>
            </a:r>
            <a:r>
              <a:rPr lang="zh-CN" altLang="en-US" dirty="0"/>
              <a:t>天的新生儿，发现新生儿对</a:t>
            </a:r>
            <a:r>
              <a:rPr lang="en-US" altLang="zh-CN" dirty="0"/>
              <a:t>15%</a:t>
            </a:r>
            <a:r>
              <a:rPr lang="zh-CN" altLang="en-US" dirty="0"/>
              <a:t>的糖水吸吮时间最长，吸吮动作的间隔时间最短；而对</a:t>
            </a:r>
            <a:r>
              <a:rPr lang="en-US" altLang="zh-CN" dirty="0"/>
              <a:t>5%</a:t>
            </a:r>
            <a:r>
              <a:rPr lang="zh-CN" altLang="en-US" dirty="0"/>
              <a:t>的糖水和清水吸吮得最快。可见，他们能准确地辨别糖水的浓度。但他们不能辨别</a:t>
            </a:r>
            <a:r>
              <a:rPr lang="en-US" altLang="zh-CN" dirty="0"/>
              <a:t>5%</a:t>
            </a:r>
            <a:r>
              <a:rPr lang="zh-CN" altLang="en-US" dirty="0"/>
              <a:t>的糖水与清水的区别，可见他们的味觉辨别能力还达不到成人那样的精细。</a:t>
            </a:r>
          </a:p>
        </p:txBody>
      </p:sp>
    </p:spTree>
    <p:extLst>
      <p:ext uri="{BB962C8B-B14F-4D97-AF65-F5344CB8AC3E}">
        <p14:creationId xmlns:p14="http://schemas.microsoft.com/office/powerpoint/2010/main" val="304493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二、婴幼儿的感知觉</a:t>
            </a:r>
          </a:p>
        </p:txBody>
      </p:sp>
      <p:sp>
        <p:nvSpPr>
          <p:cNvPr id="4" name="内容占位符 3">
            <a:extLst>
              <a:ext uri="{FF2B5EF4-FFF2-40B4-BE49-F238E27FC236}">
                <a16:creationId xmlns:a16="http://schemas.microsoft.com/office/drawing/2014/main" id="{8361055D-B852-E17D-C4D6-C8354C0FD10E}"/>
              </a:ext>
            </a:extLst>
          </p:cNvPr>
          <p:cNvSpPr>
            <a:spLocks noGrp="1"/>
          </p:cNvSpPr>
          <p:nvPr>
            <p:ph sz="quarter" idx="10"/>
          </p:nvPr>
        </p:nvSpPr>
        <p:spPr/>
        <p:txBody>
          <a:bodyPr/>
          <a:lstStyle/>
          <a:p>
            <a:r>
              <a:rPr lang="zh-CN" altLang="en-US" dirty="0"/>
              <a:t>（三）嗅觉、味觉</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r>
              <a:rPr lang="zh-CN" altLang="en-US" dirty="0"/>
              <a:t>人的味觉能辨别甜、咸、苦、酸四种味道。心理学家早就发现，新生儿对甜的刺激表现出满意的表情；对酸的刺激表现出噘嘴、耸鼻、眨眼的表情；对苦的刺激表现出厌恶和拒绝甚至呕吐的表情。</a:t>
            </a:r>
          </a:p>
          <a:p>
            <a:r>
              <a:rPr lang="zh-CN" altLang="en-US" dirty="0"/>
              <a:t>婴幼儿的味觉对他们选择食物具有重要意义。</a:t>
            </a:r>
          </a:p>
        </p:txBody>
      </p:sp>
    </p:spTree>
    <p:extLst>
      <p:ext uri="{BB962C8B-B14F-4D97-AF65-F5344CB8AC3E}">
        <p14:creationId xmlns:p14="http://schemas.microsoft.com/office/powerpoint/2010/main" val="16654118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51D0A970-08C7-4CA6-CDDB-2EDE777CC4BA}"/>
              </a:ext>
            </a:extLst>
          </p:cNvPr>
          <p:cNvSpPr>
            <a:spLocks noGrp="1"/>
          </p:cNvSpPr>
          <p:nvPr>
            <p:ph type="title"/>
          </p:nvPr>
        </p:nvSpPr>
        <p:spPr/>
        <p:txBody>
          <a:bodyPr/>
          <a:lstStyle/>
          <a:p>
            <a:r>
              <a:rPr lang="zh-CN" altLang="en-US" dirty="0"/>
              <a:t>第一节   认知的概述</a:t>
            </a:r>
          </a:p>
        </p:txBody>
      </p:sp>
      <p:sp>
        <p:nvSpPr>
          <p:cNvPr id="2" name="内容占位符 1">
            <a:extLst>
              <a:ext uri="{FF2B5EF4-FFF2-40B4-BE49-F238E27FC236}">
                <a16:creationId xmlns:a16="http://schemas.microsoft.com/office/drawing/2014/main" id="{4597DEC0-6F8E-35B7-CCCC-8F0384FED351}"/>
              </a:ext>
            </a:extLst>
          </p:cNvPr>
          <p:cNvSpPr>
            <a:spLocks noGrp="1"/>
          </p:cNvSpPr>
          <p:nvPr>
            <p:ph sz="quarter" idx="10"/>
          </p:nvPr>
        </p:nvSpPr>
        <p:spPr/>
        <p:txBody>
          <a:bodyPr/>
          <a:lstStyle/>
          <a:p>
            <a:endParaRPr lang="zh-CN" altLang="en-US"/>
          </a:p>
        </p:txBody>
      </p:sp>
      <p:sp>
        <p:nvSpPr>
          <p:cNvPr id="4" name="文本占位符 3">
            <a:extLst>
              <a:ext uri="{FF2B5EF4-FFF2-40B4-BE49-F238E27FC236}">
                <a16:creationId xmlns:a16="http://schemas.microsoft.com/office/drawing/2014/main" id="{0F83735A-CD76-F67D-0D22-EA3D774F421A}"/>
              </a:ext>
            </a:extLst>
          </p:cNvPr>
          <p:cNvSpPr>
            <a:spLocks noGrp="1"/>
          </p:cNvSpPr>
          <p:nvPr>
            <p:ph type="body" sz="quarter" idx="11"/>
          </p:nvPr>
        </p:nvSpPr>
        <p:spPr/>
        <p:txBody>
          <a:bodyPr/>
          <a:lstStyle/>
          <a:p>
            <a:r>
              <a:rPr lang="zh-CN" altLang="en-US" dirty="0"/>
              <a:t>我们已经知道，心理学将人的心理过程划分为三大类，即认知过程（也称认识过程）、情感过程和意志过程。认知过程包括感觉、知觉、记忆、想象和思维，其中的核心是思维。认知是人最基本的、最重要的心理活动，认知过程是心理过程中最基本、最重要的组成部分。因为在人的一切心理活动中，都有认知的成分。</a:t>
            </a:r>
          </a:p>
        </p:txBody>
      </p:sp>
    </p:spTree>
    <p:extLst>
      <p:ext uri="{BB962C8B-B14F-4D97-AF65-F5344CB8AC3E}">
        <p14:creationId xmlns:p14="http://schemas.microsoft.com/office/powerpoint/2010/main" val="13846725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二、婴幼儿的感知觉</a:t>
            </a:r>
          </a:p>
        </p:txBody>
      </p:sp>
      <p:sp>
        <p:nvSpPr>
          <p:cNvPr id="4" name="内容占位符 3">
            <a:extLst>
              <a:ext uri="{FF2B5EF4-FFF2-40B4-BE49-F238E27FC236}">
                <a16:creationId xmlns:a16="http://schemas.microsoft.com/office/drawing/2014/main" id="{8361055D-B852-E17D-C4D6-C8354C0FD10E}"/>
              </a:ext>
            </a:extLst>
          </p:cNvPr>
          <p:cNvSpPr>
            <a:spLocks noGrp="1"/>
          </p:cNvSpPr>
          <p:nvPr>
            <p:ph sz="quarter" idx="10"/>
          </p:nvPr>
        </p:nvSpPr>
        <p:spPr/>
        <p:txBody>
          <a:bodyPr/>
          <a:lstStyle/>
          <a:p>
            <a:r>
              <a:rPr lang="zh-CN" altLang="en-US" dirty="0"/>
              <a:t>（四）听觉</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fontScale="92500" lnSpcReduction="10000"/>
          </a:bodyPr>
          <a:lstStyle/>
          <a:p>
            <a:r>
              <a:rPr lang="zh-CN" altLang="en-US" dirty="0"/>
              <a:t>听觉是特定范围内的声波刺激耳膜后产生的反应。</a:t>
            </a:r>
          </a:p>
          <a:p>
            <a:r>
              <a:rPr lang="zh-CN" altLang="en-US" dirty="0"/>
              <a:t>研究发现，</a:t>
            </a:r>
            <a:r>
              <a:rPr lang="en-US" altLang="zh-CN" dirty="0"/>
              <a:t>20</a:t>
            </a:r>
            <a:r>
              <a:rPr lang="zh-CN" altLang="en-US" dirty="0"/>
              <a:t>周的胎儿就已具备听觉能力。</a:t>
            </a:r>
            <a:r>
              <a:rPr lang="en-US" altLang="zh-CN" dirty="0"/>
              <a:t>8</a:t>
            </a:r>
            <a:r>
              <a:rPr lang="zh-CN" altLang="en-US" dirty="0"/>
              <a:t>个月的胎儿对低音的感受能力比高音强。因此人们推测，胎儿对父亲的声音比对母亲的声音更容易反应。有些刚出生的新生儿能对来自左右的声源，做出转动头部朝向声源的反应。也有些新生儿要到出生</a:t>
            </a:r>
            <a:r>
              <a:rPr lang="en-US" altLang="zh-CN" dirty="0"/>
              <a:t>5</a:t>
            </a:r>
            <a:r>
              <a:rPr lang="zh-CN" altLang="en-US" dirty="0"/>
              <a:t>天后才具有这种能力。虽然新生儿一出生就能听到声音，但他们的听力还不如成人敏锐，能够引起他们听觉的最低刺激，往往要比成人高出</a:t>
            </a:r>
            <a:r>
              <a:rPr lang="en-US" altLang="zh-CN" dirty="0"/>
              <a:t>10</a:t>
            </a:r>
            <a:r>
              <a:rPr lang="zh-CN" altLang="en-US" dirty="0"/>
              <a:t>～</a:t>
            </a:r>
            <a:r>
              <a:rPr lang="en-US" altLang="zh-CN" dirty="0"/>
              <a:t>20</a:t>
            </a:r>
            <a:r>
              <a:rPr lang="zh-CN" altLang="en-US" dirty="0"/>
              <a:t>分贝；最差的时候甚至要高出</a:t>
            </a:r>
            <a:r>
              <a:rPr lang="en-US" altLang="zh-CN" dirty="0"/>
              <a:t>40</a:t>
            </a:r>
            <a:r>
              <a:rPr lang="zh-CN" altLang="en-US" dirty="0"/>
              <a:t>～</a:t>
            </a:r>
            <a:r>
              <a:rPr lang="en-US" altLang="zh-CN" dirty="0"/>
              <a:t>50</a:t>
            </a:r>
            <a:r>
              <a:rPr lang="zh-CN" altLang="en-US" dirty="0"/>
              <a:t>分贝。</a:t>
            </a:r>
            <a:r>
              <a:rPr lang="en-US" altLang="zh-CN" dirty="0"/>
              <a:t>4</a:t>
            </a:r>
            <a:r>
              <a:rPr lang="zh-CN" altLang="en-US" dirty="0"/>
              <a:t>～</a:t>
            </a:r>
            <a:r>
              <a:rPr lang="en-US" altLang="zh-CN" dirty="0"/>
              <a:t>5</a:t>
            </a:r>
            <a:r>
              <a:rPr lang="zh-CN" altLang="en-US" dirty="0"/>
              <a:t>岁，甚至到</a:t>
            </a:r>
            <a:r>
              <a:rPr lang="en-US" altLang="zh-CN" dirty="0"/>
              <a:t>7</a:t>
            </a:r>
            <a:r>
              <a:rPr lang="zh-CN" altLang="en-US" dirty="0"/>
              <a:t>岁的儿童对纯音的听力也不如成人，在不同的频率上，都要比成人高</a:t>
            </a:r>
            <a:r>
              <a:rPr lang="en-US" altLang="zh-CN" dirty="0"/>
              <a:t>2</a:t>
            </a:r>
            <a:r>
              <a:rPr lang="zh-CN" altLang="en-US" dirty="0"/>
              <a:t>～</a:t>
            </a:r>
            <a:r>
              <a:rPr lang="en-US" altLang="zh-CN" dirty="0"/>
              <a:t>7</a:t>
            </a:r>
            <a:r>
              <a:rPr lang="zh-CN" altLang="en-US" dirty="0"/>
              <a:t>分贝。儿童的听力一般要到</a:t>
            </a:r>
            <a:r>
              <a:rPr lang="en-US" altLang="zh-CN" dirty="0"/>
              <a:t>14</a:t>
            </a:r>
            <a:r>
              <a:rPr lang="zh-CN" altLang="en-US" dirty="0"/>
              <a:t>～</a:t>
            </a:r>
            <a:r>
              <a:rPr lang="en-US" altLang="zh-CN" dirty="0"/>
              <a:t>19</a:t>
            </a:r>
            <a:r>
              <a:rPr lang="zh-CN" altLang="en-US" dirty="0"/>
              <a:t>岁时才达到最好水平。</a:t>
            </a:r>
          </a:p>
        </p:txBody>
      </p:sp>
    </p:spTree>
    <p:extLst>
      <p:ext uri="{BB962C8B-B14F-4D97-AF65-F5344CB8AC3E}">
        <p14:creationId xmlns:p14="http://schemas.microsoft.com/office/powerpoint/2010/main" val="39129073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二、婴幼儿的感知觉</a:t>
            </a:r>
          </a:p>
        </p:txBody>
      </p:sp>
      <p:sp>
        <p:nvSpPr>
          <p:cNvPr id="4" name="内容占位符 3">
            <a:extLst>
              <a:ext uri="{FF2B5EF4-FFF2-40B4-BE49-F238E27FC236}">
                <a16:creationId xmlns:a16="http://schemas.microsoft.com/office/drawing/2014/main" id="{8361055D-B852-E17D-C4D6-C8354C0FD10E}"/>
              </a:ext>
            </a:extLst>
          </p:cNvPr>
          <p:cNvSpPr>
            <a:spLocks noGrp="1"/>
          </p:cNvSpPr>
          <p:nvPr>
            <p:ph sz="quarter" idx="10"/>
          </p:nvPr>
        </p:nvSpPr>
        <p:spPr/>
        <p:txBody>
          <a:bodyPr/>
          <a:lstStyle/>
          <a:p>
            <a:r>
              <a:rPr lang="zh-CN" altLang="en-US" dirty="0"/>
              <a:t>（四）听觉</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fontScale="92500" lnSpcReduction="10000"/>
          </a:bodyPr>
          <a:lstStyle/>
          <a:p>
            <a:r>
              <a:rPr lang="zh-CN" altLang="en-US" dirty="0"/>
              <a:t>在儿童出生的最初几个月里，与成人一样，言语能引起大脑左半球的电活动，音乐能引起右半球的电活动。这就说明，在婴儿早期，大脑两半球就具备分别处理不同信息的功能分化，能辨别语言和非语言。婴儿对人类的声音具有惊人的感知能力。研究发现，出生仅</a:t>
            </a:r>
            <a:r>
              <a:rPr lang="en-US" altLang="zh-CN" dirty="0"/>
              <a:t>3</a:t>
            </a:r>
            <a:r>
              <a:rPr lang="zh-CN" altLang="en-US" dirty="0"/>
              <a:t>天的新生儿就能表现出对自己母亲的声音的偏好。如新生儿会在听到母亲对他的呼唤后，头部做出朝向的动作。还有的研究发现，正在吸奶的新生儿听到自己母亲的声音时，吸吮动作会明显加快。此外，婴儿对语音，尤其是女性的语音表现出明显的偏好。婴儿能辨析语音中的可变频率、结构和成人所使用的语调，并对这些语言刺激做出相应的反应。成人在看护早期的婴儿时，应加强对他们的语音刺激，这是保证儿童迅速获得母语的必要条件。</a:t>
            </a:r>
          </a:p>
        </p:txBody>
      </p:sp>
    </p:spTree>
    <p:extLst>
      <p:ext uri="{BB962C8B-B14F-4D97-AF65-F5344CB8AC3E}">
        <p14:creationId xmlns:p14="http://schemas.microsoft.com/office/powerpoint/2010/main" val="36851044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二、婴幼儿的感知觉</a:t>
            </a:r>
          </a:p>
        </p:txBody>
      </p:sp>
      <p:sp>
        <p:nvSpPr>
          <p:cNvPr id="4" name="内容占位符 3">
            <a:extLst>
              <a:ext uri="{FF2B5EF4-FFF2-40B4-BE49-F238E27FC236}">
                <a16:creationId xmlns:a16="http://schemas.microsoft.com/office/drawing/2014/main" id="{8361055D-B852-E17D-C4D6-C8354C0FD10E}"/>
              </a:ext>
            </a:extLst>
          </p:cNvPr>
          <p:cNvSpPr>
            <a:spLocks noGrp="1"/>
          </p:cNvSpPr>
          <p:nvPr>
            <p:ph sz="quarter" idx="10"/>
          </p:nvPr>
        </p:nvSpPr>
        <p:spPr/>
        <p:txBody>
          <a:bodyPr/>
          <a:lstStyle/>
          <a:p>
            <a:r>
              <a:rPr lang="zh-CN" altLang="en-US" dirty="0"/>
              <a:t>（四）听觉</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fontScale="92500" lnSpcReduction="10000"/>
          </a:bodyPr>
          <a:lstStyle/>
          <a:p>
            <a:r>
              <a:rPr lang="zh-CN" altLang="en-US" dirty="0"/>
              <a:t>婴儿的听觉辨别能力不仅表现在语音听觉中，还表现在音乐听觉中。出生</a:t>
            </a:r>
            <a:r>
              <a:rPr lang="en-US" altLang="zh-CN" dirty="0"/>
              <a:t>24</a:t>
            </a:r>
            <a:r>
              <a:rPr lang="zh-CN" altLang="en-US" dirty="0"/>
              <a:t>小时的新生儿，听到优美的音乐能加快吸吮的节奏。当一个</a:t>
            </a:r>
            <a:r>
              <a:rPr lang="en-US" altLang="zh-CN" dirty="0"/>
              <a:t>5</a:t>
            </a:r>
            <a:r>
              <a:rPr lang="zh-CN" altLang="en-US" dirty="0"/>
              <a:t>个月大的婴儿听惯了一段八分音符的序列后，研究者重新安排音符序列，发现婴儿的心率发生明显变化。可见，婴儿对乐曲的旋律是有感知能力的。</a:t>
            </a:r>
            <a:r>
              <a:rPr lang="en-US" altLang="zh-CN" dirty="0"/>
              <a:t>1</a:t>
            </a:r>
            <a:r>
              <a:rPr lang="zh-CN" altLang="en-US" dirty="0"/>
              <a:t>岁以后的婴儿听到音乐后，身体不同部位会发出律动。</a:t>
            </a:r>
            <a:r>
              <a:rPr lang="en-US" altLang="zh-CN" dirty="0"/>
              <a:t>1</a:t>
            </a:r>
            <a:r>
              <a:rPr lang="zh-CN" altLang="en-US" dirty="0"/>
              <a:t>岁半的婴儿在听到音乐后力图使自己的动作与音乐的节奏相协调。</a:t>
            </a:r>
            <a:r>
              <a:rPr lang="en-US" altLang="zh-CN" dirty="0"/>
              <a:t>3</a:t>
            </a:r>
            <a:r>
              <a:rPr lang="zh-CN" altLang="en-US" dirty="0"/>
              <a:t>岁前，婴儿的节律动作与听到的音乐之间的协调能力逐渐提高。</a:t>
            </a:r>
            <a:r>
              <a:rPr lang="en-US" altLang="zh-CN" dirty="0"/>
              <a:t>4</a:t>
            </a:r>
            <a:r>
              <a:rPr lang="zh-CN" altLang="en-US" dirty="0"/>
              <a:t>～</a:t>
            </a:r>
            <a:r>
              <a:rPr lang="en-US" altLang="zh-CN" dirty="0"/>
              <a:t>5</a:t>
            </a:r>
            <a:r>
              <a:rPr lang="zh-CN" altLang="en-US" dirty="0"/>
              <a:t>岁的幼儿，在听音乐时外显动作明显减少，但对音乐作品的理解和想象活动增加了。在现实生活中，人们对婴儿的语音刺激比较重视，而对音乐听觉重视不够，结果会导致音乐听觉能力的伤害和损失。</a:t>
            </a:r>
          </a:p>
        </p:txBody>
      </p:sp>
    </p:spTree>
    <p:extLst>
      <p:ext uri="{BB962C8B-B14F-4D97-AF65-F5344CB8AC3E}">
        <p14:creationId xmlns:p14="http://schemas.microsoft.com/office/powerpoint/2010/main" val="9954847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二、婴幼儿的感知觉</a:t>
            </a:r>
          </a:p>
        </p:txBody>
      </p:sp>
      <p:sp>
        <p:nvSpPr>
          <p:cNvPr id="4" name="内容占位符 3">
            <a:extLst>
              <a:ext uri="{FF2B5EF4-FFF2-40B4-BE49-F238E27FC236}">
                <a16:creationId xmlns:a16="http://schemas.microsoft.com/office/drawing/2014/main" id="{8361055D-B852-E17D-C4D6-C8354C0FD10E}"/>
              </a:ext>
            </a:extLst>
          </p:cNvPr>
          <p:cNvSpPr>
            <a:spLocks noGrp="1"/>
          </p:cNvSpPr>
          <p:nvPr>
            <p:ph sz="quarter" idx="10"/>
          </p:nvPr>
        </p:nvSpPr>
        <p:spPr/>
        <p:txBody>
          <a:bodyPr/>
          <a:lstStyle/>
          <a:p>
            <a:r>
              <a:rPr lang="zh-CN" altLang="en-US" dirty="0"/>
              <a:t>（四）听觉</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r>
              <a:rPr lang="zh-CN" altLang="en-US" dirty="0"/>
              <a:t>儿童听力的发展有一个发展过程。无论是在胎内期还是在出生后，都要高度重视保护儿童的听力。媒体上有报道，一些劣质的所谓“胎教录音带”，由于高强度、高频率，导致胎儿听力损伤，甚至流产和夭折。</a:t>
            </a:r>
            <a:r>
              <a:rPr lang="en-US" altLang="zh-CN" dirty="0"/>
              <a:t>6</a:t>
            </a:r>
            <a:r>
              <a:rPr lang="zh-CN" altLang="en-US" dirty="0"/>
              <a:t>个月左右的婴儿到</a:t>
            </a:r>
            <a:r>
              <a:rPr lang="en-US" altLang="zh-CN" dirty="0"/>
              <a:t>3</a:t>
            </a:r>
            <a:r>
              <a:rPr lang="zh-CN" altLang="en-US" dirty="0"/>
              <a:t>岁期间的幼儿容易患上中耳炎。中耳炎会严重影响儿童的听力和注意力，导致发展受挫。环境中长期高强度、高频率的噪音也是儿童听力的一大杀手，应当加以避免。</a:t>
            </a:r>
          </a:p>
        </p:txBody>
      </p:sp>
    </p:spTree>
    <p:extLst>
      <p:ext uri="{BB962C8B-B14F-4D97-AF65-F5344CB8AC3E}">
        <p14:creationId xmlns:p14="http://schemas.microsoft.com/office/powerpoint/2010/main" val="13605406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二、婴幼儿的感知觉</a:t>
            </a:r>
          </a:p>
        </p:txBody>
      </p:sp>
      <p:sp>
        <p:nvSpPr>
          <p:cNvPr id="4" name="内容占位符 3">
            <a:extLst>
              <a:ext uri="{FF2B5EF4-FFF2-40B4-BE49-F238E27FC236}">
                <a16:creationId xmlns:a16="http://schemas.microsoft.com/office/drawing/2014/main" id="{8361055D-B852-E17D-C4D6-C8354C0FD10E}"/>
              </a:ext>
            </a:extLst>
          </p:cNvPr>
          <p:cNvSpPr>
            <a:spLocks noGrp="1"/>
          </p:cNvSpPr>
          <p:nvPr>
            <p:ph sz="quarter" idx="10"/>
          </p:nvPr>
        </p:nvSpPr>
        <p:spPr/>
        <p:txBody>
          <a:bodyPr/>
          <a:lstStyle/>
          <a:p>
            <a:r>
              <a:rPr lang="zh-CN" altLang="en-US" dirty="0"/>
              <a:t>（五）视觉</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fontScale="92500" lnSpcReduction="10000"/>
          </a:bodyPr>
          <a:lstStyle/>
          <a:p>
            <a:r>
              <a:rPr lang="zh-CN" altLang="en-US" dirty="0"/>
              <a:t>可见光对眼睛视网膜的刺激产生视觉。眼睛是所有感觉器官中最活跃、最重要、最主动的感觉器官。心理学研究认为，人有</a:t>
            </a:r>
            <a:r>
              <a:rPr lang="en-US" altLang="zh-CN" dirty="0"/>
              <a:t>70%</a:t>
            </a:r>
            <a:r>
              <a:rPr lang="zh-CN" altLang="en-US" dirty="0"/>
              <a:t>～</a:t>
            </a:r>
            <a:r>
              <a:rPr lang="en-US" altLang="zh-CN" dirty="0"/>
              <a:t>75%</a:t>
            </a:r>
            <a:r>
              <a:rPr lang="zh-CN" altLang="en-US" dirty="0"/>
              <a:t>的信息是通过视觉获得的。可见视觉对人的认知十分重要。</a:t>
            </a:r>
          </a:p>
          <a:p>
            <a:r>
              <a:rPr lang="zh-CN" altLang="en-US" dirty="0"/>
              <a:t>视觉集中。新生儿的眼睛在最初的</a:t>
            </a:r>
            <a:r>
              <a:rPr lang="en-US" altLang="zh-CN" dirty="0"/>
              <a:t>2</a:t>
            </a:r>
            <a:r>
              <a:rPr lang="zh-CN" altLang="en-US" dirty="0"/>
              <a:t>～</a:t>
            </a:r>
            <a:r>
              <a:rPr lang="en-US" altLang="zh-CN" dirty="0"/>
              <a:t>3</a:t>
            </a:r>
            <a:r>
              <a:rPr lang="zh-CN" altLang="en-US" dirty="0"/>
              <a:t>周内，不容易达到双眼协调，因此难以形成视觉集中。出生</a:t>
            </a:r>
            <a:r>
              <a:rPr lang="en-US" altLang="zh-CN" dirty="0"/>
              <a:t>3</a:t>
            </a:r>
            <a:r>
              <a:rPr lang="zh-CN" altLang="en-US" dirty="0"/>
              <a:t>周后，新生儿开始将视觉集中到眼前的物体上，而出生</a:t>
            </a:r>
            <a:r>
              <a:rPr lang="en-US" altLang="zh-CN" dirty="0"/>
              <a:t>2</a:t>
            </a:r>
            <a:r>
              <a:rPr lang="zh-CN" altLang="en-US" dirty="0"/>
              <a:t>个月后，视觉集中现象尤为明显，特别是对鲜亮的物体和人脸具有特殊的偏好，心理学称为“人脸偏好”。随着婴儿的成长，视觉集中的时间和距离都逐渐延长。如，</a:t>
            </a:r>
            <a:r>
              <a:rPr lang="en-US" altLang="zh-CN" dirty="0"/>
              <a:t>3</a:t>
            </a:r>
            <a:r>
              <a:rPr lang="zh-CN" altLang="en-US" dirty="0"/>
              <a:t>～</a:t>
            </a:r>
            <a:r>
              <a:rPr lang="en-US" altLang="zh-CN" dirty="0"/>
              <a:t>5</a:t>
            </a:r>
            <a:r>
              <a:rPr lang="zh-CN" altLang="en-US" dirty="0"/>
              <a:t>周的婴儿能对</a:t>
            </a:r>
            <a:r>
              <a:rPr lang="en-US" altLang="zh-CN" dirty="0"/>
              <a:t>1</a:t>
            </a:r>
            <a:r>
              <a:rPr lang="zh-CN" altLang="en-US" dirty="0"/>
              <a:t>～</a:t>
            </a:r>
            <a:r>
              <a:rPr lang="en-US" altLang="zh-CN" dirty="0"/>
              <a:t>1.5</a:t>
            </a:r>
            <a:r>
              <a:rPr lang="zh-CN" altLang="en-US" dirty="0"/>
              <a:t>米处的物体注视</a:t>
            </a:r>
            <a:r>
              <a:rPr lang="en-US" altLang="zh-CN" dirty="0"/>
              <a:t>5</a:t>
            </a:r>
            <a:r>
              <a:rPr lang="zh-CN" altLang="en-US" dirty="0"/>
              <a:t>秒钟；</a:t>
            </a:r>
            <a:r>
              <a:rPr lang="en-US" altLang="zh-CN" dirty="0"/>
              <a:t>3</a:t>
            </a:r>
            <a:r>
              <a:rPr lang="zh-CN" altLang="en-US" dirty="0"/>
              <a:t>个月的婴儿能对</a:t>
            </a:r>
            <a:r>
              <a:rPr lang="en-US" altLang="zh-CN" dirty="0"/>
              <a:t>4</a:t>
            </a:r>
            <a:r>
              <a:rPr lang="zh-CN" altLang="en-US" dirty="0"/>
              <a:t>～</a:t>
            </a:r>
            <a:r>
              <a:rPr lang="en-US" altLang="zh-CN" dirty="0"/>
              <a:t>7</a:t>
            </a:r>
            <a:r>
              <a:rPr lang="zh-CN" altLang="en-US" dirty="0"/>
              <a:t>米处的物体注视</a:t>
            </a:r>
            <a:r>
              <a:rPr lang="en-US" altLang="zh-CN" dirty="0"/>
              <a:t>7</a:t>
            </a:r>
            <a:r>
              <a:rPr lang="zh-CN" altLang="en-US" dirty="0"/>
              <a:t>～</a:t>
            </a:r>
            <a:r>
              <a:rPr lang="en-US" altLang="zh-CN" dirty="0"/>
              <a:t>10</a:t>
            </a:r>
            <a:r>
              <a:rPr lang="zh-CN" altLang="en-US" dirty="0"/>
              <a:t>分钟；</a:t>
            </a:r>
            <a:r>
              <a:rPr lang="en-US" altLang="zh-CN" dirty="0"/>
              <a:t>5</a:t>
            </a:r>
            <a:r>
              <a:rPr lang="zh-CN" altLang="en-US" dirty="0"/>
              <a:t>～</a:t>
            </a:r>
            <a:r>
              <a:rPr lang="en-US" altLang="zh-CN" dirty="0"/>
              <a:t>6</a:t>
            </a:r>
            <a:r>
              <a:rPr lang="zh-CN" altLang="en-US" dirty="0"/>
              <a:t>个月的婴儿能注视较远处的运动物体。</a:t>
            </a:r>
          </a:p>
        </p:txBody>
      </p:sp>
    </p:spTree>
    <p:extLst>
      <p:ext uri="{BB962C8B-B14F-4D97-AF65-F5344CB8AC3E}">
        <p14:creationId xmlns:p14="http://schemas.microsoft.com/office/powerpoint/2010/main" val="8645048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二、婴幼儿的感知觉</a:t>
            </a:r>
          </a:p>
        </p:txBody>
      </p:sp>
      <p:sp>
        <p:nvSpPr>
          <p:cNvPr id="4" name="内容占位符 3">
            <a:extLst>
              <a:ext uri="{FF2B5EF4-FFF2-40B4-BE49-F238E27FC236}">
                <a16:creationId xmlns:a16="http://schemas.microsoft.com/office/drawing/2014/main" id="{8361055D-B852-E17D-C4D6-C8354C0FD10E}"/>
              </a:ext>
            </a:extLst>
          </p:cNvPr>
          <p:cNvSpPr>
            <a:spLocks noGrp="1"/>
          </p:cNvSpPr>
          <p:nvPr>
            <p:ph sz="quarter" idx="10"/>
          </p:nvPr>
        </p:nvSpPr>
        <p:spPr/>
        <p:txBody>
          <a:bodyPr/>
          <a:lstStyle/>
          <a:p>
            <a:r>
              <a:rPr lang="zh-CN" altLang="en-US" dirty="0"/>
              <a:t>（五）视觉</a:t>
            </a:r>
          </a:p>
        </p:txBody>
      </p:sp>
      <p:sp>
        <p:nvSpPr>
          <p:cNvPr id="2" name="文本占位符 1">
            <a:extLst>
              <a:ext uri="{FF2B5EF4-FFF2-40B4-BE49-F238E27FC236}">
                <a16:creationId xmlns:a16="http://schemas.microsoft.com/office/drawing/2014/main" id="{6D36D135-7DB1-99EC-59DC-D542B990A30E}"/>
              </a:ext>
            </a:extLst>
          </p:cNvPr>
          <p:cNvSpPr>
            <a:spLocks noGrp="1"/>
          </p:cNvSpPr>
          <p:nvPr>
            <p:ph type="body" sz="quarter" idx="11"/>
          </p:nvPr>
        </p:nvSpPr>
        <p:spPr/>
        <p:txBody>
          <a:bodyPr/>
          <a:lstStyle/>
          <a:p>
            <a:endParaRPr lang="zh-CN" altLang="en-US"/>
          </a:p>
        </p:txBody>
      </p:sp>
      <p:pic>
        <p:nvPicPr>
          <p:cNvPr id="2050" name="图片 2">
            <a:extLst>
              <a:ext uri="{FF2B5EF4-FFF2-40B4-BE49-F238E27FC236}">
                <a16:creationId xmlns:a16="http://schemas.microsoft.com/office/drawing/2014/main" id="{9D0083BB-9670-3107-7767-A394B9FF05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4975" y="2414276"/>
            <a:ext cx="3695700"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本框 7">
            <a:extLst>
              <a:ext uri="{FF2B5EF4-FFF2-40B4-BE49-F238E27FC236}">
                <a16:creationId xmlns:a16="http://schemas.microsoft.com/office/drawing/2014/main" id="{85A6CC80-D5C4-7239-C669-D78C52378397}"/>
              </a:ext>
            </a:extLst>
          </p:cNvPr>
          <p:cNvSpPr txBox="1"/>
          <p:nvPr/>
        </p:nvSpPr>
        <p:spPr>
          <a:xfrm>
            <a:off x="3875485" y="5551269"/>
            <a:ext cx="6093618" cy="369332"/>
          </a:xfrm>
          <a:prstGeom prst="rect">
            <a:avLst/>
          </a:prstGeom>
          <a:noFill/>
        </p:spPr>
        <p:txBody>
          <a:bodyPr wrap="square">
            <a:spAutoFit/>
          </a:bodyPr>
          <a:lstStyle/>
          <a:p>
            <a:r>
              <a:rPr lang="zh-CN" altLang="en-US" dirty="0"/>
              <a:t>图2-2  “3个月时我就和妈妈一起‘看电视’”</a:t>
            </a:r>
          </a:p>
        </p:txBody>
      </p:sp>
    </p:spTree>
    <p:extLst>
      <p:ext uri="{BB962C8B-B14F-4D97-AF65-F5344CB8AC3E}">
        <p14:creationId xmlns:p14="http://schemas.microsoft.com/office/powerpoint/2010/main" val="16727604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二、婴幼儿的感知觉</a:t>
            </a:r>
          </a:p>
        </p:txBody>
      </p:sp>
      <p:sp>
        <p:nvSpPr>
          <p:cNvPr id="4" name="内容占位符 3">
            <a:extLst>
              <a:ext uri="{FF2B5EF4-FFF2-40B4-BE49-F238E27FC236}">
                <a16:creationId xmlns:a16="http://schemas.microsoft.com/office/drawing/2014/main" id="{8361055D-B852-E17D-C4D6-C8354C0FD10E}"/>
              </a:ext>
            </a:extLst>
          </p:cNvPr>
          <p:cNvSpPr>
            <a:spLocks noGrp="1"/>
          </p:cNvSpPr>
          <p:nvPr>
            <p:ph sz="quarter" idx="10"/>
          </p:nvPr>
        </p:nvSpPr>
        <p:spPr/>
        <p:txBody>
          <a:bodyPr/>
          <a:lstStyle/>
          <a:p>
            <a:r>
              <a:rPr lang="zh-CN" altLang="en-US" dirty="0"/>
              <a:t>（五）视觉</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r>
              <a:rPr lang="zh-CN" altLang="en-US" dirty="0"/>
              <a:t>在早期的婴儿视觉发展过程中，成人与儿童的双眼对视具有重大的发展价值。亲子之间长时间的双眼对视，是分享情感和体验的表示。在与成人的交往中，新生儿和婴儿对人眼和面部表情特别感兴趣。有研究表明，</a:t>
            </a:r>
            <a:r>
              <a:rPr lang="en-US" altLang="zh-CN" dirty="0"/>
              <a:t>3</a:t>
            </a:r>
            <a:r>
              <a:rPr lang="zh-CN" altLang="en-US" dirty="0"/>
              <a:t>～</a:t>
            </a:r>
            <a:r>
              <a:rPr lang="en-US" altLang="zh-CN" dirty="0"/>
              <a:t>5</a:t>
            </a:r>
            <a:r>
              <a:rPr lang="zh-CN" altLang="en-US" dirty="0"/>
              <a:t>个月的婴儿已经对双眼对视具有较高的敏感性，</a:t>
            </a:r>
            <a:r>
              <a:rPr lang="en-US" altLang="zh-CN" dirty="0"/>
              <a:t>6</a:t>
            </a:r>
            <a:r>
              <a:rPr lang="zh-CN" altLang="en-US" dirty="0"/>
              <a:t>个月的婴儿注视一张与自己双眼对视的面孔，比关注一张双眼与自己不对视的面孔时间要长</a:t>
            </a:r>
            <a:r>
              <a:rPr lang="en-US" altLang="zh-CN" dirty="0"/>
              <a:t>2</a:t>
            </a:r>
            <a:r>
              <a:rPr lang="zh-CN" altLang="en-US" dirty="0"/>
              <a:t>～</a:t>
            </a:r>
            <a:r>
              <a:rPr lang="en-US" altLang="zh-CN" dirty="0"/>
              <a:t>3</a:t>
            </a:r>
            <a:r>
              <a:rPr lang="zh-CN" altLang="en-US" dirty="0"/>
              <a:t>倍。还有研究发现，</a:t>
            </a:r>
            <a:r>
              <a:rPr lang="en-US" altLang="zh-CN" dirty="0"/>
              <a:t>3</a:t>
            </a:r>
            <a:r>
              <a:rPr lang="zh-CN" altLang="en-US" dirty="0"/>
              <a:t>个月的婴儿，就能将自己的目光移向成人眼睛注视的方向，表现出婴儿关注别人和理解别人的能力。</a:t>
            </a:r>
          </a:p>
        </p:txBody>
      </p:sp>
    </p:spTree>
    <p:extLst>
      <p:ext uri="{BB962C8B-B14F-4D97-AF65-F5344CB8AC3E}">
        <p14:creationId xmlns:p14="http://schemas.microsoft.com/office/powerpoint/2010/main" val="32781227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二、婴幼儿的感知觉</a:t>
            </a:r>
          </a:p>
        </p:txBody>
      </p:sp>
      <p:sp>
        <p:nvSpPr>
          <p:cNvPr id="4" name="内容占位符 3">
            <a:extLst>
              <a:ext uri="{FF2B5EF4-FFF2-40B4-BE49-F238E27FC236}">
                <a16:creationId xmlns:a16="http://schemas.microsoft.com/office/drawing/2014/main" id="{8361055D-B852-E17D-C4D6-C8354C0FD10E}"/>
              </a:ext>
            </a:extLst>
          </p:cNvPr>
          <p:cNvSpPr>
            <a:spLocks noGrp="1"/>
          </p:cNvSpPr>
          <p:nvPr>
            <p:ph sz="quarter" idx="10"/>
          </p:nvPr>
        </p:nvSpPr>
        <p:spPr/>
        <p:txBody>
          <a:bodyPr/>
          <a:lstStyle/>
          <a:p>
            <a:r>
              <a:rPr lang="zh-CN" altLang="en-US" dirty="0"/>
              <a:t>（五）视觉</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r>
              <a:rPr lang="zh-CN" altLang="en-US" dirty="0"/>
              <a:t>视敏度。新生儿的视敏度也有一个发展过程。视敏度是指从一定距离处感知两个临近点的能力。一个物体放在</a:t>
            </a:r>
            <a:r>
              <a:rPr lang="en-US" altLang="zh-CN" dirty="0"/>
              <a:t>200</a:t>
            </a:r>
            <a:r>
              <a:rPr lang="zh-CN" altLang="en-US" dirty="0"/>
              <a:t>英尺（约</a:t>
            </a:r>
            <a:r>
              <a:rPr lang="en-US" altLang="zh-CN" dirty="0"/>
              <a:t>61</a:t>
            </a:r>
            <a:r>
              <a:rPr lang="zh-CN" altLang="en-US" dirty="0"/>
              <a:t>米）的地方，成年人能看见，但对新生儿来说，只有把这个物体移近到</a:t>
            </a:r>
            <a:r>
              <a:rPr lang="en-US" altLang="zh-CN" dirty="0"/>
              <a:t>20</a:t>
            </a:r>
            <a:r>
              <a:rPr lang="zh-CN" altLang="en-US" dirty="0"/>
              <a:t>英尺（约</a:t>
            </a:r>
            <a:r>
              <a:rPr lang="en-US" altLang="zh-CN" dirty="0"/>
              <a:t>6.1</a:t>
            </a:r>
            <a:r>
              <a:rPr lang="zh-CN" altLang="en-US" dirty="0"/>
              <a:t>米）处才能看得见。可见，新生儿的视敏度只是成人的</a:t>
            </a:r>
            <a:r>
              <a:rPr lang="en-US" altLang="zh-CN" dirty="0"/>
              <a:t>1/10</a:t>
            </a:r>
            <a:r>
              <a:rPr lang="zh-CN" altLang="en-US" dirty="0"/>
              <a:t>。他们对</a:t>
            </a:r>
            <a:r>
              <a:rPr lang="en-US" altLang="zh-CN" dirty="0"/>
              <a:t>30</a:t>
            </a:r>
            <a:r>
              <a:rPr lang="zh-CN" altLang="en-US" dirty="0"/>
              <a:t>厘米处的物体或图像看得最清楚。婴儿视觉最佳敏感范围相当于婴儿伸手取物的距离。</a:t>
            </a:r>
            <a:r>
              <a:rPr lang="en-US" altLang="zh-CN" dirty="0"/>
              <a:t>3</a:t>
            </a:r>
            <a:r>
              <a:rPr lang="zh-CN" altLang="en-US" dirty="0"/>
              <a:t>个月的婴儿开始对物体聚焦，直到</a:t>
            </a:r>
            <a:r>
              <a:rPr lang="en-US" altLang="zh-CN" dirty="0"/>
              <a:t>2</a:t>
            </a:r>
            <a:r>
              <a:rPr lang="zh-CN" altLang="en-US" dirty="0"/>
              <a:t>岁左右，婴儿的视敏度才接近成人。保护儿童的视敏度，预防眼睛近视，是儿童家长和幼儿教师的重要责任。</a:t>
            </a:r>
          </a:p>
        </p:txBody>
      </p:sp>
    </p:spTree>
    <p:extLst>
      <p:ext uri="{BB962C8B-B14F-4D97-AF65-F5344CB8AC3E}">
        <p14:creationId xmlns:p14="http://schemas.microsoft.com/office/powerpoint/2010/main" val="7165824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二、婴幼儿的感知觉</a:t>
            </a:r>
          </a:p>
        </p:txBody>
      </p:sp>
      <p:sp>
        <p:nvSpPr>
          <p:cNvPr id="4" name="内容占位符 3">
            <a:extLst>
              <a:ext uri="{FF2B5EF4-FFF2-40B4-BE49-F238E27FC236}">
                <a16:creationId xmlns:a16="http://schemas.microsoft.com/office/drawing/2014/main" id="{8361055D-B852-E17D-C4D6-C8354C0FD10E}"/>
              </a:ext>
            </a:extLst>
          </p:cNvPr>
          <p:cNvSpPr>
            <a:spLocks noGrp="1"/>
          </p:cNvSpPr>
          <p:nvPr>
            <p:ph sz="quarter" idx="10"/>
          </p:nvPr>
        </p:nvSpPr>
        <p:spPr/>
        <p:txBody>
          <a:bodyPr/>
          <a:lstStyle/>
          <a:p>
            <a:r>
              <a:rPr lang="zh-CN" altLang="en-US" dirty="0"/>
              <a:t>（五）视觉</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r>
              <a:rPr lang="zh-CN" altLang="en-US" dirty="0"/>
              <a:t>颜色视觉。有心理学家认为，“颜色视觉可能是儿童早期心理装置中的一个重要成分”。新生儿的视网膜上已经具备了全套的感光细胞。</a:t>
            </a:r>
            <a:r>
              <a:rPr lang="en-US" altLang="zh-CN" dirty="0"/>
              <a:t>3</a:t>
            </a:r>
            <a:r>
              <a:rPr lang="zh-CN" altLang="en-US" dirty="0"/>
              <a:t>～</a:t>
            </a:r>
            <a:r>
              <a:rPr lang="en-US" altLang="zh-CN" dirty="0"/>
              <a:t>4</a:t>
            </a:r>
            <a:r>
              <a:rPr lang="zh-CN" altLang="en-US" dirty="0"/>
              <a:t>个月大的婴儿开始能分辨彩色与非彩色的区别。婴儿比较喜欢波长较长的暖色，比如红色、橙色、黄色等。儿童在识别颜色的过程中，一般是先认识颜色，然后学会标识颜色的词语。到</a:t>
            </a:r>
            <a:r>
              <a:rPr lang="en-US" altLang="zh-CN" dirty="0"/>
              <a:t>4</a:t>
            </a:r>
            <a:r>
              <a:rPr lang="zh-CN" altLang="en-US" dirty="0"/>
              <a:t>岁左右，儿童能将蓝绿红黄这些基本颜色与其名词联系起来。</a:t>
            </a:r>
            <a:r>
              <a:rPr lang="en-US" altLang="zh-CN" dirty="0"/>
              <a:t>5</a:t>
            </a:r>
            <a:r>
              <a:rPr lang="zh-CN" altLang="en-US" dirty="0"/>
              <a:t>～</a:t>
            </a:r>
            <a:r>
              <a:rPr lang="en-US" altLang="zh-CN" dirty="0"/>
              <a:t>7</a:t>
            </a:r>
            <a:r>
              <a:rPr lang="zh-CN" altLang="en-US" dirty="0"/>
              <a:t>岁的儿童能正确命名常见的颜色。</a:t>
            </a:r>
          </a:p>
        </p:txBody>
      </p:sp>
    </p:spTree>
    <p:extLst>
      <p:ext uri="{BB962C8B-B14F-4D97-AF65-F5344CB8AC3E}">
        <p14:creationId xmlns:p14="http://schemas.microsoft.com/office/powerpoint/2010/main" val="2533680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二、婴幼儿的感知觉</a:t>
            </a:r>
          </a:p>
        </p:txBody>
      </p:sp>
      <p:sp>
        <p:nvSpPr>
          <p:cNvPr id="4" name="内容占位符 3">
            <a:extLst>
              <a:ext uri="{FF2B5EF4-FFF2-40B4-BE49-F238E27FC236}">
                <a16:creationId xmlns:a16="http://schemas.microsoft.com/office/drawing/2014/main" id="{8361055D-B852-E17D-C4D6-C8354C0FD10E}"/>
              </a:ext>
            </a:extLst>
          </p:cNvPr>
          <p:cNvSpPr>
            <a:spLocks noGrp="1"/>
          </p:cNvSpPr>
          <p:nvPr>
            <p:ph sz="quarter" idx="10"/>
          </p:nvPr>
        </p:nvSpPr>
        <p:spPr/>
        <p:txBody>
          <a:bodyPr/>
          <a:lstStyle/>
          <a:p>
            <a:r>
              <a:rPr lang="zh-CN" altLang="en-US" dirty="0"/>
              <a:t>（五）视觉</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r>
              <a:rPr lang="zh-CN" altLang="en-US" dirty="0"/>
              <a:t>儿童的颜色视觉既有个别差异（各人对颜色的敏感程度不一样），也有性别差异。通常女孩的颜色视觉比男孩强。适当的学习有利于提高颜色视觉的敏感程度。有的人天生对特定的颜色不敏感，如有人对红色不敏感，被称为红色盲，也有的是绿色盲，或红绿色盲，还有很少见的全色盲。色盲是一种遗传疾病，患者约占总人口的</a:t>
            </a:r>
            <a:r>
              <a:rPr lang="en-US" altLang="zh-CN" dirty="0"/>
              <a:t>3%</a:t>
            </a:r>
            <a:r>
              <a:rPr lang="zh-CN" altLang="en-US" dirty="0"/>
              <a:t>～</a:t>
            </a:r>
            <a:r>
              <a:rPr lang="en-US" altLang="zh-CN" dirty="0"/>
              <a:t>4%</a:t>
            </a:r>
            <a:r>
              <a:rPr lang="zh-CN" altLang="en-US" dirty="0"/>
              <a:t>，通常男性多于女性。</a:t>
            </a:r>
          </a:p>
        </p:txBody>
      </p:sp>
    </p:spTree>
    <p:extLst>
      <p:ext uri="{BB962C8B-B14F-4D97-AF65-F5344CB8AC3E}">
        <p14:creationId xmlns:p14="http://schemas.microsoft.com/office/powerpoint/2010/main" val="26662470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51D0A970-08C7-4CA6-CDDB-2EDE777CC4BA}"/>
              </a:ext>
            </a:extLst>
          </p:cNvPr>
          <p:cNvSpPr>
            <a:spLocks noGrp="1"/>
          </p:cNvSpPr>
          <p:nvPr>
            <p:ph type="title"/>
          </p:nvPr>
        </p:nvSpPr>
        <p:spPr/>
        <p:txBody>
          <a:bodyPr/>
          <a:lstStyle/>
          <a:p>
            <a:r>
              <a:rPr lang="zh-CN" altLang="en-US" dirty="0"/>
              <a:t>第一节   认知的概述</a:t>
            </a:r>
          </a:p>
        </p:txBody>
      </p:sp>
      <p:sp>
        <p:nvSpPr>
          <p:cNvPr id="2" name="内容占位符 1">
            <a:extLst>
              <a:ext uri="{FF2B5EF4-FFF2-40B4-BE49-F238E27FC236}">
                <a16:creationId xmlns:a16="http://schemas.microsoft.com/office/drawing/2014/main" id="{2F66B6C4-55F0-9DEE-68BD-E9BDE9535A01}"/>
              </a:ext>
            </a:extLst>
          </p:cNvPr>
          <p:cNvSpPr>
            <a:spLocks noGrp="1"/>
          </p:cNvSpPr>
          <p:nvPr>
            <p:ph sz="quarter" idx="10"/>
          </p:nvPr>
        </p:nvSpPr>
        <p:spPr/>
        <p:txBody>
          <a:bodyPr/>
          <a:lstStyle/>
          <a:p>
            <a:endParaRPr lang="zh-CN" altLang="en-US"/>
          </a:p>
        </p:txBody>
      </p:sp>
      <p:sp>
        <p:nvSpPr>
          <p:cNvPr id="4" name="文本占位符 3">
            <a:extLst>
              <a:ext uri="{FF2B5EF4-FFF2-40B4-BE49-F238E27FC236}">
                <a16:creationId xmlns:a16="http://schemas.microsoft.com/office/drawing/2014/main" id="{0F83735A-CD76-F67D-0D22-EA3D774F421A}"/>
              </a:ext>
            </a:extLst>
          </p:cNvPr>
          <p:cNvSpPr>
            <a:spLocks noGrp="1"/>
          </p:cNvSpPr>
          <p:nvPr>
            <p:ph type="body" sz="quarter" idx="11"/>
          </p:nvPr>
        </p:nvSpPr>
        <p:spPr/>
        <p:txBody>
          <a:bodyPr/>
          <a:lstStyle/>
          <a:p>
            <a:r>
              <a:rPr lang="zh-CN" altLang="en-US" dirty="0"/>
              <a:t>通俗地说，认知就是认识和知识。认识是一个动态的过程，知识是这个过程的结果。例如，有一个小孩在玩弄</a:t>
            </a:r>
            <a:r>
              <a:rPr lang="en-US" altLang="zh-CN" dirty="0"/>
              <a:t>10</a:t>
            </a:r>
            <a:r>
              <a:rPr lang="zh-CN" altLang="en-US" dirty="0"/>
              <a:t>颗小石子。他把小石子横排、竖排、圆圈排，发现无论怎么排，小石子的总数不会变化，都是</a:t>
            </a:r>
            <a:r>
              <a:rPr lang="en-US" altLang="zh-CN" dirty="0"/>
              <a:t>10</a:t>
            </a:r>
            <a:r>
              <a:rPr lang="zh-CN" altLang="en-US" dirty="0"/>
              <a:t>个。这个孩子认识到，物体排列的方式与物体的总数无关。也就是说，无论什么排列方式，都不会影响物体的总数。这个结论是一项知识，而这项知识是儿童在操作石子的认识过程中获得的。这个事例很清晰地说明了认识与知识之间的关系，有助于我们很好地把握认知这一重要概念。</a:t>
            </a:r>
          </a:p>
        </p:txBody>
      </p:sp>
    </p:spTree>
    <p:extLst>
      <p:ext uri="{BB962C8B-B14F-4D97-AF65-F5344CB8AC3E}">
        <p14:creationId xmlns:p14="http://schemas.microsoft.com/office/powerpoint/2010/main" val="28946487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二、婴幼儿的感知觉</a:t>
            </a:r>
          </a:p>
        </p:txBody>
      </p:sp>
      <p:sp>
        <p:nvSpPr>
          <p:cNvPr id="4" name="内容占位符 3">
            <a:extLst>
              <a:ext uri="{FF2B5EF4-FFF2-40B4-BE49-F238E27FC236}">
                <a16:creationId xmlns:a16="http://schemas.microsoft.com/office/drawing/2014/main" id="{8361055D-B852-E17D-C4D6-C8354C0FD10E}"/>
              </a:ext>
            </a:extLst>
          </p:cNvPr>
          <p:cNvSpPr>
            <a:spLocks noGrp="1"/>
          </p:cNvSpPr>
          <p:nvPr>
            <p:ph sz="quarter" idx="10"/>
          </p:nvPr>
        </p:nvSpPr>
        <p:spPr/>
        <p:txBody>
          <a:bodyPr/>
          <a:lstStyle/>
          <a:p>
            <a:r>
              <a:rPr lang="zh-CN" altLang="en-US" dirty="0"/>
              <a:t>（五）视觉</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r>
              <a:rPr lang="zh-CN" altLang="en-US" dirty="0"/>
              <a:t>年幼儿童的眼睛并不是单独接受光线刺激的，通常总是对光刺激作总体的反应，也就是说以视知觉的形式活动。视知觉有以下功能：</a:t>
            </a:r>
          </a:p>
          <a:p>
            <a:r>
              <a:rPr lang="zh-CN" altLang="en-US" dirty="0"/>
              <a:t>（</a:t>
            </a:r>
            <a:r>
              <a:rPr lang="en-US" altLang="zh-CN" dirty="0"/>
              <a:t>1</a:t>
            </a:r>
            <a:r>
              <a:rPr lang="zh-CN" altLang="en-US" dirty="0"/>
              <a:t>）空间知觉  知觉物体（包括图片、文字、符号等）的位置以及与周围事物的空间关系。</a:t>
            </a:r>
          </a:p>
          <a:p>
            <a:r>
              <a:rPr lang="zh-CN" altLang="en-US" dirty="0"/>
              <a:t>（</a:t>
            </a:r>
            <a:r>
              <a:rPr lang="en-US" altLang="zh-CN" dirty="0"/>
              <a:t>2</a:t>
            </a:r>
            <a:r>
              <a:rPr lang="zh-CN" altLang="en-US" dirty="0"/>
              <a:t>）差异辨别  把一个对象与另一个对象的区别找出来，如这张图上的小狗</a:t>
            </a:r>
            <a:r>
              <a:rPr lang="en-US" altLang="zh-CN" dirty="0"/>
              <a:t>4</a:t>
            </a:r>
            <a:r>
              <a:rPr lang="zh-CN" altLang="en-US" dirty="0"/>
              <a:t>条腿，那张图上的小狗</a:t>
            </a:r>
            <a:r>
              <a:rPr lang="en-US" altLang="zh-CN" dirty="0"/>
              <a:t>3</a:t>
            </a:r>
            <a:r>
              <a:rPr lang="zh-CN" altLang="en-US" dirty="0"/>
              <a:t>条腿。</a:t>
            </a:r>
          </a:p>
        </p:txBody>
      </p:sp>
    </p:spTree>
    <p:extLst>
      <p:ext uri="{BB962C8B-B14F-4D97-AF65-F5344CB8AC3E}">
        <p14:creationId xmlns:p14="http://schemas.microsoft.com/office/powerpoint/2010/main" val="735536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二、婴幼儿的感知觉</a:t>
            </a:r>
          </a:p>
        </p:txBody>
      </p:sp>
      <p:sp>
        <p:nvSpPr>
          <p:cNvPr id="4" name="内容占位符 3">
            <a:extLst>
              <a:ext uri="{FF2B5EF4-FFF2-40B4-BE49-F238E27FC236}">
                <a16:creationId xmlns:a16="http://schemas.microsoft.com/office/drawing/2014/main" id="{8361055D-B852-E17D-C4D6-C8354C0FD10E}"/>
              </a:ext>
            </a:extLst>
          </p:cNvPr>
          <p:cNvSpPr>
            <a:spLocks noGrp="1"/>
          </p:cNvSpPr>
          <p:nvPr>
            <p:ph sz="quarter" idx="10"/>
          </p:nvPr>
        </p:nvSpPr>
        <p:spPr/>
        <p:txBody>
          <a:bodyPr/>
          <a:lstStyle/>
          <a:p>
            <a:r>
              <a:rPr lang="zh-CN" altLang="en-US" dirty="0"/>
              <a:t>（五）视觉</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r>
              <a:rPr lang="zh-CN" altLang="en-US" dirty="0"/>
              <a:t>（</a:t>
            </a:r>
            <a:r>
              <a:rPr lang="en-US" altLang="zh-CN" dirty="0"/>
              <a:t>3</a:t>
            </a:r>
            <a:r>
              <a:rPr lang="zh-CN" altLang="en-US" dirty="0"/>
              <a:t>）背景辨别  把一个对象从其背景中区别出来，如检查色盲用的数字图。</a:t>
            </a:r>
          </a:p>
          <a:p>
            <a:r>
              <a:rPr lang="zh-CN" altLang="en-US" dirty="0"/>
              <a:t>（</a:t>
            </a:r>
            <a:r>
              <a:rPr lang="en-US" altLang="zh-CN" dirty="0"/>
              <a:t>4</a:t>
            </a:r>
            <a:r>
              <a:rPr lang="zh-CN" altLang="en-US" dirty="0"/>
              <a:t>）视觉填充  当对象不完整时（如一朵花没有画完整）能正确识别。</a:t>
            </a:r>
          </a:p>
          <a:p>
            <a:r>
              <a:rPr lang="zh-CN" altLang="en-US" dirty="0"/>
              <a:t>（</a:t>
            </a:r>
            <a:r>
              <a:rPr lang="en-US" altLang="zh-CN" dirty="0"/>
              <a:t>5</a:t>
            </a:r>
            <a:r>
              <a:rPr lang="zh-CN" altLang="en-US" dirty="0"/>
              <a:t>）对象再认  以前见过的玩具或到过的地方再次出现时，能认出来。</a:t>
            </a:r>
          </a:p>
          <a:p>
            <a:r>
              <a:rPr lang="zh-CN" altLang="en-US" dirty="0"/>
              <a:t>视觉与其他感觉相结合，便形成更丰富、更复杂的知觉。</a:t>
            </a:r>
          </a:p>
        </p:txBody>
      </p:sp>
    </p:spTree>
    <p:extLst>
      <p:ext uri="{BB962C8B-B14F-4D97-AF65-F5344CB8AC3E}">
        <p14:creationId xmlns:p14="http://schemas.microsoft.com/office/powerpoint/2010/main" val="27895774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二、婴幼儿的感知觉</a:t>
            </a:r>
          </a:p>
        </p:txBody>
      </p:sp>
      <p:sp>
        <p:nvSpPr>
          <p:cNvPr id="4" name="内容占位符 3">
            <a:extLst>
              <a:ext uri="{FF2B5EF4-FFF2-40B4-BE49-F238E27FC236}">
                <a16:creationId xmlns:a16="http://schemas.microsoft.com/office/drawing/2014/main" id="{8361055D-B852-E17D-C4D6-C8354C0FD10E}"/>
              </a:ext>
            </a:extLst>
          </p:cNvPr>
          <p:cNvSpPr>
            <a:spLocks noGrp="1"/>
          </p:cNvSpPr>
          <p:nvPr>
            <p:ph sz="quarter" idx="10"/>
          </p:nvPr>
        </p:nvSpPr>
        <p:spPr/>
        <p:txBody>
          <a:bodyPr/>
          <a:lstStyle/>
          <a:p>
            <a:r>
              <a:rPr lang="zh-CN" altLang="en-US" dirty="0"/>
              <a:t>（六）形状知觉</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lnSpcReduction="10000"/>
          </a:bodyPr>
          <a:lstStyle/>
          <a:p>
            <a:r>
              <a:rPr lang="zh-CN" altLang="en-US" dirty="0"/>
              <a:t>形状知觉是以视觉为主的，包括动觉、触觉在内的复合感知。</a:t>
            </a:r>
          </a:p>
          <a:p>
            <a:r>
              <a:rPr lang="zh-CN" altLang="en-US" dirty="0"/>
              <a:t>早在</a:t>
            </a:r>
            <a:r>
              <a:rPr lang="en-US" altLang="zh-CN" dirty="0"/>
              <a:t>1961</a:t>
            </a:r>
            <a:r>
              <a:rPr lang="zh-CN" altLang="en-US" dirty="0"/>
              <a:t>年，美国心理学家范茨（</a:t>
            </a:r>
            <a:r>
              <a:rPr lang="en-US" altLang="zh-CN" dirty="0"/>
              <a:t>R. </a:t>
            </a:r>
            <a:r>
              <a:rPr lang="en-US" altLang="zh-CN" dirty="0" err="1"/>
              <a:t>Fantz</a:t>
            </a:r>
            <a:r>
              <a:rPr lang="zh-CN" altLang="en-US" dirty="0"/>
              <a:t>）就揭示出，婴儿对有图形结构的对象更感兴趣。他制作了一个特殊的“注视箱”，让婴儿躺在箱内。在箱顶上向婴儿呈现成对的形状，如两个相同的三角形、一个十字形与一个圆形、一个方格棋盘形与正方形、水纹条形与同心圆形等。再用专门的仪器记录婴儿对不同形状的注视时间。儿童对某一形状的注视时间越长，就说明他对这一形状越偏好。实验研究发现，婴儿更喜欢圆形，尤其对人脸的注意远高于其他对象（如图</a:t>
            </a:r>
            <a:r>
              <a:rPr lang="en-US" altLang="zh-CN" dirty="0"/>
              <a:t>2-3</a:t>
            </a:r>
            <a:r>
              <a:rPr lang="zh-CN" altLang="en-US" dirty="0"/>
              <a:t>）。</a:t>
            </a:r>
          </a:p>
        </p:txBody>
      </p:sp>
    </p:spTree>
    <p:extLst>
      <p:ext uri="{BB962C8B-B14F-4D97-AF65-F5344CB8AC3E}">
        <p14:creationId xmlns:p14="http://schemas.microsoft.com/office/powerpoint/2010/main" val="27900672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二、婴幼儿的感知觉</a:t>
            </a:r>
          </a:p>
        </p:txBody>
      </p:sp>
      <p:sp>
        <p:nvSpPr>
          <p:cNvPr id="4" name="内容占位符 3">
            <a:extLst>
              <a:ext uri="{FF2B5EF4-FFF2-40B4-BE49-F238E27FC236}">
                <a16:creationId xmlns:a16="http://schemas.microsoft.com/office/drawing/2014/main" id="{8361055D-B852-E17D-C4D6-C8354C0FD10E}"/>
              </a:ext>
            </a:extLst>
          </p:cNvPr>
          <p:cNvSpPr>
            <a:spLocks noGrp="1"/>
          </p:cNvSpPr>
          <p:nvPr>
            <p:ph sz="quarter" idx="10"/>
          </p:nvPr>
        </p:nvSpPr>
        <p:spPr/>
        <p:txBody>
          <a:bodyPr/>
          <a:lstStyle/>
          <a:p>
            <a:r>
              <a:rPr lang="zh-CN" altLang="en-US" dirty="0"/>
              <a:t>（六）形状知觉</a:t>
            </a:r>
          </a:p>
        </p:txBody>
      </p:sp>
      <p:sp>
        <p:nvSpPr>
          <p:cNvPr id="2" name="文本占位符 1">
            <a:extLst>
              <a:ext uri="{FF2B5EF4-FFF2-40B4-BE49-F238E27FC236}">
                <a16:creationId xmlns:a16="http://schemas.microsoft.com/office/drawing/2014/main" id="{E8256F30-7829-6DA9-1911-AEB1C1B2221A}"/>
              </a:ext>
            </a:extLst>
          </p:cNvPr>
          <p:cNvSpPr>
            <a:spLocks noGrp="1"/>
          </p:cNvSpPr>
          <p:nvPr>
            <p:ph type="body" sz="quarter" idx="11"/>
          </p:nvPr>
        </p:nvSpPr>
        <p:spPr/>
        <p:txBody>
          <a:bodyPr/>
          <a:lstStyle/>
          <a:p>
            <a:endParaRPr lang="zh-CN" altLang="en-US"/>
          </a:p>
        </p:txBody>
      </p:sp>
      <p:pic>
        <p:nvPicPr>
          <p:cNvPr id="3074" name="图片 3">
            <a:extLst>
              <a:ext uri="{FF2B5EF4-FFF2-40B4-BE49-F238E27FC236}">
                <a16:creationId xmlns:a16="http://schemas.microsoft.com/office/drawing/2014/main" id="{DE77CEF4-20D5-D8BA-8FEF-477D6E471F5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13988" t="11897" r="15001" b="21222"/>
          <a:stretch>
            <a:fillRect/>
          </a:stretch>
        </p:blipFill>
        <p:spPr bwMode="auto">
          <a:xfrm>
            <a:off x="4225925" y="2752725"/>
            <a:ext cx="3733800"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本框 7">
            <a:extLst>
              <a:ext uri="{FF2B5EF4-FFF2-40B4-BE49-F238E27FC236}">
                <a16:creationId xmlns:a16="http://schemas.microsoft.com/office/drawing/2014/main" id="{6FAC0E6A-7D65-6BF7-BAFE-0229598904E8}"/>
              </a:ext>
            </a:extLst>
          </p:cNvPr>
          <p:cNvSpPr txBox="1"/>
          <p:nvPr/>
        </p:nvSpPr>
        <p:spPr>
          <a:xfrm>
            <a:off x="4675585" y="5518464"/>
            <a:ext cx="6093618" cy="369332"/>
          </a:xfrm>
          <a:prstGeom prst="rect">
            <a:avLst/>
          </a:prstGeom>
          <a:noFill/>
        </p:spPr>
        <p:txBody>
          <a:bodyPr wrap="square">
            <a:spAutoFit/>
          </a:bodyPr>
          <a:lstStyle/>
          <a:p>
            <a:r>
              <a:rPr lang="zh-CN" altLang="en-US" dirty="0"/>
              <a:t>图2-3  范茨的视觉偏好实验</a:t>
            </a:r>
          </a:p>
        </p:txBody>
      </p:sp>
    </p:spTree>
    <p:extLst>
      <p:ext uri="{BB962C8B-B14F-4D97-AF65-F5344CB8AC3E}">
        <p14:creationId xmlns:p14="http://schemas.microsoft.com/office/powerpoint/2010/main" val="9573378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二、婴幼儿的感知觉</a:t>
            </a:r>
          </a:p>
        </p:txBody>
      </p:sp>
      <p:sp>
        <p:nvSpPr>
          <p:cNvPr id="4" name="内容占位符 3">
            <a:extLst>
              <a:ext uri="{FF2B5EF4-FFF2-40B4-BE49-F238E27FC236}">
                <a16:creationId xmlns:a16="http://schemas.microsoft.com/office/drawing/2014/main" id="{8361055D-B852-E17D-C4D6-C8354C0FD10E}"/>
              </a:ext>
            </a:extLst>
          </p:cNvPr>
          <p:cNvSpPr>
            <a:spLocks noGrp="1"/>
          </p:cNvSpPr>
          <p:nvPr>
            <p:ph sz="quarter" idx="10"/>
          </p:nvPr>
        </p:nvSpPr>
        <p:spPr/>
        <p:txBody>
          <a:bodyPr/>
          <a:lstStyle/>
          <a:p>
            <a:r>
              <a:rPr lang="zh-CN" altLang="en-US" dirty="0"/>
              <a:t>（六）形状知觉</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fontScale="92500" lnSpcReduction="20000"/>
          </a:bodyPr>
          <a:lstStyle/>
          <a:p>
            <a:r>
              <a:rPr lang="zh-CN" altLang="en-US" dirty="0"/>
              <a:t>进一步的研究发现，婴儿更喜欢看高对比度、明暗部分有明显分界线以及有弧线的图案，对面孔和特征复杂的类似面孔图案表现出同样的兴趣（如图</a:t>
            </a:r>
            <a:r>
              <a:rPr lang="en-US" altLang="zh-CN" dirty="0"/>
              <a:t>2-4</a:t>
            </a:r>
            <a:r>
              <a:rPr lang="zh-CN" altLang="en-US" dirty="0"/>
              <a:t>）。研究还发现，婴儿最喜欢中等复杂的图形，也就是说，出现在婴儿面前的新刺激有一部分是熟悉的，又有一部分是陌生的。完全熟悉的材料，会逐步降低儿童的注视兴趣和缩短注视时间，完全陌生的材料，无法让儿童理解，也产生不了注视兴趣。</a:t>
            </a:r>
            <a:r>
              <a:rPr lang="en-US" altLang="zh-CN" dirty="0"/>
              <a:t>3</a:t>
            </a:r>
            <a:r>
              <a:rPr lang="zh-CN" altLang="en-US" dirty="0"/>
              <a:t>个月大的婴儿能够对不同的面部特征作出辨别；到</a:t>
            </a:r>
            <a:r>
              <a:rPr lang="en-US" altLang="zh-CN" dirty="0"/>
              <a:t>7</a:t>
            </a:r>
            <a:r>
              <a:rPr lang="zh-CN" altLang="en-US" dirty="0"/>
              <a:t>～</a:t>
            </a:r>
            <a:r>
              <a:rPr lang="en-US" altLang="zh-CN" dirty="0"/>
              <a:t>10</a:t>
            </a:r>
            <a:r>
              <a:rPr lang="zh-CN" altLang="en-US" dirty="0"/>
              <a:t>个月间，婴儿开始对情感表达做出有意义的整体反应（</a:t>
            </a:r>
            <a:r>
              <a:rPr lang="en-US" altLang="zh-CN" dirty="0" err="1"/>
              <a:t>Ludemann</a:t>
            </a:r>
            <a:r>
              <a:rPr lang="zh-CN" altLang="en-US" dirty="0"/>
              <a:t>，</a:t>
            </a:r>
            <a:r>
              <a:rPr lang="en-US" altLang="zh-CN" dirty="0"/>
              <a:t>1991</a:t>
            </a:r>
            <a:r>
              <a:rPr lang="zh-CN" altLang="en-US" dirty="0"/>
              <a:t>）。婴儿还偏好运动的物体。显而易见，早期的婴儿更关注与他们的生存、安全、营养关系密切的形状刺激。</a:t>
            </a:r>
          </a:p>
          <a:p>
            <a:r>
              <a:rPr lang="zh-CN" altLang="en-US" dirty="0"/>
              <a:t>人脸偏好和亲子对视对儿童发展具有重要作用。我们在后面的社会认知部分还会进一步说明。</a:t>
            </a:r>
          </a:p>
        </p:txBody>
      </p:sp>
    </p:spTree>
    <p:extLst>
      <p:ext uri="{BB962C8B-B14F-4D97-AF65-F5344CB8AC3E}">
        <p14:creationId xmlns:p14="http://schemas.microsoft.com/office/powerpoint/2010/main" val="14942046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二、婴幼儿的感知觉</a:t>
            </a:r>
          </a:p>
        </p:txBody>
      </p:sp>
      <p:sp>
        <p:nvSpPr>
          <p:cNvPr id="4" name="内容占位符 3">
            <a:extLst>
              <a:ext uri="{FF2B5EF4-FFF2-40B4-BE49-F238E27FC236}">
                <a16:creationId xmlns:a16="http://schemas.microsoft.com/office/drawing/2014/main" id="{8361055D-B852-E17D-C4D6-C8354C0FD10E}"/>
              </a:ext>
            </a:extLst>
          </p:cNvPr>
          <p:cNvSpPr>
            <a:spLocks noGrp="1"/>
          </p:cNvSpPr>
          <p:nvPr>
            <p:ph sz="quarter" idx="10"/>
          </p:nvPr>
        </p:nvSpPr>
        <p:spPr/>
        <p:txBody>
          <a:bodyPr/>
          <a:lstStyle/>
          <a:p>
            <a:r>
              <a:rPr lang="zh-CN" altLang="en-US" dirty="0"/>
              <a:t>（六）形状知觉</a:t>
            </a:r>
          </a:p>
        </p:txBody>
      </p:sp>
      <p:sp>
        <p:nvSpPr>
          <p:cNvPr id="7" name="文本占位符 6">
            <a:extLst>
              <a:ext uri="{FF2B5EF4-FFF2-40B4-BE49-F238E27FC236}">
                <a16:creationId xmlns:a16="http://schemas.microsoft.com/office/drawing/2014/main" id="{573E9232-6392-F52C-FAE1-06F72365C6B7}"/>
              </a:ext>
            </a:extLst>
          </p:cNvPr>
          <p:cNvSpPr>
            <a:spLocks noGrp="1"/>
          </p:cNvSpPr>
          <p:nvPr>
            <p:ph type="body" sz="quarter" idx="11"/>
          </p:nvPr>
        </p:nvSpPr>
        <p:spPr/>
        <p:txBody>
          <a:bodyPr/>
          <a:lstStyle/>
          <a:p>
            <a:endParaRPr lang="zh-CN" altLang="en-US"/>
          </a:p>
        </p:txBody>
      </p:sp>
      <p:pic>
        <p:nvPicPr>
          <p:cNvPr id="1026" name="图片 4">
            <a:extLst>
              <a:ext uri="{FF2B5EF4-FFF2-40B4-BE49-F238E27FC236}">
                <a16:creationId xmlns:a16="http://schemas.microsoft.com/office/drawing/2014/main" id="{E6166A53-ECC5-958B-6516-539A31B93E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5363" y="1916942"/>
            <a:ext cx="258127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图片 5">
            <a:extLst>
              <a:ext uri="{FF2B5EF4-FFF2-40B4-BE49-F238E27FC236}">
                <a16:creationId xmlns:a16="http://schemas.microsoft.com/office/drawing/2014/main" id="{3D9473CA-B8E4-E495-3385-4336F9B29E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526" t="28755" r="10898" b="14891"/>
          <a:stretch>
            <a:fillRect/>
          </a:stretch>
        </p:blipFill>
        <p:spPr bwMode="auto">
          <a:xfrm>
            <a:off x="4400550" y="2907542"/>
            <a:ext cx="3390900" cy="279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本框 4">
            <a:extLst>
              <a:ext uri="{FF2B5EF4-FFF2-40B4-BE49-F238E27FC236}">
                <a16:creationId xmlns:a16="http://schemas.microsoft.com/office/drawing/2014/main" id="{09942C13-3408-2D11-1601-C10273E1734B}"/>
              </a:ext>
            </a:extLst>
          </p:cNvPr>
          <p:cNvSpPr txBox="1"/>
          <p:nvPr/>
        </p:nvSpPr>
        <p:spPr>
          <a:xfrm>
            <a:off x="4121548" y="5934944"/>
            <a:ext cx="6093618" cy="369332"/>
          </a:xfrm>
          <a:prstGeom prst="rect">
            <a:avLst/>
          </a:prstGeom>
          <a:noFill/>
        </p:spPr>
        <p:txBody>
          <a:bodyPr wrap="square">
            <a:spAutoFit/>
          </a:bodyPr>
          <a:lstStyle/>
          <a:p>
            <a:r>
              <a:rPr lang="zh-CN" altLang="en-US" dirty="0"/>
              <a:t>图2-4  婴儿对三个图形刺激的注视时间</a:t>
            </a:r>
          </a:p>
        </p:txBody>
      </p:sp>
    </p:spTree>
    <p:extLst>
      <p:ext uri="{BB962C8B-B14F-4D97-AF65-F5344CB8AC3E}">
        <p14:creationId xmlns:p14="http://schemas.microsoft.com/office/powerpoint/2010/main" val="16377042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二、婴幼儿的感知觉</a:t>
            </a:r>
          </a:p>
        </p:txBody>
      </p:sp>
      <p:sp>
        <p:nvSpPr>
          <p:cNvPr id="4" name="内容占位符 3">
            <a:extLst>
              <a:ext uri="{FF2B5EF4-FFF2-40B4-BE49-F238E27FC236}">
                <a16:creationId xmlns:a16="http://schemas.microsoft.com/office/drawing/2014/main" id="{8361055D-B852-E17D-C4D6-C8354C0FD10E}"/>
              </a:ext>
            </a:extLst>
          </p:cNvPr>
          <p:cNvSpPr>
            <a:spLocks noGrp="1"/>
          </p:cNvSpPr>
          <p:nvPr>
            <p:ph sz="quarter" idx="10"/>
          </p:nvPr>
        </p:nvSpPr>
        <p:spPr/>
        <p:txBody>
          <a:bodyPr/>
          <a:lstStyle/>
          <a:p>
            <a:r>
              <a:rPr lang="zh-CN" altLang="en-US" dirty="0"/>
              <a:t>（七）深度知觉</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r>
              <a:rPr lang="zh-CN" altLang="en-US" dirty="0"/>
              <a:t>深度知觉是对自身与物体之间距离的感知。</a:t>
            </a:r>
          </a:p>
          <a:p>
            <a:r>
              <a:rPr lang="zh-CN" altLang="en-US" dirty="0"/>
              <a:t>人类生活在具有三维空间的世界中，深度知觉对人的活动的准确性和安全至关重要。那么，儿童什么时候开始具备深度知觉的能力呢？</a:t>
            </a:r>
          </a:p>
        </p:txBody>
      </p:sp>
    </p:spTree>
    <p:extLst>
      <p:ext uri="{BB962C8B-B14F-4D97-AF65-F5344CB8AC3E}">
        <p14:creationId xmlns:p14="http://schemas.microsoft.com/office/powerpoint/2010/main" val="1481561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二、婴幼儿的感知觉</a:t>
            </a:r>
          </a:p>
        </p:txBody>
      </p:sp>
      <p:sp>
        <p:nvSpPr>
          <p:cNvPr id="4" name="内容占位符 3">
            <a:extLst>
              <a:ext uri="{FF2B5EF4-FFF2-40B4-BE49-F238E27FC236}">
                <a16:creationId xmlns:a16="http://schemas.microsoft.com/office/drawing/2014/main" id="{8361055D-B852-E17D-C4D6-C8354C0FD10E}"/>
              </a:ext>
            </a:extLst>
          </p:cNvPr>
          <p:cNvSpPr>
            <a:spLocks noGrp="1"/>
          </p:cNvSpPr>
          <p:nvPr>
            <p:ph sz="quarter" idx="10"/>
          </p:nvPr>
        </p:nvSpPr>
        <p:spPr/>
        <p:txBody>
          <a:bodyPr/>
          <a:lstStyle/>
          <a:p>
            <a:r>
              <a:rPr lang="zh-CN" altLang="en-US" dirty="0"/>
              <a:t>（七）深度知觉</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r>
              <a:rPr lang="zh-CN" altLang="en-US" dirty="0"/>
              <a:t>美国心理学家吉布森设计了一个巧妙的实验装置，叫“视觉悬崖”，简称视崖。视崖装置的中间是一块木板，供婴儿趴着用。木板的两边铺有厚玻璃。一边的玻璃下，较近的铺有方格布，形成“浅侧”；而另一边，方格布与玻璃保持一定的距离，形成“悬崖”。做实验时，让</a:t>
            </a:r>
            <a:r>
              <a:rPr lang="en-US" altLang="zh-CN" dirty="0"/>
              <a:t>6</a:t>
            </a:r>
            <a:r>
              <a:rPr lang="zh-CN" altLang="en-US" dirty="0"/>
              <a:t>个月的婴儿趴在木板上，请婴儿的母亲站在“浅侧”一头呼唤婴儿，婴儿会毫不犹豫地爬向母亲；而一旦母亲站在“悬崖”的那一头时，婴儿就拒绝母亲的呼唤，不肯爬过去（图</a:t>
            </a:r>
            <a:r>
              <a:rPr lang="en-US" altLang="zh-CN" dirty="0"/>
              <a:t>2-5</a:t>
            </a:r>
            <a:r>
              <a:rPr lang="zh-CN" altLang="en-US" dirty="0"/>
              <a:t>）。这个实验说明，</a:t>
            </a:r>
            <a:r>
              <a:rPr lang="en-US" altLang="zh-CN" dirty="0"/>
              <a:t>6</a:t>
            </a:r>
            <a:r>
              <a:rPr lang="zh-CN" altLang="en-US" dirty="0"/>
              <a:t>个月的婴儿就明确具有深度知觉。进一步的研究还发现，</a:t>
            </a:r>
            <a:r>
              <a:rPr lang="en-US" altLang="zh-CN" dirty="0"/>
              <a:t>1</a:t>
            </a:r>
            <a:r>
              <a:rPr lang="zh-CN" altLang="en-US" dirty="0"/>
              <a:t>～</a:t>
            </a:r>
            <a:r>
              <a:rPr lang="en-US" altLang="zh-CN" dirty="0"/>
              <a:t>6</a:t>
            </a:r>
            <a:r>
              <a:rPr lang="zh-CN" altLang="en-US" dirty="0"/>
              <a:t>个月的婴儿对立体形状比照片更感兴趣。</a:t>
            </a:r>
          </a:p>
        </p:txBody>
      </p:sp>
    </p:spTree>
    <p:extLst>
      <p:ext uri="{BB962C8B-B14F-4D97-AF65-F5344CB8AC3E}">
        <p14:creationId xmlns:p14="http://schemas.microsoft.com/office/powerpoint/2010/main" val="44635061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二、婴幼儿的感知觉</a:t>
            </a:r>
          </a:p>
        </p:txBody>
      </p:sp>
      <p:sp>
        <p:nvSpPr>
          <p:cNvPr id="4" name="内容占位符 3">
            <a:extLst>
              <a:ext uri="{FF2B5EF4-FFF2-40B4-BE49-F238E27FC236}">
                <a16:creationId xmlns:a16="http://schemas.microsoft.com/office/drawing/2014/main" id="{8361055D-B852-E17D-C4D6-C8354C0FD10E}"/>
              </a:ext>
            </a:extLst>
          </p:cNvPr>
          <p:cNvSpPr>
            <a:spLocks noGrp="1"/>
          </p:cNvSpPr>
          <p:nvPr>
            <p:ph sz="quarter" idx="10"/>
          </p:nvPr>
        </p:nvSpPr>
        <p:spPr/>
        <p:txBody>
          <a:bodyPr/>
          <a:lstStyle/>
          <a:p>
            <a:r>
              <a:rPr lang="zh-CN" altLang="en-US" dirty="0"/>
              <a:t>（六）形状知觉</a:t>
            </a:r>
          </a:p>
        </p:txBody>
      </p:sp>
      <p:sp>
        <p:nvSpPr>
          <p:cNvPr id="9" name="文本占位符 8">
            <a:extLst>
              <a:ext uri="{FF2B5EF4-FFF2-40B4-BE49-F238E27FC236}">
                <a16:creationId xmlns:a16="http://schemas.microsoft.com/office/drawing/2014/main" id="{95B05E34-4817-227F-6A85-CEC585953E76}"/>
              </a:ext>
            </a:extLst>
          </p:cNvPr>
          <p:cNvSpPr>
            <a:spLocks noGrp="1"/>
          </p:cNvSpPr>
          <p:nvPr>
            <p:ph type="body" sz="quarter" idx="11"/>
          </p:nvPr>
        </p:nvSpPr>
        <p:spPr/>
        <p:txBody>
          <a:bodyPr/>
          <a:lstStyle/>
          <a:p>
            <a:endParaRPr lang="zh-CN" altLang="en-US"/>
          </a:p>
        </p:txBody>
      </p:sp>
      <p:sp>
        <p:nvSpPr>
          <p:cNvPr id="2" name="Rectangle 2">
            <a:extLst>
              <a:ext uri="{FF2B5EF4-FFF2-40B4-BE49-F238E27FC236}">
                <a16:creationId xmlns:a16="http://schemas.microsoft.com/office/drawing/2014/main" id="{7B2328D4-BC9A-AA85-D054-1D0185E6C624}"/>
              </a:ext>
            </a:extLst>
          </p:cNvPr>
          <p:cNvSpPr>
            <a:spLocks noChangeArrowheads="1"/>
          </p:cNvSpPr>
          <p:nvPr/>
        </p:nvSpPr>
        <p:spPr bwMode="auto">
          <a:xfrm>
            <a:off x="4529137" y="2438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2049" name="图片 17">
            <a:extLst>
              <a:ext uri="{FF2B5EF4-FFF2-40B4-BE49-F238E27FC236}">
                <a16:creationId xmlns:a16="http://schemas.microsoft.com/office/drawing/2014/main" id="{DE536E2C-E1E2-F447-F8DB-EAC9190B21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3359" y="2438399"/>
            <a:ext cx="4698932" cy="3272077"/>
          </a:xfrm>
          <a:prstGeom prst="rect">
            <a:avLst/>
          </a:prstGeom>
          <a:noFill/>
          <a:extLst>
            <a:ext uri="{909E8E84-426E-40DD-AFC4-6F175D3DCCD1}">
              <a14:hiddenFill xmlns:a14="http://schemas.microsoft.com/office/drawing/2010/main">
                <a:solidFill>
                  <a:srgbClr val="FFFFFF"/>
                </a:solidFill>
              </a14:hiddenFill>
            </a:ext>
          </a:extLst>
        </p:spPr>
      </p:pic>
      <p:sp>
        <p:nvSpPr>
          <p:cNvPr id="8" name="文本框 7">
            <a:extLst>
              <a:ext uri="{FF2B5EF4-FFF2-40B4-BE49-F238E27FC236}">
                <a16:creationId xmlns:a16="http://schemas.microsoft.com/office/drawing/2014/main" id="{AAC3C03F-0BD5-1726-BBE6-38037778B773}"/>
              </a:ext>
            </a:extLst>
          </p:cNvPr>
          <p:cNvSpPr txBox="1"/>
          <p:nvPr/>
        </p:nvSpPr>
        <p:spPr>
          <a:xfrm>
            <a:off x="5004197" y="5828268"/>
            <a:ext cx="8408194" cy="369332"/>
          </a:xfrm>
          <a:prstGeom prst="rect">
            <a:avLst/>
          </a:prstGeom>
          <a:noFill/>
        </p:spPr>
        <p:txBody>
          <a:bodyPr wrap="square">
            <a:spAutoFit/>
          </a:bodyPr>
          <a:lstStyle/>
          <a:p>
            <a:r>
              <a:rPr lang="zh-CN" altLang="en-US" dirty="0"/>
              <a:t>图2-5  视觉悬崖实验</a:t>
            </a:r>
          </a:p>
        </p:txBody>
      </p:sp>
    </p:spTree>
    <p:extLst>
      <p:ext uri="{BB962C8B-B14F-4D97-AF65-F5344CB8AC3E}">
        <p14:creationId xmlns:p14="http://schemas.microsoft.com/office/powerpoint/2010/main" val="387208783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二、婴幼儿的感知觉</a:t>
            </a:r>
          </a:p>
        </p:txBody>
      </p:sp>
      <p:sp>
        <p:nvSpPr>
          <p:cNvPr id="4" name="内容占位符 3">
            <a:extLst>
              <a:ext uri="{FF2B5EF4-FFF2-40B4-BE49-F238E27FC236}">
                <a16:creationId xmlns:a16="http://schemas.microsoft.com/office/drawing/2014/main" id="{8361055D-B852-E17D-C4D6-C8354C0FD10E}"/>
              </a:ext>
            </a:extLst>
          </p:cNvPr>
          <p:cNvSpPr>
            <a:spLocks noGrp="1"/>
          </p:cNvSpPr>
          <p:nvPr>
            <p:ph sz="quarter" idx="10"/>
          </p:nvPr>
        </p:nvSpPr>
        <p:spPr/>
        <p:txBody>
          <a:bodyPr/>
          <a:lstStyle/>
          <a:p>
            <a:r>
              <a:rPr lang="zh-CN" altLang="en-US" dirty="0"/>
              <a:t>（七）深度知觉</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r>
              <a:rPr lang="zh-CN" altLang="en-US" dirty="0"/>
              <a:t>从以上的研究结果中，我们可以假设，婴儿的深度知觉在生命的最初几个月就已发挥作用。婴儿的深度知觉能力与早期的运动经验有关，尤其与婴儿的爬行经验有关。爬行对婴儿的中枢神经系统的发展具有特殊意义。爬行不仅有利于提高婴儿的视觉稳定性和深度知觉的发展，有利于促进动作的协调，有利于促进脑的低级部位的发展，也有利于大脑皮层组织水平的提高。</a:t>
            </a:r>
          </a:p>
        </p:txBody>
      </p:sp>
    </p:spTree>
    <p:extLst>
      <p:ext uri="{BB962C8B-B14F-4D97-AF65-F5344CB8AC3E}">
        <p14:creationId xmlns:p14="http://schemas.microsoft.com/office/powerpoint/2010/main" val="14320392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E8483A4-FDC7-331B-7655-903FC35C8387}"/>
              </a:ext>
            </a:extLst>
          </p:cNvPr>
          <p:cNvSpPr>
            <a:spLocks noGrp="1"/>
          </p:cNvSpPr>
          <p:nvPr>
            <p:ph type="title"/>
          </p:nvPr>
        </p:nvSpPr>
        <p:spPr/>
        <p:txBody>
          <a:bodyPr/>
          <a:lstStyle/>
          <a:p>
            <a:r>
              <a:rPr lang="zh-CN" altLang="en-US" dirty="0"/>
              <a:t>一、儿童认知发展研究的新进展</a:t>
            </a:r>
          </a:p>
        </p:txBody>
      </p:sp>
      <p:sp>
        <p:nvSpPr>
          <p:cNvPr id="3" name="内容占位符 2">
            <a:extLst>
              <a:ext uri="{FF2B5EF4-FFF2-40B4-BE49-F238E27FC236}">
                <a16:creationId xmlns:a16="http://schemas.microsoft.com/office/drawing/2014/main" id="{BD5BC082-58B0-E428-73B7-87C5FD7A71D9}"/>
              </a:ext>
            </a:extLst>
          </p:cNvPr>
          <p:cNvSpPr>
            <a:spLocks noGrp="1"/>
          </p:cNvSpPr>
          <p:nvPr>
            <p:ph sz="quarter" idx="10"/>
          </p:nvPr>
        </p:nvSpPr>
        <p:spPr/>
        <p:txBody>
          <a:bodyPr/>
          <a:lstStyle/>
          <a:p>
            <a:endParaRPr lang="zh-CN" altLang="en-US"/>
          </a:p>
        </p:txBody>
      </p:sp>
      <p:sp>
        <p:nvSpPr>
          <p:cNvPr id="4" name="文本占位符 3">
            <a:extLst>
              <a:ext uri="{FF2B5EF4-FFF2-40B4-BE49-F238E27FC236}">
                <a16:creationId xmlns:a16="http://schemas.microsoft.com/office/drawing/2014/main" id="{73958FCA-9509-C61A-D2A8-E7929F74A001}"/>
              </a:ext>
            </a:extLst>
          </p:cNvPr>
          <p:cNvSpPr>
            <a:spLocks noGrp="1"/>
          </p:cNvSpPr>
          <p:nvPr>
            <p:ph type="body" sz="quarter" idx="11"/>
          </p:nvPr>
        </p:nvSpPr>
        <p:spPr/>
        <p:txBody>
          <a:bodyPr>
            <a:normAutofit/>
          </a:bodyPr>
          <a:lstStyle/>
          <a:p>
            <a:r>
              <a:rPr lang="zh-CN" altLang="en-US" dirty="0"/>
              <a:t>人的认知能力是一个发展的过程。具体地说，人获得知识的能力和解决问题的能力随着时间的推移会发生变化。瑞士心理学家皮亚杰认为，儿童认知的发展具有阶段性，每个阶段都具有相应的认知结构，认知结构具有普遍性，它的形成标志着一种获得新知识的可能性。不同阶段的认知结构具有质的差异。关于皮亚杰的理论，我们还会专门介绍。</a:t>
            </a:r>
          </a:p>
        </p:txBody>
      </p:sp>
    </p:spTree>
    <p:extLst>
      <p:ext uri="{BB962C8B-B14F-4D97-AF65-F5344CB8AC3E}">
        <p14:creationId xmlns:p14="http://schemas.microsoft.com/office/powerpoint/2010/main" val="5253104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二、婴幼儿的感知觉</a:t>
            </a:r>
          </a:p>
        </p:txBody>
      </p:sp>
      <p:sp>
        <p:nvSpPr>
          <p:cNvPr id="4" name="内容占位符 3">
            <a:extLst>
              <a:ext uri="{FF2B5EF4-FFF2-40B4-BE49-F238E27FC236}">
                <a16:creationId xmlns:a16="http://schemas.microsoft.com/office/drawing/2014/main" id="{8361055D-B852-E17D-C4D6-C8354C0FD10E}"/>
              </a:ext>
            </a:extLst>
          </p:cNvPr>
          <p:cNvSpPr>
            <a:spLocks noGrp="1"/>
          </p:cNvSpPr>
          <p:nvPr>
            <p:ph sz="quarter" idx="10"/>
          </p:nvPr>
        </p:nvSpPr>
        <p:spPr/>
        <p:txBody>
          <a:bodyPr/>
          <a:lstStyle/>
          <a:p>
            <a:r>
              <a:rPr lang="zh-CN" altLang="en-US" dirty="0"/>
              <a:t>（八）方位知觉</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r>
              <a:rPr lang="zh-CN" altLang="en-US" dirty="0"/>
              <a:t>方位知觉是对上下、左右和前后位置的感知。</a:t>
            </a:r>
          </a:p>
          <a:p>
            <a:r>
              <a:rPr lang="zh-CN" altLang="en-US" dirty="0"/>
              <a:t>方位知觉的高级形态不仅包括以自身为中心，还包括以外界物体为基准的方位感知。儿童对方位的感知，首先是以自身为中心的。从发展的顺序来看，</a:t>
            </a:r>
            <a:r>
              <a:rPr lang="en-US" altLang="zh-CN" dirty="0"/>
              <a:t>3</a:t>
            </a:r>
            <a:r>
              <a:rPr lang="zh-CN" altLang="en-US" dirty="0"/>
              <a:t>岁的儿童能辨别上下，</a:t>
            </a:r>
            <a:r>
              <a:rPr lang="en-US" altLang="zh-CN" dirty="0"/>
              <a:t>4</a:t>
            </a:r>
            <a:r>
              <a:rPr lang="zh-CN" altLang="en-US" dirty="0"/>
              <a:t>岁的儿童能辨别前后，</a:t>
            </a:r>
            <a:r>
              <a:rPr lang="en-US" altLang="zh-CN" dirty="0"/>
              <a:t>5</a:t>
            </a:r>
            <a:r>
              <a:rPr lang="zh-CN" altLang="en-US" dirty="0"/>
              <a:t>岁的儿童开始以自身为中心辨别左右。</a:t>
            </a:r>
            <a:r>
              <a:rPr lang="en-US" altLang="zh-CN" dirty="0"/>
              <a:t>7</a:t>
            </a:r>
            <a:r>
              <a:rPr lang="zh-CN" altLang="en-US" dirty="0"/>
              <a:t>～</a:t>
            </a:r>
            <a:r>
              <a:rPr lang="en-US" altLang="zh-CN" dirty="0"/>
              <a:t>9</a:t>
            </a:r>
            <a:r>
              <a:rPr lang="zh-CN" altLang="en-US" dirty="0"/>
              <a:t>岁的儿童才掌握以外部物体为基准的左右。一般认为，</a:t>
            </a:r>
            <a:r>
              <a:rPr lang="en-US" altLang="zh-CN" dirty="0"/>
              <a:t>6</a:t>
            </a:r>
            <a:r>
              <a:rPr lang="zh-CN" altLang="en-US" dirty="0"/>
              <a:t>～</a:t>
            </a:r>
            <a:r>
              <a:rPr lang="en-US" altLang="zh-CN" dirty="0"/>
              <a:t>7</a:t>
            </a:r>
            <a:r>
              <a:rPr lang="zh-CN" altLang="en-US" dirty="0"/>
              <a:t>岁是儿童掌握左右概念发展最快的阶段。儿童方位知觉的发展，与儿童思维能力的发展是分不开的。</a:t>
            </a:r>
          </a:p>
        </p:txBody>
      </p:sp>
    </p:spTree>
    <p:extLst>
      <p:ext uri="{BB962C8B-B14F-4D97-AF65-F5344CB8AC3E}">
        <p14:creationId xmlns:p14="http://schemas.microsoft.com/office/powerpoint/2010/main" val="406823971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二、婴幼儿的感知觉</a:t>
            </a:r>
          </a:p>
        </p:txBody>
      </p:sp>
      <p:sp>
        <p:nvSpPr>
          <p:cNvPr id="4" name="内容占位符 3">
            <a:extLst>
              <a:ext uri="{FF2B5EF4-FFF2-40B4-BE49-F238E27FC236}">
                <a16:creationId xmlns:a16="http://schemas.microsoft.com/office/drawing/2014/main" id="{8361055D-B852-E17D-C4D6-C8354C0FD10E}"/>
              </a:ext>
            </a:extLst>
          </p:cNvPr>
          <p:cNvSpPr>
            <a:spLocks noGrp="1"/>
          </p:cNvSpPr>
          <p:nvPr>
            <p:ph sz="quarter" idx="10"/>
          </p:nvPr>
        </p:nvSpPr>
        <p:spPr/>
        <p:txBody>
          <a:bodyPr/>
          <a:lstStyle/>
          <a:p>
            <a:r>
              <a:rPr lang="zh-CN" altLang="en-US" dirty="0"/>
              <a:t>（九）可知度</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r>
              <a:rPr lang="zh-CN" altLang="en-US" dirty="0"/>
              <a:t>婴儿从出生后就开始对各种刺激的变化进行加工，并且从充满变化的环境中整理出不变的、共同的特征，形成了对外界的认识。这一点，对他们的行动有极重要的影响。事实上，婴儿在感知外界时，总是与行动不可分割的。积极探索的感知总与行动连在一起。因此，儿童的感知经验与对环境稳定特征的认识，决定着他们的知觉行为。吉布森提出了一个概念叫“可知度”。可知度就是知觉行为的可行程度。</a:t>
            </a:r>
          </a:p>
        </p:txBody>
      </p:sp>
    </p:spTree>
    <p:extLst>
      <p:ext uri="{BB962C8B-B14F-4D97-AF65-F5344CB8AC3E}">
        <p14:creationId xmlns:p14="http://schemas.microsoft.com/office/powerpoint/2010/main" val="336743178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二、婴幼儿的感知觉</a:t>
            </a:r>
          </a:p>
        </p:txBody>
      </p:sp>
      <p:sp>
        <p:nvSpPr>
          <p:cNvPr id="4" name="内容占位符 3">
            <a:extLst>
              <a:ext uri="{FF2B5EF4-FFF2-40B4-BE49-F238E27FC236}">
                <a16:creationId xmlns:a16="http://schemas.microsoft.com/office/drawing/2014/main" id="{8361055D-B852-E17D-C4D6-C8354C0FD10E}"/>
              </a:ext>
            </a:extLst>
          </p:cNvPr>
          <p:cNvSpPr>
            <a:spLocks noGrp="1"/>
          </p:cNvSpPr>
          <p:nvPr>
            <p:ph sz="quarter" idx="10"/>
          </p:nvPr>
        </p:nvSpPr>
        <p:spPr/>
        <p:txBody>
          <a:bodyPr/>
          <a:lstStyle/>
          <a:p>
            <a:r>
              <a:rPr lang="zh-CN" altLang="en-US" dirty="0"/>
              <a:t>（九）可知度</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fontScale="92500"/>
          </a:bodyPr>
          <a:lstStyle/>
          <a:p>
            <a:r>
              <a:rPr lang="zh-CN" altLang="en-US" dirty="0"/>
              <a:t>吉布森认为，可知度是环境直接提供的。我们并不是感知一个个单独的刺激或一个个静止的图像，而是感知可以吃、可以走、可以坐或可以交谈的对象。当儿童学会了一个新技能后，就出现了一新的可知度。例如，对一个不会走路的婴儿来说，三维空间对走路的支持作用是未知的、无关的；当他学会了走路后，他会知觉三维空间对走路的支持作用。儿童在跨步前会小心翼翼地寻找路面对他的支持。否则，不分轻重地乱闯，就会摔倒。吉布森与她的同事们曾于</a:t>
            </a:r>
            <a:r>
              <a:rPr lang="en-US" altLang="zh-CN" dirty="0"/>
              <a:t>1987</a:t>
            </a:r>
            <a:r>
              <a:rPr lang="zh-CN" altLang="en-US" dirty="0"/>
              <a:t>年做过一个实验，在水床旁铺上一条高出地板４英寸（约</a:t>
            </a:r>
            <a:r>
              <a:rPr lang="en-US" altLang="zh-CN" dirty="0"/>
              <a:t>10.16</a:t>
            </a:r>
            <a:r>
              <a:rPr lang="zh-CN" altLang="en-US" dirty="0"/>
              <a:t>厘米）的木板小路，上面用硬胶合板拼出图案类结构，让被试婴儿的母亲面带笑容地站在６英尺（约</a:t>
            </a:r>
            <a:r>
              <a:rPr lang="en-US" altLang="zh-CN" dirty="0"/>
              <a:t>1.83</a:t>
            </a:r>
            <a:r>
              <a:rPr lang="zh-CN" altLang="en-US" dirty="0"/>
              <a:t>米）远的另一头。</a:t>
            </a:r>
          </a:p>
        </p:txBody>
      </p:sp>
    </p:spTree>
    <p:extLst>
      <p:ext uri="{BB962C8B-B14F-4D97-AF65-F5344CB8AC3E}">
        <p14:creationId xmlns:p14="http://schemas.microsoft.com/office/powerpoint/2010/main" val="171360357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二、婴幼儿的感知觉</a:t>
            </a:r>
          </a:p>
        </p:txBody>
      </p:sp>
      <p:sp>
        <p:nvSpPr>
          <p:cNvPr id="4" name="内容占位符 3">
            <a:extLst>
              <a:ext uri="{FF2B5EF4-FFF2-40B4-BE49-F238E27FC236}">
                <a16:creationId xmlns:a16="http://schemas.microsoft.com/office/drawing/2014/main" id="{8361055D-B852-E17D-C4D6-C8354C0FD10E}"/>
              </a:ext>
            </a:extLst>
          </p:cNvPr>
          <p:cNvSpPr>
            <a:spLocks noGrp="1"/>
          </p:cNvSpPr>
          <p:nvPr>
            <p:ph sz="quarter" idx="10"/>
          </p:nvPr>
        </p:nvSpPr>
        <p:spPr/>
        <p:txBody>
          <a:bodyPr/>
          <a:lstStyle/>
          <a:p>
            <a:r>
              <a:rPr lang="zh-CN" altLang="en-US" dirty="0"/>
              <a:t>（九）可知度</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fontScale="92500"/>
          </a:bodyPr>
          <a:lstStyle/>
          <a:p>
            <a:r>
              <a:rPr lang="zh-CN" altLang="en-US" dirty="0"/>
              <a:t>实验表明，会走路的婴儿会花较多时间注视水床，然后沿木板小路走向母亲，而只会爬行而不会走动的婴儿，则不太注意是木板还是水床，一往无前地爬了过去。这个实验证明，可知度的发现与儿童的运动水平有关。不同的可知度可以分化出环境中的不同信息。儿童在知觉行为时所得到的具体信息，既依赖于环境的直接提供，也有赖于具体情景中儿童的目标。例如，一个饥饿的儿童会特别注意同伴手中的饼干，另一个不饿的儿童则可能会关注同伴手中的玩具。可见，儿童的目标与环境中分离出来的信息之间，有一个匹配的关系。可知度为儿童造就了学习的机会，也使儿童的行为越来越有效，越来越富有探索性。</a:t>
            </a:r>
          </a:p>
        </p:txBody>
      </p:sp>
    </p:spTree>
    <p:extLst>
      <p:ext uri="{BB962C8B-B14F-4D97-AF65-F5344CB8AC3E}">
        <p14:creationId xmlns:p14="http://schemas.microsoft.com/office/powerpoint/2010/main" val="391165348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三、多通道感知与自我效能感</a:t>
            </a:r>
          </a:p>
        </p:txBody>
      </p:sp>
      <p:sp>
        <p:nvSpPr>
          <p:cNvPr id="4" name="内容占位符 3">
            <a:extLst>
              <a:ext uri="{FF2B5EF4-FFF2-40B4-BE49-F238E27FC236}">
                <a16:creationId xmlns:a16="http://schemas.microsoft.com/office/drawing/2014/main" id="{8361055D-B852-E17D-C4D6-C8354C0FD10E}"/>
              </a:ext>
            </a:extLst>
          </p:cNvPr>
          <p:cNvSpPr>
            <a:spLocks noGrp="1"/>
          </p:cNvSpPr>
          <p:nvPr>
            <p:ph sz="quarter" idx="10"/>
          </p:nvPr>
        </p:nvSpPr>
        <p:spPr/>
        <p:txBody>
          <a:bodyPr/>
          <a:lstStyle/>
          <a:p>
            <a:r>
              <a:rPr lang="zh-CN" altLang="en-US" dirty="0"/>
              <a:t>（一）多通道感知</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r>
              <a:rPr lang="zh-CN" altLang="en-US" dirty="0"/>
              <a:t>感知觉并不是相互孤立的活动，而是相互影响、相互作用的过程。例如，当婴儿的手触摸到自己的脸时，手感觉到了脸，脸也感觉到了手。心理学家称它为“双向接触”。这种双向接触有助于儿童认识到自己的身体与外部环境中其他物体之间的不同。</a:t>
            </a:r>
          </a:p>
        </p:txBody>
      </p:sp>
    </p:spTree>
    <p:extLst>
      <p:ext uri="{BB962C8B-B14F-4D97-AF65-F5344CB8AC3E}">
        <p14:creationId xmlns:p14="http://schemas.microsoft.com/office/powerpoint/2010/main" val="103697619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三、多通道感知与自我效能感</a:t>
            </a:r>
          </a:p>
        </p:txBody>
      </p:sp>
      <p:sp>
        <p:nvSpPr>
          <p:cNvPr id="4" name="内容占位符 3">
            <a:extLst>
              <a:ext uri="{FF2B5EF4-FFF2-40B4-BE49-F238E27FC236}">
                <a16:creationId xmlns:a16="http://schemas.microsoft.com/office/drawing/2014/main" id="{8361055D-B852-E17D-C4D6-C8354C0FD10E}"/>
              </a:ext>
            </a:extLst>
          </p:cNvPr>
          <p:cNvSpPr>
            <a:spLocks noGrp="1"/>
          </p:cNvSpPr>
          <p:nvPr>
            <p:ph sz="quarter" idx="10"/>
          </p:nvPr>
        </p:nvSpPr>
        <p:spPr/>
        <p:txBody>
          <a:bodyPr/>
          <a:lstStyle/>
          <a:p>
            <a:r>
              <a:rPr lang="zh-CN" altLang="en-US" dirty="0"/>
              <a:t>（一）多通道感知</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fontScale="92500" lnSpcReduction="10000"/>
          </a:bodyPr>
          <a:lstStyle/>
          <a:p>
            <a:r>
              <a:rPr lang="zh-CN" altLang="en-US" dirty="0"/>
              <a:t>多通道感知更典型的表现是不同感觉之间的相互影响，如我们前面提到，听到母亲声音的新生儿会加快吸吮的节奏，就是听觉与动觉的联合效应；一个不能独立坐稳的婴儿，一般不会去抓超出腿长范围的苹果，就是前庭觉对触觉的影响。</a:t>
            </a:r>
          </a:p>
          <a:p>
            <a:r>
              <a:rPr lang="zh-CN" altLang="en-US" dirty="0"/>
              <a:t>此外，心理学家通过实验研究，还发现视觉与听觉的联合。在一个实验中，让</a:t>
            </a:r>
            <a:r>
              <a:rPr lang="en-US" altLang="zh-CN" dirty="0"/>
              <a:t>3〜4</a:t>
            </a:r>
            <a:r>
              <a:rPr lang="zh-CN" altLang="en-US" dirty="0"/>
              <a:t>个月的婴儿躺在小椅子上观看一块屏幕。屏幕上放映两张说话的人脸，同时扬声器播放说话的声音。其中一张脸的口型与扬声器声音是同步的，另一张脸的口型与扬声器的声音不一致。研究发现，婴儿对口型与声音一致的脸注视时间更长。</a:t>
            </a:r>
            <a:r>
              <a:rPr lang="en-US" altLang="zh-CN" dirty="0"/>
              <a:t>5〜7</a:t>
            </a:r>
            <a:r>
              <a:rPr lang="zh-CN" altLang="en-US" dirty="0"/>
              <a:t>个月的婴儿还能将听到的愉快的声音或愤怒的声音与屏幕上特定的脸型相匹配。可见，这个时候的婴儿就具有很好的视觉与听觉的联合能力。</a:t>
            </a:r>
          </a:p>
        </p:txBody>
      </p:sp>
    </p:spTree>
    <p:extLst>
      <p:ext uri="{BB962C8B-B14F-4D97-AF65-F5344CB8AC3E}">
        <p14:creationId xmlns:p14="http://schemas.microsoft.com/office/powerpoint/2010/main" val="350882977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三、多通道感知与自我效能感</a:t>
            </a:r>
          </a:p>
        </p:txBody>
      </p:sp>
      <p:sp>
        <p:nvSpPr>
          <p:cNvPr id="4" name="内容占位符 3">
            <a:extLst>
              <a:ext uri="{FF2B5EF4-FFF2-40B4-BE49-F238E27FC236}">
                <a16:creationId xmlns:a16="http://schemas.microsoft.com/office/drawing/2014/main" id="{8361055D-B852-E17D-C4D6-C8354C0FD10E}"/>
              </a:ext>
            </a:extLst>
          </p:cNvPr>
          <p:cNvSpPr>
            <a:spLocks noGrp="1"/>
          </p:cNvSpPr>
          <p:nvPr>
            <p:ph sz="quarter" idx="10"/>
          </p:nvPr>
        </p:nvSpPr>
        <p:spPr/>
        <p:txBody>
          <a:bodyPr/>
          <a:lstStyle/>
          <a:p>
            <a:r>
              <a:rPr lang="zh-CN" altLang="en-US" dirty="0"/>
              <a:t>（一）多通道感知</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r>
              <a:rPr lang="zh-CN" altLang="en-US" dirty="0"/>
              <a:t>视觉与动觉的联合也是心理学研究的有趣对象。最典型的发现是，刚出生两天的新生儿就能模仿成人的动作。实验者面对新生儿做张嘴伸舌的动作给他们看，几次示范后，新生儿也会做出张嘴伸舌的动作。尽管人们认为，新生儿的这种模仿能力灵活而脆弱，但模仿的方式与成人是一致的。</a:t>
            </a:r>
          </a:p>
          <a:p>
            <a:r>
              <a:rPr lang="zh-CN" altLang="en-US" dirty="0"/>
              <a:t>多通道感知，说明在实际的心理活动中，感知觉是一个统一的、相互联系的复杂过程。也说明，早期的婴儿就具备良好的组合信息的能力。</a:t>
            </a:r>
          </a:p>
        </p:txBody>
      </p:sp>
    </p:spTree>
    <p:extLst>
      <p:ext uri="{BB962C8B-B14F-4D97-AF65-F5344CB8AC3E}">
        <p14:creationId xmlns:p14="http://schemas.microsoft.com/office/powerpoint/2010/main" val="427432551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三、多通道感知与自我效能感</a:t>
            </a:r>
          </a:p>
        </p:txBody>
      </p:sp>
      <p:sp>
        <p:nvSpPr>
          <p:cNvPr id="4" name="内容占位符 3">
            <a:extLst>
              <a:ext uri="{FF2B5EF4-FFF2-40B4-BE49-F238E27FC236}">
                <a16:creationId xmlns:a16="http://schemas.microsoft.com/office/drawing/2014/main" id="{8361055D-B852-E17D-C4D6-C8354C0FD10E}"/>
              </a:ext>
            </a:extLst>
          </p:cNvPr>
          <p:cNvSpPr>
            <a:spLocks noGrp="1"/>
          </p:cNvSpPr>
          <p:nvPr>
            <p:ph sz="quarter" idx="10"/>
          </p:nvPr>
        </p:nvSpPr>
        <p:spPr/>
        <p:txBody>
          <a:bodyPr/>
          <a:lstStyle/>
          <a:p>
            <a:r>
              <a:rPr lang="zh-CN" altLang="en-US" dirty="0"/>
              <a:t>（二）自我效能感</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fontScale="92500" lnSpcReduction="20000"/>
          </a:bodyPr>
          <a:lstStyle/>
          <a:p>
            <a:r>
              <a:rPr lang="zh-CN" altLang="en-US" dirty="0"/>
              <a:t>婴儿的感知觉，并不是消极接受内外刺激的被动活动，而是一个积极的主动活动。儿童会主动地收集环境中的信息，从而了解自己的行为对环境产生的影响。</a:t>
            </a:r>
            <a:r>
              <a:rPr lang="en-US" altLang="zh-CN" dirty="0"/>
              <a:t>2</a:t>
            </a:r>
            <a:r>
              <a:rPr lang="zh-CN" altLang="en-US" dirty="0"/>
              <a:t>个月的婴儿就具备了这样的主动性。有研究者将一根细绳的一头系在</a:t>
            </a:r>
            <a:r>
              <a:rPr lang="en-US" altLang="zh-CN" dirty="0"/>
              <a:t>2</a:t>
            </a:r>
            <a:r>
              <a:rPr lang="zh-CN" altLang="en-US" dirty="0"/>
              <a:t>个月的婴儿的手腕部，另一头连接在音乐盒上。只要婴儿拖动音乐盒，就会响起动听的音乐，同时还出现有趣的情景。婴儿只要几分钟就发现了自己的手腕动作与音乐之间的关系，手臂的拖动动作明显增加，同时微笑的表情也明显增加。当研究者解除了绳子与音乐盒的联系，拖动细绳不再发出音乐声时，婴儿手臂的拖动动作反而有增无减，并且微笑的表情大大减少，甚至表现出沮丧和愤怒的表情。“从学习阶段的微笑到消退阶段的愤怒，这种转变证实了婴儿具有自我效能感，并对自己的行动所产生的特定结果存在预期。” </a:t>
            </a:r>
          </a:p>
        </p:txBody>
      </p:sp>
    </p:spTree>
    <p:extLst>
      <p:ext uri="{BB962C8B-B14F-4D97-AF65-F5344CB8AC3E}">
        <p14:creationId xmlns:p14="http://schemas.microsoft.com/office/powerpoint/2010/main" val="291838023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三、多通道感知与自我效能感</a:t>
            </a:r>
          </a:p>
        </p:txBody>
      </p:sp>
      <p:sp>
        <p:nvSpPr>
          <p:cNvPr id="4" name="内容占位符 3">
            <a:extLst>
              <a:ext uri="{FF2B5EF4-FFF2-40B4-BE49-F238E27FC236}">
                <a16:creationId xmlns:a16="http://schemas.microsoft.com/office/drawing/2014/main" id="{8361055D-B852-E17D-C4D6-C8354C0FD10E}"/>
              </a:ext>
            </a:extLst>
          </p:cNvPr>
          <p:cNvSpPr>
            <a:spLocks noGrp="1"/>
          </p:cNvSpPr>
          <p:nvPr>
            <p:ph sz="quarter" idx="10"/>
          </p:nvPr>
        </p:nvSpPr>
        <p:spPr/>
        <p:txBody>
          <a:bodyPr/>
          <a:lstStyle/>
          <a:p>
            <a:r>
              <a:rPr lang="zh-CN" altLang="en-US" dirty="0"/>
              <a:t>（二）自我效能感</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fontScale="92500" lnSpcReduction="10000"/>
          </a:bodyPr>
          <a:lstStyle/>
          <a:p>
            <a:r>
              <a:rPr lang="zh-CN" altLang="en-US" dirty="0"/>
              <a:t>自我效能感是对自己的行动与某种结果之间联系的理解。跨通道感知是促进儿童自我效能感产生和发展的关键因素。例如，前面提到的“双向接触”，有助于新生儿正确理解刺激来自外部还是来自自身。我们知道，当刺激新生儿的脸颊或嘴角时，新生儿会转动头部并张嘴做出觅食反射。但当新生儿自己的手碰到自己的嘴边时，发生觅食反射的次数就较少。有学者报告，外部刺激引起的觅食反射是新生儿自发刺激引发的觅食反射的</a:t>
            </a:r>
            <a:r>
              <a:rPr lang="en-US" altLang="zh-CN" dirty="0"/>
              <a:t>3</a:t>
            </a:r>
            <a:r>
              <a:rPr lang="zh-CN" altLang="en-US" dirty="0"/>
              <a:t>倍。从中我们可以看出，新生儿最初就能够收集和分析外部刺激与自身刺激的信息，并加以分化。又如，最常见的婴儿伸手抓握的动作，是当物体在婴儿面前的适当距离时，婴儿伸出手去接触物体，做出抓握动作然后收回手，将物体移到自己面前。</a:t>
            </a:r>
          </a:p>
        </p:txBody>
      </p:sp>
    </p:spTree>
    <p:extLst>
      <p:ext uri="{BB962C8B-B14F-4D97-AF65-F5344CB8AC3E}">
        <p14:creationId xmlns:p14="http://schemas.microsoft.com/office/powerpoint/2010/main" val="238106722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三、多通道感知与自我效能感</a:t>
            </a:r>
          </a:p>
        </p:txBody>
      </p:sp>
      <p:sp>
        <p:nvSpPr>
          <p:cNvPr id="4" name="内容占位符 3">
            <a:extLst>
              <a:ext uri="{FF2B5EF4-FFF2-40B4-BE49-F238E27FC236}">
                <a16:creationId xmlns:a16="http://schemas.microsoft.com/office/drawing/2014/main" id="{8361055D-B852-E17D-C4D6-C8354C0FD10E}"/>
              </a:ext>
            </a:extLst>
          </p:cNvPr>
          <p:cNvSpPr>
            <a:spLocks noGrp="1"/>
          </p:cNvSpPr>
          <p:nvPr>
            <p:ph sz="quarter" idx="10"/>
          </p:nvPr>
        </p:nvSpPr>
        <p:spPr/>
        <p:txBody>
          <a:bodyPr/>
          <a:lstStyle/>
          <a:p>
            <a:r>
              <a:rPr lang="zh-CN" altLang="en-US" dirty="0"/>
              <a:t>（二）自我效能感</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r>
              <a:rPr lang="zh-CN" altLang="en-US" dirty="0"/>
              <a:t>这一连串完全外显的动作其实还包含许多内部控制，如判断物体与自己的距离，手伸多远和用多大的力量抓握等。婴儿只有正确地理解一系列内外动作的联系，才能抓到物体。有一个有趣的实验说明了这一点：研究者在</a:t>
            </a:r>
            <a:r>
              <a:rPr lang="en-US" altLang="zh-CN" dirty="0"/>
              <a:t>5</a:t>
            </a:r>
            <a:r>
              <a:rPr lang="zh-CN" altLang="en-US" dirty="0"/>
              <a:t>～</a:t>
            </a:r>
            <a:r>
              <a:rPr lang="en-US" altLang="zh-CN" dirty="0"/>
              <a:t>6</a:t>
            </a:r>
            <a:r>
              <a:rPr lang="zh-CN" altLang="en-US" dirty="0"/>
              <a:t>个月的婴儿手腕上分别戴上</a:t>
            </a:r>
            <a:r>
              <a:rPr lang="en-US" altLang="zh-CN" dirty="0"/>
              <a:t>2</a:t>
            </a:r>
            <a:r>
              <a:rPr lang="zh-CN" altLang="en-US" dirty="0"/>
              <a:t>克和</a:t>
            </a:r>
            <a:r>
              <a:rPr lang="en-US" altLang="zh-CN" dirty="0"/>
              <a:t>200</a:t>
            </a:r>
            <a:r>
              <a:rPr lang="zh-CN" altLang="en-US" dirty="0"/>
              <a:t>克的手镯，观察他们伸手取物的表现。研究发现，当婴儿戴较轻的手镯时，伸手取物的动作较多，而一旦戴上较重的手镯后，伸手取物的动作明显减少。可见，婴儿在取物时会根据视觉和对身体感觉的信息来调整自己伸手取物动作的尝试。这说明婴儿对自己的行动与行动结果之间的联系是有一定的自我效能感的。</a:t>
            </a:r>
          </a:p>
        </p:txBody>
      </p:sp>
    </p:spTree>
    <p:extLst>
      <p:ext uri="{BB962C8B-B14F-4D97-AF65-F5344CB8AC3E}">
        <p14:creationId xmlns:p14="http://schemas.microsoft.com/office/powerpoint/2010/main" val="26655359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E8483A4-FDC7-331B-7655-903FC35C8387}"/>
              </a:ext>
            </a:extLst>
          </p:cNvPr>
          <p:cNvSpPr>
            <a:spLocks noGrp="1"/>
          </p:cNvSpPr>
          <p:nvPr>
            <p:ph type="title"/>
          </p:nvPr>
        </p:nvSpPr>
        <p:spPr/>
        <p:txBody>
          <a:bodyPr/>
          <a:lstStyle/>
          <a:p>
            <a:r>
              <a:rPr lang="zh-CN" altLang="en-US" dirty="0"/>
              <a:t>一、儿童认知发展研究的新进展</a:t>
            </a:r>
          </a:p>
        </p:txBody>
      </p:sp>
      <p:sp>
        <p:nvSpPr>
          <p:cNvPr id="3" name="内容占位符 2">
            <a:extLst>
              <a:ext uri="{FF2B5EF4-FFF2-40B4-BE49-F238E27FC236}">
                <a16:creationId xmlns:a16="http://schemas.microsoft.com/office/drawing/2014/main" id="{D426AF17-85DE-26B9-4317-EAD9A4CC9F17}"/>
              </a:ext>
            </a:extLst>
          </p:cNvPr>
          <p:cNvSpPr>
            <a:spLocks noGrp="1"/>
          </p:cNvSpPr>
          <p:nvPr>
            <p:ph sz="quarter" idx="10"/>
          </p:nvPr>
        </p:nvSpPr>
        <p:spPr/>
        <p:txBody>
          <a:bodyPr/>
          <a:lstStyle/>
          <a:p>
            <a:endParaRPr lang="zh-CN" altLang="en-US"/>
          </a:p>
        </p:txBody>
      </p:sp>
      <p:sp>
        <p:nvSpPr>
          <p:cNvPr id="4" name="文本占位符 3">
            <a:extLst>
              <a:ext uri="{FF2B5EF4-FFF2-40B4-BE49-F238E27FC236}">
                <a16:creationId xmlns:a16="http://schemas.microsoft.com/office/drawing/2014/main" id="{73958FCA-9509-C61A-D2A8-E7929F74A001}"/>
              </a:ext>
            </a:extLst>
          </p:cNvPr>
          <p:cNvSpPr>
            <a:spLocks noGrp="1"/>
          </p:cNvSpPr>
          <p:nvPr>
            <p:ph type="body" sz="quarter" idx="11"/>
          </p:nvPr>
        </p:nvSpPr>
        <p:spPr/>
        <p:txBody>
          <a:bodyPr>
            <a:normAutofit/>
          </a:bodyPr>
          <a:lstStyle/>
          <a:p>
            <a:r>
              <a:rPr lang="zh-CN" altLang="en-US" dirty="0"/>
              <a:t>信息加工理论将人类的认知能力看作是一个类似于计算机的复杂认知系统，处理和加工来自环境的刺激和来自存储在头脑中的信息。信息加工理论认为，儿童加工信息的容量和能力有一个从小到大的发展过程。这个理论的重点是寻求解释儿童认知发展的一般规律。</a:t>
            </a:r>
          </a:p>
        </p:txBody>
      </p:sp>
    </p:spTree>
    <p:extLst>
      <p:ext uri="{BB962C8B-B14F-4D97-AF65-F5344CB8AC3E}">
        <p14:creationId xmlns:p14="http://schemas.microsoft.com/office/powerpoint/2010/main" val="358645283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三、多通道感知与自我效能感</a:t>
            </a:r>
          </a:p>
        </p:txBody>
      </p:sp>
      <p:sp>
        <p:nvSpPr>
          <p:cNvPr id="4" name="内容占位符 3">
            <a:extLst>
              <a:ext uri="{FF2B5EF4-FFF2-40B4-BE49-F238E27FC236}">
                <a16:creationId xmlns:a16="http://schemas.microsoft.com/office/drawing/2014/main" id="{8361055D-B852-E17D-C4D6-C8354C0FD10E}"/>
              </a:ext>
            </a:extLst>
          </p:cNvPr>
          <p:cNvSpPr>
            <a:spLocks noGrp="1"/>
          </p:cNvSpPr>
          <p:nvPr>
            <p:ph sz="quarter" idx="10"/>
          </p:nvPr>
        </p:nvSpPr>
        <p:spPr/>
        <p:txBody>
          <a:bodyPr/>
          <a:lstStyle/>
          <a:p>
            <a:r>
              <a:rPr lang="zh-CN" altLang="en-US" dirty="0"/>
              <a:t>（二）自我效能感</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lnSpcReduction="10000"/>
          </a:bodyPr>
          <a:lstStyle/>
          <a:p>
            <a:r>
              <a:rPr lang="zh-CN" altLang="en-US" dirty="0"/>
              <a:t>最新的研究表明，</a:t>
            </a:r>
            <a:r>
              <a:rPr lang="en-US" altLang="zh-CN" dirty="0"/>
              <a:t>2</a:t>
            </a:r>
            <a:r>
              <a:rPr lang="zh-CN" altLang="en-US" dirty="0"/>
              <a:t>个月与</a:t>
            </a:r>
            <a:r>
              <a:rPr lang="en-US" altLang="zh-CN" dirty="0"/>
              <a:t>9</a:t>
            </a:r>
            <a:r>
              <a:rPr lang="zh-CN" altLang="en-US" dirty="0"/>
              <a:t>个月，是婴儿自我效能感发展的两个高峰。</a:t>
            </a:r>
            <a:r>
              <a:rPr lang="en-US" altLang="zh-CN" dirty="0"/>
              <a:t>2</a:t>
            </a:r>
            <a:r>
              <a:rPr lang="zh-CN" altLang="en-US" dirty="0"/>
              <a:t>个月的婴儿已经从最初的反射动作阶段发展到形成新的动作系统，开始协调动作与结果的关系（如手臂拖动与音乐声音之间的关系），并开始向周围世界表明态度</a:t>
            </a:r>
            <a:r>
              <a:rPr lang="en-US" altLang="zh-CN" dirty="0"/>
              <a:t>——</a:t>
            </a:r>
            <a:r>
              <a:rPr lang="zh-CN" altLang="en-US" dirty="0"/>
              <a:t>微笑。</a:t>
            </a:r>
            <a:r>
              <a:rPr lang="en-US" altLang="zh-CN" dirty="0"/>
              <a:t>9</a:t>
            </a:r>
            <a:r>
              <a:rPr lang="zh-CN" altLang="en-US" dirty="0"/>
              <a:t>个月的婴儿在与成人共同注视同一个物体时，往往倾向于先看成人，然后再回头注视物体。这表明婴儿开始核查另一个人的视觉参与，觉察到别人的意图与自己意图的一致性。</a:t>
            </a:r>
          </a:p>
          <a:p>
            <a:r>
              <a:rPr lang="zh-CN" altLang="en-US" dirty="0"/>
              <a:t> 自我效能感不仅保证婴儿正确处理自己的行动与结果的关系，也是儿童日后形成自我认识和自我意识的基础。</a:t>
            </a:r>
          </a:p>
        </p:txBody>
      </p:sp>
    </p:spTree>
    <p:extLst>
      <p:ext uri="{BB962C8B-B14F-4D97-AF65-F5344CB8AC3E}">
        <p14:creationId xmlns:p14="http://schemas.microsoft.com/office/powerpoint/2010/main" val="203191192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四、感觉剥夺与感觉轰炸</a:t>
            </a:r>
          </a:p>
        </p:txBody>
      </p:sp>
      <p:sp>
        <p:nvSpPr>
          <p:cNvPr id="7" name="内容占位符 6">
            <a:extLst>
              <a:ext uri="{FF2B5EF4-FFF2-40B4-BE49-F238E27FC236}">
                <a16:creationId xmlns:a16="http://schemas.microsoft.com/office/drawing/2014/main" id="{4577F432-B3C8-D9E7-B6A3-51E69FA1D324}"/>
              </a:ext>
            </a:extLst>
          </p:cNvPr>
          <p:cNvSpPr>
            <a:spLocks noGrp="1"/>
          </p:cNvSpPr>
          <p:nvPr>
            <p:ph sz="quarter" idx="10"/>
          </p:nvPr>
        </p:nvSpPr>
        <p:spPr/>
        <p:txBody>
          <a:bodyPr/>
          <a:lstStyle/>
          <a:p>
            <a:endParaRPr lang="zh-CN" altLang="en-US"/>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r>
              <a:rPr lang="zh-CN" altLang="en-US" dirty="0"/>
              <a:t>儿童生活在一个充满各种各样刺激的世界中。这些刺激不仅来自外部世界，还来自身体内部；不仅来自外部的物理环境，还来自人类的社会环境。有些刺激达到了被我们感知的强度，使我们产生感知觉；有的刺激过弱或过强，超出了人类感觉器官能接受的范围，而不被我们所感知。对于一个正常的人来说，如果用特殊的方法施加“感觉剥夺”，如把实验对象（心理学称“被试”）放在一个隔音、隔光、皮肤感觉和活动又被限制的实验条件中，被试会出现幻觉和恐惧，导致心理异常。只有及时恢复感觉刺激，才能恢复正常心理活动。</a:t>
            </a:r>
          </a:p>
        </p:txBody>
      </p:sp>
    </p:spTree>
    <p:extLst>
      <p:ext uri="{BB962C8B-B14F-4D97-AF65-F5344CB8AC3E}">
        <p14:creationId xmlns:p14="http://schemas.microsoft.com/office/powerpoint/2010/main" val="72809523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四、感觉剥夺与感觉轰炸</a:t>
            </a:r>
          </a:p>
        </p:txBody>
      </p:sp>
      <p:sp>
        <p:nvSpPr>
          <p:cNvPr id="2" name="内容占位符 1">
            <a:extLst>
              <a:ext uri="{FF2B5EF4-FFF2-40B4-BE49-F238E27FC236}">
                <a16:creationId xmlns:a16="http://schemas.microsoft.com/office/drawing/2014/main" id="{8E3CE0D2-7367-D817-0547-1CE970F2C51C}"/>
              </a:ext>
            </a:extLst>
          </p:cNvPr>
          <p:cNvSpPr>
            <a:spLocks noGrp="1"/>
          </p:cNvSpPr>
          <p:nvPr>
            <p:ph sz="quarter" idx="10"/>
          </p:nvPr>
        </p:nvSpPr>
        <p:spPr/>
        <p:txBody>
          <a:bodyPr/>
          <a:lstStyle/>
          <a:p>
            <a:endParaRPr lang="zh-CN" altLang="en-US"/>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r>
              <a:rPr lang="zh-CN" altLang="en-US" dirty="0"/>
              <a:t>对于婴幼儿来说，对感觉器官的适度刺激也是十分必要的。适度的刺激有利于使心理活动处于积极的状态之中；有利于激发婴幼儿对外部环境的探索热情；有利于激发婴幼儿与他人交往的主动性；有利于促进心理活动从感知水平向更高级的认知活动水平演进。因此，在婴幼儿的教养中，为他们提供刺激丰富的环境是十分重要的事情。</a:t>
            </a:r>
          </a:p>
        </p:txBody>
      </p:sp>
    </p:spTree>
    <p:extLst>
      <p:ext uri="{BB962C8B-B14F-4D97-AF65-F5344CB8AC3E}">
        <p14:creationId xmlns:p14="http://schemas.microsoft.com/office/powerpoint/2010/main" val="141652761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四、感觉剥夺与感觉轰炸</a:t>
            </a:r>
          </a:p>
        </p:txBody>
      </p:sp>
      <p:sp>
        <p:nvSpPr>
          <p:cNvPr id="9" name="内容占位符 8">
            <a:extLst>
              <a:ext uri="{FF2B5EF4-FFF2-40B4-BE49-F238E27FC236}">
                <a16:creationId xmlns:a16="http://schemas.microsoft.com/office/drawing/2014/main" id="{AB68093F-155B-AA8B-50C9-DD6D29A539D1}"/>
              </a:ext>
            </a:extLst>
          </p:cNvPr>
          <p:cNvSpPr>
            <a:spLocks noGrp="1"/>
          </p:cNvSpPr>
          <p:nvPr>
            <p:ph sz="quarter" idx="10"/>
          </p:nvPr>
        </p:nvSpPr>
        <p:spPr/>
        <p:txBody>
          <a:bodyPr/>
          <a:lstStyle/>
          <a:p>
            <a:endParaRPr lang="zh-CN" altLang="en-US"/>
          </a:p>
        </p:txBody>
      </p:sp>
      <p:sp>
        <p:nvSpPr>
          <p:cNvPr id="10" name="文本占位符 9">
            <a:extLst>
              <a:ext uri="{FF2B5EF4-FFF2-40B4-BE49-F238E27FC236}">
                <a16:creationId xmlns:a16="http://schemas.microsoft.com/office/drawing/2014/main" id="{6AD13B78-2B79-ED8E-77C7-CFAF07CFE8CF}"/>
              </a:ext>
            </a:extLst>
          </p:cNvPr>
          <p:cNvSpPr>
            <a:spLocks noGrp="1"/>
          </p:cNvSpPr>
          <p:nvPr>
            <p:ph type="body" sz="quarter" idx="11"/>
          </p:nvPr>
        </p:nvSpPr>
        <p:spPr/>
        <p:txBody>
          <a:bodyPr/>
          <a:lstStyle/>
          <a:p>
            <a:endParaRPr lang="zh-CN" altLang="en-US"/>
          </a:p>
        </p:txBody>
      </p:sp>
      <p:pic>
        <p:nvPicPr>
          <p:cNvPr id="3074" name="图片 7">
            <a:extLst>
              <a:ext uri="{FF2B5EF4-FFF2-40B4-BE49-F238E27FC236}">
                <a16:creationId xmlns:a16="http://schemas.microsoft.com/office/drawing/2014/main" id="{4FBD539A-EEC0-339F-0A57-C7A012288E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8124" y="2438399"/>
            <a:ext cx="4357355" cy="326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本框 7">
            <a:extLst>
              <a:ext uri="{FF2B5EF4-FFF2-40B4-BE49-F238E27FC236}">
                <a16:creationId xmlns:a16="http://schemas.microsoft.com/office/drawing/2014/main" id="{A4D7FFC2-6FB7-C064-5E0B-B06CCBF63F28}"/>
              </a:ext>
            </a:extLst>
          </p:cNvPr>
          <p:cNvSpPr txBox="1"/>
          <p:nvPr/>
        </p:nvSpPr>
        <p:spPr>
          <a:xfrm>
            <a:off x="4489848" y="5764490"/>
            <a:ext cx="6093618" cy="369332"/>
          </a:xfrm>
          <a:prstGeom prst="rect">
            <a:avLst/>
          </a:prstGeom>
          <a:noFill/>
        </p:spPr>
        <p:txBody>
          <a:bodyPr wrap="square">
            <a:spAutoFit/>
          </a:bodyPr>
          <a:lstStyle/>
          <a:p>
            <a:r>
              <a:rPr lang="zh-CN" altLang="en-US" dirty="0"/>
              <a:t>图2-6  为婴儿提供刺激丰富的环境</a:t>
            </a:r>
          </a:p>
        </p:txBody>
      </p:sp>
    </p:spTree>
    <p:extLst>
      <p:ext uri="{BB962C8B-B14F-4D97-AF65-F5344CB8AC3E}">
        <p14:creationId xmlns:p14="http://schemas.microsoft.com/office/powerpoint/2010/main" val="7138240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四、感觉剥夺与感觉轰炸</a:t>
            </a:r>
          </a:p>
        </p:txBody>
      </p:sp>
      <p:sp>
        <p:nvSpPr>
          <p:cNvPr id="2" name="内容占位符 1">
            <a:extLst>
              <a:ext uri="{FF2B5EF4-FFF2-40B4-BE49-F238E27FC236}">
                <a16:creationId xmlns:a16="http://schemas.microsoft.com/office/drawing/2014/main" id="{8813EA4E-39EB-CBF5-E00A-55126773E760}"/>
              </a:ext>
            </a:extLst>
          </p:cNvPr>
          <p:cNvSpPr>
            <a:spLocks noGrp="1"/>
          </p:cNvSpPr>
          <p:nvPr>
            <p:ph sz="quarter" idx="10"/>
          </p:nvPr>
        </p:nvSpPr>
        <p:spPr/>
        <p:txBody>
          <a:bodyPr/>
          <a:lstStyle/>
          <a:p>
            <a:endParaRPr lang="zh-CN" altLang="en-US"/>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fontScale="85000" lnSpcReduction="10000"/>
          </a:bodyPr>
          <a:lstStyle/>
          <a:p>
            <a:r>
              <a:rPr lang="zh-CN" altLang="en-US" dirty="0"/>
              <a:t>如果婴幼儿生活在一个缺乏刺激的环境中，如长期营养不良，生活条件简陋，家庭气氛冷漠，人际关系疏远，缺乏玩具和游戏，活动受到严重限制甚至剥夺导致运动发展滞后等，就属于感觉剥夺之列。感觉剥夺会严重妨碍儿童的正常发展。有研究者对黎巴嫩一家孤儿院的孩子做了长期研究，这家孤儿院收养的孩子都是出生不久就被送进来的。在第一年内，他们大多数时间是呆在自己的童车里，很少得到看护者的关心，导致他们的运动发展和语言发展明显滞后。很多孩子直到</a:t>
            </a:r>
            <a:r>
              <a:rPr lang="en-US" altLang="zh-CN" dirty="0"/>
              <a:t>1</a:t>
            </a:r>
            <a:r>
              <a:rPr lang="zh-CN" altLang="en-US" dirty="0"/>
              <a:t>岁才会坐，到</a:t>
            </a:r>
            <a:r>
              <a:rPr lang="en-US" altLang="zh-CN" dirty="0"/>
              <a:t>3</a:t>
            </a:r>
            <a:r>
              <a:rPr lang="zh-CN" altLang="en-US" dirty="0"/>
              <a:t>岁以后才会行走，智商普遍低下，只有</a:t>
            </a:r>
            <a:r>
              <a:rPr lang="en-US" altLang="zh-CN" dirty="0"/>
              <a:t>53</a:t>
            </a:r>
            <a:r>
              <a:rPr lang="zh-CN" altLang="en-US" dirty="0"/>
              <a:t>。后来，这些孩子被正常家庭合法领养后，才过上正常生活。研究者比较了</a:t>
            </a:r>
            <a:r>
              <a:rPr lang="en-US" altLang="zh-CN" dirty="0"/>
              <a:t>2</a:t>
            </a:r>
            <a:r>
              <a:rPr lang="zh-CN" altLang="en-US" dirty="0"/>
              <a:t>岁前被领养与</a:t>
            </a:r>
            <a:r>
              <a:rPr lang="en-US" altLang="zh-CN" dirty="0"/>
              <a:t>2</a:t>
            </a:r>
            <a:r>
              <a:rPr lang="zh-CN" altLang="en-US" dirty="0"/>
              <a:t>岁后被领养的孩子的发展情况，发现</a:t>
            </a:r>
            <a:r>
              <a:rPr lang="en-US" altLang="zh-CN" dirty="0"/>
              <a:t>2</a:t>
            </a:r>
            <a:r>
              <a:rPr lang="zh-CN" altLang="en-US" dirty="0"/>
              <a:t>岁前得到领养的孩子，</a:t>
            </a:r>
            <a:r>
              <a:rPr lang="en-US" altLang="zh-CN" dirty="0"/>
              <a:t>2</a:t>
            </a:r>
            <a:r>
              <a:rPr lang="zh-CN" altLang="en-US" dirty="0"/>
              <a:t>年内智商提高到</a:t>
            </a:r>
            <a:r>
              <a:rPr lang="en-US" altLang="zh-CN" dirty="0"/>
              <a:t>100</a:t>
            </a:r>
            <a:r>
              <a:rPr lang="zh-CN" altLang="en-US" dirty="0"/>
              <a:t>，达到正常水平。而那些被领养较晚的儿童，虽然在发展上也有进步，但永远不能恢复到正常水平。感觉的早期剥夺，对这些儿童的发展产生了难以挽回的损伤。</a:t>
            </a:r>
          </a:p>
        </p:txBody>
      </p:sp>
    </p:spTree>
    <p:extLst>
      <p:ext uri="{BB962C8B-B14F-4D97-AF65-F5344CB8AC3E}">
        <p14:creationId xmlns:p14="http://schemas.microsoft.com/office/powerpoint/2010/main" val="51803042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四、感觉剥夺与感觉轰炸</a:t>
            </a:r>
          </a:p>
        </p:txBody>
      </p:sp>
      <p:sp>
        <p:nvSpPr>
          <p:cNvPr id="2" name="内容占位符 1">
            <a:extLst>
              <a:ext uri="{FF2B5EF4-FFF2-40B4-BE49-F238E27FC236}">
                <a16:creationId xmlns:a16="http://schemas.microsoft.com/office/drawing/2014/main" id="{F9E7EAA2-AE1C-2395-C0FB-E343901CDB48}"/>
              </a:ext>
            </a:extLst>
          </p:cNvPr>
          <p:cNvSpPr>
            <a:spLocks noGrp="1"/>
          </p:cNvSpPr>
          <p:nvPr>
            <p:ph sz="quarter" idx="10"/>
          </p:nvPr>
        </p:nvSpPr>
        <p:spPr/>
        <p:txBody>
          <a:bodyPr/>
          <a:lstStyle/>
          <a:p>
            <a:endParaRPr lang="zh-CN" altLang="en-US"/>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r>
              <a:rPr lang="zh-CN" altLang="en-US" dirty="0"/>
              <a:t>在通常情况下，极端的感觉剥夺并不多见，但许多不良教养方式也会起到某种程度的剥夺作用，如家长出于溺爱，过多限制儿童的活动，过多地包办代替，或忙于生计，缺乏与儿童足够的交往，或虽有交往但交往质量极低（如很少抱孩子，缺乏应有的身体接触，很少对孩子说话，很少与孩子进行目光对视等），都会在一定程度上导致婴幼儿的感觉刺激减少，造成不良影响。</a:t>
            </a:r>
          </a:p>
        </p:txBody>
      </p:sp>
    </p:spTree>
    <p:extLst>
      <p:ext uri="{BB962C8B-B14F-4D97-AF65-F5344CB8AC3E}">
        <p14:creationId xmlns:p14="http://schemas.microsoft.com/office/powerpoint/2010/main" val="244150154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四、感觉剥夺与感觉轰炸</a:t>
            </a:r>
          </a:p>
        </p:txBody>
      </p:sp>
      <p:sp>
        <p:nvSpPr>
          <p:cNvPr id="2" name="内容占位符 1">
            <a:extLst>
              <a:ext uri="{FF2B5EF4-FFF2-40B4-BE49-F238E27FC236}">
                <a16:creationId xmlns:a16="http://schemas.microsoft.com/office/drawing/2014/main" id="{02DC258D-C53D-21A3-D6FF-1BF58917FB29}"/>
              </a:ext>
            </a:extLst>
          </p:cNvPr>
          <p:cNvSpPr>
            <a:spLocks noGrp="1"/>
          </p:cNvSpPr>
          <p:nvPr>
            <p:ph sz="quarter" idx="10"/>
          </p:nvPr>
        </p:nvSpPr>
        <p:spPr/>
        <p:txBody>
          <a:bodyPr/>
          <a:lstStyle/>
          <a:p>
            <a:endParaRPr lang="zh-CN" altLang="en-US"/>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fontScale="92500" lnSpcReduction="10000"/>
          </a:bodyPr>
          <a:lstStyle/>
          <a:p>
            <a:r>
              <a:rPr lang="zh-CN" altLang="en-US" dirty="0"/>
              <a:t>与感觉剥夺相反的情况是感觉轰炸。感觉轰炸指的是向儿童提供过多、过强、过杂、过长时间的感觉刺激，造成儿童感觉疲劳和抑制的不良情形。当前，很多人受到错误教育理论的误导和大量商业炒作的诱惑，形成了违背儿童身心发展规律的教育观和人才观，出于急功近利的目的，盲目“开发”儿童智力，开展形形色色的早教训练，让婴幼儿在成人的安排下接受大量有用和无用的训练，甚至大搞学前教育小学化，并美其名曰“不让孩子输在起跑线上”。这样做是没有心理学科学依据的。至今，心理学并没有提供证据证明，所谓早期开发能造就超级婴儿或天才儿童。相反，倒有大量证据证明，过早开发儿童智力，会造成儿童对学习的退缩和失去兴趣，造成家长失望，使儿童心理健康受到威胁和伤害。</a:t>
            </a:r>
          </a:p>
        </p:txBody>
      </p:sp>
    </p:spTree>
    <p:extLst>
      <p:ext uri="{BB962C8B-B14F-4D97-AF65-F5344CB8AC3E}">
        <p14:creationId xmlns:p14="http://schemas.microsoft.com/office/powerpoint/2010/main" val="34671396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四、感觉剥夺与感觉轰炸</a:t>
            </a:r>
          </a:p>
        </p:txBody>
      </p:sp>
      <p:sp>
        <p:nvSpPr>
          <p:cNvPr id="2" name="内容占位符 1">
            <a:extLst>
              <a:ext uri="{FF2B5EF4-FFF2-40B4-BE49-F238E27FC236}">
                <a16:creationId xmlns:a16="http://schemas.microsoft.com/office/drawing/2014/main" id="{87C98C88-B580-CBBA-6B06-80864C6045DB}"/>
              </a:ext>
            </a:extLst>
          </p:cNvPr>
          <p:cNvSpPr>
            <a:spLocks noGrp="1"/>
          </p:cNvSpPr>
          <p:nvPr>
            <p:ph sz="quarter" idx="10"/>
          </p:nvPr>
        </p:nvSpPr>
        <p:spPr/>
        <p:txBody>
          <a:bodyPr/>
          <a:lstStyle/>
          <a:p>
            <a:r>
              <a:rPr lang="zh-CN" altLang="en-US" dirty="0"/>
              <a:t>资料栏</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pPr algn="ctr"/>
            <a:r>
              <a:rPr lang="zh-CN" altLang="en-US" b="1" dirty="0"/>
              <a:t>感觉剥夺</a:t>
            </a:r>
            <a:r>
              <a:rPr lang="zh-CN" altLang="en-US" dirty="0"/>
              <a:t> </a:t>
            </a:r>
          </a:p>
          <a:p>
            <a:r>
              <a:rPr lang="zh-CN" altLang="en-US" dirty="0"/>
              <a:t>所谓感觉剥夺指的是有机体与外界环境刺激处于高度隔绝的特殊状态。有机体处于这种状态，外界的声音刺激、光刺激、触觉刺激都被排除。</a:t>
            </a:r>
            <a:r>
              <a:rPr lang="en-US" altLang="zh-CN" dirty="0"/>
              <a:t>1954</a:t>
            </a:r>
            <a:r>
              <a:rPr lang="zh-CN" altLang="en-US" dirty="0"/>
              <a:t>年，加拿大麦吉尔大学的心理学家首先进行了“感觉剥夺”实验。 </a:t>
            </a:r>
          </a:p>
          <a:p>
            <a:r>
              <a:rPr lang="zh-CN" altLang="en-US" b="1" dirty="0"/>
              <a:t>实验程序 </a:t>
            </a:r>
            <a:endParaRPr lang="en-US" altLang="zh-CN" b="1" dirty="0"/>
          </a:p>
          <a:p>
            <a:r>
              <a:rPr lang="zh-CN" altLang="en-US" dirty="0"/>
              <a:t>实验中，研究者给被试准备了一个小的隔离室，被试均为自愿参加，在隔离室里有固定的器械，被试可以随时通过操作器械来获得食物和饮料。 </a:t>
            </a:r>
          </a:p>
        </p:txBody>
      </p:sp>
    </p:spTree>
    <p:extLst>
      <p:ext uri="{BB962C8B-B14F-4D97-AF65-F5344CB8AC3E}">
        <p14:creationId xmlns:p14="http://schemas.microsoft.com/office/powerpoint/2010/main" val="331366645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四、感觉剥夺与感觉轰炸</a:t>
            </a:r>
          </a:p>
        </p:txBody>
      </p:sp>
      <p:sp>
        <p:nvSpPr>
          <p:cNvPr id="2" name="内容占位符 1">
            <a:extLst>
              <a:ext uri="{FF2B5EF4-FFF2-40B4-BE49-F238E27FC236}">
                <a16:creationId xmlns:a16="http://schemas.microsoft.com/office/drawing/2014/main" id="{87C98C88-B580-CBBA-6B06-80864C6045DB}"/>
              </a:ext>
            </a:extLst>
          </p:cNvPr>
          <p:cNvSpPr>
            <a:spLocks noGrp="1"/>
          </p:cNvSpPr>
          <p:nvPr>
            <p:ph sz="quarter" idx="10"/>
          </p:nvPr>
        </p:nvSpPr>
        <p:spPr/>
        <p:txBody>
          <a:bodyPr/>
          <a:lstStyle/>
          <a:p>
            <a:r>
              <a:rPr lang="zh-CN" altLang="en-US" dirty="0"/>
              <a:t>资料栏</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lnSpcReduction="10000"/>
          </a:bodyPr>
          <a:lstStyle/>
          <a:p>
            <a:r>
              <a:rPr lang="zh-CN" altLang="en-US" dirty="0"/>
              <a:t>实验者的要求是被试必须安静地躺在小床上，不能随意跑动。 </a:t>
            </a:r>
          </a:p>
          <a:p>
            <a:r>
              <a:rPr lang="zh-CN" altLang="en-US" b="1" dirty="0"/>
              <a:t>实验结果 </a:t>
            </a:r>
          </a:p>
          <a:p>
            <a:r>
              <a:rPr lang="zh-CN" altLang="en-US" dirty="0"/>
              <a:t>实验持续数日后，人会产生一些幻觉。实验者发现，大概有 </a:t>
            </a:r>
            <a:r>
              <a:rPr lang="en-US" altLang="zh-CN" dirty="0"/>
              <a:t>80</a:t>
            </a:r>
            <a:r>
              <a:rPr lang="zh-CN" altLang="en-US" dirty="0"/>
              <a:t>％的被试都报告有幻觉体验。幻觉症状主要表现为以下三种：（</a:t>
            </a:r>
            <a:r>
              <a:rPr lang="en-US" altLang="zh-CN" dirty="0"/>
              <a:t>1</a:t>
            </a:r>
            <a:r>
              <a:rPr lang="zh-CN" altLang="en-US" dirty="0"/>
              <a:t>）被试报告感觉身边有好多线条或圆点在闪现； （</a:t>
            </a:r>
            <a:r>
              <a:rPr lang="en-US" altLang="zh-CN" dirty="0"/>
              <a:t>2</a:t>
            </a:r>
            <a:r>
              <a:rPr lang="zh-CN" altLang="en-US" dirty="0"/>
              <a:t>）被试常常伴有把自己的身体看成两部分的幻觉，甚至有的被试报告感觉自己的身体好像失去了重心，漂浮在半空，等等；（</a:t>
            </a:r>
            <a:r>
              <a:rPr lang="en-US" altLang="zh-CN" dirty="0"/>
              <a:t>3</a:t>
            </a:r>
            <a:r>
              <a:rPr lang="zh-CN" altLang="en-US" dirty="0"/>
              <a:t>）在实验过程中甚至实验结束后，被试判断距离的能力和审视三维空间的能力都有些紊乱。 </a:t>
            </a:r>
          </a:p>
        </p:txBody>
      </p:sp>
    </p:spTree>
    <p:extLst>
      <p:ext uri="{BB962C8B-B14F-4D97-AF65-F5344CB8AC3E}">
        <p14:creationId xmlns:p14="http://schemas.microsoft.com/office/powerpoint/2010/main" val="50961106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四、感觉剥夺与感觉轰炸</a:t>
            </a:r>
          </a:p>
        </p:txBody>
      </p:sp>
      <p:sp>
        <p:nvSpPr>
          <p:cNvPr id="2" name="内容占位符 1">
            <a:extLst>
              <a:ext uri="{FF2B5EF4-FFF2-40B4-BE49-F238E27FC236}">
                <a16:creationId xmlns:a16="http://schemas.microsoft.com/office/drawing/2014/main" id="{87C98C88-B580-CBBA-6B06-80864C6045DB}"/>
              </a:ext>
            </a:extLst>
          </p:cNvPr>
          <p:cNvSpPr>
            <a:spLocks noGrp="1"/>
          </p:cNvSpPr>
          <p:nvPr>
            <p:ph sz="quarter" idx="10"/>
          </p:nvPr>
        </p:nvSpPr>
        <p:spPr/>
        <p:txBody>
          <a:bodyPr/>
          <a:lstStyle/>
          <a:p>
            <a:r>
              <a:rPr lang="zh-CN" altLang="en-US" dirty="0"/>
              <a:t>资料栏</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r>
              <a:rPr lang="zh-CN" altLang="en-US" dirty="0"/>
              <a:t>被试在实验结束后，需要</a:t>
            </a:r>
            <a:r>
              <a:rPr lang="en-US" altLang="zh-CN" dirty="0"/>
              <a:t>3</a:t>
            </a:r>
            <a:r>
              <a:rPr lang="zh-CN" altLang="en-US" dirty="0"/>
              <a:t>天以上的时间才能恢复到原来的正常状态。 </a:t>
            </a:r>
          </a:p>
          <a:p>
            <a:r>
              <a:rPr lang="zh-CN" altLang="en-US" dirty="0"/>
              <a:t>感觉剥夺实验研究表明：丰富的、多变的环境刺激是有机体生存与发展的必要条件，人的身心要想保持在正常的状态下进行工作，就需要不断从外界获得新的刺激。 </a:t>
            </a:r>
          </a:p>
        </p:txBody>
      </p:sp>
    </p:spTree>
    <p:extLst>
      <p:ext uri="{BB962C8B-B14F-4D97-AF65-F5344CB8AC3E}">
        <p14:creationId xmlns:p14="http://schemas.microsoft.com/office/powerpoint/2010/main" val="5116032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E8483A4-FDC7-331B-7655-903FC35C8387}"/>
              </a:ext>
            </a:extLst>
          </p:cNvPr>
          <p:cNvSpPr>
            <a:spLocks noGrp="1"/>
          </p:cNvSpPr>
          <p:nvPr>
            <p:ph type="title"/>
          </p:nvPr>
        </p:nvSpPr>
        <p:spPr/>
        <p:txBody>
          <a:bodyPr/>
          <a:lstStyle/>
          <a:p>
            <a:r>
              <a:rPr lang="zh-CN" altLang="en-US" dirty="0"/>
              <a:t>一、儿童认知发展研究的新进展</a:t>
            </a:r>
          </a:p>
        </p:txBody>
      </p:sp>
      <p:sp>
        <p:nvSpPr>
          <p:cNvPr id="3" name="内容占位符 2">
            <a:extLst>
              <a:ext uri="{FF2B5EF4-FFF2-40B4-BE49-F238E27FC236}">
                <a16:creationId xmlns:a16="http://schemas.microsoft.com/office/drawing/2014/main" id="{C2DB74A9-1560-E9EE-DCE9-B9EED25028E7}"/>
              </a:ext>
            </a:extLst>
          </p:cNvPr>
          <p:cNvSpPr>
            <a:spLocks noGrp="1"/>
          </p:cNvSpPr>
          <p:nvPr>
            <p:ph sz="quarter" idx="10"/>
          </p:nvPr>
        </p:nvSpPr>
        <p:spPr/>
        <p:txBody>
          <a:bodyPr/>
          <a:lstStyle/>
          <a:p>
            <a:endParaRPr lang="zh-CN" altLang="en-US"/>
          </a:p>
        </p:txBody>
      </p:sp>
      <p:sp>
        <p:nvSpPr>
          <p:cNvPr id="4" name="文本占位符 3">
            <a:extLst>
              <a:ext uri="{FF2B5EF4-FFF2-40B4-BE49-F238E27FC236}">
                <a16:creationId xmlns:a16="http://schemas.microsoft.com/office/drawing/2014/main" id="{73958FCA-9509-C61A-D2A8-E7929F74A001}"/>
              </a:ext>
            </a:extLst>
          </p:cNvPr>
          <p:cNvSpPr>
            <a:spLocks noGrp="1"/>
          </p:cNvSpPr>
          <p:nvPr>
            <p:ph type="body" sz="quarter" idx="11"/>
          </p:nvPr>
        </p:nvSpPr>
        <p:spPr/>
        <p:txBody>
          <a:bodyPr>
            <a:normAutofit/>
          </a:bodyPr>
          <a:lstStyle/>
          <a:p>
            <a:r>
              <a:rPr lang="zh-CN" altLang="en-US" dirty="0"/>
              <a:t>人类的认识能力不仅为我们提供有关物理世界的知识，还能使我们对人的心理和心理状态本身形成认识，如推测他人的意图和信念，进而预测他人的行为等。对心理状态的认识是一个人日常生活认识的核心。我们知道，一个人的合作行为，对别人行为的预测，以及对别人产生影响的行为，无不与人的信念、愿望、需要、动机等因素有关。掌握这些知识在社会生活中具有关键性的作用。研究儿童如何获得对心理状态的认识，构成了当代发展心理学的一个重要研究领域</a:t>
            </a:r>
            <a:r>
              <a:rPr lang="en-US" altLang="zh-CN" dirty="0"/>
              <a:t>——</a:t>
            </a:r>
            <a:r>
              <a:rPr lang="zh-CN" altLang="en-US" dirty="0"/>
              <a:t>心理理论。</a:t>
            </a:r>
          </a:p>
        </p:txBody>
      </p:sp>
    </p:spTree>
    <p:extLst>
      <p:ext uri="{BB962C8B-B14F-4D97-AF65-F5344CB8AC3E}">
        <p14:creationId xmlns:p14="http://schemas.microsoft.com/office/powerpoint/2010/main" val="363447135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五、幼儿注意的发展</a:t>
            </a:r>
          </a:p>
        </p:txBody>
      </p:sp>
      <p:sp>
        <p:nvSpPr>
          <p:cNvPr id="2" name="内容占位符 1">
            <a:extLst>
              <a:ext uri="{FF2B5EF4-FFF2-40B4-BE49-F238E27FC236}">
                <a16:creationId xmlns:a16="http://schemas.microsoft.com/office/drawing/2014/main" id="{87C98C88-B580-CBBA-6B06-80864C6045DB}"/>
              </a:ext>
            </a:extLst>
          </p:cNvPr>
          <p:cNvSpPr>
            <a:spLocks noGrp="1"/>
          </p:cNvSpPr>
          <p:nvPr>
            <p:ph sz="quarter" idx="10"/>
          </p:nvPr>
        </p:nvSpPr>
        <p:spPr/>
        <p:txBody>
          <a:bodyPr/>
          <a:lstStyle/>
          <a:p>
            <a:r>
              <a:rPr lang="zh-CN" altLang="en-US" dirty="0"/>
              <a:t>（一）注意的概述</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r>
              <a:rPr lang="zh-CN" altLang="en-US" dirty="0"/>
              <a:t>人们生活在充满刺激的世界中，但是人对外部刺激的反应是有选择性的，不是对所有刺激都做出同等反应。如果每一个刺激，无论轻重缓急，我们的大脑都一视同仁地做出反应，那这个人一定会瘫痪在无穷的刺激之中。事实上，人脑对刺激的反应具有一定的指向，并能作较长时间的集中和保持。当你的反应指向和集中在某一个对象上时，其余对象就被“视而不见”“听而不闻”，甚至如入“无人之境”。</a:t>
            </a:r>
            <a:endParaRPr lang="en-US" altLang="zh-CN" dirty="0"/>
          </a:p>
          <a:p>
            <a:r>
              <a:rPr lang="zh-CN" altLang="en-US" dirty="0"/>
              <a:t>注意是指心理活动对一定对象的指向和集中。</a:t>
            </a:r>
          </a:p>
        </p:txBody>
      </p:sp>
    </p:spTree>
    <p:extLst>
      <p:ext uri="{BB962C8B-B14F-4D97-AF65-F5344CB8AC3E}">
        <p14:creationId xmlns:p14="http://schemas.microsoft.com/office/powerpoint/2010/main" val="129448298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五、幼儿注意的发展</a:t>
            </a:r>
          </a:p>
        </p:txBody>
      </p:sp>
      <p:sp>
        <p:nvSpPr>
          <p:cNvPr id="2" name="内容占位符 1">
            <a:extLst>
              <a:ext uri="{FF2B5EF4-FFF2-40B4-BE49-F238E27FC236}">
                <a16:creationId xmlns:a16="http://schemas.microsoft.com/office/drawing/2014/main" id="{87C98C88-B580-CBBA-6B06-80864C6045DB}"/>
              </a:ext>
            </a:extLst>
          </p:cNvPr>
          <p:cNvSpPr>
            <a:spLocks noGrp="1"/>
          </p:cNvSpPr>
          <p:nvPr>
            <p:ph sz="quarter" idx="10"/>
          </p:nvPr>
        </p:nvSpPr>
        <p:spPr/>
        <p:txBody>
          <a:bodyPr/>
          <a:lstStyle/>
          <a:p>
            <a:r>
              <a:rPr lang="zh-CN" altLang="en-US" dirty="0"/>
              <a:t>（一）注意的概述</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fontScale="92500" lnSpcReduction="20000"/>
          </a:bodyPr>
          <a:lstStyle/>
          <a:p>
            <a:r>
              <a:rPr lang="zh-CN" altLang="en-US" dirty="0"/>
              <a:t>注意并不是一个独立的心理过程，它总是与其他心理过程结合在一起。例如，我们常说：“注意听！”“注意看！”“注意多想想！”所以，吉布森认为注意与知觉是同一过程。</a:t>
            </a:r>
          </a:p>
          <a:p>
            <a:r>
              <a:rPr lang="en-US" altLang="zh-CN" dirty="0"/>
              <a:t>1</a:t>
            </a:r>
            <a:r>
              <a:rPr lang="zh-CN" altLang="en-US" dirty="0"/>
              <a:t>．注意的表现</a:t>
            </a:r>
          </a:p>
          <a:p>
            <a:r>
              <a:rPr lang="zh-CN" altLang="en-US" dirty="0"/>
              <a:t>人在集中注意时，往往伴随着特定的生理变化和外部表现。通常表现为：</a:t>
            </a:r>
          </a:p>
          <a:p>
            <a:r>
              <a:rPr lang="zh-CN" altLang="en-US" dirty="0"/>
              <a:t>（</a:t>
            </a:r>
            <a:r>
              <a:rPr lang="en-US" altLang="zh-CN" dirty="0"/>
              <a:t>1</a:t>
            </a:r>
            <a:r>
              <a:rPr lang="zh-CN" altLang="en-US" dirty="0"/>
              <a:t>）适应性运动。人在注意某一对象时，通常会形成有利于指向和集中的动作和状态。如，注意听时的“侧耳倾听”，注意看时的“目不转睛”，注意想时的“全神贯注”。这样，就使周围的对象变得模糊起来，有利于集中注意。人们在注意某一对象时，会不自觉地靠近或拉远一定的距离。</a:t>
            </a:r>
          </a:p>
        </p:txBody>
      </p:sp>
    </p:spTree>
    <p:extLst>
      <p:ext uri="{BB962C8B-B14F-4D97-AF65-F5344CB8AC3E}">
        <p14:creationId xmlns:p14="http://schemas.microsoft.com/office/powerpoint/2010/main" val="57072680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五、幼儿注意的发展</a:t>
            </a:r>
          </a:p>
        </p:txBody>
      </p:sp>
      <p:sp>
        <p:nvSpPr>
          <p:cNvPr id="2" name="内容占位符 1">
            <a:extLst>
              <a:ext uri="{FF2B5EF4-FFF2-40B4-BE49-F238E27FC236}">
                <a16:creationId xmlns:a16="http://schemas.microsoft.com/office/drawing/2014/main" id="{87C98C88-B580-CBBA-6B06-80864C6045DB}"/>
              </a:ext>
            </a:extLst>
          </p:cNvPr>
          <p:cNvSpPr>
            <a:spLocks noGrp="1"/>
          </p:cNvSpPr>
          <p:nvPr>
            <p:ph sz="quarter" idx="10"/>
          </p:nvPr>
        </p:nvSpPr>
        <p:spPr/>
        <p:txBody>
          <a:bodyPr/>
          <a:lstStyle/>
          <a:p>
            <a:r>
              <a:rPr lang="zh-CN" altLang="en-US" dirty="0"/>
              <a:t>（一）注意的概述</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r>
              <a:rPr lang="zh-CN" altLang="en-US" dirty="0"/>
              <a:t>（</a:t>
            </a:r>
            <a:r>
              <a:rPr lang="en-US" altLang="zh-CN" dirty="0"/>
              <a:t>2</a:t>
            </a:r>
            <a:r>
              <a:rPr lang="zh-CN" altLang="en-US" dirty="0"/>
              <a:t>）无关运动停止。当注意发生时，一个人会终止与注意无关的动作。例如，当学生注意听讲时，会停止小动作或不再交头接耳，表现得非常专注和安静。</a:t>
            </a:r>
          </a:p>
          <a:p>
            <a:r>
              <a:rPr lang="zh-CN" altLang="en-US" dirty="0"/>
              <a:t>（</a:t>
            </a:r>
            <a:r>
              <a:rPr lang="en-US" altLang="zh-CN" dirty="0"/>
              <a:t>3</a:t>
            </a:r>
            <a:r>
              <a:rPr lang="zh-CN" altLang="en-US" dirty="0"/>
              <a:t>）生理运动变化。注意发生时，人的呼吸会变得轻微和缓慢，而且呼吸时间也发生变化，通常是呼得更长、吸得短促。当注意紧张时，会出现心跳加速、牙关紧闭、拳头握紧、呼吸屏息。</a:t>
            </a:r>
          </a:p>
        </p:txBody>
      </p:sp>
    </p:spTree>
    <p:extLst>
      <p:ext uri="{BB962C8B-B14F-4D97-AF65-F5344CB8AC3E}">
        <p14:creationId xmlns:p14="http://schemas.microsoft.com/office/powerpoint/2010/main" val="37107234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五、幼儿注意的发展</a:t>
            </a:r>
          </a:p>
        </p:txBody>
      </p:sp>
      <p:sp>
        <p:nvSpPr>
          <p:cNvPr id="2" name="内容占位符 1">
            <a:extLst>
              <a:ext uri="{FF2B5EF4-FFF2-40B4-BE49-F238E27FC236}">
                <a16:creationId xmlns:a16="http://schemas.microsoft.com/office/drawing/2014/main" id="{87C98C88-B580-CBBA-6B06-80864C6045DB}"/>
              </a:ext>
            </a:extLst>
          </p:cNvPr>
          <p:cNvSpPr>
            <a:spLocks noGrp="1"/>
          </p:cNvSpPr>
          <p:nvPr>
            <p:ph sz="quarter" idx="10"/>
          </p:nvPr>
        </p:nvSpPr>
        <p:spPr/>
        <p:txBody>
          <a:bodyPr/>
          <a:lstStyle/>
          <a:p>
            <a:r>
              <a:rPr lang="zh-CN" altLang="en-US" dirty="0"/>
              <a:t>（一）注意的概述</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r>
              <a:rPr lang="en-US" altLang="zh-CN" dirty="0"/>
              <a:t>2. </a:t>
            </a:r>
            <a:r>
              <a:rPr lang="zh-CN" altLang="en-US" dirty="0"/>
              <a:t>注意的分类</a:t>
            </a:r>
          </a:p>
          <a:p>
            <a:r>
              <a:rPr lang="zh-CN" altLang="en-US" dirty="0"/>
              <a:t>注意分为无意注意和有意注意两种。</a:t>
            </a:r>
          </a:p>
          <a:p>
            <a:r>
              <a:rPr lang="zh-CN" altLang="en-US" dirty="0"/>
              <a:t>无意注意是指没有预定的目的，也不需要做意志努力的注意。一个突然的响声引得大家回过头看，就是典型的无意注意。</a:t>
            </a:r>
          </a:p>
          <a:p>
            <a:r>
              <a:rPr lang="zh-CN" altLang="en-US" dirty="0"/>
              <a:t>有意注意是指有预定的目的，在必要时需要一定的意志努力的注意。</a:t>
            </a:r>
          </a:p>
        </p:txBody>
      </p:sp>
    </p:spTree>
    <p:extLst>
      <p:ext uri="{BB962C8B-B14F-4D97-AF65-F5344CB8AC3E}">
        <p14:creationId xmlns:p14="http://schemas.microsoft.com/office/powerpoint/2010/main" val="128807998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五、幼儿注意的发展</a:t>
            </a:r>
          </a:p>
        </p:txBody>
      </p:sp>
      <p:sp>
        <p:nvSpPr>
          <p:cNvPr id="2" name="内容占位符 1">
            <a:extLst>
              <a:ext uri="{FF2B5EF4-FFF2-40B4-BE49-F238E27FC236}">
                <a16:creationId xmlns:a16="http://schemas.microsoft.com/office/drawing/2014/main" id="{87C98C88-B580-CBBA-6B06-80864C6045DB}"/>
              </a:ext>
            </a:extLst>
          </p:cNvPr>
          <p:cNvSpPr>
            <a:spLocks noGrp="1"/>
          </p:cNvSpPr>
          <p:nvPr>
            <p:ph sz="quarter" idx="10"/>
          </p:nvPr>
        </p:nvSpPr>
        <p:spPr/>
        <p:txBody>
          <a:bodyPr/>
          <a:lstStyle/>
          <a:p>
            <a:r>
              <a:rPr lang="zh-CN" altLang="en-US" dirty="0"/>
              <a:t>（一）注意的概述</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fontScale="77500" lnSpcReduction="20000"/>
          </a:bodyPr>
          <a:lstStyle/>
          <a:p>
            <a:r>
              <a:rPr lang="zh-CN" altLang="en-US" dirty="0"/>
              <a:t>引起无意注意的条件是：</a:t>
            </a:r>
          </a:p>
          <a:p>
            <a:r>
              <a:rPr lang="zh-CN" altLang="en-US" dirty="0"/>
              <a:t>（</a:t>
            </a:r>
            <a:r>
              <a:rPr lang="en-US" altLang="zh-CN" dirty="0"/>
              <a:t>1</a:t>
            </a:r>
            <a:r>
              <a:rPr lang="zh-CN" altLang="en-US" dirty="0"/>
              <a:t>）客观条件。</a:t>
            </a:r>
          </a:p>
          <a:p>
            <a:r>
              <a:rPr lang="zh-CN" altLang="en-US" dirty="0"/>
              <a:t>首先，与刺激物的强度有关。通常情况下，一个强刺激能引起无意注意。在特殊情况下，一个弱刺激也能引起无意注意。（</a:t>
            </a:r>
            <a:r>
              <a:rPr lang="en-US" altLang="zh-CN" dirty="0"/>
              <a:t>——</a:t>
            </a:r>
            <a:r>
              <a:rPr lang="zh-CN" altLang="en-US" dirty="0"/>
              <a:t>你能举个实例吗？）</a:t>
            </a:r>
          </a:p>
          <a:p>
            <a:r>
              <a:rPr lang="zh-CN" altLang="en-US" dirty="0"/>
              <a:t>其次，刺激物之间的对比，也能引起无意注意。（</a:t>
            </a:r>
            <a:r>
              <a:rPr lang="en-US" altLang="zh-CN" dirty="0"/>
              <a:t>——</a:t>
            </a:r>
            <a:r>
              <a:rPr lang="zh-CN" altLang="en-US" dirty="0"/>
              <a:t>现在，你知道老师批改作业为什么喜欢用红墨水了吧？）</a:t>
            </a:r>
          </a:p>
          <a:p>
            <a:r>
              <a:rPr lang="zh-CN" altLang="en-US" dirty="0"/>
              <a:t>再次，刺激物的运动能引起人的无意注意。凡是忽隐忽现、忽明忽暗、忽大忽小、忽高忽低的刺激物，都容易引起人们的无意注意。（</a:t>
            </a:r>
            <a:r>
              <a:rPr lang="en-US" altLang="zh-CN" dirty="0"/>
              <a:t>——</a:t>
            </a:r>
            <a:r>
              <a:rPr lang="zh-CN" altLang="en-US" dirty="0"/>
              <a:t>你记得马路口的交通灯的工作特点吗？）</a:t>
            </a:r>
          </a:p>
          <a:p>
            <a:r>
              <a:rPr lang="zh-CN" altLang="en-US" dirty="0"/>
              <a:t>最后，新异的刺激容易引起人的无意注意。新异刺激包括从未见过的绝对新异和熟悉对象之间的不寻常结合（即相对新异）。一位新同学或一位改了发型的老同学，都会引起我们的注意。</a:t>
            </a:r>
          </a:p>
        </p:txBody>
      </p:sp>
    </p:spTree>
    <p:extLst>
      <p:ext uri="{BB962C8B-B14F-4D97-AF65-F5344CB8AC3E}">
        <p14:creationId xmlns:p14="http://schemas.microsoft.com/office/powerpoint/2010/main" val="317129519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五、幼儿注意的发展</a:t>
            </a:r>
          </a:p>
        </p:txBody>
      </p:sp>
      <p:sp>
        <p:nvSpPr>
          <p:cNvPr id="2" name="内容占位符 1">
            <a:extLst>
              <a:ext uri="{FF2B5EF4-FFF2-40B4-BE49-F238E27FC236}">
                <a16:creationId xmlns:a16="http://schemas.microsoft.com/office/drawing/2014/main" id="{87C98C88-B580-CBBA-6B06-80864C6045DB}"/>
              </a:ext>
            </a:extLst>
          </p:cNvPr>
          <p:cNvSpPr>
            <a:spLocks noGrp="1"/>
          </p:cNvSpPr>
          <p:nvPr>
            <p:ph sz="quarter" idx="10"/>
          </p:nvPr>
        </p:nvSpPr>
        <p:spPr/>
        <p:txBody>
          <a:bodyPr/>
          <a:lstStyle/>
          <a:p>
            <a:r>
              <a:rPr lang="zh-CN" altLang="en-US" dirty="0"/>
              <a:t>（一）注意的概述</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fontScale="77500" lnSpcReduction="20000"/>
          </a:bodyPr>
          <a:lstStyle/>
          <a:p>
            <a:r>
              <a:rPr lang="zh-CN" altLang="en-US" dirty="0"/>
              <a:t>（</a:t>
            </a:r>
            <a:r>
              <a:rPr lang="en-US" altLang="zh-CN" dirty="0"/>
              <a:t>2</a:t>
            </a:r>
            <a:r>
              <a:rPr lang="zh-CN" altLang="en-US" dirty="0"/>
              <a:t>）主观条件。</a:t>
            </a:r>
          </a:p>
          <a:p>
            <a:r>
              <a:rPr lang="zh-CN" altLang="en-US" dirty="0"/>
              <a:t>首先是人的需要和兴趣。你需要什么，你对什么感兴趣，你就会注意什么。（</a:t>
            </a:r>
            <a:r>
              <a:rPr lang="en-US" altLang="zh-CN" dirty="0"/>
              <a:t>——</a:t>
            </a:r>
            <a:r>
              <a:rPr lang="zh-CN" altLang="en-US" dirty="0"/>
              <a:t>你一定有这方面的体会！）</a:t>
            </a:r>
          </a:p>
          <a:p>
            <a:r>
              <a:rPr lang="zh-CN" altLang="en-US" dirty="0"/>
              <a:t>其次是人的情绪和精神状态。强烈的情绪可能会增强（风声鹤唳，草木皆兵）、也可能会抑制人的无意注意（心神不定，心神恍惚）。疲劳和健康状况不佳会降低无意注意的能力。</a:t>
            </a:r>
          </a:p>
          <a:p>
            <a:r>
              <a:rPr lang="zh-CN" altLang="en-US" dirty="0"/>
              <a:t>再次，人的知识经验会影响无意注意。人们对自己了解的对象容易产生无意注意，而对不了解的对象往往不予注意。马路边上的一块交通警示牌在司机的眼里和在乘客的眼里被注意的程度肯定是不一样的。</a:t>
            </a:r>
          </a:p>
          <a:p>
            <a:r>
              <a:rPr lang="zh-CN" altLang="en-US" dirty="0"/>
              <a:t>在主客观条件同时具备的情况下，无意注意最容易发生。</a:t>
            </a:r>
          </a:p>
        </p:txBody>
      </p:sp>
    </p:spTree>
    <p:extLst>
      <p:ext uri="{BB962C8B-B14F-4D97-AF65-F5344CB8AC3E}">
        <p14:creationId xmlns:p14="http://schemas.microsoft.com/office/powerpoint/2010/main" val="9307137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五、幼儿注意的发展</a:t>
            </a:r>
          </a:p>
        </p:txBody>
      </p:sp>
      <p:sp>
        <p:nvSpPr>
          <p:cNvPr id="2" name="内容占位符 1">
            <a:extLst>
              <a:ext uri="{FF2B5EF4-FFF2-40B4-BE49-F238E27FC236}">
                <a16:creationId xmlns:a16="http://schemas.microsoft.com/office/drawing/2014/main" id="{87C98C88-B580-CBBA-6B06-80864C6045DB}"/>
              </a:ext>
            </a:extLst>
          </p:cNvPr>
          <p:cNvSpPr>
            <a:spLocks noGrp="1"/>
          </p:cNvSpPr>
          <p:nvPr>
            <p:ph sz="quarter" idx="10"/>
          </p:nvPr>
        </p:nvSpPr>
        <p:spPr/>
        <p:txBody>
          <a:bodyPr/>
          <a:lstStyle/>
          <a:p>
            <a:r>
              <a:rPr lang="zh-CN" altLang="en-US" dirty="0"/>
              <a:t>（一）注意的概述</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r>
              <a:rPr lang="zh-CN" altLang="en-US" dirty="0"/>
              <a:t>引起和维持有意注意的条件是：</a:t>
            </a:r>
          </a:p>
          <a:p>
            <a:r>
              <a:rPr lang="zh-CN" altLang="en-US" dirty="0"/>
              <a:t>（</a:t>
            </a:r>
            <a:r>
              <a:rPr lang="en-US" altLang="zh-CN" dirty="0"/>
              <a:t>1</a:t>
            </a:r>
            <a:r>
              <a:rPr lang="zh-CN" altLang="en-US" dirty="0"/>
              <a:t>）对目的和任务的理解。人对活动目的和任务的理解越清晰、越深刻，完成任务的愿望越强烈，对任务的有意注意也就越稳定和持久。</a:t>
            </a:r>
          </a:p>
          <a:p>
            <a:r>
              <a:rPr lang="zh-CN" altLang="en-US" dirty="0"/>
              <a:t>（</a:t>
            </a:r>
            <a:r>
              <a:rPr lang="en-US" altLang="zh-CN" dirty="0"/>
              <a:t>2</a:t>
            </a:r>
            <a:r>
              <a:rPr lang="zh-CN" altLang="en-US" dirty="0"/>
              <a:t>）动用意志，排除干扰。在有意注意的过程中，会受到来自身体内外的无数干扰。如外部环境的噪音、温度、诱惑；身体内部的疲劳、疾病、不良情绪、各种欲望杂念等都会干扰有意注意。为了排除这些干扰，必须发挥意志的力量，把注意力集中在完成任务上。</a:t>
            </a:r>
          </a:p>
        </p:txBody>
      </p:sp>
    </p:spTree>
    <p:extLst>
      <p:ext uri="{BB962C8B-B14F-4D97-AF65-F5344CB8AC3E}">
        <p14:creationId xmlns:p14="http://schemas.microsoft.com/office/powerpoint/2010/main" val="2413664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五、幼儿注意的发展</a:t>
            </a:r>
          </a:p>
        </p:txBody>
      </p:sp>
      <p:sp>
        <p:nvSpPr>
          <p:cNvPr id="2" name="内容占位符 1">
            <a:extLst>
              <a:ext uri="{FF2B5EF4-FFF2-40B4-BE49-F238E27FC236}">
                <a16:creationId xmlns:a16="http://schemas.microsoft.com/office/drawing/2014/main" id="{87C98C88-B580-CBBA-6B06-80864C6045DB}"/>
              </a:ext>
            </a:extLst>
          </p:cNvPr>
          <p:cNvSpPr>
            <a:spLocks noGrp="1"/>
          </p:cNvSpPr>
          <p:nvPr>
            <p:ph sz="quarter" idx="10"/>
          </p:nvPr>
        </p:nvSpPr>
        <p:spPr/>
        <p:txBody>
          <a:bodyPr/>
          <a:lstStyle/>
          <a:p>
            <a:r>
              <a:rPr lang="zh-CN" altLang="en-US" dirty="0"/>
              <a:t>（一）注意的概述</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fontScale="92500"/>
          </a:bodyPr>
          <a:lstStyle/>
          <a:p>
            <a:r>
              <a:rPr lang="zh-CN" altLang="en-US" dirty="0"/>
              <a:t>（</a:t>
            </a:r>
            <a:r>
              <a:rPr lang="en-US" altLang="zh-CN" dirty="0"/>
              <a:t>3</a:t>
            </a:r>
            <a:r>
              <a:rPr lang="zh-CN" altLang="en-US" dirty="0"/>
              <a:t>）把智力活动与实际操作相结合。在智力活动中进行实际操作，是维持有意注意的有效手段。例如听课过程中的记笔记、写提纲、提问答问和实际运算等，都是有效的实际操作或参与，有利于有意注意。</a:t>
            </a:r>
          </a:p>
          <a:p>
            <a:r>
              <a:rPr lang="zh-CN" altLang="en-US" dirty="0"/>
              <a:t>（</a:t>
            </a:r>
            <a:r>
              <a:rPr lang="en-US" altLang="zh-CN" dirty="0"/>
              <a:t>4</a:t>
            </a:r>
            <a:r>
              <a:rPr lang="zh-CN" altLang="en-US" dirty="0"/>
              <a:t>）培养间接兴趣。兴趣是有意注意的强大动力。有些事情本身就能引起我们的兴趣，心理学称为“直接兴趣”。如我们课程中的钢琴、舞蹈、美工等。更多的事本身并不一定有趣，但其结果对我们有价值而引起我们的兴趣，心理学称之为“间接兴趣”。培养兴趣，尤其是间接兴趣，对发展有意注意至关重要。（</a:t>
            </a:r>
            <a:r>
              <a:rPr lang="en-US" altLang="zh-CN" dirty="0"/>
              <a:t>——</a:t>
            </a:r>
            <a:r>
              <a:rPr lang="zh-CN" altLang="en-US" dirty="0"/>
              <a:t>请你结合自己对本课程的学习，谈谈你的直接兴趣和间接兴趣。）</a:t>
            </a:r>
          </a:p>
        </p:txBody>
      </p:sp>
    </p:spTree>
    <p:extLst>
      <p:ext uri="{BB962C8B-B14F-4D97-AF65-F5344CB8AC3E}">
        <p14:creationId xmlns:p14="http://schemas.microsoft.com/office/powerpoint/2010/main" val="406318438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五、幼儿注意的发展</a:t>
            </a:r>
          </a:p>
        </p:txBody>
      </p:sp>
      <p:sp>
        <p:nvSpPr>
          <p:cNvPr id="2" name="内容占位符 1">
            <a:extLst>
              <a:ext uri="{FF2B5EF4-FFF2-40B4-BE49-F238E27FC236}">
                <a16:creationId xmlns:a16="http://schemas.microsoft.com/office/drawing/2014/main" id="{87C98C88-B580-CBBA-6B06-80864C6045DB}"/>
              </a:ext>
            </a:extLst>
          </p:cNvPr>
          <p:cNvSpPr>
            <a:spLocks noGrp="1"/>
          </p:cNvSpPr>
          <p:nvPr>
            <p:ph sz="quarter" idx="10"/>
          </p:nvPr>
        </p:nvSpPr>
        <p:spPr/>
        <p:txBody>
          <a:bodyPr/>
          <a:lstStyle/>
          <a:p>
            <a:r>
              <a:rPr lang="zh-CN" altLang="en-US" dirty="0"/>
              <a:t>（一）注意的概述</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r>
              <a:rPr lang="zh-CN" altLang="en-US" dirty="0"/>
              <a:t>无意注意和有意注意之间是什么关系呢？</a:t>
            </a:r>
          </a:p>
          <a:p>
            <a:r>
              <a:rPr lang="zh-CN" altLang="en-US" dirty="0"/>
              <a:t>在实际活动中，无意注意和有意注意是共同参与、相互配合的。只有无意注意的活动难以持久和深入，只有有意注意的活动容易变得枯燥乏味和疲劳。两种注意相互配合、相互交替，才能使活动和任务的完成达到最佳效果。</a:t>
            </a:r>
          </a:p>
        </p:txBody>
      </p:sp>
    </p:spTree>
    <p:extLst>
      <p:ext uri="{BB962C8B-B14F-4D97-AF65-F5344CB8AC3E}">
        <p14:creationId xmlns:p14="http://schemas.microsoft.com/office/powerpoint/2010/main" val="177478304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五、幼儿注意的发展</a:t>
            </a:r>
          </a:p>
        </p:txBody>
      </p:sp>
      <p:sp>
        <p:nvSpPr>
          <p:cNvPr id="2" name="内容占位符 1">
            <a:extLst>
              <a:ext uri="{FF2B5EF4-FFF2-40B4-BE49-F238E27FC236}">
                <a16:creationId xmlns:a16="http://schemas.microsoft.com/office/drawing/2014/main" id="{87C98C88-B580-CBBA-6B06-80864C6045DB}"/>
              </a:ext>
            </a:extLst>
          </p:cNvPr>
          <p:cNvSpPr>
            <a:spLocks noGrp="1"/>
          </p:cNvSpPr>
          <p:nvPr>
            <p:ph sz="quarter" idx="10"/>
          </p:nvPr>
        </p:nvSpPr>
        <p:spPr/>
        <p:txBody>
          <a:bodyPr/>
          <a:lstStyle/>
          <a:p>
            <a:r>
              <a:rPr lang="en-US" altLang="zh-CN" dirty="0"/>
              <a:t>• </a:t>
            </a:r>
            <a:r>
              <a:rPr lang="zh-CN" altLang="en-US" dirty="0"/>
              <a:t>实验和实训 </a:t>
            </a:r>
            <a:r>
              <a:rPr lang="en-US" altLang="zh-CN" dirty="0"/>
              <a:t>• </a:t>
            </a:r>
            <a:endParaRPr lang="zh-CN" altLang="en-US" dirty="0"/>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pPr algn="ctr"/>
            <a:r>
              <a:rPr lang="zh-CN" altLang="en-US" b="1" dirty="0"/>
              <a:t>对注意的观察</a:t>
            </a:r>
          </a:p>
          <a:p>
            <a:r>
              <a:rPr lang="zh-CN" altLang="en-US" dirty="0"/>
              <a:t>首先，可以在班级的课堂教学中进行。选择一位观察对象（心理学称为“被试”），悄悄地记录他在课堂上有意注意的持续时间以及注意不集中时的行为表现。</a:t>
            </a:r>
          </a:p>
          <a:p>
            <a:r>
              <a:rPr lang="zh-CN" altLang="en-US" dirty="0"/>
              <a:t>其次，结合见习，分别到幼儿园小、中、大班去观察幼儿在集体教育活动和游戏中的注意类型、注意维持的时间和注意发生时的行为表现。看看不同年龄班的儿童注意的表现有什么区别。</a:t>
            </a:r>
          </a:p>
        </p:txBody>
      </p:sp>
    </p:spTree>
    <p:extLst>
      <p:ext uri="{BB962C8B-B14F-4D97-AF65-F5344CB8AC3E}">
        <p14:creationId xmlns:p14="http://schemas.microsoft.com/office/powerpoint/2010/main" val="24736298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E8483A4-FDC7-331B-7655-903FC35C8387}"/>
              </a:ext>
            </a:extLst>
          </p:cNvPr>
          <p:cNvSpPr>
            <a:spLocks noGrp="1"/>
          </p:cNvSpPr>
          <p:nvPr>
            <p:ph type="title"/>
          </p:nvPr>
        </p:nvSpPr>
        <p:spPr/>
        <p:txBody>
          <a:bodyPr/>
          <a:lstStyle/>
          <a:p>
            <a:r>
              <a:rPr lang="zh-CN" altLang="en-US" dirty="0"/>
              <a:t>一、儿童认知发展研究的新进展</a:t>
            </a:r>
          </a:p>
        </p:txBody>
      </p:sp>
      <p:sp>
        <p:nvSpPr>
          <p:cNvPr id="3" name="内容占位符 2">
            <a:extLst>
              <a:ext uri="{FF2B5EF4-FFF2-40B4-BE49-F238E27FC236}">
                <a16:creationId xmlns:a16="http://schemas.microsoft.com/office/drawing/2014/main" id="{E5EE42BE-D58F-A8BC-EEFF-B18A513A52C8}"/>
              </a:ext>
            </a:extLst>
          </p:cNvPr>
          <p:cNvSpPr>
            <a:spLocks noGrp="1"/>
          </p:cNvSpPr>
          <p:nvPr>
            <p:ph sz="quarter" idx="10"/>
          </p:nvPr>
        </p:nvSpPr>
        <p:spPr/>
        <p:txBody>
          <a:bodyPr/>
          <a:lstStyle/>
          <a:p>
            <a:endParaRPr lang="zh-CN" altLang="en-US"/>
          </a:p>
        </p:txBody>
      </p:sp>
      <p:sp>
        <p:nvSpPr>
          <p:cNvPr id="4" name="文本占位符 3">
            <a:extLst>
              <a:ext uri="{FF2B5EF4-FFF2-40B4-BE49-F238E27FC236}">
                <a16:creationId xmlns:a16="http://schemas.microsoft.com/office/drawing/2014/main" id="{73958FCA-9509-C61A-D2A8-E7929F74A001}"/>
              </a:ext>
            </a:extLst>
          </p:cNvPr>
          <p:cNvSpPr>
            <a:spLocks noGrp="1"/>
          </p:cNvSpPr>
          <p:nvPr>
            <p:ph type="body" sz="quarter" idx="11"/>
          </p:nvPr>
        </p:nvSpPr>
        <p:spPr/>
        <p:txBody>
          <a:bodyPr>
            <a:normAutofit/>
          </a:bodyPr>
          <a:lstStyle/>
          <a:p>
            <a:r>
              <a:rPr lang="en-US" altLang="zh-CN" dirty="0"/>
              <a:t>20</a:t>
            </a:r>
            <a:r>
              <a:rPr lang="zh-CN" altLang="en-US" dirty="0"/>
              <a:t>世纪</a:t>
            </a:r>
            <a:r>
              <a:rPr lang="en-US" altLang="zh-CN" dirty="0"/>
              <a:t>90</a:t>
            </a:r>
            <a:r>
              <a:rPr lang="zh-CN" altLang="en-US" dirty="0"/>
              <a:t>年代以来，关于认知研究的具体应用，也有长足的进步，产生了一门应用认知心理学。应用认知心理学强调认知的发展离不开具体的情景，因此，研究认知发展必须考察环境的多样性和系统性，关注发展模式的多样性，而且，还要强调认知发展是人的终身任务，不是只有儿童期甚至只有婴幼儿期才有的任务。人的生活环境是多样的，不是简单重复的。我们不能将实验室环境中的研究结果或某个特定环境产生的个案，作为儿童发展的标准或样板来驱使别人遵循的“成功之路”。</a:t>
            </a:r>
          </a:p>
        </p:txBody>
      </p:sp>
    </p:spTree>
    <p:extLst>
      <p:ext uri="{BB962C8B-B14F-4D97-AF65-F5344CB8AC3E}">
        <p14:creationId xmlns:p14="http://schemas.microsoft.com/office/powerpoint/2010/main" val="15777359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五、幼儿注意的发展</a:t>
            </a:r>
          </a:p>
        </p:txBody>
      </p:sp>
      <p:sp>
        <p:nvSpPr>
          <p:cNvPr id="2" name="内容占位符 1">
            <a:extLst>
              <a:ext uri="{FF2B5EF4-FFF2-40B4-BE49-F238E27FC236}">
                <a16:creationId xmlns:a16="http://schemas.microsoft.com/office/drawing/2014/main" id="{87C98C88-B580-CBBA-6B06-80864C6045DB}"/>
              </a:ext>
            </a:extLst>
          </p:cNvPr>
          <p:cNvSpPr>
            <a:spLocks noGrp="1"/>
          </p:cNvSpPr>
          <p:nvPr>
            <p:ph sz="quarter" idx="10"/>
          </p:nvPr>
        </p:nvSpPr>
        <p:spPr/>
        <p:txBody>
          <a:bodyPr/>
          <a:lstStyle/>
          <a:p>
            <a:r>
              <a:rPr lang="zh-CN" altLang="en-US" dirty="0"/>
              <a:t>（二）婴幼儿注意的发展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fontScale="92500" lnSpcReduction="10000"/>
          </a:bodyPr>
          <a:lstStyle/>
          <a:p>
            <a:r>
              <a:rPr lang="zh-CN" altLang="en-US" dirty="0"/>
              <a:t>吉布森于</a:t>
            </a:r>
            <a:r>
              <a:rPr lang="en-US" altLang="zh-CN" dirty="0"/>
              <a:t>1988</a:t>
            </a:r>
            <a:r>
              <a:rPr lang="zh-CN" altLang="en-US" dirty="0"/>
              <a:t>年提出婴儿注意发展阶段的假设，这些阶段并非严格的界限，事实上它们在时间上有相当的重叠。</a:t>
            </a:r>
          </a:p>
          <a:p>
            <a:r>
              <a:rPr lang="zh-CN" altLang="en-US" dirty="0"/>
              <a:t>阶段</a:t>
            </a:r>
            <a:r>
              <a:rPr lang="en-US" altLang="zh-CN" dirty="0"/>
              <a:t>1</a:t>
            </a:r>
            <a:r>
              <a:rPr lang="zh-CN" altLang="en-US" dirty="0"/>
              <a:t>（从出生到</a:t>
            </a:r>
            <a:r>
              <a:rPr lang="en-US" altLang="zh-CN" dirty="0"/>
              <a:t>4</a:t>
            </a:r>
            <a:r>
              <a:rPr lang="zh-CN" altLang="en-US" dirty="0"/>
              <a:t>个月左右）。婴儿能在他们直接的视觉范围内，通过转动头和眼，注意事物的实际运动，注视知觉排列，初步地发现物体及其排列的特征，从中得到信息。如他们能知觉深度、物体单位和事物之间的因果关系，他们还能从其他物体或从周围环境中分辨出自己的运动。在知觉事件的过程中，视觉与其他通道的知觉（如听觉、触觉等）探索共同存在。当向婴儿呈现两张脸的图片供其选择时，婴儿明显地倾向于略带运动并配有声音的脸型。研究者还发现，婴儿对有配音的电影的倾向性，大于无配音的电影。</a:t>
            </a:r>
          </a:p>
        </p:txBody>
      </p:sp>
    </p:spTree>
    <p:extLst>
      <p:ext uri="{BB962C8B-B14F-4D97-AF65-F5344CB8AC3E}">
        <p14:creationId xmlns:p14="http://schemas.microsoft.com/office/powerpoint/2010/main" val="66958171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五、幼儿注意的发展</a:t>
            </a:r>
          </a:p>
        </p:txBody>
      </p:sp>
      <p:sp>
        <p:nvSpPr>
          <p:cNvPr id="2" name="内容占位符 1">
            <a:extLst>
              <a:ext uri="{FF2B5EF4-FFF2-40B4-BE49-F238E27FC236}">
                <a16:creationId xmlns:a16="http://schemas.microsoft.com/office/drawing/2014/main" id="{87C98C88-B580-CBBA-6B06-80864C6045DB}"/>
              </a:ext>
            </a:extLst>
          </p:cNvPr>
          <p:cNvSpPr>
            <a:spLocks noGrp="1"/>
          </p:cNvSpPr>
          <p:nvPr>
            <p:ph sz="quarter" idx="10"/>
          </p:nvPr>
        </p:nvSpPr>
        <p:spPr/>
        <p:txBody>
          <a:bodyPr/>
          <a:lstStyle/>
          <a:p>
            <a:r>
              <a:rPr lang="zh-CN" altLang="en-US" dirty="0"/>
              <a:t>（二）婴幼儿注意的发展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r>
              <a:rPr lang="zh-CN" altLang="en-US" dirty="0"/>
              <a:t>阶段</a:t>
            </a:r>
            <a:r>
              <a:rPr lang="en-US" altLang="zh-CN" dirty="0"/>
              <a:t>2</a:t>
            </a:r>
            <a:r>
              <a:rPr lang="zh-CN" altLang="en-US" dirty="0"/>
              <a:t>（约</a:t>
            </a:r>
            <a:r>
              <a:rPr lang="en-US" altLang="zh-CN" dirty="0"/>
              <a:t>4</a:t>
            </a:r>
            <a:r>
              <a:rPr lang="zh-CN" altLang="en-US" dirty="0"/>
              <a:t>～</a:t>
            </a:r>
            <a:r>
              <a:rPr lang="en-US" altLang="zh-CN" dirty="0"/>
              <a:t>7</a:t>
            </a:r>
            <a:r>
              <a:rPr lang="zh-CN" altLang="en-US" dirty="0"/>
              <a:t>个月）。随着生理的成熟，婴儿手的活动大大增加，如能伸手抓握，视敏度也显著提高。儿童利用手的活动增强了对物体的操作，如将物体抓在手中挤压、碰撞、打击、扔掉等，从而发现了物体新的可知度。手的活动使知觉得到了触觉的检验，这对于识别物体是十分有价值的。儿童开始发现物体之间的相同之处和不同之处，最后，发展到把部分掩盖的物体看作是同一单元的水平。用一块布盖在一根木棍的中央，使木棍两端露在外边。当木棍左右移动或前后移动时，婴儿能知觉到露在布料外的两端是同一根木棍。</a:t>
            </a:r>
          </a:p>
        </p:txBody>
      </p:sp>
    </p:spTree>
    <p:extLst>
      <p:ext uri="{BB962C8B-B14F-4D97-AF65-F5344CB8AC3E}">
        <p14:creationId xmlns:p14="http://schemas.microsoft.com/office/powerpoint/2010/main" val="194008801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五、幼儿注意的发展</a:t>
            </a:r>
          </a:p>
        </p:txBody>
      </p:sp>
      <p:sp>
        <p:nvSpPr>
          <p:cNvPr id="2" name="内容占位符 1">
            <a:extLst>
              <a:ext uri="{FF2B5EF4-FFF2-40B4-BE49-F238E27FC236}">
                <a16:creationId xmlns:a16="http://schemas.microsoft.com/office/drawing/2014/main" id="{87C98C88-B580-CBBA-6B06-80864C6045DB}"/>
              </a:ext>
            </a:extLst>
          </p:cNvPr>
          <p:cNvSpPr>
            <a:spLocks noGrp="1"/>
          </p:cNvSpPr>
          <p:nvPr>
            <p:ph sz="quarter" idx="10"/>
          </p:nvPr>
        </p:nvSpPr>
        <p:spPr/>
        <p:txBody>
          <a:bodyPr/>
          <a:lstStyle/>
          <a:p>
            <a:r>
              <a:rPr lang="zh-CN" altLang="en-US" dirty="0"/>
              <a:t>（二）婴幼儿注意的发展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fontScale="85000" lnSpcReduction="20000"/>
          </a:bodyPr>
          <a:lstStyle/>
          <a:p>
            <a:r>
              <a:rPr lang="zh-CN" altLang="en-US" dirty="0"/>
              <a:t>阶段</a:t>
            </a:r>
            <a:r>
              <a:rPr lang="en-US" altLang="zh-CN" dirty="0"/>
              <a:t>3</a:t>
            </a:r>
            <a:r>
              <a:rPr lang="zh-CN" altLang="en-US" dirty="0"/>
              <a:t>（约</a:t>
            </a:r>
            <a:r>
              <a:rPr lang="en-US" altLang="zh-CN" dirty="0"/>
              <a:t>8</a:t>
            </a:r>
            <a:r>
              <a:rPr lang="zh-CN" altLang="en-US" dirty="0"/>
              <a:t>～</a:t>
            </a:r>
            <a:r>
              <a:rPr lang="en-US" altLang="zh-CN" dirty="0"/>
              <a:t>12</a:t>
            </a:r>
            <a:r>
              <a:rPr lang="zh-CN" altLang="en-US" dirty="0"/>
              <a:t>个月）。婴儿学会走路后，活动范围大大增加，因而注意的范围也大大扩展。他们能围绕物体运动，学会运用补偿或纠正性的动作绕过障碍物走到目的地，周围物体所带的可知度强烈地吸引着学步儿童，他们经常会为了纯粹的娱乐，把一个东西从这儿搬到那儿。吉布森注意到，可知度为儿童造就了学习的机会。在发展过程中，儿童的注意通过各种途径变得越来越有效，变得富有探索性，变得更能主动地知觉物体的整体，而不仅仅是对某个单一元素（如光线或移动）做出反应。儿童注意的杂乱性减少，变得更专一，更能获取信息。这样，那些不相干的信息就被模糊掉了。例如，当询问儿童两张有关房屋的图片是否画得一样时，年长的儿童比年幼儿童能更多地使用有效的注意策略。年长的儿童能有条不紊地在两座房屋的相应部位来回地看，如从外形到外形，从窗户到窗户，一直看到做出判断；年幼儿童的扫视表现出有点无序。种种实验都表明，年长儿童比年幼儿童收集信息的方法更有效，因而可以获取更多的有用信息。</a:t>
            </a:r>
          </a:p>
        </p:txBody>
      </p:sp>
    </p:spTree>
    <p:extLst>
      <p:ext uri="{BB962C8B-B14F-4D97-AF65-F5344CB8AC3E}">
        <p14:creationId xmlns:p14="http://schemas.microsoft.com/office/powerpoint/2010/main" val="287103146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五、幼儿注意的发展</a:t>
            </a:r>
          </a:p>
        </p:txBody>
      </p:sp>
      <p:sp>
        <p:nvSpPr>
          <p:cNvPr id="2" name="内容占位符 1">
            <a:extLst>
              <a:ext uri="{FF2B5EF4-FFF2-40B4-BE49-F238E27FC236}">
                <a16:creationId xmlns:a16="http://schemas.microsoft.com/office/drawing/2014/main" id="{87C98C88-B580-CBBA-6B06-80864C6045DB}"/>
              </a:ext>
            </a:extLst>
          </p:cNvPr>
          <p:cNvSpPr>
            <a:spLocks noGrp="1"/>
          </p:cNvSpPr>
          <p:nvPr>
            <p:ph sz="quarter" idx="10"/>
          </p:nvPr>
        </p:nvSpPr>
        <p:spPr/>
        <p:txBody>
          <a:bodyPr/>
          <a:lstStyle/>
          <a:p>
            <a:r>
              <a:rPr lang="zh-CN" altLang="en-US" dirty="0"/>
              <a:t>（二）婴幼儿注意的发展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r>
              <a:rPr lang="zh-CN" altLang="en-US" dirty="0"/>
              <a:t>在不同的活动中，注意的表现形式也是不同的。如在过马路时，眼睛要左右来回看，而在投篮时则需要盯着篮圈。注意的提高受儿童自身反馈的影响，同时也受言语指导。如“注意脚下的球！”或“过马路时看清两边的车辆”。</a:t>
            </a:r>
          </a:p>
          <a:p>
            <a:r>
              <a:rPr lang="zh-CN" altLang="en-US" dirty="0"/>
              <a:t> 从以上发展阶段中，我们可以概括出注意与知觉有以下几点变化。</a:t>
            </a:r>
          </a:p>
        </p:txBody>
      </p:sp>
    </p:spTree>
    <p:extLst>
      <p:ext uri="{BB962C8B-B14F-4D97-AF65-F5344CB8AC3E}">
        <p14:creationId xmlns:p14="http://schemas.microsoft.com/office/powerpoint/2010/main" val="36336316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五、幼儿注意的发展</a:t>
            </a:r>
          </a:p>
        </p:txBody>
      </p:sp>
      <p:sp>
        <p:nvSpPr>
          <p:cNvPr id="2" name="内容占位符 1">
            <a:extLst>
              <a:ext uri="{FF2B5EF4-FFF2-40B4-BE49-F238E27FC236}">
                <a16:creationId xmlns:a16="http://schemas.microsoft.com/office/drawing/2014/main" id="{87C98C88-B580-CBBA-6B06-80864C6045DB}"/>
              </a:ext>
            </a:extLst>
          </p:cNvPr>
          <p:cNvSpPr>
            <a:spLocks noGrp="1"/>
          </p:cNvSpPr>
          <p:nvPr>
            <p:ph sz="quarter" idx="10"/>
          </p:nvPr>
        </p:nvSpPr>
        <p:spPr/>
        <p:txBody>
          <a:bodyPr/>
          <a:lstStyle/>
          <a:p>
            <a:r>
              <a:rPr lang="zh-CN" altLang="en-US" dirty="0"/>
              <a:t>（二）婴幼儿注意的发展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fontScale="92500" lnSpcReduction="20000"/>
          </a:bodyPr>
          <a:lstStyle/>
          <a:p>
            <a:r>
              <a:rPr lang="zh-CN" altLang="en-US" dirty="0"/>
              <a:t> （</a:t>
            </a:r>
            <a:r>
              <a:rPr lang="en-US" altLang="zh-CN" dirty="0"/>
              <a:t>1</a:t>
            </a:r>
            <a:r>
              <a:rPr lang="zh-CN" altLang="en-US" dirty="0"/>
              <a:t>）儿童注意的信息与他所面临的任务之间的一致性越来越高，儿童学会更准确地确定信息与任务之间的相关。</a:t>
            </a:r>
          </a:p>
          <a:p>
            <a:r>
              <a:rPr lang="zh-CN" altLang="en-US" dirty="0"/>
              <a:t> （</a:t>
            </a:r>
            <a:r>
              <a:rPr lang="en-US" altLang="zh-CN" dirty="0"/>
              <a:t>2</a:t>
            </a:r>
            <a:r>
              <a:rPr lang="zh-CN" altLang="en-US" dirty="0"/>
              <a:t>）儿童的注意变得越来越灵活。儿童学会在两种不同的知觉方式中确定一个更有效的方式。</a:t>
            </a:r>
          </a:p>
          <a:p>
            <a:r>
              <a:rPr lang="zh-CN" altLang="en-US" dirty="0"/>
              <a:t> （</a:t>
            </a:r>
            <a:r>
              <a:rPr lang="en-US" altLang="zh-CN" dirty="0"/>
              <a:t>3</a:t>
            </a:r>
            <a:r>
              <a:rPr lang="zh-CN" altLang="en-US" dirty="0"/>
              <a:t>）儿童的知觉准备状态越来越明显。随着儿童经验的增加，他们对事件发生具有初步的预期准备，学会等待什么、注意什么、看什么等。</a:t>
            </a:r>
          </a:p>
          <a:p>
            <a:r>
              <a:rPr lang="zh-CN" altLang="en-US" dirty="0"/>
              <a:t> （</a:t>
            </a:r>
            <a:r>
              <a:rPr lang="en-US" altLang="zh-CN" dirty="0"/>
              <a:t>4</a:t>
            </a:r>
            <a:r>
              <a:rPr lang="zh-CN" altLang="en-US" dirty="0"/>
              <a:t>）儿童的注意变得更加经济、有效。儿童学会注意刺激的结构和次序，把信息运用到自己的实际活动中去，学会如何同时注意更多的信息，从而使注意变得更加经济有效。</a:t>
            </a:r>
          </a:p>
        </p:txBody>
      </p:sp>
    </p:spTree>
    <p:extLst>
      <p:ext uri="{BB962C8B-B14F-4D97-AF65-F5344CB8AC3E}">
        <p14:creationId xmlns:p14="http://schemas.microsoft.com/office/powerpoint/2010/main" val="338365226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五、幼儿注意的发展</a:t>
            </a:r>
          </a:p>
        </p:txBody>
      </p:sp>
      <p:sp>
        <p:nvSpPr>
          <p:cNvPr id="2" name="内容占位符 1">
            <a:extLst>
              <a:ext uri="{FF2B5EF4-FFF2-40B4-BE49-F238E27FC236}">
                <a16:creationId xmlns:a16="http://schemas.microsoft.com/office/drawing/2014/main" id="{87C98C88-B580-CBBA-6B06-80864C6045DB}"/>
              </a:ext>
            </a:extLst>
          </p:cNvPr>
          <p:cNvSpPr>
            <a:spLocks noGrp="1"/>
          </p:cNvSpPr>
          <p:nvPr>
            <p:ph sz="quarter" idx="10"/>
          </p:nvPr>
        </p:nvSpPr>
        <p:spPr/>
        <p:txBody>
          <a:bodyPr/>
          <a:lstStyle/>
          <a:p>
            <a:r>
              <a:rPr lang="zh-CN" altLang="en-US" dirty="0"/>
              <a:t>（二）婴幼儿注意的发展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lnSpcReduction="10000"/>
          </a:bodyPr>
          <a:lstStyle/>
          <a:p>
            <a:r>
              <a:rPr lang="zh-CN" altLang="en-US" dirty="0"/>
              <a:t>一般说来，儿童的年龄越小，无意注意的作用越大。整个学前期，婴幼儿的无意注意占优势地位，有意注意开始迅速发展。</a:t>
            </a:r>
          </a:p>
          <a:p>
            <a:r>
              <a:rPr lang="zh-CN" altLang="en-US" dirty="0"/>
              <a:t>儿童注意发展的第一个表现是注意的稳定性逐步增强。有研究报告，</a:t>
            </a:r>
            <a:r>
              <a:rPr lang="en-US" altLang="zh-CN" dirty="0"/>
              <a:t>1</a:t>
            </a:r>
            <a:r>
              <a:rPr lang="zh-CN" altLang="en-US" dirty="0"/>
              <a:t>岁婴儿对玩具的注意力能集中</a:t>
            </a:r>
            <a:r>
              <a:rPr lang="en-US" altLang="zh-CN" dirty="0"/>
              <a:t>2</a:t>
            </a:r>
            <a:r>
              <a:rPr lang="zh-CN" altLang="en-US" dirty="0"/>
              <a:t>秒钟，</a:t>
            </a:r>
            <a:r>
              <a:rPr lang="en-US" altLang="zh-CN" dirty="0"/>
              <a:t>2</a:t>
            </a:r>
            <a:r>
              <a:rPr lang="zh-CN" altLang="en-US" dirty="0"/>
              <a:t>岁时增加到</a:t>
            </a:r>
            <a:r>
              <a:rPr lang="en-US" altLang="zh-CN" dirty="0"/>
              <a:t>8</a:t>
            </a:r>
            <a:r>
              <a:rPr lang="zh-CN" altLang="en-US" dirty="0"/>
              <a:t>秒钟。</a:t>
            </a:r>
            <a:r>
              <a:rPr lang="en-US" altLang="zh-CN" dirty="0"/>
              <a:t>3</a:t>
            </a:r>
            <a:r>
              <a:rPr lang="zh-CN" altLang="en-US" dirty="0"/>
              <a:t>岁时的儿童，注意力集中时间为</a:t>
            </a:r>
            <a:r>
              <a:rPr lang="en-US" altLang="zh-CN" dirty="0"/>
              <a:t>5</a:t>
            </a:r>
            <a:r>
              <a:rPr lang="zh-CN" altLang="en-US" dirty="0"/>
              <a:t>～</a:t>
            </a:r>
            <a:r>
              <a:rPr lang="en-US" altLang="zh-CN" dirty="0"/>
              <a:t>7</a:t>
            </a:r>
            <a:r>
              <a:rPr lang="zh-CN" altLang="en-US" dirty="0"/>
              <a:t>分钟；</a:t>
            </a:r>
            <a:r>
              <a:rPr lang="en-US" altLang="zh-CN" dirty="0"/>
              <a:t>4</a:t>
            </a:r>
            <a:r>
              <a:rPr lang="zh-CN" altLang="en-US" dirty="0"/>
              <a:t>岁时注意力集中的时间为</a:t>
            </a:r>
            <a:r>
              <a:rPr lang="en-US" altLang="zh-CN" dirty="0"/>
              <a:t>15</a:t>
            </a:r>
            <a:r>
              <a:rPr lang="zh-CN" altLang="en-US" dirty="0"/>
              <a:t>分钟；</a:t>
            </a:r>
            <a:r>
              <a:rPr lang="en-US" altLang="zh-CN" dirty="0"/>
              <a:t>5</a:t>
            </a:r>
            <a:r>
              <a:rPr lang="zh-CN" altLang="en-US" dirty="0"/>
              <a:t>岁时注意力集中的时间为</a:t>
            </a:r>
            <a:r>
              <a:rPr lang="en-US" altLang="zh-CN" dirty="0"/>
              <a:t>20</a:t>
            </a:r>
            <a:r>
              <a:rPr lang="zh-CN" altLang="en-US" dirty="0"/>
              <a:t>分钟；</a:t>
            </a:r>
            <a:r>
              <a:rPr lang="en-US" altLang="zh-CN" dirty="0"/>
              <a:t>6</a:t>
            </a:r>
            <a:r>
              <a:rPr lang="zh-CN" altLang="en-US" dirty="0"/>
              <a:t>岁时可以达到</a:t>
            </a:r>
            <a:r>
              <a:rPr lang="en-US" altLang="zh-CN" dirty="0"/>
              <a:t>25</a:t>
            </a:r>
            <a:r>
              <a:rPr lang="zh-CN" altLang="en-US" dirty="0"/>
              <a:t>分钟；</a:t>
            </a:r>
            <a:r>
              <a:rPr lang="en-US" altLang="zh-CN" dirty="0"/>
              <a:t>7</a:t>
            </a:r>
            <a:r>
              <a:rPr lang="zh-CN" altLang="en-US" dirty="0"/>
              <a:t>岁时的注意力可以超过</a:t>
            </a:r>
            <a:r>
              <a:rPr lang="en-US" altLang="zh-CN" dirty="0"/>
              <a:t>30</a:t>
            </a:r>
            <a:r>
              <a:rPr lang="zh-CN" altLang="en-US" dirty="0"/>
              <a:t>分钟。事实上，儿童的注意稳定性与材料的类型和性质有关。对于图画材料、动漫材料和游戏材料，</a:t>
            </a:r>
            <a:r>
              <a:rPr lang="en-US" altLang="zh-CN" dirty="0"/>
              <a:t>3</a:t>
            </a:r>
            <a:r>
              <a:rPr lang="zh-CN" altLang="en-US" dirty="0"/>
              <a:t>～</a:t>
            </a:r>
            <a:r>
              <a:rPr lang="en-US" altLang="zh-CN" dirty="0"/>
              <a:t>5</a:t>
            </a:r>
            <a:r>
              <a:rPr lang="zh-CN" altLang="en-US" dirty="0"/>
              <a:t>岁儿童大多能从头到尾专注地看完。</a:t>
            </a:r>
          </a:p>
        </p:txBody>
      </p:sp>
    </p:spTree>
    <p:extLst>
      <p:ext uri="{BB962C8B-B14F-4D97-AF65-F5344CB8AC3E}">
        <p14:creationId xmlns:p14="http://schemas.microsoft.com/office/powerpoint/2010/main" val="61735762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五、幼儿注意的发展</a:t>
            </a:r>
          </a:p>
        </p:txBody>
      </p:sp>
      <p:sp>
        <p:nvSpPr>
          <p:cNvPr id="2" name="内容占位符 1">
            <a:extLst>
              <a:ext uri="{FF2B5EF4-FFF2-40B4-BE49-F238E27FC236}">
                <a16:creationId xmlns:a16="http://schemas.microsoft.com/office/drawing/2014/main" id="{87C98C88-B580-CBBA-6B06-80864C6045DB}"/>
              </a:ext>
            </a:extLst>
          </p:cNvPr>
          <p:cNvSpPr>
            <a:spLocks noGrp="1"/>
          </p:cNvSpPr>
          <p:nvPr>
            <p:ph sz="quarter" idx="10"/>
          </p:nvPr>
        </p:nvSpPr>
        <p:spPr/>
        <p:txBody>
          <a:bodyPr/>
          <a:lstStyle/>
          <a:p>
            <a:r>
              <a:rPr lang="zh-CN" altLang="en-US" dirty="0"/>
              <a:t>（二）婴幼儿注意的发展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r>
              <a:rPr lang="zh-CN" altLang="en-US" dirty="0"/>
              <a:t>儿童注意发展的第二个表现是注意的范围不断扩大。有人研究儿童在观看电视节目</a:t>
            </a:r>
            <a:r>
              <a:rPr lang="en-US" altLang="zh-CN" dirty="0"/>
              <a:t>《</a:t>
            </a:r>
            <a:r>
              <a:rPr lang="zh-CN" altLang="en-US" dirty="0"/>
              <a:t>芝麻街</a:t>
            </a:r>
            <a:r>
              <a:rPr lang="en-US" altLang="zh-CN" dirty="0"/>
              <a:t>》</a:t>
            </a:r>
            <a:r>
              <a:rPr lang="zh-CN" altLang="en-US" dirty="0"/>
              <a:t>时，</a:t>
            </a:r>
            <a:r>
              <a:rPr lang="en-US" altLang="zh-CN" dirty="0"/>
              <a:t>4</a:t>
            </a:r>
            <a:r>
              <a:rPr lang="zh-CN" altLang="en-US" dirty="0"/>
              <a:t>～</a:t>
            </a:r>
            <a:r>
              <a:rPr lang="en-US" altLang="zh-CN" dirty="0"/>
              <a:t>6</a:t>
            </a:r>
            <a:r>
              <a:rPr lang="zh-CN" altLang="en-US" dirty="0"/>
              <a:t>岁的儿童对节目中的重要信息很敏感，能回忆起重要情节，而对不重要的内容往往记不起来。</a:t>
            </a:r>
            <a:r>
              <a:rPr lang="en-US" altLang="zh-CN" dirty="0"/>
              <a:t>6</a:t>
            </a:r>
            <a:r>
              <a:rPr lang="zh-CN" altLang="en-US" dirty="0"/>
              <a:t>岁以下的儿童往往专注于节目中的视觉形象，如角色的长相、衣着打扮和动作表现，对角色之间的对白注意得不够。</a:t>
            </a:r>
          </a:p>
          <a:p>
            <a:r>
              <a:rPr lang="zh-CN" altLang="en-US" dirty="0"/>
              <a:t>总体而言，儿童的注意还在发展之中，离灵活、有效、有策略的成熟水平还有距离。</a:t>
            </a:r>
          </a:p>
        </p:txBody>
      </p:sp>
    </p:spTree>
    <p:extLst>
      <p:ext uri="{BB962C8B-B14F-4D97-AF65-F5344CB8AC3E}">
        <p14:creationId xmlns:p14="http://schemas.microsoft.com/office/powerpoint/2010/main" val="80696467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五、幼儿注意的发展</a:t>
            </a:r>
          </a:p>
        </p:txBody>
      </p:sp>
      <p:sp>
        <p:nvSpPr>
          <p:cNvPr id="2" name="内容占位符 1">
            <a:extLst>
              <a:ext uri="{FF2B5EF4-FFF2-40B4-BE49-F238E27FC236}">
                <a16:creationId xmlns:a16="http://schemas.microsoft.com/office/drawing/2014/main" id="{87C98C88-B580-CBBA-6B06-80864C6045DB}"/>
              </a:ext>
            </a:extLst>
          </p:cNvPr>
          <p:cNvSpPr>
            <a:spLocks noGrp="1"/>
          </p:cNvSpPr>
          <p:nvPr>
            <p:ph sz="quarter" idx="10"/>
          </p:nvPr>
        </p:nvSpPr>
        <p:spPr/>
        <p:txBody>
          <a:bodyPr/>
          <a:lstStyle/>
          <a:p>
            <a:r>
              <a:rPr lang="zh-CN" altLang="en-US" dirty="0"/>
              <a:t>（二）婴幼儿注意的发展</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r>
              <a:rPr lang="zh-CN" altLang="en-US" dirty="0"/>
              <a:t>由于儿童的注意以无意注意为主，加上他们好动和易转移注意力，许多成人不了解这一年龄特征，随意给他们扣上“多动症”的标签，这是很危险的。所谓的多动症是一种脑功能轻微失调，不是好动就能称为多动症。好动是儿童的基本特性，而是否患有多动症需要进行医学诊断。</a:t>
            </a:r>
          </a:p>
        </p:txBody>
      </p:sp>
    </p:spTree>
    <p:extLst>
      <p:ext uri="{BB962C8B-B14F-4D97-AF65-F5344CB8AC3E}">
        <p14:creationId xmlns:p14="http://schemas.microsoft.com/office/powerpoint/2010/main" val="417426515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五、幼儿注意的发展</a:t>
            </a:r>
          </a:p>
        </p:txBody>
      </p:sp>
      <p:sp>
        <p:nvSpPr>
          <p:cNvPr id="2" name="内容占位符 1">
            <a:extLst>
              <a:ext uri="{FF2B5EF4-FFF2-40B4-BE49-F238E27FC236}">
                <a16:creationId xmlns:a16="http://schemas.microsoft.com/office/drawing/2014/main" id="{87C98C88-B580-CBBA-6B06-80864C6045DB}"/>
              </a:ext>
            </a:extLst>
          </p:cNvPr>
          <p:cNvSpPr>
            <a:spLocks noGrp="1"/>
          </p:cNvSpPr>
          <p:nvPr>
            <p:ph sz="quarter" idx="10"/>
          </p:nvPr>
        </p:nvSpPr>
        <p:spPr/>
        <p:txBody>
          <a:bodyPr/>
          <a:lstStyle/>
          <a:p>
            <a:r>
              <a:rPr lang="zh-CN" altLang="en-US" dirty="0"/>
              <a:t>复习与思考</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r>
              <a:rPr lang="en-US" altLang="zh-CN" dirty="0"/>
              <a:t>1. </a:t>
            </a:r>
            <a:r>
              <a:rPr lang="zh-CN" altLang="en-US" dirty="0"/>
              <a:t>名词：感觉；知觉；注意；有意注意；无意注意。</a:t>
            </a:r>
          </a:p>
          <a:p>
            <a:r>
              <a:rPr lang="en-US" altLang="zh-CN" dirty="0"/>
              <a:t>2.</a:t>
            </a:r>
            <a:r>
              <a:rPr lang="zh-CN" altLang="en-US" dirty="0"/>
              <a:t>手的触摸对儿童心理发展有什么重要意义？</a:t>
            </a:r>
          </a:p>
          <a:p>
            <a:r>
              <a:rPr lang="en-US" altLang="zh-CN" dirty="0"/>
              <a:t>3. </a:t>
            </a:r>
            <a:r>
              <a:rPr lang="zh-CN" altLang="en-US" dirty="0"/>
              <a:t>婴儿听觉辨别能力反映在哪些方面？</a:t>
            </a:r>
          </a:p>
          <a:p>
            <a:r>
              <a:rPr lang="en-US" altLang="zh-CN" dirty="0"/>
              <a:t>4. </a:t>
            </a:r>
            <a:r>
              <a:rPr lang="zh-CN" altLang="en-US" dirty="0"/>
              <a:t>为什么说儿童的视敏度有一个发展过程？</a:t>
            </a:r>
          </a:p>
        </p:txBody>
      </p:sp>
    </p:spTree>
    <p:extLst>
      <p:ext uri="{BB962C8B-B14F-4D97-AF65-F5344CB8AC3E}">
        <p14:creationId xmlns:p14="http://schemas.microsoft.com/office/powerpoint/2010/main" val="404498855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3094FE-70D1-D5BC-E630-778B2B36F67F}"/>
              </a:ext>
            </a:extLst>
          </p:cNvPr>
          <p:cNvSpPr>
            <a:spLocks noGrp="1"/>
          </p:cNvSpPr>
          <p:nvPr>
            <p:ph type="title"/>
          </p:nvPr>
        </p:nvSpPr>
        <p:spPr/>
        <p:txBody>
          <a:bodyPr/>
          <a:lstStyle/>
          <a:p>
            <a:r>
              <a:rPr lang="zh-CN" altLang="en-US" dirty="0"/>
              <a:t>五、幼儿注意的发展</a:t>
            </a:r>
          </a:p>
        </p:txBody>
      </p:sp>
      <p:sp>
        <p:nvSpPr>
          <p:cNvPr id="2" name="内容占位符 1">
            <a:extLst>
              <a:ext uri="{FF2B5EF4-FFF2-40B4-BE49-F238E27FC236}">
                <a16:creationId xmlns:a16="http://schemas.microsoft.com/office/drawing/2014/main" id="{87C98C88-B580-CBBA-6B06-80864C6045DB}"/>
              </a:ext>
            </a:extLst>
          </p:cNvPr>
          <p:cNvSpPr>
            <a:spLocks noGrp="1"/>
          </p:cNvSpPr>
          <p:nvPr>
            <p:ph sz="quarter" idx="10"/>
          </p:nvPr>
        </p:nvSpPr>
        <p:spPr/>
        <p:txBody>
          <a:bodyPr/>
          <a:lstStyle/>
          <a:p>
            <a:r>
              <a:rPr lang="zh-CN" altLang="en-US" dirty="0"/>
              <a:t>复习与思考</a:t>
            </a:r>
          </a:p>
        </p:txBody>
      </p:sp>
      <p:sp>
        <p:nvSpPr>
          <p:cNvPr id="5" name="文本占位符 4">
            <a:extLst>
              <a:ext uri="{FF2B5EF4-FFF2-40B4-BE49-F238E27FC236}">
                <a16:creationId xmlns:a16="http://schemas.microsoft.com/office/drawing/2014/main" id="{F607C925-B904-CEA1-6660-B4D8A47C5EE0}"/>
              </a:ext>
            </a:extLst>
          </p:cNvPr>
          <p:cNvSpPr>
            <a:spLocks noGrp="1"/>
          </p:cNvSpPr>
          <p:nvPr>
            <p:ph type="body" sz="quarter" idx="11"/>
          </p:nvPr>
        </p:nvSpPr>
        <p:spPr/>
        <p:txBody>
          <a:bodyPr>
            <a:normAutofit/>
          </a:bodyPr>
          <a:lstStyle/>
          <a:p>
            <a:r>
              <a:rPr lang="en-US" altLang="zh-CN" dirty="0"/>
              <a:t>5. </a:t>
            </a:r>
            <a:r>
              <a:rPr lang="zh-CN" altLang="en-US" dirty="0"/>
              <a:t>视知觉有哪些功能？</a:t>
            </a:r>
          </a:p>
          <a:p>
            <a:r>
              <a:rPr lang="en-US" altLang="zh-CN" dirty="0"/>
              <a:t>6. </a:t>
            </a:r>
            <a:r>
              <a:rPr lang="zh-CN" altLang="en-US" dirty="0"/>
              <a:t>为什么要对儿童的感官保持适度的刺激？不适度刺激的危害是什么？</a:t>
            </a:r>
          </a:p>
          <a:p>
            <a:r>
              <a:rPr lang="en-US" altLang="zh-CN" dirty="0"/>
              <a:t>7. </a:t>
            </a:r>
            <a:r>
              <a:rPr lang="zh-CN" altLang="en-US" dirty="0"/>
              <a:t>为什么说感知觉是婴儿的主导心理过程？</a:t>
            </a:r>
          </a:p>
          <a:p>
            <a:r>
              <a:rPr lang="en-US" altLang="zh-CN" dirty="0"/>
              <a:t>8. </a:t>
            </a:r>
            <a:r>
              <a:rPr lang="zh-CN" altLang="en-US" dirty="0"/>
              <a:t>无意注意与有意注意的产生受哪些因素的影响？</a:t>
            </a:r>
          </a:p>
          <a:p>
            <a:r>
              <a:rPr lang="en-US" altLang="zh-CN" dirty="0"/>
              <a:t>9. </a:t>
            </a:r>
            <a:r>
              <a:rPr lang="zh-CN" altLang="en-US" dirty="0"/>
              <a:t>设想你是一位幼儿教师，你如何在活动中运用有关影响注意因素的知识？</a:t>
            </a:r>
          </a:p>
        </p:txBody>
      </p:sp>
    </p:spTree>
    <p:extLst>
      <p:ext uri="{BB962C8B-B14F-4D97-AF65-F5344CB8AC3E}">
        <p14:creationId xmlns:p14="http://schemas.microsoft.com/office/powerpoint/2010/main" val="345460638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OMMONDATA" val="eyJoZGlkIjoiMjA0NzQ1NTM3NjgwYjlmN2M0MmRhMGI3NTM4MzJhYzAifQ=="/>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55.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081_1*a*1"/>
  <p:tag name="KSO_WM_TEMPLATE_CATEGORY" val="custom"/>
  <p:tag name="KSO_WM_TEMPLATE_INDEX" val="20205081"/>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SHOW_EDIT_AREA_INDICATION" val="1"/>
  <p:tag name="KSO_WM_UNIT_VALUE" val="111"/>
  <p:tag name="KSO_WM_UNIT_HIGHLIGHT" val="0"/>
  <p:tag name="KSO_WM_UNIT_COMPATIBLE" val="0"/>
  <p:tag name="KSO_WM_UNIT_DIAGRAM_ISNUMVISUAL" val="0"/>
  <p:tag name="KSO_WM_UNIT_DIAGRAM_ISREFERUNIT" val="0"/>
  <p:tag name="KSO_WM_UNIT_TYPE" val="b"/>
  <p:tag name="KSO_WM_UNIT_INDEX" val="1"/>
  <p:tag name="KSO_WM_UNIT_ID" val="custom20205081_1*b*1"/>
  <p:tag name="KSO_WM_TEMPLATE_CATEGORY" val="custom"/>
  <p:tag name="KSO_WM_TEMPLATE_INDEX" val="20205081"/>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Arial"/>
        <a:ea typeface="微软雅黑"/>
        <a:cs typeface=""/>
      </a:majorFont>
      <a:minorFont>
        <a:latin typeface="Arial"/>
        <a:ea typeface="微软雅黑"/>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1283</TotalTime>
  <Words>30319</Words>
  <Application>Microsoft Office PowerPoint</Application>
  <PresentationFormat>宽屏</PresentationFormat>
  <Paragraphs>933</Paragraphs>
  <Slides>249</Slides>
  <Notes>0</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249</vt:i4>
      </vt:variant>
    </vt:vector>
  </HeadingPairs>
  <TitlesOfParts>
    <vt:vector size="257" baseType="lpstr">
      <vt:lpstr>方正兰亭黑简体</vt:lpstr>
      <vt:lpstr>楷体</vt:lpstr>
      <vt:lpstr>思源黑体 CN Heavy</vt:lpstr>
      <vt:lpstr>微软雅黑</vt:lpstr>
      <vt:lpstr>Arial</vt:lpstr>
      <vt:lpstr>Times New Roman</vt:lpstr>
      <vt:lpstr>Wingdings</vt:lpstr>
      <vt:lpstr>WPS</vt:lpstr>
      <vt:lpstr>《幼儿心理学》（第三版）</vt:lpstr>
      <vt:lpstr>◇ 学习目标</vt:lpstr>
      <vt:lpstr>第一节   认知的概述</vt:lpstr>
      <vt:lpstr>第一节   认知的概述</vt:lpstr>
      <vt:lpstr>第一节   认知的概述</vt:lpstr>
      <vt:lpstr>一、儿童认知发展研究的新进展</vt:lpstr>
      <vt:lpstr>一、儿童认知发展研究的新进展</vt:lpstr>
      <vt:lpstr>一、儿童认知发展研究的新进展</vt:lpstr>
      <vt:lpstr>一、儿童认知发展研究的新进展</vt:lpstr>
      <vt:lpstr>二、认知研究的新方法</vt:lpstr>
      <vt:lpstr>二、认知研究的新方法</vt:lpstr>
      <vt:lpstr>二、认知研究的新方法</vt:lpstr>
      <vt:lpstr>二、认知研究的新方法</vt:lpstr>
      <vt:lpstr>二、认知研究的新方法</vt:lpstr>
      <vt:lpstr>二、认知研究的新方法</vt:lpstr>
      <vt:lpstr>二、认知研究的新方法</vt:lpstr>
      <vt:lpstr>二、认知研究的新方法</vt:lpstr>
      <vt:lpstr>第二节   幼儿感知和注意的发展</vt:lpstr>
      <vt:lpstr>PowerPoint 演示文稿</vt:lpstr>
      <vt:lpstr>一、感知觉概述</vt:lpstr>
      <vt:lpstr>一、感知觉概述</vt:lpstr>
      <vt:lpstr>一、感知觉概述</vt:lpstr>
      <vt:lpstr>一、感知觉概述</vt:lpstr>
      <vt:lpstr>一、感知觉概述</vt:lpstr>
      <vt:lpstr>一、感知觉概述</vt:lpstr>
      <vt:lpstr>二、婴幼儿的感知觉</vt:lpstr>
      <vt:lpstr>二、婴幼儿的感知觉</vt:lpstr>
      <vt:lpstr>二、婴幼儿的感知觉</vt:lpstr>
      <vt:lpstr>二、婴幼儿的感知觉</vt:lpstr>
      <vt:lpstr>二、婴幼儿的感知觉</vt:lpstr>
      <vt:lpstr>二、婴幼儿的感知觉</vt:lpstr>
      <vt:lpstr>二、婴幼儿的感知觉</vt:lpstr>
      <vt:lpstr>二、婴幼儿的感知觉</vt:lpstr>
      <vt:lpstr>二、婴幼儿的感知觉</vt:lpstr>
      <vt:lpstr>二、婴幼儿的感知觉</vt:lpstr>
      <vt:lpstr>二、婴幼儿的感知觉</vt:lpstr>
      <vt:lpstr>二、婴幼儿的感知觉</vt:lpstr>
      <vt:lpstr>二、婴幼儿的感知觉</vt:lpstr>
      <vt:lpstr>二、婴幼儿的感知觉</vt:lpstr>
      <vt:lpstr>二、婴幼儿的感知觉</vt:lpstr>
      <vt:lpstr>二、婴幼儿的感知觉</vt:lpstr>
      <vt:lpstr>二、婴幼儿的感知觉</vt:lpstr>
      <vt:lpstr>二、婴幼儿的感知觉</vt:lpstr>
      <vt:lpstr>二、婴幼儿的感知觉</vt:lpstr>
      <vt:lpstr>二、婴幼儿的感知觉</vt:lpstr>
      <vt:lpstr>二、婴幼儿的感知觉</vt:lpstr>
      <vt:lpstr>二、婴幼儿的感知觉</vt:lpstr>
      <vt:lpstr>二、婴幼儿的感知觉</vt:lpstr>
      <vt:lpstr>二、婴幼儿的感知觉</vt:lpstr>
      <vt:lpstr>二、婴幼儿的感知觉</vt:lpstr>
      <vt:lpstr>二、婴幼儿的感知觉</vt:lpstr>
      <vt:lpstr>二、婴幼儿的感知觉</vt:lpstr>
      <vt:lpstr>二、婴幼儿的感知觉</vt:lpstr>
      <vt:lpstr>二、婴幼儿的感知觉</vt:lpstr>
      <vt:lpstr>二、婴幼儿的感知觉</vt:lpstr>
      <vt:lpstr>二、婴幼儿的感知觉</vt:lpstr>
      <vt:lpstr>二、婴幼儿的感知觉</vt:lpstr>
      <vt:lpstr>二、婴幼儿的感知觉</vt:lpstr>
      <vt:lpstr>二、婴幼儿的感知觉</vt:lpstr>
      <vt:lpstr>二、婴幼儿的感知觉</vt:lpstr>
      <vt:lpstr>二、婴幼儿的感知觉</vt:lpstr>
      <vt:lpstr>二、婴幼儿的感知觉</vt:lpstr>
      <vt:lpstr>二、婴幼儿的感知觉</vt:lpstr>
      <vt:lpstr>三、多通道感知与自我效能感</vt:lpstr>
      <vt:lpstr>三、多通道感知与自我效能感</vt:lpstr>
      <vt:lpstr>三、多通道感知与自我效能感</vt:lpstr>
      <vt:lpstr>三、多通道感知与自我效能感</vt:lpstr>
      <vt:lpstr>三、多通道感知与自我效能感</vt:lpstr>
      <vt:lpstr>三、多通道感知与自我效能感</vt:lpstr>
      <vt:lpstr>三、多通道感知与自我效能感</vt:lpstr>
      <vt:lpstr>四、感觉剥夺与感觉轰炸</vt:lpstr>
      <vt:lpstr>四、感觉剥夺与感觉轰炸</vt:lpstr>
      <vt:lpstr>四、感觉剥夺与感觉轰炸</vt:lpstr>
      <vt:lpstr>四、感觉剥夺与感觉轰炸</vt:lpstr>
      <vt:lpstr>四、感觉剥夺与感觉轰炸</vt:lpstr>
      <vt:lpstr>四、感觉剥夺与感觉轰炸</vt:lpstr>
      <vt:lpstr>四、感觉剥夺与感觉轰炸</vt:lpstr>
      <vt:lpstr>四、感觉剥夺与感觉轰炸</vt:lpstr>
      <vt:lpstr>四、感觉剥夺与感觉轰炸</vt:lpstr>
      <vt:lpstr>五、幼儿注意的发展</vt:lpstr>
      <vt:lpstr>五、幼儿注意的发展</vt:lpstr>
      <vt:lpstr>五、幼儿注意的发展</vt:lpstr>
      <vt:lpstr>五、幼儿注意的发展</vt:lpstr>
      <vt:lpstr>五、幼儿注意的发展</vt:lpstr>
      <vt:lpstr>五、幼儿注意的发展</vt:lpstr>
      <vt:lpstr>五、幼儿注意的发展</vt:lpstr>
      <vt:lpstr>五、幼儿注意的发展</vt:lpstr>
      <vt:lpstr>五、幼儿注意的发展</vt:lpstr>
      <vt:lpstr>五、幼儿注意的发展</vt:lpstr>
      <vt:lpstr>五、幼儿注意的发展</vt:lpstr>
      <vt:lpstr>五、幼儿注意的发展</vt:lpstr>
      <vt:lpstr>五、幼儿注意的发展</vt:lpstr>
      <vt:lpstr>五、幼儿注意的发展</vt:lpstr>
      <vt:lpstr>五、幼儿注意的发展</vt:lpstr>
      <vt:lpstr>五、幼儿注意的发展</vt:lpstr>
      <vt:lpstr>五、幼儿注意的发展</vt:lpstr>
      <vt:lpstr>五、幼儿注意的发展</vt:lpstr>
      <vt:lpstr>五、幼儿注意的发展</vt:lpstr>
      <vt:lpstr>五、幼儿注意的发展</vt:lpstr>
      <vt:lpstr>第三节  幼儿记忆的发展</vt:lpstr>
      <vt:lpstr>第三节  幼儿记忆的发展</vt:lpstr>
      <vt:lpstr>第三节  幼儿记忆的发展</vt:lpstr>
      <vt:lpstr>第三节  幼儿记忆的发展</vt:lpstr>
      <vt:lpstr>第三节  幼儿记忆的发展</vt:lpstr>
      <vt:lpstr>第三节  幼儿记忆的发展</vt:lpstr>
      <vt:lpstr>第三节  幼儿记忆的发展</vt:lpstr>
      <vt:lpstr>第三节  幼儿记忆的发展</vt:lpstr>
      <vt:lpstr>第三节  幼儿记忆的发展</vt:lpstr>
      <vt:lpstr>第三节  幼儿记忆的发展</vt:lpstr>
      <vt:lpstr>第三节  幼儿记忆的发展</vt:lpstr>
      <vt:lpstr>第三节  幼儿记忆的发展</vt:lpstr>
      <vt:lpstr>第三节  幼儿记忆的发展</vt:lpstr>
      <vt:lpstr>第三节  幼儿记忆的发展</vt:lpstr>
      <vt:lpstr>第三节  幼儿记忆的发展</vt:lpstr>
      <vt:lpstr>第三节  幼儿记忆的发展</vt:lpstr>
      <vt:lpstr>第三节  幼儿记忆的发展</vt:lpstr>
      <vt:lpstr>第三节  幼儿记忆的发展</vt:lpstr>
      <vt:lpstr>第三节  幼儿记忆的发展</vt:lpstr>
      <vt:lpstr>第三节  幼儿记忆的发展</vt:lpstr>
      <vt:lpstr>第三节  幼儿记忆的发展</vt:lpstr>
      <vt:lpstr>第三节  幼儿记忆的发展</vt:lpstr>
      <vt:lpstr>第三节  幼儿记忆的发展</vt:lpstr>
      <vt:lpstr>第三节  幼儿记忆的发展</vt:lpstr>
      <vt:lpstr>第三节  幼儿记忆的发展</vt:lpstr>
      <vt:lpstr>第三节  幼儿记忆的发展</vt:lpstr>
      <vt:lpstr>第三节  幼儿记忆的发展</vt:lpstr>
      <vt:lpstr>第三节  幼儿记忆的发展</vt:lpstr>
      <vt:lpstr>第三节  幼儿记忆的发展</vt:lpstr>
      <vt:lpstr>第三节  幼儿记忆的发展</vt:lpstr>
      <vt:lpstr>第三节  幼儿记忆的发展</vt:lpstr>
      <vt:lpstr>第三节  幼儿记忆的发展</vt:lpstr>
      <vt:lpstr>第三节  幼儿记忆的发展</vt:lpstr>
      <vt:lpstr>第三节  幼儿记忆的发展</vt:lpstr>
      <vt:lpstr>第三节  幼儿记忆的发展</vt:lpstr>
      <vt:lpstr>第三节  幼儿记忆的发展</vt:lpstr>
      <vt:lpstr>第三节  幼儿记忆的发展</vt:lpstr>
      <vt:lpstr>第三节  幼儿记忆的发展</vt:lpstr>
      <vt:lpstr>第三节  幼儿记忆的发展</vt:lpstr>
      <vt:lpstr>第三节  幼儿记忆的发展</vt:lpstr>
      <vt:lpstr>第三节  幼儿记忆的发展</vt:lpstr>
      <vt:lpstr>第三节  幼儿记忆的发展</vt:lpstr>
      <vt:lpstr>第三节  幼儿记忆的发展</vt:lpstr>
      <vt:lpstr>第三节  幼儿记忆的发展</vt:lpstr>
      <vt:lpstr>第三节  幼儿记忆的发展</vt:lpstr>
      <vt:lpstr>第三节  幼儿记忆的发展</vt:lpstr>
      <vt:lpstr>第三节  幼儿记忆的发展</vt:lpstr>
      <vt:lpstr>第三节  幼儿记忆的发展</vt:lpstr>
      <vt:lpstr>第三节  幼儿记忆的发展</vt:lpstr>
      <vt:lpstr>第三节  幼儿记忆的发展</vt:lpstr>
      <vt:lpstr>第三节  幼儿记忆的发展</vt:lpstr>
      <vt:lpstr>第三节  幼儿记忆的发展</vt:lpstr>
      <vt:lpstr>第三节  幼儿记忆的发展</vt:lpstr>
      <vt:lpstr>第三节  幼儿记忆的发展</vt:lpstr>
      <vt:lpstr>第三节  幼儿记忆的发展</vt:lpstr>
      <vt:lpstr>第三节  幼儿记忆的发展</vt:lpstr>
      <vt:lpstr>第四节  幼儿想象的发展</vt:lpstr>
      <vt:lpstr>第四节  幼儿想象的发展</vt:lpstr>
      <vt:lpstr>第四节  幼儿想象的发展</vt:lpstr>
      <vt:lpstr>第四节  幼儿想象的发展</vt:lpstr>
      <vt:lpstr>第四节  幼儿想象的发展</vt:lpstr>
      <vt:lpstr>第四节  幼儿想象的发展</vt:lpstr>
      <vt:lpstr>第四节  幼儿想象的发展</vt:lpstr>
      <vt:lpstr>第四节  幼儿想象的发展</vt:lpstr>
      <vt:lpstr>第四节  幼儿想象的发展</vt:lpstr>
      <vt:lpstr>第四节  幼儿想象的发展</vt:lpstr>
      <vt:lpstr>第四节  幼儿想象的发展</vt:lpstr>
      <vt:lpstr>第四节  幼儿想象的发展</vt:lpstr>
      <vt:lpstr>第四节  幼儿想象的发展</vt:lpstr>
      <vt:lpstr>第四节  幼儿想象的发展</vt:lpstr>
      <vt:lpstr>第四节  幼儿想象的发展</vt:lpstr>
      <vt:lpstr>第四节  幼儿想象的发展</vt:lpstr>
      <vt:lpstr>第四节  幼儿想象的发展</vt:lpstr>
      <vt:lpstr>第四节  幼儿想象的发展</vt:lpstr>
      <vt:lpstr>第四节  幼儿想象的发展</vt:lpstr>
      <vt:lpstr>第四节  幼儿想象的发展</vt:lpstr>
      <vt:lpstr>第五节  幼儿思维的发展</vt:lpstr>
      <vt:lpstr>第五节  幼儿思维的发展</vt:lpstr>
      <vt:lpstr>第五节  幼儿思维的发展</vt:lpstr>
      <vt:lpstr>第五节  幼儿思维的发展</vt:lpstr>
      <vt:lpstr>第五节  幼儿思维的发展</vt:lpstr>
      <vt:lpstr>第五节  幼儿思维的发展</vt:lpstr>
      <vt:lpstr>第五节  幼儿思维的发展</vt:lpstr>
      <vt:lpstr>第五节  幼儿思维的发展</vt:lpstr>
      <vt:lpstr>第五节  幼儿思维的发展</vt:lpstr>
      <vt:lpstr>第五节  幼儿思维的发展</vt:lpstr>
      <vt:lpstr>第五节  幼儿思维的发展</vt:lpstr>
      <vt:lpstr>第五节  幼儿思维的发展</vt:lpstr>
      <vt:lpstr>第五节  幼儿思维的发展</vt:lpstr>
      <vt:lpstr>第五节  幼儿思维的发展</vt:lpstr>
      <vt:lpstr>第五节  幼儿思维的发展</vt:lpstr>
      <vt:lpstr>第五节  幼儿思维的发展</vt:lpstr>
      <vt:lpstr>第五节  幼儿思维的发展</vt:lpstr>
      <vt:lpstr>第五节  幼儿思维的发展</vt:lpstr>
      <vt:lpstr>第五节  幼儿思维的发展</vt:lpstr>
      <vt:lpstr>第五节  幼儿思维的发展</vt:lpstr>
      <vt:lpstr>第五节  幼儿思维的发展</vt:lpstr>
      <vt:lpstr>第五节  幼儿思维的发展</vt:lpstr>
      <vt:lpstr>第五节  幼儿思维的发展</vt:lpstr>
      <vt:lpstr>第五节  幼儿思维的发展</vt:lpstr>
      <vt:lpstr>第五节  幼儿思维的发展</vt:lpstr>
      <vt:lpstr>第五节  幼儿思维的发展</vt:lpstr>
      <vt:lpstr>第五节  幼儿思维的发展</vt:lpstr>
      <vt:lpstr>第五节  幼儿思维的发展</vt:lpstr>
      <vt:lpstr>第五节  幼儿思维的发展</vt:lpstr>
      <vt:lpstr>第五节  幼儿思维的发展</vt:lpstr>
      <vt:lpstr>第五节  幼儿思维的发展</vt:lpstr>
      <vt:lpstr>第五节  幼儿思维的发展</vt:lpstr>
      <vt:lpstr>第五节  幼儿思维的发展</vt:lpstr>
      <vt:lpstr>第五节  幼儿思维的发展</vt:lpstr>
      <vt:lpstr>第五节  幼儿思维的发展</vt:lpstr>
      <vt:lpstr>第五节  幼儿思维的发展</vt:lpstr>
      <vt:lpstr>第五节  幼儿思维的发展</vt:lpstr>
      <vt:lpstr>第五节  幼儿思维的发展</vt:lpstr>
      <vt:lpstr>第五节  幼儿思维的发展</vt:lpstr>
      <vt:lpstr>第五节  幼儿思维的发展</vt:lpstr>
      <vt:lpstr>第五节  幼儿思维的发展</vt:lpstr>
      <vt:lpstr>第五节  幼儿思维的发展</vt:lpstr>
      <vt:lpstr>第五节  幼儿思维的发展</vt:lpstr>
      <vt:lpstr>第五节  幼儿思维的发展</vt:lpstr>
      <vt:lpstr>第五节  幼儿思维的发展</vt:lpstr>
      <vt:lpstr>第五节  幼儿思维的发展</vt:lpstr>
      <vt:lpstr>第五节  幼儿思维的发展</vt:lpstr>
      <vt:lpstr>第五节  幼儿思维的发展</vt:lpstr>
      <vt:lpstr>第五节  幼儿思维的发展</vt:lpstr>
      <vt:lpstr>第五节  幼儿思维的发展</vt:lpstr>
      <vt:lpstr>第五节  幼儿思维的发展</vt:lpstr>
      <vt:lpstr>第五节  幼儿思维的发展</vt:lpstr>
      <vt:lpstr>第五节  幼儿思维的发展</vt:lpstr>
      <vt:lpstr>第五节  幼儿思维的发展</vt:lpstr>
      <vt:lpstr>第五节  幼儿思维的发展</vt:lpstr>
      <vt:lpstr>第五节  幼儿思维的发展</vt:lpstr>
      <vt:lpstr>第五节  幼儿思维的发展</vt:lpstr>
      <vt:lpstr>第五节  幼儿思维的发展</vt:lpstr>
      <vt:lpstr>第五节  幼儿思维的发展</vt:lpstr>
      <vt:lpstr>第五节  幼儿思维的发展</vt:lpstr>
      <vt:lpstr>第五节  幼儿思维的发展</vt:lpstr>
      <vt:lpstr>第五节  幼儿思维的发展</vt:lpstr>
      <vt:lpstr>第五节  幼儿思维的发展</vt:lpstr>
      <vt:lpstr>第五节  幼儿思维的发展</vt:lpstr>
      <vt:lpstr>第五节  幼儿思维的发展</vt:lpstr>
      <vt:lpstr>第五节  幼儿思维的发展</vt:lpstr>
      <vt:lpstr>第五节  幼儿思维的发展</vt:lpstr>
      <vt:lpstr>第五节  幼儿思维的发展</vt:lpstr>
      <vt:lpstr>第五节  幼儿思维的发展</vt:lpstr>
      <vt:lpstr>第五节  幼儿思维的发展</vt:lpstr>
      <vt:lpstr>第五节  幼儿思维的发展</vt:lpstr>
      <vt:lpstr>第五节  幼儿思维的发展</vt:lpstr>
      <vt:lpstr>第五节  幼儿思维的发展</vt:lpstr>
      <vt:lpstr>谢谢</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安颖博</cp:lastModifiedBy>
  <cp:revision>238</cp:revision>
  <dcterms:created xsi:type="dcterms:W3CDTF">2019-06-19T02:08:00Z</dcterms:created>
  <dcterms:modified xsi:type="dcterms:W3CDTF">2024-09-05T02:50:09Z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2052-12.1.0.16929</vt:lpwstr>
  </property>
  <property fmtid="{D5CDD505-2E9C-101B-9397-08002B2CF9AE}" pid="3" name="ICV">
    <vt:lpwstr>5DB79A33A9C54A848F8BBAADB31D801F_11</vt:lpwstr>
  </property>
</Properties>
</file>