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heme/themeOverride1.xml" ContentType="application/vnd.openxmlformats-officedocument.themeOverride+xml"/>
  <Override PartName="/ppt/tags/tag5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1" r:id="rId3"/>
    <p:sldId id="357" r:id="rId4"/>
    <p:sldId id="262" r:id="rId5"/>
    <p:sldId id="306" r:id="rId6"/>
    <p:sldId id="307" r:id="rId7"/>
    <p:sldId id="390" r:id="rId8"/>
    <p:sldId id="391" r:id="rId9"/>
    <p:sldId id="392" r:id="rId10"/>
    <p:sldId id="393" r:id="rId11"/>
    <p:sldId id="394" r:id="rId12"/>
    <p:sldId id="395" r:id="rId13"/>
    <p:sldId id="396" r:id="rId14"/>
    <p:sldId id="397" r:id="rId15"/>
    <p:sldId id="398" r:id="rId16"/>
    <p:sldId id="399" r:id="rId17"/>
    <p:sldId id="400" r:id="rId18"/>
    <p:sldId id="401" r:id="rId19"/>
    <p:sldId id="421" r:id="rId20"/>
    <p:sldId id="402" r:id="rId21"/>
    <p:sldId id="403" r:id="rId22"/>
    <p:sldId id="404" r:id="rId23"/>
    <p:sldId id="405" r:id="rId24"/>
    <p:sldId id="406" r:id="rId25"/>
    <p:sldId id="407" r:id="rId26"/>
    <p:sldId id="408" r:id="rId27"/>
    <p:sldId id="409" r:id="rId28"/>
    <p:sldId id="410" r:id="rId29"/>
    <p:sldId id="422" r:id="rId30"/>
    <p:sldId id="412" r:id="rId31"/>
    <p:sldId id="423" r:id="rId32"/>
    <p:sldId id="413" r:id="rId33"/>
    <p:sldId id="414" r:id="rId34"/>
    <p:sldId id="415" r:id="rId35"/>
    <p:sldId id="416" r:id="rId36"/>
    <p:sldId id="417" r:id="rId37"/>
    <p:sldId id="418" r:id="rId38"/>
    <p:sldId id="420" r:id="rId39"/>
    <p:sldId id="258" r:id="rId40"/>
  </p:sldIdLst>
  <p:sldSz cx="12192000" cy="6858000"/>
  <p:notesSz cx="6858000" cy="9144000"/>
  <p:custDataLst>
    <p:tags r:id="rId4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9087"/>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70" d="100"/>
          <a:sy n="70" d="100"/>
        </p:scale>
        <p:origin x="66" y="738"/>
      </p:cViewPr>
      <p:guideLst>
        <p:guide orient="horz" pos="2164"/>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8" Type="http://schemas.openxmlformats.org/officeDocument/2006/relationships/tags" Target="../tags/tag26.xml"/><Relationship Id="rId3" Type="http://schemas.openxmlformats.org/officeDocument/2006/relationships/tags" Target="../tags/tag21.xml"/><Relationship Id="rId7" Type="http://schemas.openxmlformats.org/officeDocument/2006/relationships/tags" Target="../tags/tag2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9"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slideMaster" Target="../slideMasters/slideMaster1.xml"/><Relationship Id="rId4" Type="http://schemas.openxmlformats.org/officeDocument/2006/relationships/tags" Target="../tags/tag30.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36.xml"/><Relationship Id="rId7"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slideMaster" Target="../slideMasters/slideMaster1.xml"/><Relationship Id="rId5" Type="http://schemas.openxmlformats.org/officeDocument/2006/relationships/tags" Target="../tags/tag44.xml"/><Relationship Id="rId4" Type="http://schemas.openxmlformats.org/officeDocument/2006/relationships/tags" Target="../tags/tag43.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slideMaster" Target="../slideMasters/slideMaster1.xml"/><Relationship Id="rId4" Type="http://schemas.openxmlformats.org/officeDocument/2006/relationships/tags" Target="../tags/tag48.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Master" Target="../slideMasters/slideMaster1.xml"/><Relationship Id="rId5" Type="http://schemas.openxmlformats.org/officeDocument/2006/relationships/tags" Target="../tags/tag53.xml"/><Relationship Id="rId4" Type="http://schemas.openxmlformats.org/officeDocument/2006/relationships/tags" Target="../tags/tag5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96400" y="1709068"/>
            <a:ext cx="9799200" cy="2570400"/>
          </a:xfrm>
        </p:spPr>
        <p:txBody>
          <a:bodyPr lIns="90000" tIns="46800" rIns="90000" bIns="46800" anchor="b" anchorCtr="0">
            <a:normAutofit/>
          </a:bodyPr>
          <a:lstStyle>
            <a:lvl1pPr algn="ctr">
              <a:defRPr sz="7200">
                <a:solidFill>
                  <a:schemeClr val="accent5">
                    <a:lumMod val="75000"/>
                  </a:schemeClr>
                </a:solidFill>
                <a:latin typeface="思源黑体 CN Heavy" panose="020B0A00000000000000" charset="-122"/>
                <a:ea typeface="思源黑体 CN Heavy" panose="020B0A00000000000000" charset="-122"/>
              </a:defRPr>
            </a:lvl1pPr>
          </a:lstStyle>
          <a:p>
            <a:r>
              <a:rPr lang="zh-CN" altLang="en-US" dirty="0"/>
              <a:t>单击此处编辑母版标题样式</a:t>
            </a:r>
          </a:p>
        </p:txBody>
      </p:sp>
      <p:sp>
        <p:nvSpPr>
          <p:cNvPr id="3" name="副标题 2"/>
          <p:cNvSpPr>
            <a:spLocks noGrp="1"/>
          </p:cNvSpPr>
          <p:nvPr>
            <p:ph type="subTitle" idx="1"/>
            <p:custDataLst>
              <p:tags r:id="rId2"/>
            </p:custDataLst>
          </p:nvPr>
        </p:nvSpPr>
        <p:spPr>
          <a:xfrm>
            <a:off x="1198880" y="4436110"/>
            <a:ext cx="9799320" cy="892246"/>
          </a:xfrm>
        </p:spPr>
        <p:txBody>
          <a:bodyPr lIns="90000" tIns="46800" rIns="90000" bIns="46800">
            <a:noAutofit/>
          </a:bodyPr>
          <a:lstStyle>
            <a:lvl1pPr marL="0" indent="0" algn="ctr">
              <a:lnSpc>
                <a:spcPct val="110000"/>
              </a:lnSpc>
              <a:buNone/>
              <a:defRPr sz="4000" b="1" spc="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2024/9/9</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2024/9/9</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2024/9/9</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2024/9/9</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2024/9/9</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2024/9/9</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2024/9/9</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和内容">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标题 1"/>
          <p:cNvSpPr>
            <a:spLocks noGrp="1"/>
          </p:cNvSpPr>
          <p:nvPr>
            <p:ph type="ctrTitle"/>
            <p:custDataLst>
              <p:tags r:id="rId1"/>
            </p:custDataLst>
          </p:nvPr>
        </p:nvSpPr>
        <p:spPr>
          <a:xfrm>
            <a:off x="1151810" y="1223645"/>
            <a:ext cx="9799200" cy="2570400"/>
          </a:xfrm>
        </p:spPr>
        <p:txBody>
          <a:bodyPr lIns="90000" tIns="46800" rIns="90000" bIns="46800" anchor="b" anchorCtr="0">
            <a:normAutofit/>
          </a:bodyPr>
          <a:lstStyle>
            <a:lvl1pPr algn="ctr">
              <a:defRPr sz="4800">
                <a:solidFill>
                  <a:schemeClr val="accent5">
                    <a:lumMod val="75000"/>
                  </a:schemeClr>
                </a:solidFill>
                <a:latin typeface="思源黑体 CN Heavy" panose="020B0A00000000000000" charset="-122"/>
                <a:ea typeface="思源黑体 CN Heavy" panose="020B0A00000000000000" charset="-122"/>
              </a:defRPr>
            </a:lvl1pPr>
          </a:lstStyle>
          <a:p>
            <a:r>
              <a:rPr lang="zh-CN" altLang="en-US" dirty="0"/>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330" y="410845"/>
            <a:ext cx="10968990" cy="626745"/>
          </a:xfrm>
        </p:spPr>
        <p:txBody>
          <a:bodyPr vert="horz" lIns="90000" tIns="46800" rIns="90000" bIns="46800" rtlCol="0" anchor="ctr" anchorCtr="0">
            <a:normAutofit/>
          </a:bodyPr>
          <a:lstStyle>
            <a:lvl1pPr>
              <a:defRPr sz="2800" b="1">
                <a:solidFill>
                  <a:schemeClr val="bg1"/>
                </a:solidFill>
                <a:latin typeface="思源黑体 CN Heavy" panose="020B0A00000000000000" charset="-122"/>
                <a:ea typeface="思源黑体 CN Heavy" panose="020B0A00000000000000" charset="-122"/>
              </a:defRPr>
            </a:lvl1pPr>
          </a:lstStyle>
          <a:p>
            <a:pPr lvl="0"/>
            <a:r>
              <a:rPr lang="zh-CN" altLang="en-US"/>
              <a:t>单击此处编辑母版标题样式</a:t>
            </a:r>
          </a:p>
        </p:txBody>
      </p:sp>
      <p:sp>
        <p:nvSpPr>
          <p:cNvPr id="6" name="内容占位符 5"/>
          <p:cNvSpPr>
            <a:spLocks noGrp="1"/>
          </p:cNvSpPr>
          <p:nvPr>
            <p:ph sz="quarter" idx="10"/>
          </p:nvPr>
        </p:nvSpPr>
        <p:spPr>
          <a:xfrm>
            <a:off x="1050131" y="1693865"/>
            <a:ext cx="10091737" cy="626746"/>
          </a:xfrm>
        </p:spPr>
        <p:txBody>
          <a:bodyPr>
            <a:noAutofit/>
          </a:bodyPr>
          <a:lstStyle>
            <a:lvl1pPr marL="0" indent="0">
              <a:buFontTx/>
              <a:buNone/>
              <a:defRPr sz="2800">
                <a:solidFill>
                  <a:schemeClr val="tx1"/>
                </a:solidFill>
                <a:latin typeface="方正兰亭黑简体" panose="02000000000000000000" pitchFamily="2" charset="-122"/>
                <a:ea typeface="方正兰亭黑简体" panose="02000000000000000000" pitchFamily="2" charset="-122"/>
              </a:defRPr>
            </a:lvl1pPr>
            <a:lvl2pPr marL="457200" indent="0">
              <a:buFontTx/>
              <a:buNone/>
              <a:defRPr sz="2800">
                <a:solidFill>
                  <a:schemeClr val="tx1"/>
                </a:solidFill>
                <a:latin typeface="方正兰亭黑简体" panose="02000000000000000000" pitchFamily="2" charset="-122"/>
                <a:ea typeface="方正兰亭黑简体" panose="02000000000000000000" pitchFamily="2" charset="-122"/>
              </a:defRPr>
            </a:lvl2pPr>
            <a:lvl3pPr marL="914400" indent="0">
              <a:buFontTx/>
              <a:buNone/>
              <a:defRPr sz="2800">
                <a:solidFill>
                  <a:schemeClr val="tx1"/>
                </a:solidFill>
                <a:latin typeface="方正兰亭黑简体" panose="02000000000000000000" pitchFamily="2" charset="-122"/>
                <a:ea typeface="方正兰亭黑简体" panose="02000000000000000000" pitchFamily="2" charset="-122"/>
              </a:defRPr>
            </a:lvl3pPr>
            <a:lvl4pPr marL="1371600" indent="0">
              <a:buFontTx/>
              <a:buNone/>
              <a:defRPr sz="2800">
                <a:solidFill>
                  <a:schemeClr val="tx1"/>
                </a:solidFill>
                <a:latin typeface="方正兰亭黑简体" panose="02000000000000000000" pitchFamily="2" charset="-122"/>
                <a:ea typeface="方正兰亭黑简体" panose="02000000000000000000" pitchFamily="2" charset="-122"/>
              </a:defRPr>
            </a:lvl4pPr>
            <a:lvl5pPr marL="1828800" indent="0">
              <a:buFontTx/>
              <a:buNone/>
              <a:defRPr sz="2800">
                <a:solidFill>
                  <a:schemeClr val="tx1"/>
                </a:solidFill>
                <a:latin typeface="方正兰亭黑简体" panose="02000000000000000000" pitchFamily="2" charset="-122"/>
                <a:ea typeface="方正兰亭黑简体" panose="02000000000000000000" pitchFamily="2" charset="-122"/>
              </a:defRPr>
            </a:lvl5pPr>
          </a:lstStyle>
          <a:p>
            <a:pPr lvl="0"/>
            <a:r>
              <a:rPr lang="zh-CN" altLang="en-US" dirty="0"/>
              <a:t>单击此处编辑母版文本样式</a:t>
            </a:r>
          </a:p>
          <a:p>
            <a:pPr lvl="1"/>
            <a:endParaRPr lang="zh-CN" altLang="en-US" dirty="0"/>
          </a:p>
        </p:txBody>
      </p:sp>
      <p:sp>
        <p:nvSpPr>
          <p:cNvPr id="8" name="文本占位符 7"/>
          <p:cNvSpPr>
            <a:spLocks noGrp="1"/>
          </p:cNvSpPr>
          <p:nvPr>
            <p:ph type="body" sz="quarter" idx="11"/>
          </p:nvPr>
        </p:nvSpPr>
        <p:spPr>
          <a:xfrm>
            <a:off x="1049338" y="2438400"/>
            <a:ext cx="10091737" cy="3759200"/>
          </a:xfrm>
        </p:spPr>
        <p:txBody>
          <a:bodyPr>
            <a:normAutofit/>
          </a:bodyPr>
          <a:lstStyle>
            <a:lvl1pPr marL="0" indent="612140">
              <a:buFontTx/>
              <a:buNone/>
              <a:defRPr sz="2400" spc="0">
                <a:solidFill>
                  <a:schemeClr val="tx1"/>
                </a:solidFill>
                <a:latin typeface="楷体" panose="02010609060101010101" pitchFamily="49" charset="-122"/>
                <a:ea typeface="楷体" panose="02010609060101010101" pitchFamily="49" charset="-122"/>
              </a:defRPr>
            </a:lvl1pPr>
            <a:lvl2pPr marL="457200" indent="612140">
              <a:buFontTx/>
              <a:buNone/>
              <a:defRPr sz="2400" spc="0">
                <a:solidFill>
                  <a:schemeClr val="tx1"/>
                </a:solidFill>
                <a:latin typeface="楷体" panose="02010609060101010101" pitchFamily="49" charset="-122"/>
                <a:ea typeface="楷体" panose="02010609060101010101" pitchFamily="49" charset="-122"/>
              </a:defRPr>
            </a:lvl2pPr>
            <a:lvl3pPr marL="914400" indent="612140">
              <a:buFontTx/>
              <a:buNone/>
              <a:defRPr sz="2400" spc="0">
                <a:solidFill>
                  <a:schemeClr val="tx1"/>
                </a:solidFill>
                <a:latin typeface="楷体" panose="02010609060101010101" pitchFamily="49" charset="-122"/>
                <a:ea typeface="楷体" panose="02010609060101010101" pitchFamily="49" charset="-122"/>
              </a:defRPr>
            </a:lvl3pPr>
            <a:lvl4pPr marL="1371600" indent="612140">
              <a:buFontTx/>
              <a:buNone/>
              <a:defRPr sz="2400" spc="0">
                <a:solidFill>
                  <a:schemeClr val="tx1"/>
                </a:solidFill>
                <a:latin typeface="楷体" panose="02010609060101010101" pitchFamily="49" charset="-122"/>
                <a:ea typeface="楷体" panose="02010609060101010101" pitchFamily="49" charset="-122"/>
              </a:defRPr>
            </a:lvl4pPr>
            <a:lvl5pPr marL="1828800" indent="612140">
              <a:buFontTx/>
              <a:buNone/>
              <a:defRPr sz="2400" spc="0">
                <a:solidFill>
                  <a:schemeClr val="tx1"/>
                </a:solidFill>
                <a:latin typeface="楷体" panose="02010609060101010101" pitchFamily="49" charset="-122"/>
                <a:ea typeface="楷体" panose="02010609060101010101" pitchFamily="49" charset="-122"/>
              </a:defRPr>
            </a:lvl5p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3673475" y="2708275"/>
            <a:ext cx="5321300" cy="767080"/>
          </a:xfrm>
        </p:spPr>
        <p:txBody>
          <a:bodyPr lIns="90000" tIns="46800" rIns="90000" bIns="46800" anchor="b" anchorCtr="0">
            <a:noAutofit/>
          </a:bodyPr>
          <a:lstStyle>
            <a:lvl1pPr algn="ctr">
              <a:defRPr sz="5400" b="1">
                <a:solidFill>
                  <a:schemeClr val="accent5">
                    <a:lumMod val="75000"/>
                  </a:schemeClr>
                </a:solidFill>
                <a:latin typeface="思源黑体 CN Heavy" panose="020B0A00000000000000" charset="-122"/>
                <a:ea typeface="思源黑体 CN Heavy" panose="020B0A00000000000000" charset="-122"/>
              </a:defRPr>
            </a:lvl1pPr>
          </a:lstStyle>
          <a:p>
            <a:r>
              <a:rPr lang="zh-CN" altLang="en-US" dirty="0"/>
              <a:t>谢谢</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1_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0" y="2338841"/>
            <a:ext cx="12192000" cy="1097601"/>
          </a:xfrm>
        </p:spPr>
        <p:txBody>
          <a:bodyPr anchor="b"/>
          <a:lstStyle>
            <a:lvl1pPr algn="ctr">
              <a:defRPr sz="6000" b="1">
                <a:solidFill>
                  <a:schemeClr val="bg1"/>
                </a:solidFill>
                <a:latin typeface="微软雅黑" panose="020B0503020204020204" charset="-122"/>
                <a:ea typeface="微软雅黑" panose="020B0503020204020204" charset="-122"/>
              </a:defRPr>
            </a:lvl1pPr>
          </a:lstStyle>
          <a:p>
            <a:r>
              <a:rPr lang="zh-CN" altLang="en-US"/>
              <a:t>单击此处编辑母版标题样式</a:t>
            </a:r>
          </a:p>
        </p:txBody>
      </p:sp>
      <p:sp>
        <p:nvSpPr>
          <p:cNvPr id="3" name="副标题 2"/>
          <p:cNvSpPr>
            <a:spLocks noGrp="1"/>
          </p:cNvSpPr>
          <p:nvPr>
            <p:ph type="subTitle" idx="1"/>
          </p:nvPr>
        </p:nvSpPr>
        <p:spPr>
          <a:xfrm>
            <a:off x="0" y="3749077"/>
            <a:ext cx="12192000" cy="749403"/>
          </a:xfrm>
        </p:spPr>
        <p:txBody>
          <a:bodyPr/>
          <a:lstStyle>
            <a:lvl1pPr marL="0" indent="0" algn="ctr">
              <a:buNone/>
              <a:defRPr sz="2400" b="1">
                <a:solidFill>
                  <a:schemeClr val="bg1"/>
                </a:solidFill>
                <a:latin typeface="微软雅黑" panose="020B0503020204020204" charset="-122"/>
                <a:ea typeface="微软雅黑" panose="020B050302020402020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pic>
        <p:nvPicPr>
          <p:cNvPr id="7" name="图片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73422" y="356568"/>
            <a:ext cx="2453862" cy="378627"/>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标题和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378702" y="351340"/>
            <a:ext cx="10515600" cy="664149"/>
          </a:xfrm>
        </p:spPr>
        <p:txBody>
          <a:bodyPr>
            <a:normAutofit/>
          </a:bodyPr>
          <a:lstStyle>
            <a:lvl1pPr>
              <a:defRPr sz="2800" b="1">
                <a:solidFill>
                  <a:schemeClr val="bg1"/>
                </a:solidFill>
                <a:latin typeface="微软雅黑" panose="020B0503020204020204" charset="-122"/>
                <a:ea typeface="微软雅黑" panose="020B0503020204020204" charset="-122"/>
              </a:defRPr>
            </a:lvl1pPr>
          </a:lstStyle>
          <a:p>
            <a:r>
              <a:rPr lang="zh-CN" altLang="en-US"/>
              <a:t>单击此处编辑母版标题样式</a:t>
            </a:r>
          </a:p>
        </p:txBody>
      </p:sp>
      <p:sp>
        <p:nvSpPr>
          <p:cNvPr id="3" name="内容占位符 2"/>
          <p:cNvSpPr>
            <a:spLocks noGrp="1"/>
          </p:cNvSpPr>
          <p:nvPr>
            <p:ph idx="1"/>
          </p:nvPr>
        </p:nvSpPr>
        <p:spPr>
          <a:xfrm>
            <a:off x="580882" y="1572901"/>
            <a:ext cx="10515600" cy="4351338"/>
          </a:xfrm>
        </p:spPr>
        <p:txBody>
          <a:bodyPr/>
          <a:lstStyle>
            <a:lvl1pPr>
              <a:lnSpc>
                <a:spcPct val="150000"/>
              </a:lnSpc>
              <a:defRPr b="1">
                <a:solidFill>
                  <a:schemeClr val="tx1">
                    <a:lumMod val="75000"/>
                    <a:lumOff val="25000"/>
                  </a:schemeClr>
                </a:solidFill>
                <a:latin typeface="微软雅黑" panose="020B0503020204020204" charset="-122"/>
                <a:ea typeface="微软雅黑" panose="020B0503020204020204" charset="-122"/>
              </a:defRPr>
            </a:lvl1pPr>
            <a:lvl2pPr>
              <a:lnSpc>
                <a:spcPct val="150000"/>
              </a:lnSpc>
              <a:defRPr b="1">
                <a:solidFill>
                  <a:schemeClr val="tx1">
                    <a:lumMod val="75000"/>
                    <a:lumOff val="25000"/>
                  </a:schemeClr>
                </a:solidFill>
                <a:latin typeface="微软雅黑" panose="020B0503020204020204" charset="-122"/>
                <a:ea typeface="微软雅黑" panose="020B0503020204020204" charset="-122"/>
              </a:defRPr>
            </a:lvl2pPr>
            <a:lvl3pPr>
              <a:lnSpc>
                <a:spcPct val="150000"/>
              </a:lnSpc>
              <a:defRPr b="1">
                <a:solidFill>
                  <a:schemeClr val="tx1">
                    <a:lumMod val="75000"/>
                    <a:lumOff val="25000"/>
                  </a:schemeClr>
                </a:solidFill>
                <a:latin typeface="微软雅黑" panose="020B0503020204020204" charset="-122"/>
                <a:ea typeface="微软雅黑" panose="020B0503020204020204" charset="-122"/>
              </a:defRPr>
            </a:lvl3pPr>
            <a:lvl4pPr>
              <a:lnSpc>
                <a:spcPct val="150000"/>
              </a:lnSpc>
              <a:defRPr>
                <a:solidFill>
                  <a:schemeClr val="tx1">
                    <a:lumMod val="75000"/>
                    <a:lumOff val="25000"/>
                  </a:schemeClr>
                </a:solidFill>
                <a:latin typeface="微软雅黑" panose="020B0503020204020204" charset="-122"/>
                <a:ea typeface="微软雅黑" panose="020B0503020204020204" charset="-122"/>
              </a:defRPr>
            </a:lvl4pPr>
            <a:lvl5pPr>
              <a:lnSpc>
                <a:spcPct val="150000"/>
              </a:lnSpc>
              <a:defRPr>
                <a:solidFill>
                  <a:schemeClr val="tx1">
                    <a:lumMod val="75000"/>
                    <a:lumOff val="25000"/>
                  </a:schemeClr>
                </a:solidFill>
                <a:latin typeface="微软雅黑" panose="020B0503020204020204" charset="-122"/>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pic>
        <p:nvPicPr>
          <p:cNvPr id="7" name="图片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88623" y="6321802"/>
            <a:ext cx="2069270" cy="319697"/>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1_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0" y="1939079"/>
            <a:ext cx="12192000" cy="1833395"/>
          </a:xfrm>
        </p:spPr>
        <p:txBody>
          <a:bodyPr anchor="b"/>
          <a:lstStyle>
            <a:lvl1pPr algn="ctr">
              <a:defRPr sz="6000" b="1">
                <a:solidFill>
                  <a:schemeClr val="bg1"/>
                </a:solidFill>
                <a:latin typeface="微软雅黑" panose="020B0503020204020204" charset="-122"/>
                <a:ea typeface="微软雅黑" panose="020B0503020204020204" charset="-122"/>
              </a:defRPr>
            </a:lvl1pPr>
          </a:lstStyle>
          <a:p>
            <a:r>
              <a:rPr lang="zh-CN" altLang="en-US"/>
              <a:t>单击此处编辑母版标题样式</a:t>
            </a:r>
          </a:p>
        </p:txBody>
      </p:sp>
      <p:sp>
        <p:nvSpPr>
          <p:cNvPr id="3" name="文本占位符 2"/>
          <p:cNvSpPr>
            <a:spLocks noGrp="1"/>
          </p:cNvSpPr>
          <p:nvPr>
            <p:ph type="body" idx="1"/>
          </p:nvPr>
        </p:nvSpPr>
        <p:spPr>
          <a:xfrm>
            <a:off x="0" y="4529728"/>
            <a:ext cx="12192000" cy="1500187"/>
          </a:xfrm>
        </p:spPr>
        <p:txBody>
          <a:bodyPr/>
          <a:lstStyle>
            <a:lvl1pPr marL="0" indent="0" algn="ctr">
              <a:buNone/>
              <a:defRPr sz="2400" b="1">
                <a:solidFill>
                  <a:schemeClr val="bg1"/>
                </a:solidFill>
                <a:latin typeface="微软雅黑" panose="020B0503020204020204" charset="-122"/>
                <a:ea typeface="微软雅黑" panose="020B0503020204020204" charset="-122"/>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C70E674-CA8D-43FC-99A3-A843FAB0CE9E}" type="datetimeFigureOut">
              <a:rPr lang="zh-CN" altLang="en-US" smtClean="0"/>
              <a:t>2024/9/9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7448254-557A-4185-9780-8DCE86EE0149}" type="slidenum">
              <a:rPr lang="zh-CN" altLang="en-US" smtClean="0"/>
              <a:t>‹#›</a:t>
            </a:fld>
            <a:endParaRPr lang="zh-CN" altLang="en-US"/>
          </a:p>
        </p:txBody>
      </p:sp>
      <p:pic>
        <p:nvPicPr>
          <p:cNvPr id="7" name="图片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4623" y="325359"/>
            <a:ext cx="3455726" cy="533901"/>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仅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00351" y="2717752"/>
            <a:ext cx="10515600" cy="1325563"/>
          </a:xfrm>
        </p:spPr>
        <p:txBody>
          <a:bodyPr/>
          <a:lstStyle>
            <a:lvl1pPr>
              <a:defRPr b="1">
                <a:solidFill>
                  <a:schemeClr val="bg1"/>
                </a:solidFill>
                <a:latin typeface="微软雅黑" panose="020B0503020204020204" charset="-122"/>
                <a:ea typeface="微软雅黑" panose="020B0503020204020204" charset="-122"/>
              </a:defRPr>
            </a:lvl1pPr>
          </a:lstStyle>
          <a:p>
            <a:r>
              <a:rPr lang="zh-CN" altLang="en-US"/>
              <a:t>单击此处编辑母版标题样式</a:t>
            </a:r>
          </a:p>
        </p:txBody>
      </p:sp>
      <p:sp>
        <p:nvSpPr>
          <p:cNvPr id="3" name="日期占位符 2"/>
          <p:cNvSpPr>
            <a:spLocks noGrp="1"/>
          </p:cNvSpPr>
          <p:nvPr>
            <p:ph type="dt" sz="half" idx="10"/>
          </p:nvPr>
        </p:nvSpPr>
        <p:spPr/>
        <p:txBody>
          <a:bodyPr/>
          <a:lstStyle/>
          <a:p>
            <a:fld id="{CC70E674-CA8D-43FC-99A3-A843FAB0CE9E}" type="datetimeFigureOut">
              <a:rPr lang="zh-CN" altLang="en-US" smtClean="0"/>
              <a:t>2024/9/9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7448254-557A-4185-9780-8DCE86EE0149}" type="slidenum">
              <a:rPr lang="zh-CN" altLang="en-US" smtClean="0"/>
              <a:t>‹#›</a:t>
            </a:fld>
            <a:endParaRPr lang="zh-CN" altLang="en-US"/>
          </a:p>
        </p:txBody>
      </p:sp>
      <p:pic>
        <p:nvPicPr>
          <p:cNvPr id="6" name="图片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09507" y="372911"/>
            <a:ext cx="2573721" cy="39763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2024/9/9</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tags" Target="../tags/tag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7.xml"/><Relationship Id="rId10" Type="http://schemas.openxmlformats.org/officeDocument/2006/relationships/slideLayout" Target="../slideLayouts/slideLayout10.xml"/><Relationship Id="rId19" Type="http://schemas.openxmlformats.org/officeDocument/2006/relationships/tags" Target="../tags/tag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20"/>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1"/>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2024/9/9</a:t>
            </a:fld>
            <a:endParaRPr lang="zh-CN" altLang="en-US"/>
          </a:p>
        </p:txBody>
      </p:sp>
      <p:sp>
        <p:nvSpPr>
          <p:cNvPr id="5" name="页脚占位符 4"/>
          <p:cNvSpPr>
            <a:spLocks noGrp="1"/>
          </p:cNvSpPr>
          <p:nvPr>
            <p:ph type="ftr" sz="quarter" idx="3"/>
            <p:custDataLst>
              <p:tags r:id="rId22"/>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8"/>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p:txBody>
          <a:bodyPr>
            <a:normAutofit/>
          </a:bodyPr>
          <a:lstStyle/>
          <a:p>
            <a:r>
              <a:rPr lang="en-US" altLang="zh-CN" dirty="0"/>
              <a:t>《</a:t>
            </a:r>
            <a:r>
              <a:rPr lang="zh-CN" altLang="en-US" dirty="0"/>
              <a:t>幼儿心理学</a:t>
            </a:r>
            <a:r>
              <a:rPr lang="en-US" altLang="zh-CN" dirty="0"/>
              <a:t>》</a:t>
            </a:r>
            <a:r>
              <a:rPr lang="zh-CN" altLang="en-US" dirty="0"/>
              <a:t>（第三版）</a:t>
            </a:r>
            <a:endParaRPr lang="zh-CN" altLang="zh-CN" dirty="0"/>
          </a:p>
        </p:txBody>
      </p:sp>
      <p:sp>
        <p:nvSpPr>
          <p:cNvPr id="3" name="副标题 2"/>
          <p:cNvSpPr>
            <a:spLocks noGrp="1"/>
          </p:cNvSpPr>
          <p:nvPr>
            <p:ph type="subTitle" idx="1"/>
            <p:custDataLst>
              <p:tags r:id="rId3"/>
            </p:custDataLst>
          </p:nvPr>
        </p:nvSpPr>
        <p:spPr/>
        <p:txBody>
          <a:bodyPr/>
          <a:lstStyle/>
          <a:p>
            <a:r>
              <a:rPr lang="zh-CN" altLang="en-US" dirty="0"/>
              <a:t>第八章  树立科学的儿童观和教育观</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a:bodyPr>
          <a:lstStyle/>
          <a:p>
            <a:pPr marL="0" indent="609600" algn="l">
              <a:spcBef>
                <a:spcPts val="1000"/>
              </a:spcBef>
              <a:buClrTx/>
              <a:buSzTx/>
              <a:buNone/>
              <a:extLst>
                <a:ext uri="{35155182-B16C-46BC-9424-99874614C6A1}">
                  <wpsdc:indentchars xmlns:wpsdc="http://www.wps.cn/officeDocument/2017/drawingmlCustomData" xmlns="" val="200" checksum="4158780845"/>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发展的活动性。心理的发展不能简单地归结为先天程序的展开，也不能机械地归结为后天环境的复写。这里起决定作用的是主体与客体之间的相互作用。相互作用就是儿童对环境采取的一系列活动，这种活动包括外部活动和内化活动两个方面。外部活动指一切操作外部事物的行为，内部活动指的是经过概括化、言语化、简缩化，在头脑里进行的内部智力活动，儿童的外部活动和内部活动都是人脑对客观现实的反映活动。</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t>第一节   认知的概述</a:t>
            </a:r>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b="1" dirty="0">
                <a:sym typeface="+mn-ea"/>
              </a:rPr>
              <a:t>一、儿童心理发展的特性</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77500" lnSpcReduction="10000"/>
          </a:bodyPr>
          <a:lstStyle/>
          <a:p>
            <a:pPr marL="0" indent="431800" algn="l">
              <a:spcBef>
                <a:spcPts val="1000"/>
              </a:spcBef>
              <a:buClrTx/>
              <a:buSzTx/>
              <a:buNone/>
              <a:extLst>
                <a:ext uri="{35155182-B16C-46BC-9424-99874614C6A1}">
                  <wpsdc:indentchars xmlns:wpsdc="http://www.wps.cn/officeDocument/2017/drawingmlCustomData" xmlns="" val="200" checksum="3588746719"/>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发展的个别性。每一个儿童的先天条件和后天条件是不同的，世上没有两个儿童具有完全一致的发展条件。因此，每个儿童的发展又都是特殊的、个别的。儿童发展心理学为我们揭示的知识是平均水平、一般规律、发展趋势，而不是刻板的轨迹和统一的标准。从特定的意义上我们可以说，每个孩子的发展都遵循着儿童发展心理学的规律。也可以说，没有一个儿童是按照书本描写的样子发展的。因此，儿童发展的一般规律存在于个别之中，个别之中蕴含着一般的道理。在实际教育过程中，我们要善于将一般的理论与个别的实际结合起来，用理论来分析、解释和指导实际，而不要生搬硬套。每一个儿童都是特殊的，每一个儿童的发展都是不可复制的。我们一定要树立尊重个体、尊重差异的现代教育理念，防止用一把抓、一模压、一刀切的不良教育伤害儿童。</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t>第一节   认知的概述</a:t>
            </a:r>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b="1" dirty="0">
                <a:sym typeface="+mn-ea"/>
              </a:rPr>
              <a:t>一、儿童心理发展的特性</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90000"/>
          </a:bodyPr>
          <a:lstStyle/>
          <a:p>
            <a:pPr marL="0" indent="558800" algn="l">
              <a:spcBef>
                <a:spcPts val="1000"/>
              </a:spcBef>
              <a:buClrTx/>
              <a:buSzTx/>
              <a:buNone/>
              <a:extLst>
                <a:ext uri="{35155182-B16C-46BC-9424-99874614C6A1}">
                  <wpsdc:indentchars xmlns:wpsdc="http://www.wps.cn/officeDocument/2017/drawingmlCustomData" xmlns="" val="200" checksum="1956455923"/>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根据当前学科发展的水平，我们在本教材里向大家介绍了大量的研究成果和系统的理论知识。同时又必须承认，本教材介绍的这些知识，只是初步的、奠基性的。</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558800" algn="l">
              <a:spcBef>
                <a:spcPts val="1000"/>
              </a:spcBef>
              <a:buClrTx/>
              <a:buSzTx/>
              <a:buNone/>
              <a:extLst>
                <a:ext uri="{35155182-B16C-46BC-9424-99874614C6A1}">
                  <wpsdc:indentchars xmlns:wpsdc="http://www.wps.cn/officeDocument/2017/drawingmlCustomData" xmlns="" val="200" checksum="1956455923"/>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幼儿心理学是发展心理学的一个分支。幼儿阶段的心理发展，只是儿童心理乃至终生发展心理的一段截流。幼儿的心理特点是发展中的特点，因而它是变化的、非定型的特点。我们要牢固地树立发展的观念，把握发展的趋势，从发展的全过程中来认识幼儿的心理特点。</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t>第一节   认知的概述</a:t>
            </a:r>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二、幼儿心理学的学科也在不断发展</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87500"/>
          </a:bodyPr>
          <a:lstStyle/>
          <a:p>
            <a:pPr marL="0" indent="482600" algn="l">
              <a:spcBef>
                <a:spcPts val="1000"/>
              </a:spcBef>
              <a:buClrTx/>
              <a:buSzTx/>
              <a:buNone/>
              <a:extLst>
                <a:ext uri="{35155182-B16C-46BC-9424-99874614C6A1}">
                  <wpsdc:indentchars xmlns:wpsdc="http://www.wps.cn/officeDocument/2017/drawingmlCustomData" xmlns="" val="200" checksum="2980959856"/>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幼儿心理学的研究水平受科学研究方法水平的制约。每一次研究方法的改进，都会极大地促进研究水平的提高和研究成果的丰富。例如，习惯化和去习惯化的研究方法的建立，就极大地促进了关于婴儿心理的研究。根据同样的原理，我们也可以相信，将来随着新的研究方法的确立，一定会有更新的研究成果涌现出来。我们也已经知道，每一种具体的研究方法既有特定的价值，也有一定的局限，而每一项具体的研究总是局限在一个特定的范围之内。它的发现和认识总是有限的。我们只能在不断的研究和发现中逐步地认识和把握幼儿的心理特点。这是一个永无休止的认识过程。</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t>第一节   认知的概述</a:t>
            </a:r>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二、幼儿心理学的学科也在不断发展</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77500" lnSpcReduction="10000"/>
          </a:bodyPr>
          <a:lstStyle/>
          <a:p>
            <a:pPr marL="0" indent="431800" algn="l">
              <a:spcBef>
                <a:spcPts val="1000"/>
              </a:spcBef>
              <a:buClrTx/>
              <a:buSzTx/>
              <a:buNone/>
              <a:extLst>
                <a:ext uri="{35155182-B16C-46BC-9424-99874614C6A1}">
                  <wpsdc:indentchars xmlns:wpsdc="http://www.wps.cn/officeDocument/2017/drawingmlCustomData" xmlns="" val="200" checksum="3588746719"/>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人类的知识，总是处于不断重新组织的过程中。任何知识体系，都不是现成的、凝固的，而是发展的、不断建构的。幼儿心理学同样也不是僵化的知识平面。因此，我们从课程中了解到有关幼儿的心理特点后，不是学习的结束，而只是学习的开始。我们应该运用所学的基础知识，去接近幼儿，解读幼儿，并且不断地吸收最新的科研成果，不断地充实我们的知识体系。</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31800" algn="l">
              <a:spcBef>
                <a:spcPts val="1000"/>
              </a:spcBef>
              <a:buClrTx/>
              <a:buSzTx/>
              <a:buNone/>
              <a:extLst>
                <a:ext uri="{35155182-B16C-46BC-9424-99874614C6A1}">
                  <wpsdc:indentchars xmlns:wpsdc="http://www.wps.cn/officeDocument/2017/drawingmlCustomData" xmlns="" val="200" checksum="3588746719"/>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正因为有关幼儿心理的知识是变化的、发展的，我们在学习和运用的过程中，要密切联系幼儿的实际。一方面，要积极运用理论知识，用理论来指导实际，分析实际，预测未来；另一方面，也要力戒孤立地、片面地用书本知识去套每一个具体的儿童。事实上，活生生的儿童，总是比概括化的理论更生动、更丰富多彩。</a:t>
            </a:r>
            <a:endParaRPr b="0" dirty="0"/>
          </a:p>
        </p:txBody>
      </p:sp>
      <p:sp>
        <p:nvSpPr>
          <p:cNvPr id="5" name="标题 4"/>
          <p:cNvSpPr>
            <a:spLocks noGrp="1"/>
          </p:cNvSpPr>
          <p:nvPr>
            <p:ph type="title"/>
          </p:nvPr>
        </p:nvSpPr>
        <p:spPr/>
        <p:txBody>
          <a:bodyPr/>
          <a:lstStyle/>
          <a:p>
            <a:r>
              <a:rPr lang="zh-CN" altLang="en-US" dirty="0"/>
              <a:t>第一节   认知的概述</a:t>
            </a:r>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二、幼儿心理学的学科也在不断发展</a:t>
            </a:r>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87500"/>
          </a:bodyPr>
          <a:lstStyle/>
          <a:p>
            <a:pPr marL="0" indent="482600" algn="l">
              <a:spcBef>
                <a:spcPts val="1000"/>
              </a:spcBef>
              <a:buClrTx/>
              <a:buSzTx/>
              <a:buNone/>
              <a:extLst>
                <a:ext uri="{35155182-B16C-46BC-9424-99874614C6A1}">
                  <wpsdc:indentchars xmlns:wpsdc="http://www.wps.cn/officeDocument/2017/drawingmlCustomData" xmlns="" val="200" checksum="2980959856"/>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幼儿心理学的研究水平受科学研究方法水平的制约。每一次研究方法的改进，都会极大地促进研究水平的提高和研究成果的丰富。例如，习惯化和去习惯化的研究方法的建立，就极大地促进了关于婴儿心理的研究。根据同样的原理，我们也可以相信，将来随着新的研究方法的确立，一定会有更新的研究成果涌现出来。我们也已经知道，每一种具体的研究方法既有特定的价值，也有一定的局限，而每一项具体的研究总是局限在一个特定的范围之内。它的发现和认识总是有限的。我们只能在不断的研究和发现中逐步地认识和把握幼儿的心理特点。这是一个永无休止的认识过程。</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t>第一节   认知的概述</a:t>
            </a:r>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二、幼儿心理学的学科也在不断发展</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988040" cy="3485515"/>
          </a:xfrm>
        </p:spPr>
        <p:txBody>
          <a:bodyPr>
            <a:normAutofit fontScale="90000"/>
          </a:bodyPr>
          <a:lstStyle/>
          <a:p>
            <a:pPr marL="0" indent="558800" algn="l">
              <a:spcBef>
                <a:spcPts val="1000"/>
              </a:spcBef>
              <a:buClrTx/>
              <a:buSzTx/>
              <a:buNone/>
              <a:extLst>
                <a:ext uri="{35155182-B16C-46BC-9424-99874614C6A1}">
                  <wpsdc:indentchars xmlns:wpsdc="http://www.wps.cn/officeDocument/2017/drawingmlCustomData" xmlns="" val="200" checksum="1956455923"/>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1. 名词：发展的连续性；发展的阶段性；发展的规律性。</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558800" algn="l">
              <a:spcBef>
                <a:spcPts val="1000"/>
              </a:spcBef>
              <a:buClrTx/>
              <a:buSzTx/>
              <a:buNone/>
              <a:extLst>
                <a:ext uri="{35155182-B16C-46BC-9424-99874614C6A1}">
                  <wpsdc:indentchars xmlns:wpsdc="http://www.wps.cn/officeDocument/2017/drawingmlCustomData" xmlns="" val="200" checksum="1956455923"/>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2.如何看待儿童心理发展的连续性与阶段性？你认为儿童心理发展的连续性与阶段性之间的关系是什么？</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558800" algn="l">
              <a:spcBef>
                <a:spcPts val="1000"/>
              </a:spcBef>
              <a:buClrTx/>
              <a:buSzTx/>
              <a:buNone/>
              <a:extLst>
                <a:ext uri="{35155182-B16C-46BC-9424-99874614C6A1}">
                  <wpsdc:indentchars xmlns:wpsdc="http://www.wps.cn/officeDocument/2017/drawingmlCustomData" xmlns="" val="200" checksum="1956455923"/>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3. 语言是心理的工具。你如何认识语言在幼儿心理发展中的作用？</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558800" algn="l">
              <a:spcBef>
                <a:spcPts val="1000"/>
              </a:spcBef>
              <a:buClrTx/>
              <a:buSzTx/>
              <a:buNone/>
              <a:extLst>
                <a:ext uri="{35155182-B16C-46BC-9424-99874614C6A1}">
                  <wpsdc:indentchars xmlns:wpsdc="http://www.wps.cn/officeDocument/2017/drawingmlCustomData" xmlns="" val="200" checksum="1956455923"/>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4. 人类的知识体系是发展的。在如今这个信息社会中，这个观点的重要性是什么？</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t>第一节   认知的概述</a:t>
            </a:r>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dirty="0">
                <a:sym typeface="+mn-ea"/>
              </a:rPr>
              <a:t>复习与思考</a:t>
            </a: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a:bodyPr>
          <a:lstStyle/>
          <a:p>
            <a:pPr marL="0" indent="0">
              <a:buNone/>
            </a:pPr>
            <a:endParaRPr lang="zh-CN" altLang="en-US" b="0" dirty="0"/>
          </a:p>
          <a:p>
            <a:pPr marL="0" indent="609600" algn="l">
              <a:spcBef>
                <a:spcPts val="1000"/>
              </a:spcBef>
              <a:buClrTx/>
              <a:buSzTx/>
              <a:buNone/>
              <a:extLst>
                <a:ext uri="{35155182-B16C-46BC-9424-99874614C6A1}">
                  <wpsdc:indentchars xmlns:wpsdc="http://www.wps.cn/officeDocument/2017/drawingmlCustomData" xmlns="" val="200" checksum="4158780845"/>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早期教育是人类教育的一部分，因此，早期教育必须坚持儿童发展和儿童教育的科学观念。 </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t>第一节   认知的概述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4" name="内容占位符 3"/>
          <p:cNvSpPr>
            <a:spLocks noGrp="1"/>
          </p:cNvSpPr>
          <p:nvPr>
            <p:ph idx="1"/>
          </p:nvPr>
        </p:nvSpPr>
        <p:spPr>
          <a:xfrm>
            <a:off x="580390" y="2479978"/>
            <a:ext cx="10516235" cy="3485515"/>
          </a:xfrm>
        </p:spPr>
        <p:txBody>
          <a:bodyPr>
            <a:normAutofit fontScale="97500" lnSpcReduction="10000"/>
          </a:bodyPr>
          <a:lstStyle/>
          <a:p>
            <a:pPr marL="0" indent="355600" algn="l">
              <a:spcBef>
                <a:spcPts val="1000"/>
              </a:spcBef>
              <a:buClrTx/>
              <a:buSzTx/>
              <a:buNone/>
              <a:extLst>
                <a:ext uri="{35155182-B16C-46BC-9424-99874614C6A1}">
                  <wpsdc:indentchars xmlns:wpsdc="http://www.wps.cn/officeDocument/2017/drawingmlCustomData" xmlns="" val="200" checksum="3837665281"/>
                </a:ext>
              </a:extLst>
            </a:pPr>
            <a:r>
              <a:rPr lang="zh-CN" altLang="en-US" sz="2400" b="0" spc="0"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我们关于早期经验对人生发展重要性的认识,首先来自弗洛伊德。他的精神分析学说强调儿童的早期经验决定着人格发展的方向和质量。早期经验好，则今后的发展也好；早期经验不好，则今后的发展肯定不好。皮亚杰也是号召我们关注基础的先哲之一。他从人类认识发生的角度指出，儿童认知发展的第一阶段感知-运动阶段的心理发展，决定着心理演进的整个过程。这个阶段所进行的活动，构成了一种基本训练，为儿童从事逻辑运算做好准备。按照皮亚杰的观点，发展就是从低级阶段向高级阶段的过渡。</a:t>
            </a:r>
            <a:endParaRPr lang="zh-CN" altLang="en-US" sz="2400" b="0" spc="0" dirty="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dirty="0">
                <a:sym typeface="+mn-ea"/>
              </a:rPr>
              <a:t>一、正确看待早期教育的发展效应</a:t>
            </a:r>
            <a:endParaRPr lang="zh-CN" altLang="en-US"/>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97500" lnSpcReduction="10000"/>
          </a:bodyPr>
          <a:lstStyle/>
          <a:p>
            <a:pPr marL="0" indent="355600" algn="l">
              <a:spcBef>
                <a:spcPts val="1000"/>
              </a:spcBef>
              <a:buClrTx/>
              <a:buSzTx/>
              <a:buNone/>
              <a:extLst>
                <a:ext uri="{35155182-B16C-46BC-9424-99874614C6A1}">
                  <wpsdc:indentchars xmlns="" xmlns:wpsdc="http://www.wps.cn/officeDocument/2017/drawingmlCustomData" val="200" checksum="3837665281"/>
                </a:ext>
              </a:extLst>
            </a:pPr>
            <a:r>
              <a:rPr lang="zh-CN" altLang="en-US" sz="2400" b="0" spc="0"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先前的阶段总是后一阶段的准备。任何一个高级阶段既不可能是传说中的飞来峰，平白无故地突兀而至；也不是游戏中的抢椅子，简单地把低级阶段拱出去。发展过程中的低级阶段总是被高级阶段加以整合，在高一级的水平上得到改造，同时也使高级阶段得到充实和完善。相似的观点还来自新精神分析学派的埃里克森，他认为人从出生到死亡的整个生命周期中，婴儿期作为人生的第一阶段，对一生的发展具有重要影响。可以说，发展心理学家从不同的理论取向指出早期发展对人的一生发展的深远影响。</a:t>
            </a:r>
            <a:endParaRPr lang="zh-CN" altLang="en-US" sz="2400" b="0" spc="0" dirty="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dirty="0">
                <a:sym typeface="+mn-ea"/>
              </a:rPr>
              <a:t>一、正确看待早期教育的发展效应</a:t>
            </a:r>
            <a:endParaRPr lang="zh-CN" altLang="en-US"/>
          </a:p>
        </p:txBody>
      </p:sp>
    </p:spTree>
    <p:extLst>
      <p:ext uri="{BB962C8B-B14F-4D97-AF65-F5344CB8AC3E}">
        <p14:creationId xmlns:p14="http://schemas.microsoft.com/office/powerpoint/2010/main" val="3280695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 本章提要</a:t>
            </a:r>
          </a:p>
        </p:txBody>
      </p:sp>
      <p:sp>
        <p:nvSpPr>
          <p:cNvPr id="4" name="内容占位符 3"/>
          <p:cNvSpPr>
            <a:spLocks noGrp="1"/>
          </p:cNvSpPr>
          <p:nvPr>
            <p:ph idx="1"/>
          </p:nvPr>
        </p:nvSpPr>
        <p:spPr>
          <a:xfrm>
            <a:off x="581025" y="2298065"/>
            <a:ext cx="10515600" cy="3626485"/>
          </a:xfrm>
        </p:spPr>
        <p:txBody>
          <a:bodyPr/>
          <a:lstStyle/>
          <a:p>
            <a:pPr marL="0" indent="609600" algn="l">
              <a:spcBef>
                <a:spcPts val="1000"/>
              </a:spcBef>
              <a:buClrTx/>
              <a:buSzTx/>
              <a:buNone/>
              <a:extLst>
                <a:ext uri="{35155182-B16C-46BC-9424-99874614C6A1}">
                  <wpsdc:indentchars xmlns:wpsdc="http://www.wps.cn/officeDocument/2017/drawingmlCustomData" xmlns="" val="200" checksum="4158780845"/>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rPr>
              <a:t>本章是全书的总结，首先阐述了儿童的心理不是单独的过程，而是一个相互联系的系统。我们要将各个具体过程和特点的知识加以整合，从整体上把握幼儿，坚持儿童发展和儿童教育的科学观念，正确看待早期教育的发展效应。同时，儿童的发展是多元的、有差异的，早期教育要保护发展中的儿童的差异性，欣赏发展中的多样性，允许多元发展。</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90000" lnSpcReduction="20000"/>
          </a:bodyPr>
          <a:lstStyle/>
          <a:p>
            <a:pPr marL="0" indent="558800" algn="l">
              <a:spcBef>
                <a:spcPts val="1000"/>
              </a:spcBef>
              <a:buClrTx/>
              <a:buSzTx/>
              <a:buNone/>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rPr>
              <a:t>但是，强</a:t>
            </a: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调早期发展的重要性并不等于否认终身发展的重要性，也不等于宣扬早期定型的必然性。</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558800" algn="l">
              <a:spcBef>
                <a:spcPts val="1000"/>
              </a:spcBef>
              <a:buClrTx/>
              <a:buSzTx/>
              <a:buNone/>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埃里克森将人的生命周期划分为八个发展阶段。他指出每个发展阶段都有其特定的发展任务，对一生的发展质量都有关键的作用。如果个体在前一发展阶段中顺利地完成发展任务，就能形成积极的人格品质，向新的阶段过渡。如果个体在某个阶段中出现了障碍，没有妥善解决好发展任务，也可以通过教育在下一阶段加以弥补。</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dirty="0">
                <a:sym typeface="+mn-ea"/>
              </a:rPr>
              <a:t>一、正确看待早期教育的发展效应</a:t>
            </a: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87500" lnSpcReduction="20000"/>
          </a:bodyPr>
          <a:lstStyle/>
          <a:p>
            <a:pPr marL="0" indent="482600" algn="l">
              <a:spcBef>
                <a:spcPts val="1000"/>
              </a:spcBef>
              <a:buClrTx/>
              <a:buSzTx/>
              <a:buNone/>
              <a:extLst>
                <a:ext uri="{35155182-B16C-46BC-9424-99874614C6A1}">
                  <wpsdc:indentchars xmlns:wpsdc="http://www.wps.cn/officeDocument/2017/drawingmlCustomData" xmlns="" val="200" checksum="2980959856"/>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可见，发展是一个终生的任务。早期经验本身“要么让一个人成功要么让一个人毁灭”的情况并不多见。相反，在人的一生中有很多机会去消除由早期创伤所带来的伤害，教他们新的技能并重新给他们指引一条更富有成效的道路。早期的不利影响的持续或紧接着其他不利影响，可能会造成不良适应的发展结果。但是，如果早期经验的潜在伤害被以后好的经验所抵消，我们可以期望具有可塑性和弹性的人类幼儿表现出强烈的自动纠正的倾向，并表现出适应性的发展结果。</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82600" algn="l">
              <a:spcBef>
                <a:spcPts val="1000"/>
              </a:spcBef>
              <a:buClrTx/>
              <a:buSzTx/>
              <a:buNone/>
              <a:extLst>
                <a:ext uri="{35155182-B16C-46BC-9424-99874614C6A1}">
                  <wpsdc:indentchars xmlns:wpsdc="http://www.wps.cn/officeDocument/2017/drawingmlCustomData" xmlns="" val="200" checksum="2980959856"/>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总之，对于幼儿来说，早期发展既是奠基性的，又是初步的。忽视早期发展的作用是危险的，但过分夸大早期发展的“终生后效”也是有害的。</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dirty="0">
                <a:sym typeface="+mn-ea"/>
              </a:rPr>
              <a:t>一、正确看待早期教育的发展效应</a:t>
            </a:r>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75000" lnSpcReduction="10000"/>
          </a:bodyPr>
          <a:lstStyle/>
          <a:p>
            <a:pPr marL="0" indent="355600" algn="l">
              <a:spcBef>
                <a:spcPts val="1000"/>
              </a:spcBef>
              <a:buClrTx/>
              <a:buSzTx/>
              <a:buNone/>
              <a:extLst>
                <a:ext uri="{35155182-B16C-46BC-9424-99874614C6A1}">
                  <wpsdc:indentchars xmlns:wpsdc="http://www.wps.cn/officeDocument/2017/drawingmlCustomData" xmlns="" val="200" checksum="3837665281"/>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自从20世纪60年代以来，一种强调毕生发展的心理学观点开始形成。毕生发展心理学的代表人物是德国心理学家巴尔特斯。终生发展观认为，个体发展贯穿人的整个生命过程，并不是传统发展心理学所描述的那样简单：从出生到成熟是个体心理发展期，成年后处于平稳状态，然后老年期进入退行性发展。事实上，个体发展是多层次、多方面的。个体心理发展的目标包括三个可以转换的系统：成长、保持和调整。其中，成长指心理发展到更高水平，主要体现在儿童期。保持指个体面临新的挑战或潜在损失，努力维持和恢复正常的功能水平，主要表现在成年期。调整指当原有的心理水平在机能上不能修复时就在较低水平上加以调整，主要体现在老年期。在个体发展的每一个阶段，都存在着选择发展方向和目标、优化发展结果和补偿资源丧失三者相协调的心理机能。巴尔特斯指出，个体发展除了受到年龄因素的影响外，还受到历史阶段的影响和非规范事件的影响，前者如社会经济状况、战乱等，后者如疾病、婚姻变故、职业变迁等。每一个人的发展总是在生物和文化共同进化的总体框架中得到实现的。</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dirty="0">
                <a:sym typeface="+mn-ea"/>
              </a:rPr>
              <a:t>一、正确看待早期教育的发展效应</a:t>
            </a:r>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87500" lnSpcReduction="20000"/>
          </a:bodyPr>
          <a:lstStyle/>
          <a:p>
            <a:pPr marL="0" indent="482600" algn="l">
              <a:spcBef>
                <a:spcPts val="1000"/>
              </a:spcBef>
              <a:buClrTx/>
              <a:buSzTx/>
              <a:buNone/>
              <a:extLst>
                <a:ext uri="{35155182-B16C-46BC-9424-99874614C6A1}">
                  <wpsdc:indentchars xmlns:wpsdc="http://www.wps.cn/officeDocument/2017/drawingmlCustomData" xmlns="" val="200" checksum="2980959856"/>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可见，发展是一个终生的任务。早期经验本身“要么让一个人成功要么让一个人毁灭”的情况并不多见。相反，在人的一生中有很多机会去消除由早期创伤所带来的伤害，教他们新的技能并重新给他们指引一条更富有成效的道路。早期的不利影响的持续或紧接着其他不利影响，可能会造成不良适应的发展结果。但是，如果早期经验的潜在伤害被以后好的经验所抵消，我们可以期望具有可塑性和弹性的人类幼儿表现出强烈的自动纠正的倾向，并表现出适应性的发展结果。</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82600" algn="l">
              <a:spcBef>
                <a:spcPts val="1000"/>
              </a:spcBef>
              <a:buClrTx/>
              <a:buSzTx/>
              <a:buNone/>
              <a:extLst>
                <a:ext uri="{35155182-B16C-46BC-9424-99874614C6A1}">
                  <wpsdc:indentchars xmlns:wpsdc="http://www.wps.cn/officeDocument/2017/drawingmlCustomData" xmlns="" val="200" checksum="2980959856"/>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总之，对于幼儿来说，早期发展既是奠基性的，又是初步的。忽视早期发展的作用是危险的，但过分夸大早期发展的“终生后效”也是有害的。</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dirty="0">
                <a:sym typeface="+mn-ea"/>
              </a:rPr>
              <a:t>一、正确看待早期教育的发展效应</a:t>
            </a:r>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77500" lnSpcReduction="10000"/>
          </a:bodyPr>
          <a:lstStyle/>
          <a:p>
            <a:pPr marL="0" indent="431800" algn="l">
              <a:spcBef>
                <a:spcPts val="1000"/>
              </a:spcBef>
              <a:buClrTx/>
              <a:buSzTx/>
              <a:buNone/>
              <a:extLst>
                <a:ext uri="{35155182-B16C-46BC-9424-99874614C6A1}">
                  <wpsdc:indentchars xmlns:wpsdc="http://www.wps.cn/officeDocument/2017/drawingmlCustomData" xmlns="" val="200" checksum="3588746719"/>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儿童的发展是多元的，在早期教育中企图用单一的模式造就儿童成才是不可能的。</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31800" algn="l">
              <a:spcBef>
                <a:spcPts val="1000"/>
              </a:spcBef>
              <a:buClrTx/>
              <a:buSzTx/>
              <a:buNone/>
              <a:extLst>
                <a:ext uri="{35155182-B16C-46BC-9424-99874614C6A1}">
                  <wpsdc:indentchars xmlns:wpsdc="http://www.wps.cn/officeDocument/2017/drawingmlCustomData" xmlns="" val="200" checksum="3588746719"/>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首先，每一个儿童都生活在特定的文化中，他的心理发展离不开特定文化的影响。个体发展水平越高，对文化资源的需求也就越高。文化资源直接规定着我们的认知技能、读写能力、思维方式、动机倾向、交往策略、情感色彩，总之，影响到个体心理发展的一切方面。运用到教育和教学实践中，我们同样要注意社会文化和时代的差异。不要天真地认为有一整套独特的价值观、养育孩子的风格或发展结果的模式对所有人来说都是最佳的。所谓适应性的发展模式，可能因文化和亚文化的不同而有很大的差异性，并总是受时代的限制。在社会生活中，我们注意到名目繁多的“××课程”“××方案”“××教学法”催化神童，造就天才，其实大多数只具有商业价值。</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二、早期教育要允许多元发展</a:t>
            </a:r>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67500" lnSpcReduction="10000"/>
          </a:bodyPr>
          <a:lstStyle/>
          <a:p>
            <a:pPr marL="0" indent="355600" algn="l">
              <a:spcBef>
                <a:spcPts val="1000"/>
              </a:spcBef>
              <a:buClrTx/>
              <a:buSzTx/>
              <a:buNone/>
              <a:extLst>
                <a:ext uri="{35155182-B16C-46BC-9424-99874614C6A1}">
                  <wpsdc:indentchars xmlns:wpsdc="http://www.wps.cn/officeDocument/2017/drawingmlCustomData" xmlns="" val="200" checksum="3837665281"/>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其次，要十分关注个体差异。虽然人与人的基因绝大部分是相同的，大脑也不存在本质的差异，但心理的发展受到身心内外诸因素的综合作用，每个人都有自己独特的发展轨迹，最终的发展水平也是不相同的。当代心理学的一种动态系统理论告诉我们，儿童拥有的遗传基因和人类社会发展的基本规律，为发展编织了一个无限宽广的网状框架，每一根网络都是儿童的一个潜在的发展空间。根据自身的能力和所处的特定条件，儿童在这个网络的任何一个节点上，都能得到相应的发展。因此，对于每一个具体的儿童来说，发展都是特殊的，有差异的。应该说，这是大自然的杰作。从进化的角度看，这种多样性甚至代表着适应，因为具有不同特征的种系在环境发生灾难性的变化时幸存下来的可能性更大。从这个意义上讲，儿童发展的个别差异是人类发展有力量、有前途的表现；也是教育赖以存在的理由。因此，为了真实地解释人类，我们必须承认和欣赏发展的多样性，保护发展中的个别差异，千万不要抓住一个模子去“塑造”你心目中的儿童。在所有教育中，统一“模具”是极其愚蠢、极其有害，也是最无效的行为。在这个多元的世界中，我们应学会用多元的眼光看待儿童的发展。</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二、早期教育要允许多元发展</a:t>
            </a: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92500" lnSpcReduction="10000"/>
          </a:bodyPr>
          <a:lstStyle/>
          <a:p>
            <a:pPr marL="0" indent="431800" algn="l">
              <a:spcBef>
                <a:spcPts val="1000"/>
              </a:spcBef>
              <a:buClrTx/>
              <a:buSzTx/>
              <a:buNone/>
              <a:extLst>
                <a:ext uri="{35155182-B16C-46BC-9424-99874614C6A1}">
                  <wpsdc:indentchars xmlns:wpsdc="http://www.wps.cn/officeDocument/2017/drawingmlCustomData" xmlns="" val="200" checksum="3588746719"/>
                </a:ext>
              </a:extLst>
            </a:pPr>
            <a:r>
              <a:rPr lang="zh-CN" altLang="en-US" sz="2400" b="0" spc="0"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在“国学”回暖的当今，早期教育界也出现了一股复古潮。他们热衷于让儿童穿汉服,读经书，背古文，认为非复古不能继承中华文化，非读经难以造就栋梁之材。更有复古派用背诵千字文的办法教幼儿集中识字。理论根据是“幼儿期是机械识记的高潮，是集中识字的最佳时期”。早期教育领域中的复古读经风，从严格意义上来说，还够不上“国学”的资格，更多的是反映一种社会心态和商业炒作。已经有很多有识之士著书立说，阐述如何看待传统文化，如何看待当前的幼儿读经热了。这里有必要进一步说明几点。</a:t>
            </a:r>
            <a:endParaRPr lang="zh-CN" altLang="en-US" sz="2400" b="0" spc="0" dirty="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 三、早期教育要坚持先进文化思想的指导</a:t>
            </a:r>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Autofit/>
          </a:bodyPr>
          <a:lstStyle/>
          <a:p>
            <a:pPr marL="0" indent="355600" algn="l">
              <a:spcBef>
                <a:spcPts val="1000"/>
              </a:spcBef>
              <a:buClrTx/>
              <a:buSzTx/>
              <a:buNone/>
              <a:extLst>
                <a:ext uri="{35155182-B16C-46BC-9424-99874614C6A1}">
                  <wpsdc:indentchars xmlns:wpsdc="http://www.wps.cn/officeDocument/2017/drawingmlCustomData" xmlns="" val="200" checksum="3837665281"/>
                </a:ext>
              </a:extLst>
            </a:pPr>
            <a:r>
              <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1.正确认识传统文化</a:t>
            </a:r>
            <a:endPar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355600" algn="l">
              <a:spcBef>
                <a:spcPts val="1000"/>
              </a:spcBef>
              <a:buClrTx/>
              <a:buSzTx/>
              <a:buNone/>
              <a:extLst>
                <a:ext uri="{35155182-B16C-46BC-9424-99874614C6A1}">
                  <wpsdc:indentchars xmlns:wpsdc="http://www.wps.cn/officeDocument/2017/drawingmlCustomData" xmlns="" val="200" checksum="3837665281"/>
                </a:ext>
              </a:extLst>
            </a:pPr>
            <a:r>
              <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一是中国传统文化有灿烂的历史和宝贵的精华，尤其是“六经”，是中国文化和学术思想的根源。但它也具有明显的局限性，尤其是以儒家思想为核心的古代经典中，存在着不少封建思想和封建礼教的糟粕。如果不对古代经典进行筛选和改造，可以说它不具备引领现代化建设的理论体系和观点。中国传统文化是一个强调“君君臣臣父父子子”的垂直文化，是一个看重“官本位”的封建文化，是一个不主张创新和改革的小农文化，是一个只有民本思想而没有民主意识的专制文化，是一个没有儿童的社会地位的成人文化，从总体而论还是一个喜欢类比不喜欢分析、注重臆想而不注重实证的玄学文化。这正是国人“尚高”“骛远”“好为大言”——假、大、空的文化根源。一味地歌颂经典，企图用国学救世、救人类，用经书育儿，既缺乏科学根据，也缺乏历史根据。为了推进我国的现代化建设，推进经济、社会、政治的现代化，我们应该用人类创造的所有精神财富武装我们的头脑，包括继承中国传统文化的精华和吸收世界各国各地的先进思想和先进制度，形成适应我们这个时代的、有中国特色的先进思想和先进文化。不加辨析地向儿童灌输古代经典的做法，既不利于传承传统文化的精髓，也与现代化建设的需要相去甚远！　</a:t>
            </a: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 三、早期教育要坚持先进文化思想的指导</a:t>
            </a:r>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Autofit/>
          </a:bodyPr>
          <a:lstStyle/>
          <a:p>
            <a:pPr marL="0" indent="355600" algn="l">
              <a:spcBef>
                <a:spcPts val="1000"/>
              </a:spcBef>
              <a:buClrTx/>
              <a:buSzTx/>
              <a:buNone/>
              <a:extLst>
                <a:ext uri="{35155182-B16C-46BC-9424-99874614C6A1}">
                  <wpsdc:indentchars xmlns:wpsdc="http://www.wps.cn/officeDocument/2017/drawingmlCustomData" xmlns="" val="200" checksum="3837665281"/>
                </a:ext>
              </a:extLst>
            </a:pPr>
            <a:r>
              <a:rPr lang="zh-CN" altLang="en-US" b="0" spc="0"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2.单纯地诱导儿童过度运用机械识记、死记硬背来学习，是错误的</a:t>
            </a:r>
            <a:endParaRPr lang="zh-CN" altLang="en-US" b="0" spc="0"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355600" algn="l">
              <a:spcBef>
                <a:spcPts val="1000"/>
              </a:spcBef>
              <a:buClrTx/>
              <a:buSzTx/>
              <a:buNone/>
              <a:extLst>
                <a:ext uri="{35155182-B16C-46BC-9424-99874614C6A1}">
                  <wpsdc:indentchars xmlns:wpsdc="http://www.wps.cn/officeDocument/2017/drawingmlCustomData" xmlns="" val="200" checksum="3837665281"/>
                </a:ext>
              </a:extLst>
            </a:pPr>
            <a:r>
              <a:rPr lang="zh-CN" altLang="en-US" b="0" spc="0"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何况，当时的教学科目单一，四书五经可以有口无心地背诵。换上个数学公式推导或理化实验，光背就不中用了。当代儿童发展心理学有关记忆的研究成果告诉我们，幼儿的识记规律是机械识记用得多，而意义识记效果好。机械识记并不是幼儿记忆的本质特征和主要学习方式。值得我们注意的倒是，在儿童教育中一味鼓励儿童运用机械识记，形成不求甚解、死记硬背的学习习惯，是导致学习困难的重要原因。这些儿童思维消极，智慧发展不良，不习惯于钻研。随着学习范围的扩大和学习难度的深化，机械识记应付不了学习要求时，学习就变得困难起来。许多学习困难的学生就是这么造就出来的！创造性人才的心理特征也不是以机械识记为主的。因此，在早期教育中片面开发儿童的机械识记不利于幼儿认知的全面发展。我国古代的死记硬背教学法在当今的信息社会中尤其不宜提倡。</a:t>
            </a: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 三、早期教育要坚持先进文化思想的指导</a:t>
            </a:r>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Autofit/>
          </a:bodyPr>
          <a:lstStyle/>
          <a:p>
            <a:pPr marL="0" indent="355600" algn="l">
              <a:spcBef>
                <a:spcPts val="1000"/>
              </a:spcBef>
              <a:buClrTx/>
              <a:buSzTx/>
              <a:buNone/>
              <a:extLst>
                <a:ext uri="{35155182-B16C-46BC-9424-99874614C6A1}">
                  <wpsdc:indentchars xmlns="" xmlns:wpsdc="http://www.wps.cn/officeDocument/2017/drawingmlCustomData" val="200" checksum="3837665281"/>
                </a:ext>
              </a:extLst>
            </a:pPr>
            <a:r>
              <a:rPr lang="zh-CN" altLang="en-US" b="0" spc="0"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2.单纯地诱导儿童过度运用机械识记、死记硬背来学习，是错误的</a:t>
            </a:r>
            <a:endParaRPr lang="zh-CN" altLang="en-US" b="0" spc="0"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355600" algn="l">
              <a:spcBef>
                <a:spcPts val="1000"/>
              </a:spcBef>
              <a:buClrTx/>
              <a:buSzTx/>
              <a:buNone/>
              <a:extLst>
                <a:ext uri="{35155182-B16C-46BC-9424-99874614C6A1}">
                  <wpsdc:indentchars xmlns="" xmlns:wpsdc="http://www.wps.cn/officeDocument/2017/drawingmlCustomData" val="200" checksum="3837665281"/>
                </a:ext>
              </a:extLst>
            </a:pPr>
            <a:r>
              <a:rPr lang="zh-CN" altLang="en-US" b="0" spc="0"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何况，当时的教学科目单一，四书五经可以有口无心地背诵。换上个数学公式推导或理化实验，光背就不中用了。当代儿童发展心理学有关记忆的研究成果告诉我们，幼儿的识记规律是机械识记用得多，而意义识记效果好。机械识记并不是幼儿记忆的本质特征和主要学习方式。值得我们注意的倒是，在儿童教育中一味鼓励儿童运用机械识记，形成不求甚解、死记硬背的学习习惯，是导致学习困难的重要原因。这些儿童思维消极，智慧发展不良，不习惯于钻研。随着学习范围的扩大和学习难度的深化，机械识记应付不了学习要求时，学习就变得困难起来。许多学习困难的学生就是这么造就出来的！创造性人才的心理特征也不是以机械识记为主的。因此，在早期教育中片面开发儿童的机械识记不利于幼儿认知的全面发展。我国古代的死记硬背教学法在当今的信息社会中尤其不宜提倡。</a:t>
            </a: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 三、早期教育要坚持先进文化思想的指导</a:t>
            </a:r>
            <a:endParaRPr lang="zh-CN" altLang="en-US"/>
          </a:p>
        </p:txBody>
      </p:sp>
    </p:spTree>
    <p:extLst>
      <p:ext uri="{BB962C8B-B14F-4D97-AF65-F5344CB8AC3E}">
        <p14:creationId xmlns:p14="http://schemas.microsoft.com/office/powerpoint/2010/main" val="501341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 学习目标</a:t>
            </a:r>
          </a:p>
        </p:txBody>
      </p:sp>
      <p:sp>
        <p:nvSpPr>
          <p:cNvPr id="4" name="内容占位符 3"/>
          <p:cNvSpPr>
            <a:spLocks noGrp="1"/>
          </p:cNvSpPr>
          <p:nvPr>
            <p:ph idx="1"/>
          </p:nvPr>
        </p:nvSpPr>
        <p:spPr>
          <a:xfrm>
            <a:off x="581025" y="2245360"/>
            <a:ext cx="10515600" cy="3679190"/>
          </a:xfrm>
        </p:spPr>
        <p:txBody>
          <a:bodyPr/>
          <a:lstStyle/>
          <a:p>
            <a:pPr marL="0" indent="609600" algn="l">
              <a:spcBef>
                <a:spcPts val="1000"/>
              </a:spcBef>
              <a:buClrTx/>
              <a:buSzTx/>
              <a:extLst>
                <a:ext uri="{35155182-B16C-46BC-9424-99874614C6A1}">
                  <wpsdc:indentchars xmlns:wpsdc="http://www.wps.cn/officeDocument/2017/drawingmlCustomData" xmlns="" val="200" checksum="4158780845"/>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rPr>
              <a:t>了解幼儿心理学知识对树立科学的儿童观和教育观的作用。</a:t>
            </a:r>
          </a:p>
          <a:p>
            <a:pPr marL="0" indent="609600" algn="l">
              <a:spcBef>
                <a:spcPts val="1000"/>
              </a:spcBef>
              <a:buClrTx/>
              <a:buSzTx/>
              <a:extLst>
                <a:ext uri="{35155182-B16C-46BC-9424-99874614C6A1}">
                  <wpsdc:indentchars xmlns:wpsdc="http://www.wps.cn/officeDocument/2017/drawingmlCustomData" xmlns="" val="200" checksum="4158780845"/>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rPr>
              <a:t>学会用已掌握的理论知识分析和解释学前教育中的问题。</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Autofit/>
          </a:bodyPr>
          <a:lstStyle/>
          <a:p>
            <a:pPr marL="0" indent="355600" algn="l">
              <a:spcBef>
                <a:spcPts val="1000"/>
              </a:spcBef>
              <a:buClrTx/>
              <a:buSzTx/>
              <a:buNone/>
              <a:extLst>
                <a:ext uri="{35155182-B16C-46BC-9424-99874614C6A1}">
                  <wpsdc:indentchars xmlns:wpsdc="http://www.wps.cn/officeDocument/2017/drawingmlCustomData" xmlns="" val="200" checksum="3837665281"/>
                </a:ext>
              </a:extLst>
            </a:pPr>
            <a:r>
              <a:rPr lang="zh-CN" altLang="en-US" b="0" spc="0"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3. 尊重儿童游戏的权利，让游戏成为幼儿园教育的基本活动</a:t>
            </a:r>
            <a:endParaRPr lang="zh-CN" altLang="en-US" b="0" spc="0"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355600" algn="l">
              <a:spcBef>
                <a:spcPts val="1000"/>
              </a:spcBef>
              <a:buClrTx/>
              <a:buSzTx/>
              <a:buNone/>
              <a:extLst>
                <a:ext uri="{35155182-B16C-46BC-9424-99874614C6A1}">
                  <wpsdc:indentchars xmlns:wpsdc="http://www.wps.cn/officeDocument/2017/drawingmlCustomData" xmlns="" val="200" checksum="3837665281"/>
                </a:ext>
              </a:extLst>
            </a:pPr>
            <a:r>
              <a:rPr lang="zh-CN" altLang="en-US" b="0" spc="0"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我们都知道，游戏是儿童的天性，对于幼儿来说，游戏是他们存在的方式和学习的途径，是他们得到和谐的身心发展的源泉。游戏也是儿童不可剥夺的权利。幼儿园里的游戏，包括自主游戏和工具性游戏两大类。自主游戏是由儿童自己主导、自己决定的游戏，而工具性游戏是指含有一定教育意图，如有一定的教育目的、教育内容和运用一定教育方法的游戏。这两类游戏囊括了幼儿园教育中的一切具体游戏。而且，自主游戏和工具性游戏在幼儿园活动过程中又是可以随时相互转换、相互支持的。教师在幼儿游戏中要善于观察和了解儿童的兴趣、需要和困难，及时地提供适宜的参与、支持和引导，形成学习的生长点，使儿童的游戏不断的延续和深化，让幼儿在游戏中成长和发展。</a:t>
            </a: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 三、早期教育要坚持先进文化思想的指导</a:t>
            </a:r>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Autofit/>
          </a:bodyPr>
          <a:lstStyle/>
          <a:p>
            <a:pPr marL="0" indent="355600" algn="l">
              <a:spcBef>
                <a:spcPts val="1000"/>
              </a:spcBef>
              <a:buClrTx/>
              <a:buSzTx/>
              <a:buNone/>
              <a:extLst>
                <a:ext uri="{35155182-B16C-46BC-9424-99874614C6A1}">
                  <wpsdc:indentchars xmlns="" xmlns:wpsdc="http://www.wps.cn/officeDocument/2017/drawingmlCustomData" val="200" checksum="3837665281"/>
                </a:ext>
              </a:extLst>
            </a:pPr>
            <a:r>
              <a:rPr lang="zh-CN" altLang="en-US" sz="2400" b="0" spc="0"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3. 尊重儿童游戏的权利，让游戏成为幼儿园教育的基本活动</a:t>
            </a:r>
            <a:endParaRPr lang="zh-CN" altLang="en-US" sz="2400" b="0" spc="0"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355600" algn="l">
              <a:spcBef>
                <a:spcPts val="1000"/>
              </a:spcBef>
              <a:buClrTx/>
              <a:buSzTx/>
              <a:buNone/>
              <a:extLst>
                <a:ext uri="{35155182-B16C-46BC-9424-99874614C6A1}">
                  <wpsdc:indentchars xmlns="" xmlns:wpsdc="http://www.wps.cn/officeDocument/2017/drawingmlCustomData" val="200" checksum="3837665281"/>
                </a:ext>
              </a:extLst>
            </a:pPr>
            <a:r>
              <a:rPr lang="zh-CN" altLang="en-US" sz="2400" b="0" spc="0"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学习的本质，不在于记住哪些知识，而在于它触发了你的思考。”哈佛大学教授萨德勒这样说。大家还记得我们在本教材第一章的复习与思考中讲过的最后一句话吗？我们希望同学们通过本课程的学习，开始引发你们的思考，开始学习用理性的眼光看待儿童、心理发展和学前教育，并激发大家继续学习的热情。这就是本课程的价值和期望。 </a:t>
            </a: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 三、早期教育要坚持先进文化思想的指导</a:t>
            </a:r>
            <a:endParaRPr lang="zh-CN" altLang="en-US"/>
          </a:p>
        </p:txBody>
      </p:sp>
    </p:spTree>
    <p:extLst>
      <p:ext uri="{BB962C8B-B14F-4D97-AF65-F5344CB8AC3E}">
        <p14:creationId xmlns:p14="http://schemas.microsoft.com/office/powerpoint/2010/main" val="184110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87500" lnSpcReduction="10000"/>
          </a:bodyPr>
          <a:lstStyle/>
          <a:p>
            <a:pPr marL="0" indent="482600" algn="l">
              <a:spcBef>
                <a:spcPts val="1000"/>
              </a:spcBef>
              <a:buClrTx/>
              <a:buSzTx/>
              <a:buNone/>
              <a:extLst>
                <a:ext uri="{35155182-B16C-46BC-9424-99874614C6A1}">
                  <wpsdc:indentchars xmlns:wpsdc="http://www.wps.cn/officeDocument/2017/drawingmlCustomData" xmlns="" val="200" checksum="2980959856"/>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1. 在儿童心理发展的问题上，你倾向于早期定型说，还是连续发展说？请全面阐述你的观点。</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82600" algn="l">
              <a:spcBef>
                <a:spcPts val="1000"/>
              </a:spcBef>
              <a:buClrTx/>
              <a:buSzTx/>
              <a:buNone/>
              <a:extLst>
                <a:ext uri="{35155182-B16C-46BC-9424-99874614C6A1}">
                  <wpsdc:indentchars xmlns:wpsdc="http://www.wps.cn/officeDocument/2017/drawingmlCustomData" xmlns="" val="200" checksum="2980959856"/>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2. 在现实教育中，用一种模具统一刻制儿童是一个普遍现象。你对这个问题有什么切身体会？</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82600" algn="l">
              <a:spcBef>
                <a:spcPts val="1000"/>
              </a:spcBef>
              <a:buClrTx/>
              <a:buSzTx/>
              <a:buNone/>
              <a:extLst>
                <a:ext uri="{35155182-B16C-46BC-9424-99874614C6A1}">
                  <wpsdc:indentchars xmlns:wpsdc="http://www.wps.cn/officeDocument/2017/drawingmlCustomData" xmlns="" val="200" checksum="2980959856"/>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3. 为什么说“早期教育要坚持先进文化思想的指导”？</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82600" algn="l">
              <a:spcBef>
                <a:spcPts val="1000"/>
              </a:spcBef>
              <a:buClrTx/>
              <a:buSzTx/>
              <a:buNone/>
              <a:extLst>
                <a:ext uri="{35155182-B16C-46BC-9424-99874614C6A1}">
                  <wpsdc:indentchars xmlns:wpsdc="http://www.wps.cn/officeDocument/2017/drawingmlCustomData" xmlns="" val="200" checksum="2980959856"/>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4. 为什么说“学习的本质，不在于记住哪些知识，而在于它触发了你的思考”？</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dirty="0">
                <a:sym typeface="+mn-ea"/>
              </a:rPr>
              <a:t>复习与思考</a:t>
            </a:r>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lstStyle/>
          <a:p>
            <a:pPr marL="0" indent="406400" algn="ctr">
              <a:spcBef>
                <a:spcPts val="1000"/>
              </a:spcBef>
              <a:buClrTx/>
              <a:buSzTx/>
              <a:buNone/>
              <a:extLst>
                <a:ext uri="{35155182-B16C-46BC-9424-99874614C6A1}">
                  <wpsdc:indentchars xmlns:wpsdc="http://www.wps.cn/officeDocument/2017/drawingmlCustomData" xmlns="" val="200" checksum="1740828767"/>
                </a:ext>
              </a:extLst>
            </a:pPr>
            <a:r>
              <a:rPr lang="zh-CN" altLang="en-US" sz="160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玛丽的故事：顺应孩子</a:t>
            </a:r>
            <a:endParaRPr lang="zh-CN" altLang="en-US" sz="160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06400" algn="l">
              <a:spcBef>
                <a:spcPts val="1000"/>
              </a:spcBef>
              <a:buClrTx/>
              <a:buSzTx/>
              <a:buNone/>
              <a:extLst>
                <a:ext uri="{35155182-B16C-46BC-9424-99874614C6A1}">
                  <wpsdc:indentchars xmlns:wpsdc="http://www.wps.cn/officeDocument/2017/drawingmlCustomData" xmlns="" val="200" checksum="1740828767"/>
                </a:ext>
              </a:extLst>
            </a:pPr>
            <a:r>
              <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这则故事刊登于《上海托幼》2011年第6期，其后的采访手记如下：</a:t>
            </a:r>
            <a:endPar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06400" algn="l">
              <a:spcBef>
                <a:spcPts val="1000"/>
              </a:spcBef>
              <a:buClrTx/>
              <a:buSzTx/>
              <a:buNone/>
              <a:extLst>
                <a:ext uri="{35155182-B16C-46BC-9424-99874614C6A1}">
                  <wpsdc:indentchars xmlns:wpsdc="http://www.wps.cn/officeDocument/2017/drawingmlCustomData" xmlns="" val="200" checksum="1740828767"/>
                </a:ext>
              </a:extLst>
            </a:pPr>
            <a:r>
              <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有人说，师幼互动就像一根“链条”，只有这根“链条”上的每一环都相匹配，“链条”才不至于断裂。其实，这根“链条”最终还是掌握在教师的手中，要达到“环环相扣”，不仅需要教师的努力，更需要教师的智慧。</a:t>
            </a:r>
            <a:endPar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06400" algn="l">
              <a:spcBef>
                <a:spcPts val="1000"/>
              </a:spcBef>
              <a:buClrTx/>
              <a:buSzTx/>
              <a:buNone/>
              <a:extLst>
                <a:ext uri="{35155182-B16C-46BC-9424-99874614C6A1}">
                  <wpsdc:indentchars xmlns:wpsdc="http://www.wps.cn/officeDocument/2017/drawingmlCustomData" xmlns="" val="200" checksum="1740828767"/>
                </a:ext>
              </a:extLst>
            </a:pPr>
            <a:r>
              <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李霞把握这根“链条”的方法是每个教师都力图想做到的——顺应孩子，并最终改变孩子。有所不同的是，李霞所理解的“顺应”并不是一味地“顺从”或“等待”，而是选择在恰当的时机有所为和有所不为。李霞判断“为”与“不为”的标准就建立在长期观察和了解的基础上对孩子身心发展规律的准确把握。 </a:t>
            </a: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阅读材料</a:t>
            </a:r>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92500"/>
          </a:bodyPr>
          <a:lstStyle/>
          <a:p>
            <a:pPr marL="0" indent="609600" algn="l">
              <a:spcBef>
                <a:spcPts val="1000"/>
              </a:spcBef>
              <a:buClrTx/>
              <a:buSzTx/>
              <a:buNone/>
              <a:extLst>
                <a:ext uri="{35155182-B16C-46BC-9424-99874614C6A1}">
                  <wpsdc:indentchars xmlns:wpsdc="http://www.wps.cn/officeDocument/2017/drawingmlCustomData" xmlns="" val="200" checksum="4158780845"/>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起初，对玛丽的沉默，李霞选择“不为”，但玛丽发展的每一个细枝末节都没有逃过李霞的“法眼”，李霞知道生性开朗的玛丽尚不具备沟通的基本能力，她只是一时受制于语言沟通的障碍。当玛丽在短短两周时间内发生了从沉默到自信的质变后，李霞才开始“有所作为”，因为经验告诉她：“只有内向又缺乏与同伴互动的孩子才需要依恋物。而对玛丽来说，依恋物会影响她专注力、注意力以及行为习惯的发展。因此，让玛丽真正解放身心融入集体，促进孩子形成健康心理的关键是要帮助玛丽脱离依恋物。”</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阅读材料</a:t>
            </a:r>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lstStyle/>
          <a:p>
            <a:pPr marL="0" indent="406400" algn="l">
              <a:spcBef>
                <a:spcPts val="1000"/>
              </a:spcBef>
              <a:buClrTx/>
              <a:buSzTx/>
              <a:buNone/>
              <a:extLst>
                <a:ext uri="{35155182-B16C-46BC-9424-99874614C6A1}">
                  <wpsdc:indentchars xmlns:wpsdc="http://www.wps.cn/officeDocument/2017/drawingmlCustomData" xmlns="" val="200" checksum="1740828767"/>
                </a:ext>
              </a:extLst>
            </a:pPr>
            <a:r>
              <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李霞这一判断的依据是基于以下观察获得的：第一，除了午睡，玛丽在其他时间已经不需要“嘟嘟”陪伴；第二，玛丽非常渴望成为“每周之星”，这说明玛丽已经有了比“嘟嘟”更让她关注的对象；第三，玛丽的独立性越来越强，而且不缺少交往的伙伴；第四，玛丽最近的情绪一直很稳定，脱离“嘟嘟”不会给她带来很大的负面影响。</a:t>
            </a:r>
            <a:endPar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06400" algn="l">
              <a:spcBef>
                <a:spcPts val="1000"/>
              </a:spcBef>
              <a:buClrTx/>
              <a:buSzTx/>
              <a:buNone/>
              <a:extLst>
                <a:ext uri="{35155182-B16C-46BC-9424-99874614C6A1}">
                  <wpsdc:indentchars xmlns:wpsdc="http://www.wps.cn/officeDocument/2017/drawingmlCustomData" xmlns="" val="200" checksum="1740828767"/>
                </a:ext>
              </a:extLst>
            </a:pPr>
            <a:r>
              <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可见，对李霞而言，所谓“顺应孩子”不仅指教师要顺从孩子的天性，要耐心地等待孩子成长，更重要的是，教师应该把握每个孩子的特点，提出合适的要求。只有合适的要求，才能给予成长中的孩子以有效的助推力。</a:t>
            </a:r>
            <a:endPar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06400" algn="l">
              <a:spcBef>
                <a:spcPts val="1000"/>
              </a:spcBef>
              <a:buClrTx/>
              <a:buSzTx/>
              <a:buNone/>
              <a:extLst>
                <a:ext uri="{35155182-B16C-46BC-9424-99874614C6A1}">
                  <wpsdc:indentchars xmlns:wpsdc="http://www.wps.cn/officeDocument/2017/drawingmlCustomData" xmlns="" val="200" checksum="1740828767"/>
                </a:ext>
              </a:extLst>
            </a:pPr>
            <a:r>
              <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李霞认为：这是教育的真谛，也是教师的职责。</a:t>
            </a: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阅读材料</a:t>
            </a:r>
            <a:endParaRPr lang="zh-CN"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150745"/>
            <a:ext cx="10516235" cy="3773805"/>
          </a:xfrm>
        </p:spPr>
        <p:txBody>
          <a:bodyPr>
            <a:noAutofit/>
          </a:bodyPr>
          <a:lstStyle/>
          <a:p>
            <a:pPr marL="0" indent="406400" algn="ctr">
              <a:spcBef>
                <a:spcPts val="1000"/>
              </a:spcBef>
              <a:buClrTx/>
              <a:buSzTx/>
              <a:buNone/>
              <a:extLst>
                <a:ext uri="{35155182-B16C-46BC-9424-99874614C6A1}">
                  <wpsdc:indentchars xmlns:wpsdc="http://www.wps.cn/officeDocument/2017/drawingmlCustomData" xmlns="" val="200" checksum="1740828767"/>
                </a:ext>
              </a:extLst>
            </a:pPr>
            <a:r>
              <a:rPr lang="zh-CN" altLang="en-US" sz="160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教师与教授的对话</a:t>
            </a:r>
            <a:endParaRPr lang="zh-CN" altLang="en-US" sz="160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06400" algn="l">
              <a:spcBef>
                <a:spcPts val="1000"/>
              </a:spcBef>
              <a:buClrTx/>
              <a:buSzTx/>
              <a:buNone/>
              <a:extLst>
                <a:ext uri="{35155182-B16C-46BC-9424-99874614C6A1}">
                  <wpsdc:indentchars xmlns:wpsdc="http://www.wps.cn/officeDocument/2017/drawingmlCustomData" xmlns="" val="200" checksum="1740828767"/>
                </a:ext>
              </a:extLst>
            </a:pPr>
            <a:r>
              <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教师问：我们认识书上的儿童和生活中儿童的目的何在？是为了让活生生的儿童达到书上这样的标准吗？</a:t>
            </a:r>
            <a:endPar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06400" algn="l">
              <a:spcBef>
                <a:spcPts val="1000"/>
              </a:spcBef>
              <a:buClrTx/>
              <a:buSzTx/>
              <a:buNone/>
              <a:extLst>
                <a:ext uri="{35155182-B16C-46BC-9424-99874614C6A1}">
                  <wpsdc:indentchars xmlns:wpsdc="http://www.wps.cn/officeDocument/2017/drawingmlCustomData" xmlns="" val="200" checksum="1740828767"/>
                </a:ext>
              </a:extLst>
            </a:pPr>
            <a:r>
              <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Y教授答：不是。标准是为了让教师对每个孩子有一个基本的认识，你选择活动内容的时候不要超越这个年龄特点，而认识活生生的孩子就意味着你在具体的内容呈现给他们的时候，能不能跟他们的内心世界沟通起来，你知道了他们的需要是什么，你知道他们的能力在这方面怎么样。如果需要一个孩子示范，你知道哪个孩子是合适的。一个教师的班上如果有三十个孩子，眼前就要放三十部电影，每一部电影的屏幕都要很清楚，如果发现一个孩子的电影还很模糊，就说明对他关心不够。</a:t>
            </a:r>
            <a:endPar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06400" algn="l">
              <a:spcBef>
                <a:spcPts val="1000"/>
              </a:spcBef>
              <a:buClrTx/>
              <a:buSzTx/>
              <a:buNone/>
              <a:extLst>
                <a:ext uri="{35155182-B16C-46BC-9424-99874614C6A1}">
                  <wpsdc:indentchars xmlns:wpsdc="http://www.wps.cn/officeDocument/2017/drawingmlCustomData" xmlns="" val="200" checksum="1740828767"/>
                </a:ext>
              </a:extLst>
            </a:pPr>
            <a:r>
              <a:rPr lang="zh-CN" altLang="en-US" sz="16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请思考上述这段话蕴含了一种怎样的儿童观和教育观？作为带班的教师，你如何力图将眼前的每一部电影都看得清清楚楚呢？</a:t>
            </a: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阅读材料</a:t>
            </a:r>
            <a:endParaRPr lang="zh-CN"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133600"/>
            <a:ext cx="10516235" cy="4113530"/>
          </a:xfrm>
        </p:spPr>
        <p:txBody>
          <a:bodyPr>
            <a:noAutofit/>
          </a:bodyPr>
          <a:lstStyle/>
          <a:p>
            <a:pPr marL="0" indent="355600" algn="ctr">
              <a:lnSpc>
                <a:spcPct val="100000"/>
              </a:lnSpc>
              <a:spcBef>
                <a:spcPts val="1000"/>
              </a:spcBef>
              <a:buClrTx/>
              <a:buSzTx/>
              <a:buNone/>
              <a:extLst>
                <a:ext uri="{35155182-B16C-46BC-9424-99874614C6A1}">
                  <wpsdc:indentchars xmlns:wpsdc="http://www.wps.cn/officeDocument/2017/drawingmlCustomData" xmlns="" val="200" checksum="3837665281"/>
                </a:ext>
              </a:extLst>
            </a:pPr>
            <a:r>
              <a:rPr lang="zh-CN" altLang="en-US" sz="140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榕树</a:t>
            </a:r>
            <a:r>
              <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  </a:t>
            </a:r>
            <a:endPar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355600" algn="l">
              <a:lnSpc>
                <a:spcPct val="100000"/>
              </a:lnSpc>
              <a:spcBef>
                <a:spcPts val="1000"/>
              </a:spcBef>
              <a:buClrTx/>
              <a:buSzTx/>
              <a:buNone/>
              <a:extLst>
                <a:ext uri="{35155182-B16C-46BC-9424-99874614C6A1}">
                  <wpsdc:indentchars xmlns:wpsdc="http://www.wps.cn/officeDocument/2017/drawingmlCustomData" xmlns="" val="200" checksum="3837665281"/>
                </a:ext>
              </a:extLst>
            </a:pPr>
            <a:r>
              <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喂，站在池边的蓬头的榕树，你可曾忘记了那小小的孩子，就像那在你的枝上筑巢又离开了你的鸟儿似的孩子？</a:t>
            </a:r>
            <a:endPar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355600" algn="l">
              <a:lnSpc>
                <a:spcPct val="100000"/>
              </a:lnSpc>
              <a:spcBef>
                <a:spcPts val="1000"/>
              </a:spcBef>
              <a:buClrTx/>
              <a:buSzTx/>
              <a:buNone/>
              <a:extLst>
                <a:ext uri="{35155182-B16C-46BC-9424-99874614C6A1}">
                  <wpsdc:indentchars xmlns:wpsdc="http://www.wps.cn/officeDocument/2017/drawingmlCustomData" xmlns="" val="200" checksum="3837665281"/>
                </a:ext>
              </a:extLst>
            </a:pPr>
            <a:r>
              <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你不记得他是怎样坐在窗内，诧异地望着你深入地下的纠缠的树根么？</a:t>
            </a:r>
            <a:endPar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355600" algn="l">
              <a:lnSpc>
                <a:spcPct val="100000"/>
              </a:lnSpc>
              <a:spcBef>
                <a:spcPts val="1000"/>
              </a:spcBef>
              <a:buClrTx/>
              <a:buSzTx/>
              <a:buNone/>
              <a:extLst>
                <a:ext uri="{35155182-B16C-46BC-9424-99874614C6A1}">
                  <wpsdc:indentchars xmlns:wpsdc="http://www.wps.cn/officeDocument/2017/drawingmlCustomData" xmlns="" val="200" checksum="3837665281"/>
                </a:ext>
              </a:extLst>
            </a:pPr>
            <a:r>
              <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妇人们常到池边，汲了满罐的水去，你的大黑影在水面上摇动，好像睡着的人挣扎着要醒来似的。</a:t>
            </a:r>
            <a:endPar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355600" algn="l">
              <a:lnSpc>
                <a:spcPct val="100000"/>
              </a:lnSpc>
              <a:spcBef>
                <a:spcPts val="1000"/>
              </a:spcBef>
              <a:buClrTx/>
              <a:buSzTx/>
              <a:buNone/>
              <a:extLst>
                <a:ext uri="{35155182-B16C-46BC-9424-99874614C6A1}">
                  <wpsdc:indentchars xmlns:wpsdc="http://www.wps.cn/officeDocument/2017/drawingmlCustomData" xmlns="" val="200" checksum="3837665281"/>
                </a:ext>
              </a:extLst>
            </a:pPr>
            <a:r>
              <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日光在微波上跳舞，好像不停不息的小梭在织着金色的花毡。</a:t>
            </a:r>
            <a:endPar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355600" algn="l">
              <a:lnSpc>
                <a:spcPct val="100000"/>
              </a:lnSpc>
              <a:spcBef>
                <a:spcPts val="1000"/>
              </a:spcBef>
              <a:buClrTx/>
              <a:buSzTx/>
              <a:buNone/>
              <a:extLst>
                <a:ext uri="{35155182-B16C-46BC-9424-99874614C6A1}">
                  <wpsdc:indentchars xmlns:wpsdc="http://www.wps.cn/officeDocument/2017/drawingmlCustomData" xmlns="" val="200" checksum="3837665281"/>
                </a:ext>
              </a:extLst>
            </a:pPr>
            <a:r>
              <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两只鸭子挨着芦苇，在芦苇影子上游来游去，孩子静静地坐在那里想着。</a:t>
            </a:r>
            <a:endPar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355600" algn="l">
              <a:lnSpc>
                <a:spcPct val="100000"/>
              </a:lnSpc>
              <a:spcBef>
                <a:spcPts val="1000"/>
              </a:spcBef>
              <a:buClrTx/>
              <a:buSzTx/>
              <a:buNone/>
              <a:extLst>
                <a:ext uri="{35155182-B16C-46BC-9424-99874614C6A1}">
                  <wpsdc:indentchars xmlns:wpsdc="http://www.wps.cn/officeDocument/2017/drawingmlCustomData" xmlns="" val="200" checksum="3837665281"/>
                </a:ext>
              </a:extLst>
            </a:pPr>
            <a:r>
              <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他想做风，吹过你的萧萧的枝杈；想做你的影子，在水面上，随了日光而俱长；</a:t>
            </a:r>
            <a:endPar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355600" algn="l">
              <a:lnSpc>
                <a:spcPct val="100000"/>
              </a:lnSpc>
              <a:spcBef>
                <a:spcPts val="1000"/>
              </a:spcBef>
              <a:buClrTx/>
              <a:buSzTx/>
              <a:buNone/>
              <a:extLst>
                <a:ext uri="{35155182-B16C-46BC-9424-99874614C6A1}">
                  <wpsdc:indentchars xmlns:wpsdc="http://www.wps.cn/officeDocument/2017/drawingmlCustomData" xmlns="" val="200" checksum="3837665281"/>
                </a:ext>
              </a:extLst>
            </a:pPr>
            <a:r>
              <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他想做一只鸟儿，栖息在你的最高枝上；还想做那两只鸭子，在芦苇与阴影中间游来游去。</a:t>
            </a:r>
            <a:endPar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355600" algn="r">
              <a:lnSpc>
                <a:spcPct val="100000"/>
              </a:lnSpc>
              <a:spcBef>
                <a:spcPts val="1000"/>
              </a:spcBef>
              <a:buClrTx/>
              <a:buSzTx/>
              <a:buNone/>
              <a:extLst>
                <a:ext uri="{35155182-B16C-46BC-9424-99874614C6A1}">
                  <wpsdc:indentchars xmlns:wpsdc="http://www.wps.cn/officeDocument/2017/drawingmlCustomData" xmlns="" val="200" checksum="3837665281"/>
                </a:ext>
              </a:extLst>
            </a:pPr>
            <a:r>
              <a:rPr lang="zh-CN" altLang="en-US" sz="1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（《泰戈尔诗选》，人民文学出版社2002年版，第198页）</a:t>
            </a: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阅读材料</a:t>
            </a:r>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a:bodyPr>
          <a:lstStyle/>
          <a:p>
            <a:pPr marL="0" indent="609600" algn="l">
              <a:spcBef>
                <a:spcPts val="1000"/>
              </a:spcBef>
              <a:buClrTx/>
              <a:buSzTx/>
              <a:buNone/>
              <a:extLst>
                <a:ext uri="{35155182-B16C-46BC-9424-99874614C6A1}">
                  <wpsdc:indentchars xmlns:wpsdc="http://www.wps.cn/officeDocument/2017/drawingmlCustomData" xmlns="" val="200" checksum="4158780845"/>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印度诗人泰戈尔的这首著名诗篇《榕树》，为我们展现了一幅美好的幼儿精神生活的画卷，幼儿在其中感受到的是周围生活的美好，对未来世界的期待，以及探索欲望的满足。通过幼儿心理学课程的学习，你一定对年幼儿童有了更多的了解，那么，在幼儿教育领域中，教师的人文精神应当体现在哪些方面呢？</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sym typeface="+mn-ea"/>
              </a:rPr>
              <a:t>第二节  早期教育必须遵循儿童发展的规律</a:t>
            </a:r>
            <a:endParaRPr lang="zh-CN" altLang="en-US" dirty="0"/>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sym typeface="+mn-ea"/>
              </a:rPr>
              <a:t>阅读材料</a:t>
            </a:r>
            <a:endParaRPr lang="zh-CN"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a:t>谢谢</a:t>
            </a:r>
          </a:p>
        </p:txBody>
      </p:sp>
      <p:sp>
        <p:nvSpPr>
          <p:cNvPr id="5" name="文本占位符 4"/>
          <p:cNvSpPr>
            <a:spLocks noGrp="1"/>
          </p:cNvSpPr>
          <p:nvPr>
            <p:ph type="body" idx="1"/>
          </p:nvPr>
        </p:nvSpPr>
        <p:spPr/>
        <p:txBody>
          <a:bodyPr/>
          <a:lstStyle/>
          <a:p>
            <a:endParaRPr lang="zh-CN" altLang="en-US"/>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4400" dirty="0"/>
              <a:t>第一节  儿童的心理发展是有规律的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1025" y="2079625"/>
            <a:ext cx="10515600" cy="3844925"/>
          </a:xfrm>
        </p:spPr>
        <p:txBody>
          <a:bodyPr/>
          <a:lstStyle/>
          <a:p>
            <a:pPr marL="0" indent="609600" algn="l">
              <a:spcBef>
                <a:spcPts val="1000"/>
              </a:spcBef>
              <a:buClrTx/>
              <a:buSzTx/>
              <a:buNone/>
              <a:extLst>
                <a:ext uri="{35155182-B16C-46BC-9424-99874614C6A1}">
                  <wpsdc:indentchars xmlns:wpsdc="http://www.wps.cn/officeDocument/2017/drawingmlCustomData" xmlns="" val="200" checksum="4158780845"/>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rPr>
              <a:t>个体的心理发展是一个完整、连续、有阶段和有规律的系统过程。整个发展过程是在人类社会的条件中进行的，是通过个体自身的活动完成的。这个过程完整地体现着遗传因素和环境因素之间辩证的相互作用的影响。</a:t>
            </a:r>
          </a:p>
        </p:txBody>
      </p:sp>
      <p:sp>
        <p:nvSpPr>
          <p:cNvPr id="5" name="标题 4"/>
          <p:cNvSpPr>
            <a:spLocks noGrp="1"/>
          </p:cNvSpPr>
          <p:nvPr>
            <p:ph type="title"/>
          </p:nvPr>
        </p:nvSpPr>
        <p:spPr/>
        <p:txBody>
          <a:bodyPr/>
          <a:lstStyle/>
          <a:p>
            <a:r>
              <a:rPr lang="zh-CN" altLang="en-US" dirty="0"/>
              <a:t>第一节   认知的概述</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77500" lnSpcReduction="10000"/>
          </a:bodyPr>
          <a:lstStyle/>
          <a:p>
            <a:pPr marL="0" indent="431800" algn="l">
              <a:spcBef>
                <a:spcPts val="1000"/>
              </a:spcBef>
              <a:buClrTx/>
              <a:buSzTx/>
              <a:buNone/>
              <a:extLst>
                <a:ext uri="{35155182-B16C-46BC-9424-99874614C6A1}">
                  <wpsdc:indentchars xmlns:wpsdc="http://www.wps.cn/officeDocument/2017/drawingmlCustomData" xmlns="" val="200" checksum="3588746719"/>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rPr>
              <a:t>儿童心理发展的全过程，表现出它的完整性、连续性、阶段性、规律性、社会性、活动性和个别性。</a:t>
            </a:r>
          </a:p>
          <a:p>
            <a:pPr marL="0" indent="431800" algn="l">
              <a:spcBef>
                <a:spcPts val="1000"/>
              </a:spcBef>
              <a:buClrTx/>
              <a:buSzTx/>
              <a:buNone/>
              <a:extLst>
                <a:ext uri="{35155182-B16C-46BC-9424-99874614C6A1}">
                  <wpsdc:indentchars xmlns:wpsdc="http://www.wps.cn/officeDocument/2017/drawingmlCustomData" xmlns="" val="200" checksum="3588746719"/>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rPr>
              <a:t>发展的完整性。儿童的心理是各种心理过程和现象的有机统一体。各种心理现象之间是相互联系、相互影响、相互制约的。在儿童的发展进程中，一方面，我们看到心理的发展是统一的；另一方面，我们也看到，各种心理过程之间的关系也在不断地发生变化。对于婴幼儿来说，感知和记忆是他们的主导心理过程。这些心理过程直接影响着他们对事物的认识水平和活动能力，左右着他们的思维、情感（包括意志）。随着个体的发展，思维在儿童的心理活动中占着主导地位，儿童的心理活动变得更加高级而完备，而且思维活动反过来开始影响儿童的感知。尽管在不同的发展水平上，心理的主导活动有所变化，但各种心理过程之间却是紧密联系不可分割的。</a:t>
            </a:r>
          </a:p>
        </p:txBody>
      </p:sp>
      <p:sp>
        <p:nvSpPr>
          <p:cNvPr id="5" name="标题 4"/>
          <p:cNvSpPr>
            <a:spLocks noGrp="1"/>
          </p:cNvSpPr>
          <p:nvPr>
            <p:ph type="title"/>
          </p:nvPr>
        </p:nvSpPr>
        <p:spPr/>
        <p:txBody>
          <a:bodyPr/>
          <a:lstStyle/>
          <a:p>
            <a:r>
              <a:rPr lang="zh-CN" altLang="en-US" dirty="0"/>
              <a:t>第一节   认知的概述</a:t>
            </a:r>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b="1" dirty="0">
                <a:sym typeface="+mn-ea"/>
              </a:rPr>
              <a:t>一、儿童心理发展的特性</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a:bodyPr>
          <a:lstStyle/>
          <a:p>
            <a:pPr marL="0" indent="609600" algn="l">
              <a:spcBef>
                <a:spcPts val="1000"/>
              </a:spcBef>
              <a:buClrTx/>
              <a:buSzTx/>
              <a:buNone/>
              <a:extLst>
                <a:ext uri="{35155182-B16C-46BC-9424-99874614C6A1}">
                  <wpsdc:indentchars xmlns:wpsdc="http://www.wps.cn/officeDocument/2017/drawingmlCustomData" xmlns="" val="200" checksum="4158780845"/>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发展的连续性。每一个心理过程的进步，总是在先前的基础上发展而来的；而且，这种发展是有机的、必然的，而不是外加的、偶然的。发展的连续性体现着个体心理发展的总趋势。在发展心理学的范畴中，个体心理的发展，既包括早期由低级到高级、由简单到复杂、由混沌到分化的上升过程，也包括后期由健全到衰减、由灵活到呆板、由清晰到朦胧的下降过程。当然，儿童心理发展的总趋势是上升的。</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t>第一节   认知的概述</a:t>
            </a:r>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b="1" dirty="0">
                <a:sym typeface="+mn-ea"/>
              </a:rPr>
              <a:t>一、儿童心理发展的特性</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77500" lnSpcReduction="10000"/>
          </a:bodyPr>
          <a:lstStyle/>
          <a:p>
            <a:pPr marL="0" indent="431800" algn="l">
              <a:lnSpc>
                <a:spcPct val="150000"/>
              </a:lnSpc>
              <a:spcBef>
                <a:spcPts val="1000"/>
              </a:spcBef>
              <a:buClrTx/>
              <a:buSzTx/>
              <a:buNone/>
              <a:extLst>
                <a:ext uri="{35155182-B16C-46BC-9424-99874614C6A1}">
                  <wpsdc:indentchars xmlns:wpsdc="http://www.wps.cn/officeDocument/2017/drawingmlCustomData" xmlns="" val="200" checksum="3588746719"/>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发展的阶段性。儿童心理发展的连续过程又是由一个个具体的发展阶段组成的。每一个阶段都是从前一个阶段中孕育和产生出来的，同时，又将加入到后一个阶段中去。不同的发展阶段，表现为不同的心理过程的质的差异，也表现为不同的主导活动和不同的心理能力；在具体行为上，又表现为不同的行为特征。儿童心理发展的阶段是有次序的，是不可逾越或倒退的。每一个心理发展的阶段，体现着一种心理平衡。 </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L="0" indent="431800" algn="l">
              <a:lnSpc>
                <a:spcPct val="150000"/>
              </a:lnSpc>
              <a:spcBef>
                <a:spcPts val="1000"/>
              </a:spcBef>
              <a:buClrTx/>
              <a:buSzTx/>
              <a:buNone/>
              <a:extLst>
                <a:ext uri="{35155182-B16C-46BC-9424-99874614C6A1}">
                  <wpsdc:indentchars xmlns:wpsdc="http://www.wps.cn/officeDocument/2017/drawingmlCustomData" xmlns="" val="200" checksum="3588746719"/>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发展的规律性。儿童心理的发展，是一个客观过程，它受遗传、环境以及主体因素的影响，在它们的相互作用中得到发展。这个客观过程不能随心所欲地解释和捏造。儿童心理发展的总趋势和各个心理过程的具体发展，都是遵循一定的客观规律的。 </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t>第一节   认知的概述</a:t>
            </a:r>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b="1" dirty="0">
                <a:sym typeface="+mn-ea"/>
              </a:rPr>
              <a:t>一、儿童心理发展的特性</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580390" y="2439035"/>
            <a:ext cx="10516235" cy="3485515"/>
          </a:xfrm>
        </p:spPr>
        <p:txBody>
          <a:bodyPr>
            <a:normAutofit fontScale="87500" lnSpcReduction="20000"/>
          </a:bodyPr>
          <a:lstStyle/>
          <a:p>
            <a:pPr marL="0" indent="482600" algn="l">
              <a:spcBef>
                <a:spcPts val="1000"/>
              </a:spcBef>
              <a:buClrTx/>
              <a:buSzTx/>
              <a:buNone/>
              <a:extLst>
                <a:ext uri="{35155182-B16C-46BC-9424-99874614C6A1}">
                  <wpsdc:indentchars xmlns:wpsdc="http://www.wps.cn/officeDocument/2017/drawingmlCustomData" xmlns="" val="200" checksum="2980959856"/>
                </a:ext>
              </a:extLst>
            </a:pPr>
            <a:r>
              <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发展的社会性。儿童的心理发展，受社会条件的制约。这种社会制约性不仅表现在个人生活的条件离不开社会环境，而且还表现在个人心理的一切实际操作，尤其是高级的心理过程（如随意的知觉和注意、词的逻辑记忆、抽象思维、高级情感、预见性、意志等）都离不开人类所特有的心理工具，其中最重要的是语言和文字。人类的语言和文字是社会生产劳动的产物，是社会交往的工具。语言和文字作为心理工具的运用，本质上是人与人之间社会交往的体现。一切高级心理过程，都是在人类社会中通过人与人的交往形成的。可见，个体的心理发展是受社会制约的。心理的内容和个体行为的准则，就更离不开社会现实。 </a:t>
            </a:r>
            <a:endParaRPr lang="zh-CN" altLang="en-US" sz="2400" b="0" spc="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5" name="标题 4"/>
          <p:cNvSpPr>
            <a:spLocks noGrp="1"/>
          </p:cNvSpPr>
          <p:nvPr>
            <p:ph type="title"/>
          </p:nvPr>
        </p:nvSpPr>
        <p:spPr/>
        <p:txBody>
          <a:bodyPr/>
          <a:lstStyle/>
          <a:p>
            <a:r>
              <a:rPr lang="zh-CN" altLang="en-US" dirty="0"/>
              <a:t>第一节   认知的概述</a:t>
            </a:r>
          </a:p>
        </p:txBody>
      </p:sp>
      <p:sp>
        <p:nvSpPr>
          <p:cNvPr id="8" name="内容占位符 7"/>
          <p:cNvSpPr>
            <a:spLocks noGrp="1"/>
          </p:cNvSpPr>
          <p:nvPr/>
        </p:nvSpPr>
        <p:spPr>
          <a:xfrm>
            <a:off x="581025" y="1572895"/>
            <a:ext cx="10515600" cy="69088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8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50000"/>
              </a:lnSpc>
              <a:spcBef>
                <a:spcPts val="0"/>
              </a:spcBef>
              <a:spcAft>
                <a:spcPts val="600"/>
              </a:spcAft>
              <a:buFont typeface="Arial" panose="020B0604020202020204" pitchFamily="34" charset="0"/>
              <a:buChar char="●"/>
              <a:tabLst>
                <a:tab pos="1609725" algn="l"/>
                <a:tab pos="1609725" algn="l"/>
                <a:tab pos="1609725" algn="l"/>
                <a:tab pos="1609725" algn="l"/>
              </a:tabLst>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50000"/>
              </a:lnSpc>
              <a:spcBef>
                <a:spcPts val="0"/>
              </a:spcBef>
              <a:spcAft>
                <a:spcPts val="600"/>
              </a:spcAft>
              <a:buFont typeface="Arial" panose="020B0604020202020204" pitchFamily="34" charset="0"/>
              <a:buChar char="●"/>
              <a:defRPr sz="1600" b="1"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50000"/>
              </a:lnSpc>
              <a:spcBef>
                <a:spcPts val="0"/>
              </a:spcBef>
              <a:spcAft>
                <a:spcPts val="300"/>
              </a:spcAft>
              <a:buFont typeface="Wingdings" panose="05000000000000000000"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50000"/>
              </a:lnSpc>
              <a:spcBef>
                <a:spcPts val="0"/>
              </a:spcBef>
              <a:spcAft>
                <a:spcPts val="300"/>
              </a:spcAft>
              <a:buFont typeface="Arial" panose="020B0604020202020204" pitchFamily="34" charset="0"/>
              <a:buChar char="•"/>
              <a:defRPr sz="1400" u="none" strike="noStrike" kern="1200" cap="none" spc="150" normalizeH="0" baseline="0">
                <a:solidFill>
                  <a:schemeClr val="tx1">
                    <a:lumMod val="75000"/>
                    <a:lumOff val="2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b="1" dirty="0">
                <a:sym typeface="+mn-ea"/>
              </a:rPr>
              <a:t>一、儿童心理发展的特性</a:t>
            </a:r>
            <a:endParaRPr lang="zh-CN"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WRiMDFlODZhODI0ZDJjYzk0MTgzZDQwZTJmYjNhMTgifQ=="/>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55.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themeOverride>
</file>

<file path=docProps/app.xml><?xml version="1.0" encoding="utf-8"?>
<Properties xmlns="http://schemas.openxmlformats.org/officeDocument/2006/extended-properties" xmlns:vt="http://schemas.openxmlformats.org/officeDocument/2006/docPropsVTypes">
  <Template/>
  <TotalTime>3</TotalTime>
  <Words>6134</Words>
  <Application>Microsoft Office PowerPoint</Application>
  <PresentationFormat>宽屏</PresentationFormat>
  <Paragraphs>145</Paragraphs>
  <Slides>39</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39</vt:i4>
      </vt:variant>
    </vt:vector>
  </HeadingPairs>
  <TitlesOfParts>
    <vt:vector size="46" baseType="lpstr">
      <vt:lpstr>方正兰亭黑简体</vt:lpstr>
      <vt:lpstr>楷体</vt:lpstr>
      <vt:lpstr>思源黑体 CN Heavy</vt:lpstr>
      <vt:lpstr>微软雅黑</vt:lpstr>
      <vt:lpstr>Arial</vt:lpstr>
      <vt:lpstr>Wingdings</vt:lpstr>
      <vt:lpstr>WPS</vt:lpstr>
      <vt:lpstr>《幼儿心理学》（第三版）</vt:lpstr>
      <vt:lpstr>◇ 本章提要</vt:lpstr>
      <vt:lpstr>◇ 学习目标</vt:lpstr>
      <vt:lpstr>第一节  儿童的心理发展是有规律的</vt:lpstr>
      <vt:lpstr>第一节   认知的概述</vt:lpstr>
      <vt:lpstr>第一节   认知的概述</vt:lpstr>
      <vt:lpstr>第一节   认知的概述</vt:lpstr>
      <vt:lpstr>第一节   认知的概述</vt:lpstr>
      <vt:lpstr>第一节   认知的概述</vt:lpstr>
      <vt:lpstr>第一节   认知的概述</vt:lpstr>
      <vt:lpstr>第一节   认知的概述</vt:lpstr>
      <vt:lpstr>第一节   认知的概述</vt:lpstr>
      <vt:lpstr>第一节   认知的概述</vt:lpstr>
      <vt:lpstr>第一节   认知的概述</vt:lpstr>
      <vt:lpstr>第一节   认知的概述</vt:lpstr>
      <vt:lpstr>第一节   认知的概述</vt:lpstr>
      <vt:lpstr>第一节   认知的概述</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第二节  早期教育必须遵循儿童发展的规律</vt:lpstr>
      <vt:lpstr>谢谢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安颖博</cp:lastModifiedBy>
  <cp:revision>199</cp:revision>
  <dcterms:created xsi:type="dcterms:W3CDTF">2019-06-19T02:08:00Z</dcterms:created>
  <dcterms:modified xsi:type="dcterms:W3CDTF">2024-09-09T02:45:09Z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2052-12.1.0.17857</vt:lpwstr>
  </property>
  <property fmtid="{D5CDD505-2E9C-101B-9397-08002B2CF9AE}" pid="3" name="ICV">
    <vt:lpwstr>2F0B1E77CCE64377B4ADAC9C6E60E064_12</vt:lpwstr>
  </property>
</Properties>
</file>