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3"/>
    <p:sldId id="260" r:id="rId4"/>
    <p:sldId id="268" r:id="rId5"/>
    <p:sldId id="423" r:id="rId6"/>
    <p:sldId id="361" r:id="rId7"/>
    <p:sldId id="299" r:id="rId8"/>
    <p:sldId id="262" r:id="rId9"/>
    <p:sldId id="300" r:id="rId10"/>
    <p:sldId id="263" r:id="rId11"/>
    <p:sldId id="332" r:id="rId12"/>
    <p:sldId id="270" r:id="rId13"/>
    <p:sldId id="271" r:id="rId14"/>
    <p:sldId id="272" r:id="rId15"/>
    <p:sldId id="301" r:id="rId16"/>
    <p:sldId id="275" r:id="rId17"/>
    <p:sldId id="395" r:id="rId18"/>
    <p:sldId id="425" r:id="rId19"/>
    <p:sldId id="362" r:id="rId20"/>
    <p:sldId id="274" r:id="rId21"/>
    <p:sldId id="304" r:id="rId22"/>
    <p:sldId id="303" r:id="rId24"/>
    <p:sldId id="278" r:id="rId25"/>
    <p:sldId id="279" r:id="rId26"/>
    <p:sldId id="280" r:id="rId27"/>
    <p:sldId id="426" r:id="rId28"/>
    <p:sldId id="363" r:id="rId29"/>
    <p:sldId id="286" r:id="rId30"/>
    <p:sldId id="428" r:id="rId31"/>
    <p:sldId id="287" r:id="rId32"/>
    <p:sldId id="429" r:id="rId33"/>
    <p:sldId id="289" r:id="rId34"/>
    <p:sldId id="328" r:id="rId35"/>
    <p:sldId id="290" r:id="rId36"/>
    <p:sldId id="291" r:id="rId37"/>
    <p:sldId id="292" r:id="rId38"/>
    <p:sldId id="330" r:id="rId39"/>
    <p:sldId id="293" r:id="rId40"/>
    <p:sldId id="331" r:id="rId41"/>
    <p:sldId id="298" r:id="rId42"/>
    <p:sldId id="295" r:id="rId43"/>
    <p:sldId id="396" r:id="rId44"/>
    <p:sldId id="397" r:id="rId45"/>
    <p:sldId id="398" r:id="rId46"/>
    <p:sldId id="399" r:id="rId47"/>
    <p:sldId id="259" r:id="rId48"/>
  </p:sldIdLst>
  <p:sldSz cx="12192000" cy="6858000"/>
  <p:notesSz cx="6858000" cy="9144000"/>
  <p:custDataLst>
    <p:tags r:id="rId52"/>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45" userDrawn="1">
          <p15:clr>
            <a:srgbClr val="A4A3A4"/>
          </p15:clr>
        </p15:guide>
        <p15:guide id="2" pos="38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50"/>
    <a:srgbClr val="008E4E"/>
    <a:srgbClr val="048A4A"/>
    <a:srgbClr val="047E44"/>
    <a:srgbClr val="0C8E34"/>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3" d="100"/>
          <a:sy n="73" d="100"/>
        </p:scale>
        <p:origin x="1476" y="60"/>
      </p:cViewPr>
      <p:guideLst>
        <p:guide orient="horz" pos="2045"/>
        <p:guide pos="382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gs" Target="tags/tag22.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C0B51C3-3F0A-4E0F-A665-A2972C05A05D}" type="doc">
      <dgm:prSet loTypeId="urn:microsoft.com/office/officeart/2008/layout/HorizontalMultiLevelHierarchy#1" loCatId="hierarchy" qsTypeId="urn:microsoft.com/office/officeart/2005/8/quickstyle/simple1#1" qsCatId="simple" csTypeId="urn:microsoft.com/office/officeart/2005/8/colors/accent0_1#1" csCatId="mainScheme" phldr="1"/>
      <dgm:spPr/>
      <dgm:t>
        <a:bodyPr/>
        <a:lstStyle/>
        <a:p>
          <a:endParaRPr lang="zh-CN" altLang="en-US"/>
        </a:p>
      </dgm:t>
    </dgm:pt>
    <dgm:pt modelId="{0BE47234-A4DE-4FAE-8041-ED3C0BD3601E}">
      <dgm:prSet phldrT="[文本]" phldr="0" custT="1"/>
      <dgm:spPr/>
      <dgm:t>
        <a:bodyPr vert="vert" wrap="square"/>
        <a:lstStyle/>
        <a:p>
          <a:pPr>
            <a:lnSpc>
              <a:spcPct val="100000"/>
            </a:lnSpc>
            <a:spcBef>
              <a:spcPct val="0"/>
            </a:spcBef>
            <a:spcAft>
              <a:spcPct val="35000"/>
            </a:spcAft>
          </a:pPr>
          <a:r>
            <a:rPr lang="zh-CN" sz="2400" dirty="0"/>
            <a:t>角色游戏的特点与指导</a:t>
          </a:r>
        </a:p>
      </dgm:t>
    </dgm:pt>
    <dgm:pt modelId="{8252D535-7433-4E8D-A1AE-3CBB7ECB99BE}" cxnId="{C32AB8B3-DB9B-4886-9904-8EAB9AD32E50}" type="parTrans">
      <dgm:prSet/>
      <dgm:spPr/>
      <dgm:t>
        <a:bodyPr/>
        <a:lstStyle/>
        <a:p>
          <a:endParaRPr lang="zh-CN" altLang="en-US"/>
        </a:p>
      </dgm:t>
    </dgm:pt>
    <dgm:pt modelId="{35AAF25E-E218-416B-8679-327ED40CF975}" cxnId="{C32AB8B3-DB9B-4886-9904-8EAB9AD32E50}" type="sibTrans">
      <dgm:prSet/>
      <dgm:spPr/>
      <dgm:t>
        <a:bodyPr/>
        <a:lstStyle/>
        <a:p>
          <a:endParaRPr lang="zh-CN" altLang="en-US"/>
        </a:p>
      </dgm:t>
    </dgm:pt>
    <dgm:pt modelId="{27BE0A96-6A37-4FF9-8D9C-0FC728D9AF4A}">
      <dgm:prSet phldr="0" custT="1"/>
      <dgm:spPr/>
      <dgm:t>
        <a:bodyPr vert="horz" wrap="square"/>
        <a:lstStyle/>
        <a:p>
          <a:pPr>
            <a:lnSpc>
              <a:spcPct val="100000"/>
            </a:lnSpc>
            <a:spcBef>
              <a:spcPct val="0"/>
            </a:spcBef>
            <a:spcAft>
              <a:spcPct val="35000"/>
            </a:spcAft>
          </a:pPr>
          <a:r>
            <a:rPr lang="zh-CN" altLang="en-US" sz="1600"/>
            <a:t>角色游戏的含义与结构</a:t>
          </a:r>
        </a:p>
      </dgm:t>
    </dgm:pt>
    <dgm:pt modelId="{DEF19E9A-00E2-41B3-A1FD-9B259793A612}" cxnId="{D7519BF4-1B97-49DE-855F-2C1B1D135BD1}" type="parTrans">
      <dgm:prSet/>
      <dgm:spPr/>
      <dgm:t>
        <a:bodyPr/>
        <a:lstStyle/>
        <a:p>
          <a:endParaRPr lang="zh-CN" altLang="en-US"/>
        </a:p>
      </dgm:t>
    </dgm:pt>
    <dgm:pt modelId="{F4AF5FC3-54EF-4717-BFC2-3CE766F0AFF6}" cxnId="{D7519BF4-1B97-49DE-855F-2C1B1D135BD1}" type="sibTrans">
      <dgm:prSet/>
      <dgm:spPr/>
      <dgm:t>
        <a:bodyPr/>
        <a:lstStyle/>
        <a:p>
          <a:endParaRPr lang="zh-CN" altLang="en-US"/>
        </a:p>
      </dgm:t>
    </dgm:pt>
    <dgm:pt modelId="{EB01129E-9E0B-4D36-AED9-D55613251E92}">
      <dgm:prSet phldr="0" custT="0"/>
      <dgm:spPr/>
      <dgm:t>
        <a:bodyPr vert="horz" wrap="square"/>
        <a:lstStyle/>
        <a:p>
          <a:pPr>
            <a:lnSpc>
              <a:spcPct val="100000"/>
            </a:lnSpc>
            <a:spcBef>
              <a:spcPct val="0"/>
            </a:spcBef>
            <a:spcAft>
              <a:spcPct val="35000"/>
            </a:spcAft>
          </a:pPr>
          <a:r>
            <a:rPr lang="zh-CN"/>
            <a:t>角色游戏的含义</a:t>
          </a:r>
        </a:p>
      </dgm:t>
    </dgm:pt>
    <dgm:pt modelId="{F825E143-12D4-4E5B-ADA3-B1BFF5DAB140}" cxnId="{3BE70170-8C0B-44B9-953C-8D9D087B92CC}" type="parTrans">
      <dgm:prSet/>
      <dgm:spPr/>
      <dgm:t>
        <a:bodyPr/>
        <a:lstStyle/>
        <a:p>
          <a:endParaRPr lang="zh-CN" altLang="en-US"/>
        </a:p>
      </dgm:t>
    </dgm:pt>
    <dgm:pt modelId="{889AF5DF-15AB-4E0F-A980-22BDCBC00491}" cxnId="{3BE70170-8C0B-44B9-953C-8D9D087B92CC}" type="sibTrans">
      <dgm:prSet/>
      <dgm:spPr/>
      <dgm:t>
        <a:bodyPr/>
        <a:lstStyle/>
        <a:p>
          <a:endParaRPr lang="zh-CN" altLang="en-US"/>
        </a:p>
      </dgm:t>
    </dgm:pt>
    <dgm:pt modelId="{4B4C0FC9-B9C8-40FA-8A73-BE6C6842331A}">
      <dgm:prSet phldr="0" custT="0"/>
      <dgm:spPr/>
      <dgm:t>
        <a:bodyPr vert="horz" wrap="square"/>
        <a:lstStyle/>
        <a:p>
          <a:pPr>
            <a:lnSpc>
              <a:spcPct val="100000"/>
            </a:lnSpc>
            <a:spcBef>
              <a:spcPct val="0"/>
            </a:spcBef>
            <a:spcAft>
              <a:spcPct val="35000"/>
            </a:spcAft>
          </a:pPr>
          <a:r>
            <a:rPr lang="zh-CN"/>
            <a:t>角色游戏的特点</a:t>
          </a:r>
        </a:p>
      </dgm:t>
    </dgm:pt>
    <dgm:pt modelId="{4CCAAB34-8CF6-4E2C-BD82-AB0BB9D64A2B}" cxnId="{E68D62CF-D688-46A2-A970-CD80EB317B53}" type="parTrans">
      <dgm:prSet/>
      <dgm:spPr/>
      <dgm:t>
        <a:bodyPr/>
        <a:lstStyle/>
        <a:p>
          <a:endParaRPr lang="zh-CN" altLang="en-US"/>
        </a:p>
      </dgm:t>
    </dgm:pt>
    <dgm:pt modelId="{F486A484-954B-4C2D-ACBD-09E46DCEC13B}" cxnId="{E68D62CF-D688-46A2-A970-CD80EB317B53}" type="sibTrans">
      <dgm:prSet/>
      <dgm:spPr/>
      <dgm:t>
        <a:bodyPr/>
        <a:lstStyle/>
        <a:p>
          <a:endParaRPr lang="zh-CN" altLang="en-US"/>
        </a:p>
      </dgm:t>
    </dgm:pt>
    <dgm:pt modelId="{6EED2C52-23A0-40FB-9116-29E072C9DFB8}">
      <dgm:prSet phldr="0" custT="1"/>
      <dgm:spPr/>
      <dgm:t>
        <a:bodyPr vert="horz" wrap="square"/>
        <a:lstStyle/>
        <a:p>
          <a:pPr>
            <a:lnSpc>
              <a:spcPct val="100000"/>
            </a:lnSpc>
            <a:spcBef>
              <a:spcPct val="0"/>
            </a:spcBef>
            <a:spcAft>
              <a:spcPct val="35000"/>
            </a:spcAft>
          </a:pPr>
          <a:r>
            <a:rPr lang="zh-CN" sz="1200"/>
            <a:t>不同年龄班幼儿角色游戏的特点与指导</a:t>
          </a:r>
        </a:p>
      </dgm:t>
    </dgm:pt>
    <dgm:pt modelId="{AF948C16-3722-49F1-BD43-E7B73FAE564E}" cxnId="{C1C622BC-C506-41BF-91CF-D4057CD4E85E}" type="parTrans">
      <dgm:prSet/>
      <dgm:spPr/>
      <dgm:t>
        <a:bodyPr/>
        <a:lstStyle/>
        <a:p>
          <a:endParaRPr lang="zh-CN" altLang="en-US"/>
        </a:p>
      </dgm:t>
    </dgm:pt>
    <dgm:pt modelId="{3EBB7817-72C4-4277-A908-A2139E01387C}" cxnId="{C1C622BC-C506-41BF-91CF-D4057CD4E85E}" type="sibTrans">
      <dgm:prSet/>
      <dgm:spPr/>
      <dgm:t>
        <a:bodyPr/>
        <a:lstStyle/>
        <a:p>
          <a:endParaRPr lang="zh-CN" altLang="en-US"/>
        </a:p>
      </dgm:t>
    </dgm:pt>
    <dgm:pt modelId="{99AB2D50-0B15-4C5D-8DDF-67F9FAB9C963}">
      <dgm:prSet phldr="0" custT="0"/>
      <dgm:spPr/>
      <dgm:t>
        <a:bodyPr vert="horz" wrap="square"/>
        <a:lstStyle/>
        <a:p>
          <a:pPr>
            <a:lnSpc>
              <a:spcPct val="100000"/>
            </a:lnSpc>
            <a:spcBef>
              <a:spcPct val="0"/>
            </a:spcBef>
            <a:spcAft>
              <a:spcPct val="35000"/>
            </a:spcAft>
          </a:pPr>
          <a:r>
            <a:rPr lang="zh-CN"/>
            <a:t>小班幼儿角色游戏的特点与指导</a:t>
          </a:r>
        </a:p>
      </dgm:t>
    </dgm:pt>
    <dgm:pt modelId="{250488C5-F0FD-418B-9708-F970E2B46B4F}" cxnId="{10A7EF77-62C0-4211-963C-AA133A4E3864}" type="parTrans">
      <dgm:prSet/>
      <dgm:spPr/>
      <dgm:t>
        <a:bodyPr/>
        <a:lstStyle/>
        <a:p>
          <a:endParaRPr lang="zh-CN" altLang="en-US"/>
        </a:p>
      </dgm:t>
    </dgm:pt>
    <dgm:pt modelId="{67A628B1-FF00-4530-8DE5-9FEE78042EAB}" cxnId="{10A7EF77-62C0-4211-963C-AA133A4E3864}" type="sibTrans">
      <dgm:prSet/>
      <dgm:spPr/>
      <dgm:t>
        <a:bodyPr/>
        <a:lstStyle/>
        <a:p>
          <a:endParaRPr lang="zh-CN" altLang="en-US"/>
        </a:p>
      </dgm:t>
    </dgm:pt>
    <dgm:pt modelId="{A1320E4E-AC9E-4A3F-8C9F-3D966B7FA3E7}">
      <dgm:prSet phldr="0" custT="0"/>
      <dgm:spPr/>
      <dgm:t>
        <a:bodyPr vert="horz" wrap="square"/>
        <a:lstStyle/>
        <a:p>
          <a:pPr>
            <a:lnSpc>
              <a:spcPct val="100000"/>
            </a:lnSpc>
            <a:spcBef>
              <a:spcPct val="0"/>
            </a:spcBef>
            <a:spcAft>
              <a:spcPct val="35000"/>
            </a:spcAft>
          </a:pPr>
          <a:r>
            <a:rPr lang="zh-CN"/>
            <a:t>中班幼儿角色游戏的特点与指导</a:t>
          </a:r>
        </a:p>
      </dgm:t>
    </dgm:pt>
    <dgm:pt modelId="{0B8BC4D9-002C-4711-BB71-25370E300E69}" cxnId="{118FE653-8E46-4E9E-BCA9-489596355086}" type="parTrans">
      <dgm:prSet/>
      <dgm:spPr/>
      <dgm:t>
        <a:bodyPr/>
        <a:lstStyle/>
        <a:p>
          <a:endParaRPr lang="zh-CN" altLang="en-US"/>
        </a:p>
      </dgm:t>
    </dgm:pt>
    <dgm:pt modelId="{A9E50532-0517-42C4-B52B-3BE1229611E6}" cxnId="{118FE653-8E46-4E9E-BCA9-489596355086}" type="sibTrans">
      <dgm:prSet/>
      <dgm:spPr/>
      <dgm:t>
        <a:bodyPr/>
        <a:lstStyle/>
        <a:p>
          <a:endParaRPr lang="zh-CN" altLang="en-US"/>
        </a:p>
      </dgm:t>
    </dgm:pt>
    <dgm:pt modelId="{ED659E78-D16C-4D01-9CF0-B2D971BDC006}">
      <dgm:prSet phldr="0" custT="0"/>
      <dgm:spPr/>
      <dgm:t>
        <a:bodyPr vert="horz" wrap="square"/>
        <a:lstStyle/>
        <a:p>
          <a:pPr>
            <a:lnSpc>
              <a:spcPct val="100000"/>
            </a:lnSpc>
            <a:spcBef>
              <a:spcPct val="0"/>
            </a:spcBef>
            <a:spcAft>
              <a:spcPct val="35000"/>
            </a:spcAft>
          </a:pPr>
          <a:r>
            <a:rPr lang="zh-CN"/>
            <a:t>大班幼儿角色游戏的特点与指导</a:t>
          </a:r>
        </a:p>
      </dgm:t>
    </dgm:pt>
    <dgm:pt modelId="{B039AEE6-AB54-44E1-9B78-81938BF150AB}" cxnId="{D8F3F1C3-6710-4A43-9702-0B357460403D}" type="parTrans">
      <dgm:prSet/>
      <dgm:spPr/>
      <dgm:t>
        <a:bodyPr/>
        <a:lstStyle/>
        <a:p>
          <a:endParaRPr lang="zh-CN" altLang="en-US"/>
        </a:p>
      </dgm:t>
    </dgm:pt>
    <dgm:pt modelId="{2C537CED-8C63-4091-B400-F58BB51586DA}" cxnId="{D8F3F1C3-6710-4A43-9702-0B357460403D}" type="sibTrans">
      <dgm:prSet/>
      <dgm:spPr/>
      <dgm:t>
        <a:bodyPr/>
        <a:lstStyle/>
        <a:p>
          <a:endParaRPr lang="zh-CN" altLang="en-US"/>
        </a:p>
      </dgm:t>
    </dgm:pt>
    <dgm:pt modelId="{4FD8A2E9-201F-402B-989E-45E23B993456}">
      <dgm:prSet phldr="0" custT="0"/>
      <dgm:spPr/>
      <dgm:t>
        <a:bodyPr vert="horz" wrap="square"/>
        <a:lstStyle/>
        <a:p>
          <a:pPr>
            <a:lnSpc>
              <a:spcPct val="100000"/>
            </a:lnSpc>
            <a:spcBef>
              <a:spcPct val="0"/>
            </a:spcBef>
            <a:spcAft>
              <a:spcPct val="35000"/>
            </a:spcAft>
          </a:pPr>
          <a:r>
            <a:rPr lang="zh-CN"/>
            <a:t>角色游戏的案例与分析</a:t>
          </a:r>
        </a:p>
      </dgm:t>
    </dgm:pt>
    <dgm:pt modelId="{B63BB9D5-713A-4FA5-89A3-F7FAA9F0C6CD}" cxnId="{A6BA1A64-DE1E-4BE3-93F3-2CC23F8ED9FA}" type="parTrans">
      <dgm:prSet/>
      <dgm:spPr/>
      <dgm:t>
        <a:bodyPr/>
        <a:lstStyle/>
        <a:p>
          <a:endParaRPr lang="zh-CN" altLang="en-US"/>
        </a:p>
      </dgm:t>
    </dgm:pt>
    <dgm:pt modelId="{BA6CC0E4-5A33-4469-B79D-1D508C4B7EC0}" cxnId="{A6BA1A64-DE1E-4BE3-93F3-2CC23F8ED9FA}" type="sibTrans">
      <dgm:prSet/>
      <dgm:spPr/>
      <dgm:t>
        <a:bodyPr/>
        <a:lstStyle/>
        <a:p>
          <a:endParaRPr lang="zh-CN" altLang="en-US"/>
        </a:p>
      </dgm:t>
    </dgm:pt>
    <dgm:pt modelId="{48484FA5-A3AC-41DE-8D66-77DE5E6098BC}">
      <dgm:prSet phldr="0" custT="0"/>
      <dgm:spPr/>
      <dgm:t>
        <a:bodyPr vert="horz" wrap="square"/>
        <a:lstStyle/>
        <a:p>
          <a:pPr>
            <a:lnSpc>
              <a:spcPct val="100000"/>
            </a:lnSpc>
            <a:spcBef>
              <a:spcPct val="0"/>
            </a:spcBef>
            <a:spcAft>
              <a:spcPct val="35000"/>
            </a:spcAft>
          </a:pPr>
          <a:r>
            <a:rPr lang="zh-CN"/>
            <a:t>小班：反反复复乘公交</a:t>
          </a:r>
        </a:p>
      </dgm:t>
    </dgm:pt>
    <dgm:pt modelId="{018BF061-C63A-4A01-AB51-5DB136C8122B}" cxnId="{7D27C223-5624-4925-BD4F-A433EBAF5806}" type="parTrans">
      <dgm:prSet/>
      <dgm:spPr/>
      <dgm:t>
        <a:bodyPr/>
        <a:lstStyle/>
        <a:p>
          <a:endParaRPr lang="zh-CN" altLang="en-US"/>
        </a:p>
      </dgm:t>
    </dgm:pt>
    <dgm:pt modelId="{43541400-3EA2-43C6-886F-37400A6BE0A7}" cxnId="{7D27C223-5624-4925-BD4F-A433EBAF5806}" type="sibTrans">
      <dgm:prSet/>
      <dgm:spPr/>
      <dgm:t>
        <a:bodyPr/>
        <a:lstStyle/>
        <a:p>
          <a:endParaRPr lang="zh-CN" altLang="en-US"/>
        </a:p>
      </dgm:t>
    </dgm:pt>
    <dgm:pt modelId="{D4F12053-A87A-4E70-90F9-118AE16FB04D}">
      <dgm:prSet phldr="0" custT="0"/>
      <dgm:spPr/>
      <dgm:t>
        <a:bodyPr vert="horz" wrap="square"/>
        <a:lstStyle/>
        <a:p>
          <a:pPr>
            <a:lnSpc>
              <a:spcPct val="100000"/>
            </a:lnSpc>
            <a:spcBef>
              <a:spcPct val="0"/>
            </a:spcBef>
            <a:spcAft>
              <a:spcPct val="35000"/>
            </a:spcAft>
          </a:pPr>
          <a:r>
            <a:rPr lang="zh-CN"/>
            <a:t>中班：陆陆续续出新车</a:t>
          </a:r>
        </a:p>
      </dgm:t>
    </dgm:pt>
    <dgm:pt modelId="{868A3528-3E26-42E4-9164-21D64EF50611}" cxnId="{64F6AAAB-85DB-4F41-B2DC-B51088E33ED6}" type="parTrans">
      <dgm:prSet/>
      <dgm:spPr/>
      <dgm:t>
        <a:bodyPr/>
        <a:lstStyle/>
        <a:p>
          <a:endParaRPr lang="zh-CN" altLang="en-US"/>
        </a:p>
      </dgm:t>
    </dgm:pt>
    <dgm:pt modelId="{64352432-03EC-4975-B841-E4D37DCCFD18}" cxnId="{64F6AAAB-85DB-4F41-B2DC-B51088E33ED6}" type="sibTrans">
      <dgm:prSet/>
      <dgm:spPr/>
      <dgm:t>
        <a:bodyPr/>
        <a:lstStyle/>
        <a:p>
          <a:endParaRPr lang="zh-CN" altLang="en-US"/>
        </a:p>
      </dgm:t>
    </dgm:pt>
    <dgm:pt modelId="{C3270960-DFA8-46CC-9CF1-B9298057B78C}">
      <dgm:prSet phldr="0" custT="0"/>
      <dgm:spPr/>
      <dgm:t>
        <a:bodyPr vert="horz" wrap="square"/>
        <a:lstStyle/>
        <a:p>
          <a:pPr>
            <a:lnSpc>
              <a:spcPct val="100000"/>
            </a:lnSpc>
            <a:spcBef>
              <a:spcPct val="0"/>
            </a:spcBef>
            <a:spcAft>
              <a:spcPct val="35000"/>
            </a:spcAft>
          </a:pPr>
          <a:r>
            <a:rPr lang="zh-CN"/>
            <a:t>大班：商商量量去旅游</a:t>
          </a:r>
        </a:p>
      </dgm:t>
    </dgm:pt>
    <dgm:pt modelId="{EF45C6E2-B544-419D-95A4-2EC28CCB575F}" cxnId="{738E27FC-E91D-479B-B978-AE8D2CC6E2D8}" type="parTrans">
      <dgm:prSet/>
      <dgm:spPr/>
      <dgm:t>
        <a:bodyPr/>
        <a:lstStyle/>
        <a:p>
          <a:endParaRPr lang="zh-CN" altLang="en-US"/>
        </a:p>
      </dgm:t>
    </dgm:pt>
    <dgm:pt modelId="{E4C9DB11-821C-49EE-9262-7E64124956BD}" cxnId="{738E27FC-E91D-479B-B978-AE8D2CC6E2D8}" type="sibTrans">
      <dgm:prSet/>
      <dgm:spPr/>
      <dgm:t>
        <a:bodyPr/>
        <a:lstStyle/>
        <a:p>
          <a:endParaRPr lang="zh-CN" altLang="en-US"/>
        </a:p>
      </dgm:t>
    </dgm:pt>
    <dgm:pt modelId="{D8E85714-B4CF-44BA-87FB-3ED5D4A8B37C}" type="pres">
      <dgm:prSet presAssocID="{2C0B51C3-3F0A-4E0F-A665-A2972C05A05D}" presName="Name0" presStyleCnt="0">
        <dgm:presLayoutVars>
          <dgm:chPref val="1"/>
          <dgm:dir/>
          <dgm:animOne val="branch"/>
          <dgm:animLvl val="lvl"/>
          <dgm:resizeHandles val="exact"/>
        </dgm:presLayoutVars>
      </dgm:prSet>
      <dgm:spPr/>
      <dgm:t>
        <a:bodyPr/>
        <a:lstStyle/>
        <a:p>
          <a:endParaRPr lang="zh-CN" altLang="en-US"/>
        </a:p>
      </dgm:t>
    </dgm:pt>
    <dgm:pt modelId="{7CCA0EA2-4221-4DC8-A5A4-C3411B20A97F}" type="pres">
      <dgm:prSet presAssocID="{0BE47234-A4DE-4FAE-8041-ED3C0BD3601E}" presName="root1" presStyleCnt="0"/>
      <dgm:spPr/>
    </dgm:pt>
    <dgm:pt modelId="{630CCC44-D078-46C8-A1AB-62A505B0C49C}" type="pres">
      <dgm:prSet presAssocID="{0BE47234-A4DE-4FAE-8041-ED3C0BD3601E}" presName="LevelOneTextNode" presStyleLbl="node0" presStyleIdx="0" presStyleCnt="1" custScaleX="134479" custScaleY="173559" custLinFactX="-100000" custLinFactNeighborX="-173415" custLinFactNeighborY="0">
        <dgm:presLayoutVars>
          <dgm:chPref val="3"/>
        </dgm:presLayoutVars>
      </dgm:prSet>
      <dgm:spPr/>
      <dgm:t>
        <a:bodyPr/>
        <a:lstStyle/>
        <a:p>
          <a:endParaRPr lang="zh-CN" altLang="en-US"/>
        </a:p>
      </dgm:t>
    </dgm:pt>
    <dgm:pt modelId="{30365775-7D9C-43A5-B2F7-501E80D0BB62}" type="pres">
      <dgm:prSet presAssocID="{0BE47234-A4DE-4FAE-8041-ED3C0BD3601E}" presName="level2hierChild" presStyleCnt="0"/>
      <dgm:spPr/>
    </dgm:pt>
    <dgm:pt modelId="{77ECED1E-90DE-4321-BB1B-9A58B209684F}" type="pres">
      <dgm:prSet presAssocID="{DEF19E9A-00E2-41B3-A1FD-9B259793A612}" presName="conn2-1" presStyleLbl="parChTrans1D2" presStyleIdx="0" presStyleCnt="3"/>
      <dgm:spPr/>
      <dgm:t>
        <a:bodyPr/>
        <a:lstStyle/>
        <a:p>
          <a:endParaRPr lang="zh-CN" altLang="en-US"/>
        </a:p>
      </dgm:t>
    </dgm:pt>
    <dgm:pt modelId="{0846E1BC-27C6-4659-9993-019226B64732}" type="pres">
      <dgm:prSet presAssocID="{DEF19E9A-00E2-41B3-A1FD-9B259793A612}" presName="connTx" presStyleLbl="parChTrans1D2" presStyleIdx="0" presStyleCnt="3"/>
      <dgm:spPr/>
      <dgm:t>
        <a:bodyPr/>
        <a:lstStyle/>
        <a:p>
          <a:endParaRPr lang="zh-CN" altLang="en-US"/>
        </a:p>
      </dgm:t>
    </dgm:pt>
    <dgm:pt modelId="{C398DE97-1F22-4CA6-BE46-50C5583D523C}" type="pres">
      <dgm:prSet presAssocID="{27BE0A96-6A37-4FF9-8D9C-0FC728D9AF4A}" presName="root2" presStyleCnt="0"/>
      <dgm:spPr/>
    </dgm:pt>
    <dgm:pt modelId="{4A02DB16-FF4D-4E8A-BD62-B03E3F03E04A}" type="pres">
      <dgm:prSet presAssocID="{27BE0A96-6A37-4FF9-8D9C-0FC728D9AF4A}" presName="LevelTwoTextNode" presStyleLbl="node2" presStyleIdx="0" presStyleCnt="3">
        <dgm:presLayoutVars>
          <dgm:chPref val="3"/>
        </dgm:presLayoutVars>
      </dgm:prSet>
      <dgm:spPr/>
      <dgm:t>
        <a:bodyPr/>
        <a:lstStyle/>
        <a:p>
          <a:endParaRPr lang="zh-CN" altLang="en-US"/>
        </a:p>
      </dgm:t>
    </dgm:pt>
    <dgm:pt modelId="{B6AD0BB3-2757-4A1F-95DE-DA35864C7EB4}" type="pres">
      <dgm:prSet presAssocID="{27BE0A96-6A37-4FF9-8D9C-0FC728D9AF4A}" presName="level3hierChild" presStyleCnt="0"/>
      <dgm:spPr/>
    </dgm:pt>
    <dgm:pt modelId="{2072DE90-61D5-45E8-B0E8-9E7067E3921B}" type="pres">
      <dgm:prSet presAssocID="{F825E143-12D4-4E5B-ADA3-B1BFF5DAB140}" presName="conn2-1" presStyleLbl="parChTrans1D3" presStyleIdx="0" presStyleCnt="8"/>
      <dgm:spPr/>
      <dgm:t>
        <a:bodyPr/>
        <a:lstStyle/>
        <a:p>
          <a:endParaRPr lang="zh-CN" altLang="en-US"/>
        </a:p>
      </dgm:t>
    </dgm:pt>
    <dgm:pt modelId="{4E92DA4E-89D0-40D8-BFBC-5C26E9F1C483}" type="pres">
      <dgm:prSet presAssocID="{F825E143-12D4-4E5B-ADA3-B1BFF5DAB140}" presName="connTx" presStyleLbl="parChTrans1D3" presStyleIdx="0" presStyleCnt="8"/>
      <dgm:spPr/>
      <dgm:t>
        <a:bodyPr/>
        <a:lstStyle/>
        <a:p>
          <a:endParaRPr lang="zh-CN" altLang="en-US"/>
        </a:p>
      </dgm:t>
    </dgm:pt>
    <dgm:pt modelId="{24AC73E1-9537-41A1-9B96-B91D598C2DBF}" type="pres">
      <dgm:prSet presAssocID="{EB01129E-9E0B-4D36-AED9-D55613251E92}" presName="root2" presStyleCnt="0"/>
      <dgm:spPr/>
    </dgm:pt>
    <dgm:pt modelId="{358F8B55-1F8B-481D-93E4-95194B0B88B6}" type="pres">
      <dgm:prSet presAssocID="{EB01129E-9E0B-4D36-AED9-D55613251E92}" presName="LevelTwoTextNode" presStyleLbl="node3" presStyleIdx="0" presStyleCnt="8">
        <dgm:presLayoutVars>
          <dgm:chPref val="3"/>
        </dgm:presLayoutVars>
      </dgm:prSet>
      <dgm:spPr/>
      <dgm:t>
        <a:bodyPr/>
        <a:lstStyle/>
        <a:p>
          <a:endParaRPr lang="zh-CN" altLang="en-US"/>
        </a:p>
      </dgm:t>
    </dgm:pt>
    <dgm:pt modelId="{245343DE-8D65-4992-B356-A2DA5377CFEB}" type="pres">
      <dgm:prSet presAssocID="{EB01129E-9E0B-4D36-AED9-D55613251E92}" presName="level3hierChild" presStyleCnt="0"/>
      <dgm:spPr/>
    </dgm:pt>
    <dgm:pt modelId="{839265AD-082A-47FC-B7C7-882F3387059A}" type="pres">
      <dgm:prSet presAssocID="{4CCAAB34-8CF6-4E2C-BD82-AB0BB9D64A2B}" presName="conn2-1" presStyleLbl="parChTrans1D3" presStyleIdx="1" presStyleCnt="8"/>
      <dgm:spPr/>
      <dgm:t>
        <a:bodyPr/>
        <a:lstStyle/>
        <a:p>
          <a:endParaRPr lang="zh-CN" altLang="en-US"/>
        </a:p>
      </dgm:t>
    </dgm:pt>
    <dgm:pt modelId="{5FFEBA5C-BB0E-43EA-8FB6-B30151593EB8}" type="pres">
      <dgm:prSet presAssocID="{4CCAAB34-8CF6-4E2C-BD82-AB0BB9D64A2B}" presName="connTx" presStyleLbl="parChTrans1D3" presStyleIdx="1" presStyleCnt="8"/>
      <dgm:spPr/>
      <dgm:t>
        <a:bodyPr/>
        <a:lstStyle/>
        <a:p>
          <a:endParaRPr lang="zh-CN" altLang="en-US"/>
        </a:p>
      </dgm:t>
    </dgm:pt>
    <dgm:pt modelId="{4D0C27B8-56D7-4BD6-ACC1-375D1F15CC37}" type="pres">
      <dgm:prSet presAssocID="{4B4C0FC9-B9C8-40FA-8A73-BE6C6842331A}" presName="root2" presStyleCnt="0"/>
      <dgm:spPr/>
    </dgm:pt>
    <dgm:pt modelId="{988768D6-DFBB-4CC6-B567-4D7C8B37499A}" type="pres">
      <dgm:prSet presAssocID="{4B4C0FC9-B9C8-40FA-8A73-BE6C6842331A}" presName="LevelTwoTextNode" presStyleLbl="node3" presStyleIdx="1" presStyleCnt="8">
        <dgm:presLayoutVars>
          <dgm:chPref val="3"/>
        </dgm:presLayoutVars>
      </dgm:prSet>
      <dgm:spPr/>
      <dgm:t>
        <a:bodyPr/>
        <a:lstStyle/>
        <a:p>
          <a:endParaRPr lang="zh-CN" altLang="en-US"/>
        </a:p>
      </dgm:t>
    </dgm:pt>
    <dgm:pt modelId="{85A7E3B8-87AB-4CD8-B623-D8ED18F539CE}" type="pres">
      <dgm:prSet presAssocID="{4B4C0FC9-B9C8-40FA-8A73-BE6C6842331A}" presName="level3hierChild" presStyleCnt="0"/>
      <dgm:spPr/>
    </dgm:pt>
    <dgm:pt modelId="{289550D0-1627-4324-8CF1-6F63E106435C}" type="pres">
      <dgm:prSet presAssocID="{AF948C16-3722-49F1-BD43-E7B73FAE564E}" presName="conn2-1" presStyleLbl="parChTrans1D2" presStyleIdx="1" presStyleCnt="3"/>
      <dgm:spPr/>
      <dgm:t>
        <a:bodyPr/>
        <a:lstStyle/>
        <a:p>
          <a:endParaRPr lang="zh-CN" altLang="en-US"/>
        </a:p>
      </dgm:t>
    </dgm:pt>
    <dgm:pt modelId="{25975C79-3FE4-4494-9221-83E912047939}" type="pres">
      <dgm:prSet presAssocID="{AF948C16-3722-49F1-BD43-E7B73FAE564E}" presName="connTx" presStyleLbl="parChTrans1D2" presStyleIdx="1" presStyleCnt="3"/>
      <dgm:spPr/>
      <dgm:t>
        <a:bodyPr/>
        <a:lstStyle/>
        <a:p>
          <a:endParaRPr lang="zh-CN" altLang="en-US"/>
        </a:p>
      </dgm:t>
    </dgm:pt>
    <dgm:pt modelId="{8C596351-774E-48F6-9FB2-155009253DE6}" type="pres">
      <dgm:prSet presAssocID="{6EED2C52-23A0-40FB-9116-29E072C9DFB8}" presName="root2" presStyleCnt="0"/>
      <dgm:spPr/>
    </dgm:pt>
    <dgm:pt modelId="{E7261D66-4061-4E5B-95E4-384443C74D98}" type="pres">
      <dgm:prSet presAssocID="{6EED2C52-23A0-40FB-9116-29E072C9DFB8}" presName="LevelTwoTextNode" presStyleLbl="node2" presStyleIdx="1" presStyleCnt="3">
        <dgm:presLayoutVars>
          <dgm:chPref val="3"/>
        </dgm:presLayoutVars>
      </dgm:prSet>
      <dgm:spPr/>
      <dgm:t>
        <a:bodyPr/>
        <a:lstStyle/>
        <a:p>
          <a:endParaRPr lang="zh-CN" altLang="en-US"/>
        </a:p>
      </dgm:t>
    </dgm:pt>
    <dgm:pt modelId="{E4276F6F-B7F2-435D-8AF7-EF3EC77D0DB2}" type="pres">
      <dgm:prSet presAssocID="{6EED2C52-23A0-40FB-9116-29E072C9DFB8}" presName="level3hierChild" presStyleCnt="0"/>
      <dgm:spPr/>
    </dgm:pt>
    <dgm:pt modelId="{BCD42EE9-6464-47A5-8364-A29A45CCAD42}" type="pres">
      <dgm:prSet presAssocID="{250488C5-F0FD-418B-9708-F970E2B46B4F}" presName="conn2-1" presStyleLbl="parChTrans1D3" presStyleIdx="2" presStyleCnt="8"/>
      <dgm:spPr/>
      <dgm:t>
        <a:bodyPr/>
        <a:lstStyle/>
        <a:p>
          <a:endParaRPr lang="zh-CN" altLang="en-US"/>
        </a:p>
      </dgm:t>
    </dgm:pt>
    <dgm:pt modelId="{7BECC582-4A39-4BBD-82A9-89C9FD5F7D7C}" type="pres">
      <dgm:prSet presAssocID="{250488C5-F0FD-418B-9708-F970E2B46B4F}" presName="connTx" presStyleLbl="parChTrans1D3" presStyleIdx="2" presStyleCnt="8"/>
      <dgm:spPr/>
      <dgm:t>
        <a:bodyPr/>
        <a:lstStyle/>
        <a:p>
          <a:endParaRPr lang="zh-CN" altLang="en-US"/>
        </a:p>
      </dgm:t>
    </dgm:pt>
    <dgm:pt modelId="{DECA845B-4877-4C1F-AEE7-4254988D2778}" type="pres">
      <dgm:prSet presAssocID="{99AB2D50-0B15-4C5D-8DDF-67F9FAB9C963}" presName="root2" presStyleCnt="0"/>
      <dgm:spPr/>
    </dgm:pt>
    <dgm:pt modelId="{AC1C7AFF-FB66-4E6E-9915-7A78FA98B19B}" type="pres">
      <dgm:prSet presAssocID="{99AB2D50-0B15-4C5D-8DDF-67F9FAB9C963}" presName="LevelTwoTextNode" presStyleLbl="node3" presStyleIdx="2" presStyleCnt="8">
        <dgm:presLayoutVars>
          <dgm:chPref val="3"/>
        </dgm:presLayoutVars>
      </dgm:prSet>
      <dgm:spPr/>
      <dgm:t>
        <a:bodyPr/>
        <a:lstStyle/>
        <a:p>
          <a:endParaRPr lang="zh-CN" altLang="en-US"/>
        </a:p>
      </dgm:t>
    </dgm:pt>
    <dgm:pt modelId="{033E5819-13B1-4A67-B47C-ADB44956F385}" type="pres">
      <dgm:prSet presAssocID="{99AB2D50-0B15-4C5D-8DDF-67F9FAB9C963}" presName="level3hierChild" presStyleCnt="0"/>
      <dgm:spPr/>
    </dgm:pt>
    <dgm:pt modelId="{EA242190-66E2-457D-A0E0-2C1CD46A1E96}" type="pres">
      <dgm:prSet presAssocID="{0B8BC4D9-002C-4711-BB71-25370E300E69}" presName="conn2-1" presStyleLbl="parChTrans1D3" presStyleIdx="3" presStyleCnt="8"/>
      <dgm:spPr/>
      <dgm:t>
        <a:bodyPr/>
        <a:lstStyle/>
        <a:p>
          <a:endParaRPr lang="zh-CN" altLang="en-US"/>
        </a:p>
      </dgm:t>
    </dgm:pt>
    <dgm:pt modelId="{94F0E466-2203-47C1-9854-D3979D2F6A1D}" type="pres">
      <dgm:prSet presAssocID="{0B8BC4D9-002C-4711-BB71-25370E300E69}" presName="connTx" presStyleLbl="parChTrans1D3" presStyleIdx="3" presStyleCnt="8"/>
      <dgm:spPr/>
      <dgm:t>
        <a:bodyPr/>
        <a:lstStyle/>
        <a:p>
          <a:endParaRPr lang="zh-CN" altLang="en-US"/>
        </a:p>
      </dgm:t>
    </dgm:pt>
    <dgm:pt modelId="{5FB492AA-661E-4CA9-A87B-BC021BA34C99}" type="pres">
      <dgm:prSet presAssocID="{A1320E4E-AC9E-4A3F-8C9F-3D966B7FA3E7}" presName="root2" presStyleCnt="0"/>
      <dgm:spPr/>
    </dgm:pt>
    <dgm:pt modelId="{33CA1284-0A9E-4483-A964-C250A58F54A8}" type="pres">
      <dgm:prSet presAssocID="{A1320E4E-AC9E-4A3F-8C9F-3D966B7FA3E7}" presName="LevelTwoTextNode" presStyleLbl="node3" presStyleIdx="3" presStyleCnt="8">
        <dgm:presLayoutVars>
          <dgm:chPref val="3"/>
        </dgm:presLayoutVars>
      </dgm:prSet>
      <dgm:spPr/>
      <dgm:t>
        <a:bodyPr/>
        <a:lstStyle/>
        <a:p>
          <a:endParaRPr lang="zh-CN" altLang="en-US"/>
        </a:p>
      </dgm:t>
    </dgm:pt>
    <dgm:pt modelId="{C2A16342-B1EC-4449-8CDF-6B72E0E3E496}" type="pres">
      <dgm:prSet presAssocID="{A1320E4E-AC9E-4A3F-8C9F-3D966B7FA3E7}" presName="level3hierChild" presStyleCnt="0"/>
      <dgm:spPr/>
    </dgm:pt>
    <dgm:pt modelId="{161C8E99-8067-464F-BBEF-3B414925296F}" type="pres">
      <dgm:prSet presAssocID="{B039AEE6-AB54-44E1-9B78-81938BF150AB}" presName="conn2-1" presStyleLbl="parChTrans1D3" presStyleIdx="4" presStyleCnt="8"/>
      <dgm:spPr/>
      <dgm:t>
        <a:bodyPr/>
        <a:lstStyle/>
        <a:p>
          <a:endParaRPr lang="zh-CN" altLang="en-US"/>
        </a:p>
      </dgm:t>
    </dgm:pt>
    <dgm:pt modelId="{5B57A870-9268-41AD-9875-921857B0F58F}" type="pres">
      <dgm:prSet presAssocID="{B039AEE6-AB54-44E1-9B78-81938BF150AB}" presName="connTx" presStyleLbl="parChTrans1D3" presStyleIdx="4" presStyleCnt="8"/>
      <dgm:spPr/>
      <dgm:t>
        <a:bodyPr/>
        <a:lstStyle/>
        <a:p>
          <a:endParaRPr lang="zh-CN" altLang="en-US"/>
        </a:p>
      </dgm:t>
    </dgm:pt>
    <dgm:pt modelId="{0D7DA44C-DACB-431C-B06F-245BBE8FE2F9}" type="pres">
      <dgm:prSet presAssocID="{ED659E78-D16C-4D01-9CF0-B2D971BDC006}" presName="root2" presStyleCnt="0"/>
      <dgm:spPr/>
    </dgm:pt>
    <dgm:pt modelId="{EE542FE8-FD9A-4972-A7B4-6404F200EFF5}" type="pres">
      <dgm:prSet presAssocID="{ED659E78-D16C-4D01-9CF0-B2D971BDC006}" presName="LevelTwoTextNode" presStyleLbl="node3" presStyleIdx="4" presStyleCnt="8">
        <dgm:presLayoutVars>
          <dgm:chPref val="3"/>
        </dgm:presLayoutVars>
      </dgm:prSet>
      <dgm:spPr/>
      <dgm:t>
        <a:bodyPr/>
        <a:lstStyle/>
        <a:p>
          <a:endParaRPr lang="zh-CN" altLang="en-US"/>
        </a:p>
      </dgm:t>
    </dgm:pt>
    <dgm:pt modelId="{1BDC65B9-C7AD-434F-9365-0E4A9B5E54DF}" type="pres">
      <dgm:prSet presAssocID="{ED659E78-D16C-4D01-9CF0-B2D971BDC006}" presName="level3hierChild" presStyleCnt="0"/>
      <dgm:spPr/>
    </dgm:pt>
    <dgm:pt modelId="{4C5EB55A-AD1F-4769-AFD5-4DB82330944F}" type="pres">
      <dgm:prSet presAssocID="{B63BB9D5-713A-4FA5-89A3-F7FAA9F0C6CD}" presName="conn2-1" presStyleLbl="parChTrans1D2" presStyleIdx="2" presStyleCnt="3"/>
      <dgm:spPr/>
      <dgm:t>
        <a:bodyPr/>
        <a:lstStyle/>
        <a:p>
          <a:endParaRPr lang="zh-CN" altLang="en-US"/>
        </a:p>
      </dgm:t>
    </dgm:pt>
    <dgm:pt modelId="{85BB6AEA-FAF5-4C76-8147-C6990461CC9F}" type="pres">
      <dgm:prSet presAssocID="{B63BB9D5-713A-4FA5-89A3-F7FAA9F0C6CD}" presName="connTx" presStyleLbl="parChTrans1D2" presStyleIdx="2" presStyleCnt="3"/>
      <dgm:spPr/>
      <dgm:t>
        <a:bodyPr/>
        <a:lstStyle/>
        <a:p>
          <a:endParaRPr lang="zh-CN" altLang="en-US"/>
        </a:p>
      </dgm:t>
    </dgm:pt>
    <dgm:pt modelId="{A575F74D-7A12-400C-9C87-06EDA80AEDC8}" type="pres">
      <dgm:prSet presAssocID="{4FD8A2E9-201F-402B-989E-45E23B993456}" presName="root2" presStyleCnt="0"/>
      <dgm:spPr/>
    </dgm:pt>
    <dgm:pt modelId="{D1561EFE-CC55-4AE0-9CFE-050379AFE266}" type="pres">
      <dgm:prSet presAssocID="{4FD8A2E9-201F-402B-989E-45E23B993456}" presName="LevelTwoTextNode" presStyleLbl="node2" presStyleIdx="2" presStyleCnt="3">
        <dgm:presLayoutVars>
          <dgm:chPref val="3"/>
        </dgm:presLayoutVars>
      </dgm:prSet>
      <dgm:spPr/>
      <dgm:t>
        <a:bodyPr/>
        <a:lstStyle/>
        <a:p>
          <a:endParaRPr lang="zh-CN" altLang="en-US"/>
        </a:p>
      </dgm:t>
    </dgm:pt>
    <dgm:pt modelId="{45084F3D-AED0-4A9D-A8FF-3D3D27FE8BE8}" type="pres">
      <dgm:prSet presAssocID="{4FD8A2E9-201F-402B-989E-45E23B993456}" presName="level3hierChild" presStyleCnt="0"/>
      <dgm:spPr/>
    </dgm:pt>
    <dgm:pt modelId="{93CFA8C9-CE15-41A2-BB54-BC8FD6A2F92E}" type="pres">
      <dgm:prSet presAssocID="{018BF061-C63A-4A01-AB51-5DB136C8122B}" presName="conn2-1" presStyleLbl="parChTrans1D3" presStyleIdx="5" presStyleCnt="8"/>
      <dgm:spPr/>
      <dgm:t>
        <a:bodyPr/>
        <a:lstStyle/>
        <a:p>
          <a:endParaRPr lang="zh-CN" altLang="en-US"/>
        </a:p>
      </dgm:t>
    </dgm:pt>
    <dgm:pt modelId="{100D2A3D-4818-4A6B-8A32-1461D7F8A11E}" type="pres">
      <dgm:prSet presAssocID="{018BF061-C63A-4A01-AB51-5DB136C8122B}" presName="connTx" presStyleLbl="parChTrans1D3" presStyleIdx="5" presStyleCnt="8"/>
      <dgm:spPr/>
      <dgm:t>
        <a:bodyPr/>
        <a:lstStyle/>
        <a:p>
          <a:endParaRPr lang="zh-CN" altLang="en-US"/>
        </a:p>
      </dgm:t>
    </dgm:pt>
    <dgm:pt modelId="{27C3B689-EA6E-434A-9038-EEE64C80AB38}" type="pres">
      <dgm:prSet presAssocID="{48484FA5-A3AC-41DE-8D66-77DE5E6098BC}" presName="root2" presStyleCnt="0"/>
      <dgm:spPr/>
    </dgm:pt>
    <dgm:pt modelId="{F2B946C6-8989-453D-AAA3-452F57F433BE}" type="pres">
      <dgm:prSet presAssocID="{48484FA5-A3AC-41DE-8D66-77DE5E6098BC}" presName="LevelTwoTextNode" presStyleLbl="node3" presStyleIdx="5" presStyleCnt="8">
        <dgm:presLayoutVars>
          <dgm:chPref val="3"/>
        </dgm:presLayoutVars>
      </dgm:prSet>
      <dgm:spPr/>
      <dgm:t>
        <a:bodyPr/>
        <a:lstStyle/>
        <a:p>
          <a:endParaRPr lang="zh-CN" altLang="en-US"/>
        </a:p>
      </dgm:t>
    </dgm:pt>
    <dgm:pt modelId="{E93CABF8-4D91-486B-8DDB-F4E3D49992FB}" type="pres">
      <dgm:prSet presAssocID="{48484FA5-A3AC-41DE-8D66-77DE5E6098BC}" presName="level3hierChild" presStyleCnt="0"/>
      <dgm:spPr/>
    </dgm:pt>
    <dgm:pt modelId="{D95A360C-51A0-4DC5-8E99-2C7C780B673F}" type="pres">
      <dgm:prSet presAssocID="{868A3528-3E26-42E4-9164-21D64EF50611}" presName="conn2-1" presStyleLbl="parChTrans1D3" presStyleIdx="6" presStyleCnt="8"/>
      <dgm:spPr/>
      <dgm:t>
        <a:bodyPr/>
        <a:lstStyle/>
        <a:p>
          <a:endParaRPr lang="zh-CN" altLang="en-US"/>
        </a:p>
      </dgm:t>
    </dgm:pt>
    <dgm:pt modelId="{A835FBF3-068E-4A69-B920-E74E781D8831}" type="pres">
      <dgm:prSet presAssocID="{868A3528-3E26-42E4-9164-21D64EF50611}" presName="connTx" presStyleLbl="parChTrans1D3" presStyleIdx="6" presStyleCnt="8"/>
      <dgm:spPr/>
      <dgm:t>
        <a:bodyPr/>
        <a:lstStyle/>
        <a:p>
          <a:endParaRPr lang="zh-CN" altLang="en-US"/>
        </a:p>
      </dgm:t>
    </dgm:pt>
    <dgm:pt modelId="{78DBCE83-4EFE-413A-BFC7-A578C0A6F5FE}" type="pres">
      <dgm:prSet presAssocID="{D4F12053-A87A-4E70-90F9-118AE16FB04D}" presName="root2" presStyleCnt="0"/>
      <dgm:spPr/>
    </dgm:pt>
    <dgm:pt modelId="{66FF67CA-1958-4CA8-BA56-62235F373DA2}" type="pres">
      <dgm:prSet presAssocID="{D4F12053-A87A-4E70-90F9-118AE16FB04D}" presName="LevelTwoTextNode" presStyleLbl="node3" presStyleIdx="6" presStyleCnt="8">
        <dgm:presLayoutVars>
          <dgm:chPref val="3"/>
        </dgm:presLayoutVars>
      </dgm:prSet>
      <dgm:spPr/>
      <dgm:t>
        <a:bodyPr/>
        <a:lstStyle/>
        <a:p>
          <a:endParaRPr lang="zh-CN" altLang="en-US"/>
        </a:p>
      </dgm:t>
    </dgm:pt>
    <dgm:pt modelId="{7FCC2529-84C4-4425-93C5-6C79C2E6931B}" type="pres">
      <dgm:prSet presAssocID="{D4F12053-A87A-4E70-90F9-118AE16FB04D}" presName="level3hierChild" presStyleCnt="0"/>
      <dgm:spPr/>
    </dgm:pt>
    <dgm:pt modelId="{C8D8B80F-9C1C-440B-9DD7-3600A096B29A}" type="pres">
      <dgm:prSet presAssocID="{EF45C6E2-B544-419D-95A4-2EC28CCB575F}" presName="conn2-1" presStyleLbl="parChTrans1D3" presStyleIdx="7" presStyleCnt="8"/>
      <dgm:spPr/>
      <dgm:t>
        <a:bodyPr/>
        <a:lstStyle/>
        <a:p>
          <a:endParaRPr lang="zh-CN" altLang="en-US"/>
        </a:p>
      </dgm:t>
    </dgm:pt>
    <dgm:pt modelId="{682C36D3-3C35-4FE4-99DA-5473EA5BFD0B}" type="pres">
      <dgm:prSet presAssocID="{EF45C6E2-B544-419D-95A4-2EC28CCB575F}" presName="connTx" presStyleLbl="parChTrans1D3" presStyleIdx="7" presStyleCnt="8"/>
      <dgm:spPr/>
      <dgm:t>
        <a:bodyPr/>
        <a:lstStyle/>
        <a:p>
          <a:endParaRPr lang="zh-CN" altLang="en-US"/>
        </a:p>
      </dgm:t>
    </dgm:pt>
    <dgm:pt modelId="{D8FD857A-B0A3-4F8C-BE74-42387A6974EE}" type="pres">
      <dgm:prSet presAssocID="{C3270960-DFA8-46CC-9CF1-B9298057B78C}" presName="root2" presStyleCnt="0"/>
      <dgm:spPr/>
    </dgm:pt>
    <dgm:pt modelId="{FB8A4756-2DF0-4B5C-B9E2-4EE4397B586D}" type="pres">
      <dgm:prSet presAssocID="{C3270960-DFA8-46CC-9CF1-B9298057B78C}" presName="LevelTwoTextNode" presStyleLbl="node3" presStyleIdx="7" presStyleCnt="8">
        <dgm:presLayoutVars>
          <dgm:chPref val="3"/>
        </dgm:presLayoutVars>
      </dgm:prSet>
      <dgm:spPr/>
      <dgm:t>
        <a:bodyPr/>
        <a:lstStyle/>
        <a:p>
          <a:endParaRPr lang="zh-CN" altLang="en-US"/>
        </a:p>
      </dgm:t>
    </dgm:pt>
    <dgm:pt modelId="{2956A75E-7113-49C4-AF47-DC023AD56D69}" type="pres">
      <dgm:prSet presAssocID="{C3270960-DFA8-46CC-9CF1-B9298057B78C}" presName="level3hierChild" presStyleCnt="0"/>
      <dgm:spPr/>
    </dgm:pt>
  </dgm:ptLst>
  <dgm:cxnLst>
    <dgm:cxn modelId="{118FE653-8E46-4E9E-BCA9-489596355086}" srcId="{6EED2C52-23A0-40FB-9116-29E072C9DFB8}" destId="{A1320E4E-AC9E-4A3F-8C9F-3D966B7FA3E7}" srcOrd="1" destOrd="0" parTransId="{0B8BC4D9-002C-4711-BB71-25370E300E69}" sibTransId="{A9E50532-0517-42C4-B52B-3BE1229611E6}"/>
    <dgm:cxn modelId="{E3054079-31A7-44B3-8ABF-C117F6D27483}" type="presOf" srcId="{B63BB9D5-713A-4FA5-89A3-F7FAA9F0C6CD}" destId="{4C5EB55A-AD1F-4769-AFD5-4DB82330944F}" srcOrd="0" destOrd="0" presId="urn:microsoft.com/office/officeart/2008/layout/HorizontalMultiLevelHierarchy#1"/>
    <dgm:cxn modelId="{A6BA1A64-DE1E-4BE3-93F3-2CC23F8ED9FA}" srcId="{0BE47234-A4DE-4FAE-8041-ED3C0BD3601E}" destId="{4FD8A2E9-201F-402B-989E-45E23B993456}" srcOrd="2" destOrd="0" parTransId="{B63BB9D5-713A-4FA5-89A3-F7FAA9F0C6CD}" sibTransId="{BA6CC0E4-5A33-4469-B79D-1D508C4B7EC0}"/>
    <dgm:cxn modelId="{95CB1A0C-6FD4-4E78-918B-E84CAFD56C78}" type="presOf" srcId="{0B8BC4D9-002C-4711-BB71-25370E300E69}" destId="{EA242190-66E2-457D-A0E0-2C1CD46A1E96}" srcOrd="0" destOrd="0" presId="urn:microsoft.com/office/officeart/2008/layout/HorizontalMultiLevelHierarchy#1"/>
    <dgm:cxn modelId="{39084E4B-DA03-4EFC-9511-EDECD9B22196}" type="presOf" srcId="{0BE47234-A4DE-4FAE-8041-ED3C0BD3601E}" destId="{630CCC44-D078-46C8-A1AB-62A505B0C49C}" srcOrd="0" destOrd="0" presId="urn:microsoft.com/office/officeart/2008/layout/HorizontalMultiLevelHierarchy#1"/>
    <dgm:cxn modelId="{631E8A0C-6230-4E9D-9DE0-CE0318E3FEC8}" type="presOf" srcId="{4FD8A2E9-201F-402B-989E-45E23B993456}" destId="{D1561EFE-CC55-4AE0-9CFE-050379AFE266}" srcOrd="0" destOrd="0" presId="urn:microsoft.com/office/officeart/2008/layout/HorizontalMultiLevelHierarchy#1"/>
    <dgm:cxn modelId="{7B1BA9B5-205A-4629-ACAA-5631520FED2F}" type="presOf" srcId="{C3270960-DFA8-46CC-9CF1-B9298057B78C}" destId="{FB8A4756-2DF0-4B5C-B9E2-4EE4397B586D}" srcOrd="0" destOrd="0" presId="urn:microsoft.com/office/officeart/2008/layout/HorizontalMultiLevelHierarchy#1"/>
    <dgm:cxn modelId="{D1E7D535-31E5-4014-883A-EC990BDA3F99}" type="presOf" srcId="{4CCAAB34-8CF6-4E2C-BD82-AB0BB9D64A2B}" destId="{5FFEBA5C-BB0E-43EA-8FB6-B30151593EB8}" srcOrd="1" destOrd="0" presId="urn:microsoft.com/office/officeart/2008/layout/HorizontalMultiLevelHierarchy#1"/>
    <dgm:cxn modelId="{3AF49B4D-A1ED-4C5F-B8B5-F33252D610E7}" type="presOf" srcId="{99AB2D50-0B15-4C5D-8DDF-67F9FAB9C963}" destId="{AC1C7AFF-FB66-4E6E-9915-7A78FA98B19B}" srcOrd="0" destOrd="0" presId="urn:microsoft.com/office/officeart/2008/layout/HorizontalMultiLevelHierarchy#1"/>
    <dgm:cxn modelId="{9583EDDD-EF58-4FFE-9D04-2101B05C257E}" type="presOf" srcId="{AF948C16-3722-49F1-BD43-E7B73FAE564E}" destId="{25975C79-3FE4-4494-9221-83E912047939}" srcOrd="1" destOrd="0" presId="urn:microsoft.com/office/officeart/2008/layout/HorizontalMultiLevelHierarchy#1"/>
    <dgm:cxn modelId="{A7FC8645-30C5-4A0A-B88C-8FFB6E7D9FA2}" type="presOf" srcId="{48484FA5-A3AC-41DE-8D66-77DE5E6098BC}" destId="{F2B946C6-8989-453D-AAA3-452F57F433BE}" srcOrd="0" destOrd="0" presId="urn:microsoft.com/office/officeart/2008/layout/HorizontalMultiLevelHierarchy#1"/>
    <dgm:cxn modelId="{E68D62CF-D688-46A2-A970-CD80EB317B53}" srcId="{27BE0A96-6A37-4FF9-8D9C-0FC728D9AF4A}" destId="{4B4C0FC9-B9C8-40FA-8A73-BE6C6842331A}" srcOrd="1" destOrd="0" parTransId="{4CCAAB34-8CF6-4E2C-BD82-AB0BB9D64A2B}" sibTransId="{F486A484-954B-4C2D-ACBD-09E46DCEC13B}"/>
    <dgm:cxn modelId="{769C3CD3-97A3-4A35-984B-3BB9CBDC6FEC}" type="presOf" srcId="{0B8BC4D9-002C-4711-BB71-25370E300E69}" destId="{94F0E466-2203-47C1-9854-D3979D2F6A1D}" srcOrd="1" destOrd="0" presId="urn:microsoft.com/office/officeart/2008/layout/HorizontalMultiLevelHierarchy#1"/>
    <dgm:cxn modelId="{BBDD802F-5FDC-4B89-831F-AC532E25A0BA}" type="presOf" srcId="{D4F12053-A87A-4E70-90F9-118AE16FB04D}" destId="{66FF67CA-1958-4CA8-BA56-62235F373DA2}" srcOrd="0" destOrd="0" presId="urn:microsoft.com/office/officeart/2008/layout/HorizontalMultiLevelHierarchy#1"/>
    <dgm:cxn modelId="{6263DA13-D21F-434E-9FFF-4A46496264C0}" type="presOf" srcId="{EF45C6E2-B544-419D-95A4-2EC28CCB575F}" destId="{682C36D3-3C35-4FE4-99DA-5473EA5BFD0B}" srcOrd="1" destOrd="0" presId="urn:microsoft.com/office/officeart/2008/layout/HorizontalMultiLevelHierarchy#1"/>
    <dgm:cxn modelId="{1C5577E7-7F3E-4616-AC70-DCA4429ADCD7}" type="presOf" srcId="{EF45C6E2-B544-419D-95A4-2EC28CCB575F}" destId="{C8D8B80F-9C1C-440B-9DD7-3600A096B29A}" srcOrd="0" destOrd="0" presId="urn:microsoft.com/office/officeart/2008/layout/HorizontalMultiLevelHierarchy#1"/>
    <dgm:cxn modelId="{4A35ECFA-EE96-43E9-8A30-102F32E7E9FA}" type="presOf" srcId="{4CCAAB34-8CF6-4E2C-BD82-AB0BB9D64A2B}" destId="{839265AD-082A-47FC-B7C7-882F3387059A}" srcOrd="0" destOrd="0" presId="urn:microsoft.com/office/officeart/2008/layout/HorizontalMultiLevelHierarchy#1"/>
    <dgm:cxn modelId="{C27A28B0-9BA7-4336-ABC6-AC2953248A17}" type="presOf" srcId="{018BF061-C63A-4A01-AB51-5DB136C8122B}" destId="{100D2A3D-4818-4A6B-8A32-1461D7F8A11E}" srcOrd="1" destOrd="0" presId="urn:microsoft.com/office/officeart/2008/layout/HorizontalMultiLevelHierarchy#1"/>
    <dgm:cxn modelId="{10A7EF77-62C0-4211-963C-AA133A4E3864}" srcId="{6EED2C52-23A0-40FB-9116-29E072C9DFB8}" destId="{99AB2D50-0B15-4C5D-8DDF-67F9FAB9C963}" srcOrd="0" destOrd="0" parTransId="{250488C5-F0FD-418B-9708-F970E2B46B4F}" sibTransId="{67A628B1-FF00-4530-8DE5-9FEE78042EAB}"/>
    <dgm:cxn modelId="{FE9E7E4E-2660-47F1-BA17-86D1AFEA1F11}" type="presOf" srcId="{250488C5-F0FD-418B-9708-F970E2B46B4F}" destId="{BCD42EE9-6464-47A5-8364-A29A45CCAD42}" srcOrd="0" destOrd="0" presId="urn:microsoft.com/office/officeart/2008/layout/HorizontalMultiLevelHierarchy#1"/>
    <dgm:cxn modelId="{D7519BF4-1B97-49DE-855F-2C1B1D135BD1}" srcId="{0BE47234-A4DE-4FAE-8041-ED3C0BD3601E}" destId="{27BE0A96-6A37-4FF9-8D9C-0FC728D9AF4A}" srcOrd="0" destOrd="0" parTransId="{DEF19E9A-00E2-41B3-A1FD-9B259793A612}" sibTransId="{F4AF5FC3-54EF-4717-BFC2-3CE766F0AFF6}"/>
    <dgm:cxn modelId="{D8F3F1C3-6710-4A43-9702-0B357460403D}" srcId="{6EED2C52-23A0-40FB-9116-29E072C9DFB8}" destId="{ED659E78-D16C-4D01-9CF0-B2D971BDC006}" srcOrd="2" destOrd="0" parTransId="{B039AEE6-AB54-44E1-9B78-81938BF150AB}" sibTransId="{2C537CED-8C63-4091-B400-F58BB51586DA}"/>
    <dgm:cxn modelId="{7D27C223-5624-4925-BD4F-A433EBAF5806}" srcId="{4FD8A2E9-201F-402B-989E-45E23B993456}" destId="{48484FA5-A3AC-41DE-8D66-77DE5E6098BC}" srcOrd="0" destOrd="0" parTransId="{018BF061-C63A-4A01-AB51-5DB136C8122B}" sibTransId="{43541400-3EA2-43C6-886F-37400A6BE0A7}"/>
    <dgm:cxn modelId="{E1B79AA7-460A-43AF-8975-BA097DA811C4}" type="presOf" srcId="{B039AEE6-AB54-44E1-9B78-81938BF150AB}" destId="{5B57A870-9268-41AD-9875-921857B0F58F}" srcOrd="1" destOrd="0" presId="urn:microsoft.com/office/officeart/2008/layout/HorizontalMultiLevelHierarchy#1"/>
    <dgm:cxn modelId="{21628F8B-9575-44E1-99CE-730D3436EB6B}" type="presOf" srcId="{AF948C16-3722-49F1-BD43-E7B73FAE564E}" destId="{289550D0-1627-4324-8CF1-6F63E106435C}" srcOrd="0" destOrd="0" presId="urn:microsoft.com/office/officeart/2008/layout/HorizontalMultiLevelHierarchy#1"/>
    <dgm:cxn modelId="{3BE70170-8C0B-44B9-953C-8D9D087B92CC}" srcId="{27BE0A96-6A37-4FF9-8D9C-0FC728D9AF4A}" destId="{EB01129E-9E0B-4D36-AED9-D55613251E92}" srcOrd="0" destOrd="0" parTransId="{F825E143-12D4-4E5B-ADA3-B1BFF5DAB140}" sibTransId="{889AF5DF-15AB-4E0F-A980-22BDCBC00491}"/>
    <dgm:cxn modelId="{17DEDF56-9FF1-444A-8D63-E0B27569CF8C}" type="presOf" srcId="{ED659E78-D16C-4D01-9CF0-B2D971BDC006}" destId="{EE542FE8-FD9A-4972-A7B4-6404F200EFF5}" srcOrd="0" destOrd="0" presId="urn:microsoft.com/office/officeart/2008/layout/HorizontalMultiLevelHierarchy#1"/>
    <dgm:cxn modelId="{738E27FC-E91D-479B-B978-AE8D2CC6E2D8}" srcId="{4FD8A2E9-201F-402B-989E-45E23B993456}" destId="{C3270960-DFA8-46CC-9CF1-B9298057B78C}" srcOrd="2" destOrd="0" parTransId="{EF45C6E2-B544-419D-95A4-2EC28CCB575F}" sibTransId="{E4C9DB11-821C-49EE-9262-7E64124956BD}"/>
    <dgm:cxn modelId="{C29ECC85-47DA-441B-8152-F0E4644F44D4}" type="presOf" srcId="{4B4C0FC9-B9C8-40FA-8A73-BE6C6842331A}" destId="{988768D6-DFBB-4CC6-B567-4D7C8B37499A}" srcOrd="0" destOrd="0" presId="urn:microsoft.com/office/officeart/2008/layout/HorizontalMultiLevelHierarchy#1"/>
    <dgm:cxn modelId="{9549128F-D9E6-4A8C-BAA6-0EC03718908C}" type="presOf" srcId="{2C0B51C3-3F0A-4E0F-A665-A2972C05A05D}" destId="{D8E85714-B4CF-44BA-87FB-3ED5D4A8B37C}" srcOrd="0" destOrd="0" presId="urn:microsoft.com/office/officeart/2008/layout/HorizontalMultiLevelHierarchy#1"/>
    <dgm:cxn modelId="{64F6AAAB-85DB-4F41-B2DC-B51088E33ED6}" srcId="{4FD8A2E9-201F-402B-989E-45E23B993456}" destId="{D4F12053-A87A-4E70-90F9-118AE16FB04D}" srcOrd="1" destOrd="0" parTransId="{868A3528-3E26-42E4-9164-21D64EF50611}" sibTransId="{64352432-03EC-4975-B841-E4D37DCCFD18}"/>
    <dgm:cxn modelId="{1C8C19E2-0F89-4AD0-A070-CD5A356AC1A6}" type="presOf" srcId="{EB01129E-9E0B-4D36-AED9-D55613251E92}" destId="{358F8B55-1F8B-481D-93E4-95194B0B88B6}" srcOrd="0" destOrd="0" presId="urn:microsoft.com/office/officeart/2008/layout/HorizontalMultiLevelHierarchy#1"/>
    <dgm:cxn modelId="{63E114A7-8AF6-488F-8622-5E200D5584BA}" type="presOf" srcId="{018BF061-C63A-4A01-AB51-5DB136C8122B}" destId="{93CFA8C9-CE15-41A2-BB54-BC8FD6A2F92E}" srcOrd="0" destOrd="0" presId="urn:microsoft.com/office/officeart/2008/layout/HorizontalMultiLevelHierarchy#1"/>
    <dgm:cxn modelId="{D2B83537-E56C-456D-BB70-7F087F3E72E5}" type="presOf" srcId="{27BE0A96-6A37-4FF9-8D9C-0FC728D9AF4A}" destId="{4A02DB16-FF4D-4E8A-BD62-B03E3F03E04A}" srcOrd="0" destOrd="0" presId="urn:microsoft.com/office/officeart/2008/layout/HorizontalMultiLevelHierarchy#1"/>
    <dgm:cxn modelId="{E54141B3-1B77-4498-BB96-71ADD054E4F6}" type="presOf" srcId="{A1320E4E-AC9E-4A3F-8C9F-3D966B7FA3E7}" destId="{33CA1284-0A9E-4483-A964-C250A58F54A8}" srcOrd="0" destOrd="0" presId="urn:microsoft.com/office/officeart/2008/layout/HorizontalMultiLevelHierarchy#1"/>
    <dgm:cxn modelId="{F7074C2A-A8A6-4343-9B41-6054C5AE0ECE}" type="presOf" srcId="{6EED2C52-23A0-40FB-9116-29E072C9DFB8}" destId="{E7261D66-4061-4E5B-95E4-384443C74D98}" srcOrd="0" destOrd="0" presId="urn:microsoft.com/office/officeart/2008/layout/HorizontalMultiLevelHierarchy#1"/>
    <dgm:cxn modelId="{0F235E07-0743-4E9E-BA92-7F8F75DB162B}" type="presOf" srcId="{B039AEE6-AB54-44E1-9B78-81938BF150AB}" destId="{161C8E99-8067-464F-BBEF-3B414925296F}" srcOrd="0" destOrd="0" presId="urn:microsoft.com/office/officeart/2008/layout/HorizontalMultiLevelHierarchy#1"/>
    <dgm:cxn modelId="{ECAD534F-B44D-48BF-98CE-C847EE55AEC9}" type="presOf" srcId="{250488C5-F0FD-418B-9708-F970E2B46B4F}" destId="{7BECC582-4A39-4BBD-82A9-89C9FD5F7D7C}" srcOrd="1" destOrd="0" presId="urn:microsoft.com/office/officeart/2008/layout/HorizontalMultiLevelHierarchy#1"/>
    <dgm:cxn modelId="{FA95A6FB-B299-49AA-B3D2-2746980F6390}" type="presOf" srcId="{868A3528-3E26-42E4-9164-21D64EF50611}" destId="{A835FBF3-068E-4A69-B920-E74E781D8831}" srcOrd="1" destOrd="0" presId="urn:microsoft.com/office/officeart/2008/layout/HorizontalMultiLevelHierarchy#1"/>
    <dgm:cxn modelId="{1BDB8DC2-C2C3-4E31-B301-EDBC23C29DCF}" type="presOf" srcId="{F825E143-12D4-4E5B-ADA3-B1BFF5DAB140}" destId="{2072DE90-61D5-45E8-B0E8-9E7067E3921B}" srcOrd="0" destOrd="0" presId="urn:microsoft.com/office/officeart/2008/layout/HorizontalMultiLevelHierarchy#1"/>
    <dgm:cxn modelId="{90A98451-DAAE-4CFF-91B4-441E0F6C8794}" type="presOf" srcId="{B63BB9D5-713A-4FA5-89A3-F7FAA9F0C6CD}" destId="{85BB6AEA-FAF5-4C76-8147-C6990461CC9F}" srcOrd="1" destOrd="0" presId="urn:microsoft.com/office/officeart/2008/layout/HorizontalMultiLevelHierarchy#1"/>
    <dgm:cxn modelId="{F9083A14-7D69-4299-B9A2-1A8A54E36D35}" type="presOf" srcId="{F825E143-12D4-4E5B-ADA3-B1BFF5DAB140}" destId="{4E92DA4E-89D0-40D8-BFBC-5C26E9F1C483}" srcOrd="1" destOrd="0" presId="urn:microsoft.com/office/officeart/2008/layout/HorizontalMultiLevelHierarchy#1"/>
    <dgm:cxn modelId="{C32AB8B3-DB9B-4886-9904-8EAB9AD32E50}" srcId="{2C0B51C3-3F0A-4E0F-A665-A2972C05A05D}" destId="{0BE47234-A4DE-4FAE-8041-ED3C0BD3601E}" srcOrd="0" destOrd="0" parTransId="{8252D535-7433-4E8D-A1AE-3CBB7ECB99BE}" sibTransId="{35AAF25E-E218-416B-8679-327ED40CF975}"/>
    <dgm:cxn modelId="{9D619B4D-89AB-42DD-9C2D-CF0CD9F52AF5}" type="presOf" srcId="{DEF19E9A-00E2-41B3-A1FD-9B259793A612}" destId="{77ECED1E-90DE-4321-BB1B-9A58B209684F}" srcOrd="0" destOrd="0" presId="urn:microsoft.com/office/officeart/2008/layout/HorizontalMultiLevelHierarchy#1"/>
    <dgm:cxn modelId="{C1C622BC-C506-41BF-91CF-D4057CD4E85E}" srcId="{0BE47234-A4DE-4FAE-8041-ED3C0BD3601E}" destId="{6EED2C52-23A0-40FB-9116-29E072C9DFB8}" srcOrd="1" destOrd="0" parTransId="{AF948C16-3722-49F1-BD43-E7B73FAE564E}" sibTransId="{3EBB7817-72C4-4277-A908-A2139E01387C}"/>
    <dgm:cxn modelId="{344129BB-E63F-4D90-BC36-8F0EED36501D}" type="presOf" srcId="{868A3528-3E26-42E4-9164-21D64EF50611}" destId="{D95A360C-51A0-4DC5-8E99-2C7C780B673F}" srcOrd="0" destOrd="0" presId="urn:microsoft.com/office/officeart/2008/layout/HorizontalMultiLevelHierarchy#1"/>
    <dgm:cxn modelId="{AFFF4A75-1204-42E0-97DE-E330D536EB31}" type="presOf" srcId="{DEF19E9A-00E2-41B3-A1FD-9B259793A612}" destId="{0846E1BC-27C6-4659-9993-019226B64732}" srcOrd="1" destOrd="0" presId="urn:microsoft.com/office/officeart/2008/layout/HorizontalMultiLevelHierarchy#1"/>
    <dgm:cxn modelId="{46341A20-E605-4944-8E35-FD3B6BDC1AE2}" type="presParOf" srcId="{D8E85714-B4CF-44BA-87FB-3ED5D4A8B37C}" destId="{7CCA0EA2-4221-4DC8-A5A4-C3411B20A97F}" srcOrd="0" destOrd="0" presId="urn:microsoft.com/office/officeart/2008/layout/HorizontalMultiLevelHierarchy#1"/>
    <dgm:cxn modelId="{712D98A9-CFEE-434F-BE72-741FA361C37B}" type="presParOf" srcId="{7CCA0EA2-4221-4DC8-A5A4-C3411B20A97F}" destId="{630CCC44-D078-46C8-A1AB-62A505B0C49C}" srcOrd="0" destOrd="0" presId="urn:microsoft.com/office/officeart/2008/layout/HorizontalMultiLevelHierarchy#1"/>
    <dgm:cxn modelId="{9F8EF8D1-3987-4A49-935F-1CFAAC6403A1}" type="presParOf" srcId="{7CCA0EA2-4221-4DC8-A5A4-C3411B20A97F}" destId="{30365775-7D9C-43A5-B2F7-501E80D0BB62}" srcOrd="1" destOrd="0" presId="urn:microsoft.com/office/officeart/2008/layout/HorizontalMultiLevelHierarchy#1"/>
    <dgm:cxn modelId="{BCBC84CE-04C5-4C39-91F4-7C4262094CCA}" type="presParOf" srcId="{30365775-7D9C-43A5-B2F7-501E80D0BB62}" destId="{77ECED1E-90DE-4321-BB1B-9A58B209684F}" srcOrd="0" destOrd="0" presId="urn:microsoft.com/office/officeart/2008/layout/HorizontalMultiLevelHierarchy#1"/>
    <dgm:cxn modelId="{816E7151-4662-48D6-8116-FC7C05CA74A5}" type="presParOf" srcId="{77ECED1E-90DE-4321-BB1B-9A58B209684F}" destId="{0846E1BC-27C6-4659-9993-019226B64732}" srcOrd="0" destOrd="0" presId="urn:microsoft.com/office/officeart/2008/layout/HorizontalMultiLevelHierarchy#1"/>
    <dgm:cxn modelId="{15B925FA-A026-4C81-8C95-3BD974807788}" type="presParOf" srcId="{30365775-7D9C-43A5-B2F7-501E80D0BB62}" destId="{C398DE97-1F22-4CA6-BE46-50C5583D523C}" srcOrd="1" destOrd="0" presId="urn:microsoft.com/office/officeart/2008/layout/HorizontalMultiLevelHierarchy#1"/>
    <dgm:cxn modelId="{82D42522-0602-4843-9600-DB73510C305D}" type="presParOf" srcId="{C398DE97-1F22-4CA6-BE46-50C5583D523C}" destId="{4A02DB16-FF4D-4E8A-BD62-B03E3F03E04A}" srcOrd="0" destOrd="0" presId="urn:microsoft.com/office/officeart/2008/layout/HorizontalMultiLevelHierarchy#1"/>
    <dgm:cxn modelId="{1F48677D-AE63-4ADC-82D6-AB452AD446B4}" type="presParOf" srcId="{C398DE97-1F22-4CA6-BE46-50C5583D523C}" destId="{B6AD0BB3-2757-4A1F-95DE-DA35864C7EB4}" srcOrd="1" destOrd="0" presId="urn:microsoft.com/office/officeart/2008/layout/HorizontalMultiLevelHierarchy#1"/>
    <dgm:cxn modelId="{54482A58-78D0-4352-B07E-1ED5F94FD470}" type="presParOf" srcId="{B6AD0BB3-2757-4A1F-95DE-DA35864C7EB4}" destId="{2072DE90-61D5-45E8-B0E8-9E7067E3921B}" srcOrd="0" destOrd="0" presId="urn:microsoft.com/office/officeart/2008/layout/HorizontalMultiLevelHierarchy#1"/>
    <dgm:cxn modelId="{C5B8DA3D-9EF0-443D-BFCF-C604D919429D}" type="presParOf" srcId="{2072DE90-61D5-45E8-B0E8-9E7067E3921B}" destId="{4E92DA4E-89D0-40D8-BFBC-5C26E9F1C483}" srcOrd="0" destOrd="0" presId="urn:microsoft.com/office/officeart/2008/layout/HorizontalMultiLevelHierarchy#1"/>
    <dgm:cxn modelId="{818D8E57-BD13-40A6-B556-DB7B61E6EC72}" type="presParOf" srcId="{B6AD0BB3-2757-4A1F-95DE-DA35864C7EB4}" destId="{24AC73E1-9537-41A1-9B96-B91D598C2DBF}" srcOrd="1" destOrd="0" presId="urn:microsoft.com/office/officeart/2008/layout/HorizontalMultiLevelHierarchy#1"/>
    <dgm:cxn modelId="{56D690F7-4F74-4A33-AB6A-7EFC13323ECB}" type="presParOf" srcId="{24AC73E1-9537-41A1-9B96-B91D598C2DBF}" destId="{358F8B55-1F8B-481D-93E4-95194B0B88B6}" srcOrd="0" destOrd="0" presId="urn:microsoft.com/office/officeart/2008/layout/HorizontalMultiLevelHierarchy#1"/>
    <dgm:cxn modelId="{2144D871-DBD2-43BB-AEBE-EF29555A21FF}" type="presParOf" srcId="{24AC73E1-9537-41A1-9B96-B91D598C2DBF}" destId="{245343DE-8D65-4992-B356-A2DA5377CFEB}" srcOrd="1" destOrd="0" presId="urn:microsoft.com/office/officeart/2008/layout/HorizontalMultiLevelHierarchy#1"/>
    <dgm:cxn modelId="{901CC1C7-312B-4CD7-BC3C-84CABBB22AA0}" type="presParOf" srcId="{B6AD0BB3-2757-4A1F-95DE-DA35864C7EB4}" destId="{839265AD-082A-47FC-B7C7-882F3387059A}" srcOrd="2" destOrd="0" presId="urn:microsoft.com/office/officeart/2008/layout/HorizontalMultiLevelHierarchy#1"/>
    <dgm:cxn modelId="{DB9CDE2E-5CAF-40A5-9249-6793AE8E8A52}" type="presParOf" srcId="{839265AD-082A-47FC-B7C7-882F3387059A}" destId="{5FFEBA5C-BB0E-43EA-8FB6-B30151593EB8}" srcOrd="0" destOrd="0" presId="urn:microsoft.com/office/officeart/2008/layout/HorizontalMultiLevelHierarchy#1"/>
    <dgm:cxn modelId="{756A902A-52B3-41CA-8CC6-7F3B4CEE7F9E}" type="presParOf" srcId="{B6AD0BB3-2757-4A1F-95DE-DA35864C7EB4}" destId="{4D0C27B8-56D7-4BD6-ACC1-375D1F15CC37}" srcOrd="3" destOrd="0" presId="urn:microsoft.com/office/officeart/2008/layout/HorizontalMultiLevelHierarchy#1"/>
    <dgm:cxn modelId="{C20F7281-7FC3-4827-AE8E-BA4A74347769}" type="presParOf" srcId="{4D0C27B8-56D7-4BD6-ACC1-375D1F15CC37}" destId="{988768D6-DFBB-4CC6-B567-4D7C8B37499A}" srcOrd="0" destOrd="0" presId="urn:microsoft.com/office/officeart/2008/layout/HorizontalMultiLevelHierarchy#1"/>
    <dgm:cxn modelId="{02052831-6213-4E29-B49A-1344AFB0F320}" type="presParOf" srcId="{4D0C27B8-56D7-4BD6-ACC1-375D1F15CC37}" destId="{85A7E3B8-87AB-4CD8-B623-D8ED18F539CE}" srcOrd="1" destOrd="0" presId="urn:microsoft.com/office/officeart/2008/layout/HorizontalMultiLevelHierarchy#1"/>
    <dgm:cxn modelId="{58EE9F0D-B61C-4927-9E26-FC60E203E950}" type="presParOf" srcId="{30365775-7D9C-43A5-B2F7-501E80D0BB62}" destId="{289550D0-1627-4324-8CF1-6F63E106435C}" srcOrd="2" destOrd="0" presId="urn:microsoft.com/office/officeart/2008/layout/HorizontalMultiLevelHierarchy#1"/>
    <dgm:cxn modelId="{B4FBC036-A092-4FA5-8FA8-0DBEA7436DE2}" type="presParOf" srcId="{289550D0-1627-4324-8CF1-6F63E106435C}" destId="{25975C79-3FE4-4494-9221-83E912047939}" srcOrd="0" destOrd="0" presId="urn:microsoft.com/office/officeart/2008/layout/HorizontalMultiLevelHierarchy#1"/>
    <dgm:cxn modelId="{CF0E894E-446C-4C9A-A2B0-9C98CA4ADAF0}" type="presParOf" srcId="{30365775-7D9C-43A5-B2F7-501E80D0BB62}" destId="{8C596351-774E-48F6-9FB2-155009253DE6}" srcOrd="3" destOrd="0" presId="urn:microsoft.com/office/officeart/2008/layout/HorizontalMultiLevelHierarchy#1"/>
    <dgm:cxn modelId="{38569565-C1F8-46F8-B8AF-525A2E503378}" type="presParOf" srcId="{8C596351-774E-48F6-9FB2-155009253DE6}" destId="{E7261D66-4061-4E5B-95E4-384443C74D98}" srcOrd="0" destOrd="0" presId="urn:microsoft.com/office/officeart/2008/layout/HorizontalMultiLevelHierarchy#1"/>
    <dgm:cxn modelId="{F15223DF-4BFE-41D9-A1A7-A8ED40A2A4FB}" type="presParOf" srcId="{8C596351-774E-48F6-9FB2-155009253DE6}" destId="{E4276F6F-B7F2-435D-8AF7-EF3EC77D0DB2}" srcOrd="1" destOrd="0" presId="urn:microsoft.com/office/officeart/2008/layout/HorizontalMultiLevelHierarchy#1"/>
    <dgm:cxn modelId="{EC7B62B4-8851-4D82-ADB3-98864AED286C}" type="presParOf" srcId="{E4276F6F-B7F2-435D-8AF7-EF3EC77D0DB2}" destId="{BCD42EE9-6464-47A5-8364-A29A45CCAD42}" srcOrd="0" destOrd="0" presId="urn:microsoft.com/office/officeart/2008/layout/HorizontalMultiLevelHierarchy#1"/>
    <dgm:cxn modelId="{4B7FDD67-40A9-47FD-B3BB-00A49B4E3F9C}" type="presParOf" srcId="{BCD42EE9-6464-47A5-8364-A29A45CCAD42}" destId="{7BECC582-4A39-4BBD-82A9-89C9FD5F7D7C}" srcOrd="0" destOrd="0" presId="urn:microsoft.com/office/officeart/2008/layout/HorizontalMultiLevelHierarchy#1"/>
    <dgm:cxn modelId="{EF509287-AEEA-4516-B619-92092C493EDE}" type="presParOf" srcId="{E4276F6F-B7F2-435D-8AF7-EF3EC77D0DB2}" destId="{DECA845B-4877-4C1F-AEE7-4254988D2778}" srcOrd="1" destOrd="0" presId="urn:microsoft.com/office/officeart/2008/layout/HorizontalMultiLevelHierarchy#1"/>
    <dgm:cxn modelId="{84D59A4A-9D7E-4784-AB4B-C86E9D45E11E}" type="presParOf" srcId="{DECA845B-4877-4C1F-AEE7-4254988D2778}" destId="{AC1C7AFF-FB66-4E6E-9915-7A78FA98B19B}" srcOrd="0" destOrd="0" presId="urn:microsoft.com/office/officeart/2008/layout/HorizontalMultiLevelHierarchy#1"/>
    <dgm:cxn modelId="{AA63E8C6-6AFD-45A8-BC55-C477432EA8EA}" type="presParOf" srcId="{DECA845B-4877-4C1F-AEE7-4254988D2778}" destId="{033E5819-13B1-4A67-B47C-ADB44956F385}" srcOrd="1" destOrd="0" presId="urn:microsoft.com/office/officeart/2008/layout/HorizontalMultiLevelHierarchy#1"/>
    <dgm:cxn modelId="{E94AE7CA-B457-4F6C-8551-259C4F2B0307}" type="presParOf" srcId="{E4276F6F-B7F2-435D-8AF7-EF3EC77D0DB2}" destId="{EA242190-66E2-457D-A0E0-2C1CD46A1E96}" srcOrd="2" destOrd="0" presId="urn:microsoft.com/office/officeart/2008/layout/HorizontalMultiLevelHierarchy#1"/>
    <dgm:cxn modelId="{9DB9210A-866D-44D3-B0EC-F31D721CEEDE}" type="presParOf" srcId="{EA242190-66E2-457D-A0E0-2C1CD46A1E96}" destId="{94F0E466-2203-47C1-9854-D3979D2F6A1D}" srcOrd="0" destOrd="0" presId="urn:microsoft.com/office/officeart/2008/layout/HorizontalMultiLevelHierarchy#1"/>
    <dgm:cxn modelId="{074527F9-0A65-414C-A514-47256A580899}" type="presParOf" srcId="{E4276F6F-B7F2-435D-8AF7-EF3EC77D0DB2}" destId="{5FB492AA-661E-4CA9-A87B-BC021BA34C99}" srcOrd="3" destOrd="0" presId="urn:microsoft.com/office/officeart/2008/layout/HorizontalMultiLevelHierarchy#1"/>
    <dgm:cxn modelId="{4F5E0160-C021-4AB4-9F12-B584079B4E2A}" type="presParOf" srcId="{5FB492AA-661E-4CA9-A87B-BC021BA34C99}" destId="{33CA1284-0A9E-4483-A964-C250A58F54A8}" srcOrd="0" destOrd="0" presId="urn:microsoft.com/office/officeart/2008/layout/HorizontalMultiLevelHierarchy#1"/>
    <dgm:cxn modelId="{D45CBEE1-BFC4-4375-A844-078AB963C5C8}" type="presParOf" srcId="{5FB492AA-661E-4CA9-A87B-BC021BA34C99}" destId="{C2A16342-B1EC-4449-8CDF-6B72E0E3E496}" srcOrd="1" destOrd="0" presId="urn:microsoft.com/office/officeart/2008/layout/HorizontalMultiLevelHierarchy#1"/>
    <dgm:cxn modelId="{B41425CB-A279-4BFF-BAE7-9FFACDCD634E}" type="presParOf" srcId="{E4276F6F-B7F2-435D-8AF7-EF3EC77D0DB2}" destId="{161C8E99-8067-464F-BBEF-3B414925296F}" srcOrd="4" destOrd="0" presId="urn:microsoft.com/office/officeart/2008/layout/HorizontalMultiLevelHierarchy#1"/>
    <dgm:cxn modelId="{7F7E47C8-6DB2-4B3F-BF40-72DA9A0878AC}" type="presParOf" srcId="{161C8E99-8067-464F-BBEF-3B414925296F}" destId="{5B57A870-9268-41AD-9875-921857B0F58F}" srcOrd="0" destOrd="0" presId="urn:microsoft.com/office/officeart/2008/layout/HorizontalMultiLevelHierarchy#1"/>
    <dgm:cxn modelId="{BFE5494F-49EE-433D-9EA3-5C45A8EB132F}" type="presParOf" srcId="{E4276F6F-B7F2-435D-8AF7-EF3EC77D0DB2}" destId="{0D7DA44C-DACB-431C-B06F-245BBE8FE2F9}" srcOrd="5" destOrd="0" presId="urn:microsoft.com/office/officeart/2008/layout/HorizontalMultiLevelHierarchy#1"/>
    <dgm:cxn modelId="{11A59E71-68E2-44E6-A726-65A5E119B22D}" type="presParOf" srcId="{0D7DA44C-DACB-431C-B06F-245BBE8FE2F9}" destId="{EE542FE8-FD9A-4972-A7B4-6404F200EFF5}" srcOrd="0" destOrd="0" presId="urn:microsoft.com/office/officeart/2008/layout/HorizontalMultiLevelHierarchy#1"/>
    <dgm:cxn modelId="{868292EF-9AD7-443C-91D8-F91903B7DFFC}" type="presParOf" srcId="{0D7DA44C-DACB-431C-B06F-245BBE8FE2F9}" destId="{1BDC65B9-C7AD-434F-9365-0E4A9B5E54DF}" srcOrd="1" destOrd="0" presId="urn:microsoft.com/office/officeart/2008/layout/HorizontalMultiLevelHierarchy#1"/>
    <dgm:cxn modelId="{B6339220-92B1-44E3-AA80-BFD963AAC870}" type="presParOf" srcId="{30365775-7D9C-43A5-B2F7-501E80D0BB62}" destId="{4C5EB55A-AD1F-4769-AFD5-4DB82330944F}" srcOrd="4" destOrd="0" presId="urn:microsoft.com/office/officeart/2008/layout/HorizontalMultiLevelHierarchy#1"/>
    <dgm:cxn modelId="{6227BBD9-2350-42AA-B498-27898465BCE6}" type="presParOf" srcId="{4C5EB55A-AD1F-4769-AFD5-4DB82330944F}" destId="{85BB6AEA-FAF5-4C76-8147-C6990461CC9F}" srcOrd="0" destOrd="0" presId="urn:microsoft.com/office/officeart/2008/layout/HorizontalMultiLevelHierarchy#1"/>
    <dgm:cxn modelId="{123A9D8E-586B-4CEA-A62E-9E261B3BAB78}" type="presParOf" srcId="{30365775-7D9C-43A5-B2F7-501E80D0BB62}" destId="{A575F74D-7A12-400C-9C87-06EDA80AEDC8}" srcOrd="5" destOrd="0" presId="urn:microsoft.com/office/officeart/2008/layout/HorizontalMultiLevelHierarchy#1"/>
    <dgm:cxn modelId="{0D839925-BB1A-44BB-8C94-19D989533E91}" type="presParOf" srcId="{A575F74D-7A12-400C-9C87-06EDA80AEDC8}" destId="{D1561EFE-CC55-4AE0-9CFE-050379AFE266}" srcOrd="0" destOrd="0" presId="urn:microsoft.com/office/officeart/2008/layout/HorizontalMultiLevelHierarchy#1"/>
    <dgm:cxn modelId="{6C7B27C7-54F1-45BB-8F99-79D8D798911C}" type="presParOf" srcId="{A575F74D-7A12-400C-9C87-06EDA80AEDC8}" destId="{45084F3D-AED0-4A9D-A8FF-3D3D27FE8BE8}" srcOrd="1" destOrd="0" presId="urn:microsoft.com/office/officeart/2008/layout/HorizontalMultiLevelHierarchy#1"/>
    <dgm:cxn modelId="{415DC5F7-B73F-459A-A2B6-55C1C6174A61}" type="presParOf" srcId="{45084F3D-AED0-4A9D-A8FF-3D3D27FE8BE8}" destId="{93CFA8C9-CE15-41A2-BB54-BC8FD6A2F92E}" srcOrd="0" destOrd="0" presId="urn:microsoft.com/office/officeart/2008/layout/HorizontalMultiLevelHierarchy#1"/>
    <dgm:cxn modelId="{BFFD1FB4-353B-4D95-8DEE-E73B23D20B1E}" type="presParOf" srcId="{93CFA8C9-CE15-41A2-BB54-BC8FD6A2F92E}" destId="{100D2A3D-4818-4A6B-8A32-1461D7F8A11E}" srcOrd="0" destOrd="0" presId="urn:microsoft.com/office/officeart/2008/layout/HorizontalMultiLevelHierarchy#1"/>
    <dgm:cxn modelId="{FE0B0301-8090-42AD-9562-7826C623E9BA}" type="presParOf" srcId="{45084F3D-AED0-4A9D-A8FF-3D3D27FE8BE8}" destId="{27C3B689-EA6E-434A-9038-EEE64C80AB38}" srcOrd="1" destOrd="0" presId="urn:microsoft.com/office/officeart/2008/layout/HorizontalMultiLevelHierarchy#1"/>
    <dgm:cxn modelId="{44ACBE8F-5B73-442F-81D5-746BB29D3644}" type="presParOf" srcId="{27C3B689-EA6E-434A-9038-EEE64C80AB38}" destId="{F2B946C6-8989-453D-AAA3-452F57F433BE}" srcOrd="0" destOrd="0" presId="urn:microsoft.com/office/officeart/2008/layout/HorizontalMultiLevelHierarchy#1"/>
    <dgm:cxn modelId="{8437A163-F5C9-4831-9431-13B418B8FE2E}" type="presParOf" srcId="{27C3B689-EA6E-434A-9038-EEE64C80AB38}" destId="{E93CABF8-4D91-486B-8DDB-F4E3D49992FB}" srcOrd="1" destOrd="0" presId="urn:microsoft.com/office/officeart/2008/layout/HorizontalMultiLevelHierarchy#1"/>
    <dgm:cxn modelId="{AEC826FB-D577-4D51-8100-1ABC6379C0FA}" type="presParOf" srcId="{45084F3D-AED0-4A9D-A8FF-3D3D27FE8BE8}" destId="{D95A360C-51A0-4DC5-8E99-2C7C780B673F}" srcOrd="2" destOrd="0" presId="urn:microsoft.com/office/officeart/2008/layout/HorizontalMultiLevelHierarchy#1"/>
    <dgm:cxn modelId="{396CE60D-BF24-443A-965B-0AF36C74D209}" type="presParOf" srcId="{D95A360C-51A0-4DC5-8E99-2C7C780B673F}" destId="{A835FBF3-068E-4A69-B920-E74E781D8831}" srcOrd="0" destOrd="0" presId="urn:microsoft.com/office/officeart/2008/layout/HorizontalMultiLevelHierarchy#1"/>
    <dgm:cxn modelId="{3A6909D2-6783-4370-B08F-74F4CD123112}" type="presParOf" srcId="{45084F3D-AED0-4A9D-A8FF-3D3D27FE8BE8}" destId="{78DBCE83-4EFE-413A-BFC7-A578C0A6F5FE}" srcOrd="3" destOrd="0" presId="urn:microsoft.com/office/officeart/2008/layout/HorizontalMultiLevelHierarchy#1"/>
    <dgm:cxn modelId="{5701AB4A-F58B-4D5E-B6A4-82BFDD5D9025}" type="presParOf" srcId="{78DBCE83-4EFE-413A-BFC7-A578C0A6F5FE}" destId="{66FF67CA-1958-4CA8-BA56-62235F373DA2}" srcOrd="0" destOrd="0" presId="urn:microsoft.com/office/officeart/2008/layout/HorizontalMultiLevelHierarchy#1"/>
    <dgm:cxn modelId="{2817943F-944F-49C0-AC06-8A8C432C46CE}" type="presParOf" srcId="{78DBCE83-4EFE-413A-BFC7-A578C0A6F5FE}" destId="{7FCC2529-84C4-4425-93C5-6C79C2E6931B}" srcOrd="1" destOrd="0" presId="urn:microsoft.com/office/officeart/2008/layout/HorizontalMultiLevelHierarchy#1"/>
    <dgm:cxn modelId="{5E34324E-F92F-4AEA-BE1F-8ADB44C1B235}" type="presParOf" srcId="{45084F3D-AED0-4A9D-A8FF-3D3D27FE8BE8}" destId="{C8D8B80F-9C1C-440B-9DD7-3600A096B29A}" srcOrd="4" destOrd="0" presId="urn:microsoft.com/office/officeart/2008/layout/HorizontalMultiLevelHierarchy#1"/>
    <dgm:cxn modelId="{E3823AB7-3CB6-4E2D-B6DE-0D5C83D3480D}" type="presParOf" srcId="{C8D8B80F-9C1C-440B-9DD7-3600A096B29A}" destId="{682C36D3-3C35-4FE4-99DA-5473EA5BFD0B}" srcOrd="0" destOrd="0" presId="urn:microsoft.com/office/officeart/2008/layout/HorizontalMultiLevelHierarchy#1"/>
    <dgm:cxn modelId="{E101037E-BE5C-4CC7-AF7D-CDCC2C97AB0E}" type="presParOf" srcId="{45084F3D-AED0-4A9D-A8FF-3D3D27FE8BE8}" destId="{D8FD857A-B0A3-4F8C-BE74-42387A6974EE}" srcOrd="5" destOrd="0" presId="urn:microsoft.com/office/officeart/2008/layout/HorizontalMultiLevelHierarchy#1"/>
    <dgm:cxn modelId="{1E801E8E-2917-4000-87ED-B089DA04AD8E}" type="presParOf" srcId="{D8FD857A-B0A3-4F8C-BE74-42387A6974EE}" destId="{FB8A4756-2DF0-4B5C-B9E2-4EE4397B586D}" srcOrd="0" destOrd="0" presId="urn:microsoft.com/office/officeart/2008/layout/HorizontalMultiLevelHierarchy#1"/>
    <dgm:cxn modelId="{3B5AA224-86D9-4E97-8920-433F432729BD}" type="presParOf" srcId="{D8FD857A-B0A3-4F8C-BE74-42387A6974EE}" destId="{2956A75E-7113-49C4-AF47-DC023AD56D69}" srcOrd="1" destOrd="0" presId="urn:microsoft.com/office/officeart/2008/layout/HorizontalMultiLevel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589268" cy="4626193"/>
        <a:chOff x="0" y="0"/>
        <a:chExt cx="8589268" cy="4626193"/>
      </a:xfrm>
    </dsp:grpSpPr>
    <dsp:sp modelId="{77ECED1E-90DE-4321-BB1B-9A58B209684F}">
      <dsp:nvSpPr>
        <dsp:cNvPr id="4" name="任意多边形 3"/>
        <dsp:cNvSpPr/>
      </dsp:nvSpPr>
      <dsp:spPr bwMode="white">
        <a:xfrm>
          <a:off x="1450224" y="535823"/>
          <a:ext cx="1607764" cy="1630220"/>
        </a:xfrm>
        <a:custGeom>
          <a:avLst/>
          <a:gdLst/>
          <a:ahLst/>
          <a:cxnLst/>
          <a:pathLst>
            <a:path w="2532" h="2567">
              <a:moveTo>
                <a:pt x="0" y="2567"/>
              </a:moveTo>
              <a:lnTo>
                <a:pt x="1266" y="2567"/>
              </a:lnTo>
              <a:lnTo>
                <a:pt x="1266" y="0"/>
              </a:lnTo>
              <a:lnTo>
                <a:pt x="2532" y="0"/>
              </a:lnTo>
            </a:path>
          </a:pathLst>
        </a:custGeom>
      </dsp:spPr>
      <dsp:style>
        <a:lnRef idx="2">
          <a:schemeClr val="dk1">
            <a:shade val="60000"/>
          </a:schemeClr>
        </a:lnRef>
        <a:fillRef idx="0">
          <a:schemeClr val="dk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450224" y="535823"/>
        <a:ext cx="1607764" cy="1630220"/>
      </dsp:txXfrm>
    </dsp:sp>
    <dsp:sp modelId="{2072DE90-61D5-45E8-B0E8-9E7067E3921B}">
      <dsp:nvSpPr>
        <dsp:cNvPr id="6" name="任意多边形 5"/>
        <dsp:cNvSpPr/>
      </dsp:nvSpPr>
      <dsp:spPr bwMode="white">
        <a:xfrm>
          <a:off x="4613515" y="239419"/>
          <a:ext cx="311105" cy="296404"/>
        </a:xfrm>
        <a:custGeom>
          <a:avLst/>
          <a:gdLst/>
          <a:ahLst/>
          <a:cxnLst/>
          <a:pathLst>
            <a:path w="490" h="467">
              <a:moveTo>
                <a:pt x="0" y="467"/>
              </a:moveTo>
              <a:lnTo>
                <a:pt x="245" y="467"/>
              </a:lnTo>
              <a:lnTo>
                <a:pt x="245" y="0"/>
              </a:lnTo>
              <a:lnTo>
                <a:pt x="490"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zh-CN" altLang="en-US">
            <a:solidFill>
              <a:schemeClr val="tx1"/>
            </a:solidFill>
          </a:endParaRPr>
        </a:p>
      </dsp:txBody>
      <dsp:txXfrm>
        <a:off x="4613515" y="239419"/>
        <a:ext cx="311105" cy="296404"/>
      </dsp:txXfrm>
    </dsp:sp>
    <dsp:sp modelId="{839265AD-082A-47FC-B7C7-882F3387059A}">
      <dsp:nvSpPr>
        <dsp:cNvPr id="8" name="任意多边形 7"/>
        <dsp:cNvSpPr/>
      </dsp:nvSpPr>
      <dsp:spPr bwMode="white">
        <a:xfrm>
          <a:off x="4613515" y="535823"/>
          <a:ext cx="311105" cy="296404"/>
        </a:xfrm>
        <a:custGeom>
          <a:avLst/>
          <a:gdLst/>
          <a:ahLst/>
          <a:cxnLst/>
          <a:pathLst>
            <a:path w="490" h="467">
              <a:moveTo>
                <a:pt x="0" y="0"/>
              </a:moveTo>
              <a:lnTo>
                <a:pt x="245" y="0"/>
              </a:lnTo>
              <a:lnTo>
                <a:pt x="245" y="467"/>
              </a:lnTo>
              <a:lnTo>
                <a:pt x="490" y="467"/>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zh-CN" altLang="en-US">
            <a:solidFill>
              <a:schemeClr val="tx1"/>
            </a:solidFill>
          </a:endParaRPr>
        </a:p>
      </dsp:txBody>
      <dsp:txXfrm>
        <a:off x="4613515" y="535823"/>
        <a:ext cx="311105" cy="296404"/>
      </dsp:txXfrm>
    </dsp:sp>
    <dsp:sp modelId="{289550D0-1627-4324-8CF1-6F63E106435C}">
      <dsp:nvSpPr>
        <dsp:cNvPr id="10" name="任意多边形 9"/>
        <dsp:cNvSpPr/>
      </dsp:nvSpPr>
      <dsp:spPr bwMode="white">
        <a:xfrm>
          <a:off x="1450224" y="2017841"/>
          <a:ext cx="1607764" cy="148202"/>
        </a:xfrm>
        <a:custGeom>
          <a:avLst/>
          <a:gdLst/>
          <a:ahLst/>
          <a:cxnLst/>
          <a:pathLst>
            <a:path w="2532" h="233">
              <a:moveTo>
                <a:pt x="0" y="233"/>
              </a:moveTo>
              <a:lnTo>
                <a:pt x="1266" y="233"/>
              </a:lnTo>
              <a:lnTo>
                <a:pt x="1266" y="0"/>
              </a:lnTo>
              <a:lnTo>
                <a:pt x="2532" y="0"/>
              </a:lnTo>
            </a:path>
          </a:pathLst>
        </a:custGeom>
      </dsp:spPr>
      <dsp:style>
        <a:lnRef idx="2">
          <a:schemeClr val="dk1">
            <a:shade val="60000"/>
          </a:schemeClr>
        </a:lnRef>
        <a:fillRef idx="0">
          <a:schemeClr val="dk1"/>
        </a:fillRef>
        <a:effectRef idx="0">
          <a:scrgbClr r="0" g="0" b="0"/>
        </a:effectRef>
        <a:fontRef idx="minor"/>
      </dsp:style>
      <dsp:txBody>
        <a:bodyPr lIns="12700" tIns="0" rIns="12700" bIns="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endParaRPr lang="zh-CN" altLang="en-US">
            <a:solidFill>
              <a:schemeClr val="tx1"/>
            </a:solidFill>
          </a:endParaRPr>
        </a:p>
      </dsp:txBody>
      <dsp:txXfrm>
        <a:off x="1450224" y="2017841"/>
        <a:ext cx="1607764" cy="148202"/>
      </dsp:txXfrm>
    </dsp:sp>
    <dsp:sp modelId="{BCD42EE9-6464-47A5-8364-A29A45CCAD42}">
      <dsp:nvSpPr>
        <dsp:cNvPr id="12" name="任意多边形 11"/>
        <dsp:cNvSpPr/>
      </dsp:nvSpPr>
      <dsp:spPr bwMode="white">
        <a:xfrm>
          <a:off x="4613515" y="1425034"/>
          <a:ext cx="311105" cy="592807"/>
        </a:xfrm>
        <a:custGeom>
          <a:avLst/>
          <a:gdLst/>
          <a:ahLst/>
          <a:cxnLst/>
          <a:pathLst>
            <a:path w="490" h="934">
              <a:moveTo>
                <a:pt x="0" y="934"/>
              </a:moveTo>
              <a:lnTo>
                <a:pt x="245" y="934"/>
              </a:lnTo>
              <a:lnTo>
                <a:pt x="245" y="0"/>
              </a:lnTo>
              <a:lnTo>
                <a:pt x="490"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38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endParaRPr lang="zh-CN" altLang="en-US">
            <a:solidFill>
              <a:schemeClr val="tx1"/>
            </a:solidFill>
          </a:endParaRPr>
        </a:p>
      </dsp:txBody>
      <dsp:txXfrm>
        <a:off x="4613515" y="1425034"/>
        <a:ext cx="311105" cy="592807"/>
      </dsp:txXfrm>
    </dsp:sp>
    <dsp:sp modelId="{EA242190-66E2-457D-A0E0-2C1CD46A1E96}">
      <dsp:nvSpPr>
        <dsp:cNvPr id="14" name="任意多边形 13"/>
        <dsp:cNvSpPr/>
      </dsp:nvSpPr>
      <dsp:spPr bwMode="white">
        <a:xfrm>
          <a:off x="4613515" y="2017841"/>
          <a:ext cx="311105" cy="0"/>
        </a:xfrm>
        <a:custGeom>
          <a:avLst/>
          <a:gdLst/>
          <a:ahLst/>
          <a:cxnLst/>
          <a:pathLst>
            <a:path w="490">
              <a:moveTo>
                <a:pt x="0" y="0"/>
              </a:moveTo>
              <a:lnTo>
                <a:pt x="490"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4613515" y="2017841"/>
        <a:ext cx="311105" cy="0"/>
      </dsp:txXfrm>
    </dsp:sp>
    <dsp:sp modelId="{161C8E99-8067-464F-BBEF-3B414925296F}">
      <dsp:nvSpPr>
        <dsp:cNvPr id="16" name="任意多边形 15"/>
        <dsp:cNvSpPr/>
      </dsp:nvSpPr>
      <dsp:spPr bwMode="white">
        <a:xfrm>
          <a:off x="4613515" y="2017841"/>
          <a:ext cx="311105" cy="592807"/>
        </a:xfrm>
        <a:custGeom>
          <a:avLst/>
          <a:gdLst/>
          <a:ahLst/>
          <a:cxnLst/>
          <a:pathLst>
            <a:path w="490" h="934">
              <a:moveTo>
                <a:pt x="0" y="0"/>
              </a:moveTo>
              <a:lnTo>
                <a:pt x="245" y="0"/>
              </a:lnTo>
              <a:lnTo>
                <a:pt x="245" y="934"/>
              </a:lnTo>
              <a:lnTo>
                <a:pt x="490" y="934"/>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38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endParaRPr lang="zh-CN" altLang="en-US">
            <a:solidFill>
              <a:schemeClr val="tx1"/>
            </a:solidFill>
          </a:endParaRPr>
        </a:p>
      </dsp:txBody>
      <dsp:txXfrm>
        <a:off x="4613515" y="2017841"/>
        <a:ext cx="311105" cy="592807"/>
      </dsp:txXfrm>
    </dsp:sp>
    <dsp:sp modelId="{4C5EB55A-AD1F-4769-AFD5-4DB82330944F}">
      <dsp:nvSpPr>
        <dsp:cNvPr id="18" name="任意多边形 17"/>
        <dsp:cNvSpPr/>
      </dsp:nvSpPr>
      <dsp:spPr bwMode="white">
        <a:xfrm>
          <a:off x="1450224" y="2166043"/>
          <a:ext cx="1607764" cy="1630220"/>
        </a:xfrm>
        <a:custGeom>
          <a:avLst/>
          <a:gdLst/>
          <a:ahLst/>
          <a:cxnLst/>
          <a:pathLst>
            <a:path w="2532" h="2567">
              <a:moveTo>
                <a:pt x="0" y="0"/>
              </a:moveTo>
              <a:lnTo>
                <a:pt x="1266" y="0"/>
              </a:lnTo>
              <a:lnTo>
                <a:pt x="1266" y="2567"/>
              </a:lnTo>
              <a:lnTo>
                <a:pt x="2532" y="2567"/>
              </a:lnTo>
            </a:path>
          </a:pathLst>
        </a:custGeom>
      </dsp:spPr>
      <dsp:style>
        <a:lnRef idx="2">
          <a:schemeClr val="dk1">
            <a:shade val="60000"/>
          </a:schemeClr>
        </a:lnRef>
        <a:fillRef idx="0">
          <a:schemeClr val="dk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450224" y="2166043"/>
        <a:ext cx="1607764" cy="1630220"/>
      </dsp:txXfrm>
    </dsp:sp>
    <dsp:sp modelId="{93CFA8C9-CE15-41A2-BB54-BC8FD6A2F92E}">
      <dsp:nvSpPr>
        <dsp:cNvPr id="20" name="任意多边形 19"/>
        <dsp:cNvSpPr/>
      </dsp:nvSpPr>
      <dsp:spPr bwMode="white">
        <a:xfrm>
          <a:off x="4613515" y="3203456"/>
          <a:ext cx="311105" cy="592807"/>
        </a:xfrm>
        <a:custGeom>
          <a:avLst/>
          <a:gdLst/>
          <a:ahLst/>
          <a:cxnLst/>
          <a:pathLst>
            <a:path w="490" h="934">
              <a:moveTo>
                <a:pt x="0" y="934"/>
              </a:moveTo>
              <a:lnTo>
                <a:pt x="245" y="934"/>
              </a:lnTo>
              <a:lnTo>
                <a:pt x="245" y="0"/>
              </a:lnTo>
              <a:lnTo>
                <a:pt x="490"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38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endParaRPr lang="zh-CN" altLang="en-US">
            <a:solidFill>
              <a:schemeClr val="tx1"/>
            </a:solidFill>
          </a:endParaRPr>
        </a:p>
      </dsp:txBody>
      <dsp:txXfrm>
        <a:off x="4613515" y="3203456"/>
        <a:ext cx="311105" cy="592807"/>
      </dsp:txXfrm>
    </dsp:sp>
    <dsp:sp modelId="{D95A360C-51A0-4DC5-8E99-2C7C780B673F}">
      <dsp:nvSpPr>
        <dsp:cNvPr id="22" name="任意多边形 21"/>
        <dsp:cNvSpPr/>
      </dsp:nvSpPr>
      <dsp:spPr bwMode="white">
        <a:xfrm>
          <a:off x="4613515" y="3796263"/>
          <a:ext cx="311105" cy="0"/>
        </a:xfrm>
        <a:custGeom>
          <a:avLst/>
          <a:gdLst/>
          <a:ahLst/>
          <a:cxnLst/>
          <a:pathLst>
            <a:path w="490">
              <a:moveTo>
                <a:pt x="0" y="0"/>
              </a:moveTo>
              <a:lnTo>
                <a:pt x="490"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4613515" y="3796263"/>
        <a:ext cx="311105" cy="0"/>
      </dsp:txXfrm>
    </dsp:sp>
    <dsp:sp modelId="{C8D8B80F-9C1C-440B-9DD7-3600A096B29A}">
      <dsp:nvSpPr>
        <dsp:cNvPr id="24" name="任意多边形 23"/>
        <dsp:cNvSpPr/>
      </dsp:nvSpPr>
      <dsp:spPr bwMode="white">
        <a:xfrm>
          <a:off x="4613515" y="3796263"/>
          <a:ext cx="311105" cy="592807"/>
        </a:xfrm>
        <a:custGeom>
          <a:avLst/>
          <a:gdLst/>
          <a:ahLst/>
          <a:cxnLst/>
          <a:pathLst>
            <a:path w="490" h="934">
              <a:moveTo>
                <a:pt x="0" y="0"/>
              </a:moveTo>
              <a:lnTo>
                <a:pt x="245" y="0"/>
              </a:lnTo>
              <a:lnTo>
                <a:pt x="245" y="934"/>
              </a:lnTo>
              <a:lnTo>
                <a:pt x="490" y="934"/>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38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endParaRPr lang="zh-CN" altLang="en-US">
            <a:solidFill>
              <a:schemeClr val="tx1"/>
            </a:solidFill>
          </a:endParaRPr>
        </a:p>
      </dsp:txBody>
      <dsp:txXfrm>
        <a:off x="4613515" y="3796263"/>
        <a:ext cx="311105" cy="592807"/>
      </dsp:txXfrm>
    </dsp:sp>
    <dsp:sp modelId="{630CCC44-D078-46C8-A1AB-62A505B0C49C}">
      <dsp:nvSpPr>
        <dsp:cNvPr id="3" name="矩形 2"/>
        <dsp:cNvSpPr/>
      </dsp:nvSpPr>
      <dsp:spPr bwMode="white">
        <a:xfrm rot="16200000">
          <a:off x="-1034700" y="1847162"/>
          <a:ext cx="4332086" cy="637761"/>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vert"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400" dirty="0">
              <a:solidFill>
                <a:schemeClr val="dk1"/>
              </a:solidFill>
            </a:rPr>
            <a:t>角色游戏的特点与指导</a:t>
          </a:r>
          <a:endParaRPr>
            <a:solidFill>
              <a:schemeClr val="dk1"/>
            </a:solidFill>
          </a:endParaRPr>
        </a:p>
      </dsp:txBody>
      <dsp:txXfrm rot="16200000">
        <a:off x="-1034700" y="1847162"/>
        <a:ext cx="4332086" cy="637761"/>
      </dsp:txXfrm>
    </dsp:sp>
    <dsp:sp modelId="{4A02DB16-FF4D-4E8A-BD62-B03E3F03E04A}">
      <dsp:nvSpPr>
        <dsp:cNvPr id="5" name="矩形 4"/>
        <dsp:cNvSpPr/>
      </dsp:nvSpPr>
      <dsp:spPr bwMode="white">
        <a:xfrm>
          <a:off x="3057988" y="298700"/>
          <a:ext cx="1555526" cy="474246"/>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1600">
              <a:solidFill>
                <a:schemeClr val="dk1"/>
              </a:solidFill>
            </a:rPr>
            <a:t>角色游戏的含义与结构</a:t>
          </a:r>
          <a:endParaRPr>
            <a:solidFill>
              <a:schemeClr val="dk1"/>
            </a:solidFill>
          </a:endParaRPr>
        </a:p>
      </dsp:txBody>
      <dsp:txXfrm>
        <a:off x="3057988" y="298700"/>
        <a:ext cx="1555526" cy="474246"/>
      </dsp:txXfrm>
    </dsp:sp>
    <dsp:sp modelId="{358F8B55-1F8B-481D-93E4-95194B0B88B6}">
      <dsp:nvSpPr>
        <dsp:cNvPr id="7" name="矩形 6"/>
        <dsp:cNvSpPr/>
      </dsp:nvSpPr>
      <dsp:spPr bwMode="white">
        <a:xfrm>
          <a:off x="4924620" y="2296"/>
          <a:ext cx="1555526" cy="474246"/>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角色游戏的含义</a:t>
          </a:r>
          <a:endParaRPr>
            <a:solidFill>
              <a:schemeClr val="dk1"/>
            </a:solidFill>
          </a:endParaRPr>
        </a:p>
      </dsp:txBody>
      <dsp:txXfrm>
        <a:off x="4924620" y="2296"/>
        <a:ext cx="1555526" cy="474246"/>
      </dsp:txXfrm>
    </dsp:sp>
    <dsp:sp modelId="{988768D6-DFBB-4CC6-B567-4D7C8B37499A}">
      <dsp:nvSpPr>
        <dsp:cNvPr id="9" name="矩形 8"/>
        <dsp:cNvSpPr/>
      </dsp:nvSpPr>
      <dsp:spPr bwMode="white">
        <a:xfrm>
          <a:off x="4924620" y="595104"/>
          <a:ext cx="1555526" cy="474246"/>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角色游戏的特点</a:t>
          </a:r>
          <a:endParaRPr>
            <a:solidFill>
              <a:schemeClr val="dk1"/>
            </a:solidFill>
          </a:endParaRPr>
        </a:p>
      </dsp:txBody>
      <dsp:txXfrm>
        <a:off x="4924620" y="595104"/>
        <a:ext cx="1555526" cy="474246"/>
      </dsp:txXfrm>
    </dsp:sp>
    <dsp:sp modelId="{E7261D66-4061-4E5B-95E4-384443C74D98}">
      <dsp:nvSpPr>
        <dsp:cNvPr id="11" name="矩形 10"/>
        <dsp:cNvSpPr/>
      </dsp:nvSpPr>
      <dsp:spPr bwMode="white">
        <a:xfrm>
          <a:off x="3057988" y="1780718"/>
          <a:ext cx="1555526" cy="474246"/>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7620" tIns="7620" rIns="7620" bIns="762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sz="1200">
              <a:solidFill>
                <a:schemeClr val="dk1"/>
              </a:solidFill>
            </a:rPr>
            <a:t>不同年龄班幼儿角色游戏的特点与指导</a:t>
          </a:r>
          <a:endParaRPr>
            <a:solidFill>
              <a:schemeClr val="dk1"/>
            </a:solidFill>
          </a:endParaRPr>
        </a:p>
      </dsp:txBody>
      <dsp:txXfrm>
        <a:off x="3057988" y="1780718"/>
        <a:ext cx="1555526" cy="474246"/>
      </dsp:txXfrm>
    </dsp:sp>
    <dsp:sp modelId="{AC1C7AFF-FB66-4E6E-9915-7A78FA98B19B}">
      <dsp:nvSpPr>
        <dsp:cNvPr id="13" name="矩形 12"/>
        <dsp:cNvSpPr/>
      </dsp:nvSpPr>
      <dsp:spPr bwMode="white">
        <a:xfrm>
          <a:off x="4924620" y="1187911"/>
          <a:ext cx="1555526" cy="474246"/>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小班幼儿角色游戏的特点与指导</a:t>
          </a:r>
          <a:endParaRPr>
            <a:solidFill>
              <a:schemeClr val="dk1"/>
            </a:solidFill>
          </a:endParaRPr>
        </a:p>
      </dsp:txBody>
      <dsp:txXfrm>
        <a:off x="4924620" y="1187911"/>
        <a:ext cx="1555526" cy="474246"/>
      </dsp:txXfrm>
    </dsp:sp>
    <dsp:sp modelId="{33CA1284-0A9E-4483-A964-C250A58F54A8}">
      <dsp:nvSpPr>
        <dsp:cNvPr id="15" name="矩形 14"/>
        <dsp:cNvSpPr/>
      </dsp:nvSpPr>
      <dsp:spPr bwMode="white">
        <a:xfrm>
          <a:off x="4924620" y="1780718"/>
          <a:ext cx="1555526" cy="474246"/>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中班幼儿角色游戏的特点与指导</a:t>
          </a:r>
          <a:endParaRPr>
            <a:solidFill>
              <a:schemeClr val="dk1"/>
            </a:solidFill>
          </a:endParaRPr>
        </a:p>
      </dsp:txBody>
      <dsp:txXfrm>
        <a:off x="4924620" y="1780718"/>
        <a:ext cx="1555526" cy="474246"/>
      </dsp:txXfrm>
    </dsp:sp>
    <dsp:sp modelId="{EE542FE8-FD9A-4972-A7B4-6404F200EFF5}">
      <dsp:nvSpPr>
        <dsp:cNvPr id="17" name="矩形 16"/>
        <dsp:cNvSpPr/>
      </dsp:nvSpPr>
      <dsp:spPr bwMode="white">
        <a:xfrm>
          <a:off x="4924620" y="2373525"/>
          <a:ext cx="1555526" cy="474246"/>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大班幼儿角色游戏的特点与指导</a:t>
          </a:r>
          <a:endParaRPr>
            <a:solidFill>
              <a:schemeClr val="dk1"/>
            </a:solidFill>
          </a:endParaRPr>
        </a:p>
      </dsp:txBody>
      <dsp:txXfrm>
        <a:off x="4924620" y="2373525"/>
        <a:ext cx="1555526" cy="474246"/>
      </dsp:txXfrm>
    </dsp:sp>
    <dsp:sp modelId="{D1561EFE-CC55-4AE0-9CFE-050379AFE266}">
      <dsp:nvSpPr>
        <dsp:cNvPr id="19" name="矩形 18"/>
        <dsp:cNvSpPr/>
      </dsp:nvSpPr>
      <dsp:spPr bwMode="white">
        <a:xfrm>
          <a:off x="3057988" y="3559140"/>
          <a:ext cx="1555526" cy="474246"/>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角色游戏的案例与分析</a:t>
          </a:r>
          <a:endParaRPr>
            <a:solidFill>
              <a:schemeClr val="dk1"/>
            </a:solidFill>
          </a:endParaRPr>
        </a:p>
      </dsp:txBody>
      <dsp:txXfrm>
        <a:off x="3057988" y="3559140"/>
        <a:ext cx="1555526" cy="474246"/>
      </dsp:txXfrm>
    </dsp:sp>
    <dsp:sp modelId="{F2B946C6-8989-453D-AAA3-452F57F433BE}">
      <dsp:nvSpPr>
        <dsp:cNvPr id="21" name="矩形 20"/>
        <dsp:cNvSpPr/>
      </dsp:nvSpPr>
      <dsp:spPr bwMode="white">
        <a:xfrm>
          <a:off x="4924620" y="2966333"/>
          <a:ext cx="1555526" cy="474246"/>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小班：反反复复乘公交</a:t>
          </a:r>
          <a:endParaRPr>
            <a:solidFill>
              <a:schemeClr val="dk1"/>
            </a:solidFill>
          </a:endParaRPr>
        </a:p>
      </dsp:txBody>
      <dsp:txXfrm>
        <a:off x="4924620" y="2966333"/>
        <a:ext cx="1555526" cy="474246"/>
      </dsp:txXfrm>
    </dsp:sp>
    <dsp:sp modelId="{66FF67CA-1958-4CA8-BA56-62235F373DA2}">
      <dsp:nvSpPr>
        <dsp:cNvPr id="23" name="矩形 22"/>
        <dsp:cNvSpPr/>
      </dsp:nvSpPr>
      <dsp:spPr bwMode="white">
        <a:xfrm>
          <a:off x="4924620" y="3559140"/>
          <a:ext cx="1555526" cy="474246"/>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中班：陆陆续续出新车</a:t>
          </a:r>
          <a:endParaRPr>
            <a:solidFill>
              <a:schemeClr val="dk1"/>
            </a:solidFill>
          </a:endParaRPr>
        </a:p>
      </dsp:txBody>
      <dsp:txXfrm>
        <a:off x="4924620" y="3559140"/>
        <a:ext cx="1555526" cy="474246"/>
      </dsp:txXfrm>
    </dsp:sp>
    <dsp:sp modelId="{FB8A4756-2DF0-4B5C-B9E2-4EE4397B586D}">
      <dsp:nvSpPr>
        <dsp:cNvPr id="25" name="矩形 24"/>
        <dsp:cNvSpPr/>
      </dsp:nvSpPr>
      <dsp:spPr bwMode="white">
        <a:xfrm>
          <a:off x="4924620" y="4151947"/>
          <a:ext cx="1555526" cy="474246"/>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大班：商商量量去旅游</a:t>
          </a:r>
          <a:endParaRPr>
            <a:solidFill>
              <a:schemeClr val="dk1"/>
            </a:solidFill>
          </a:endParaRPr>
        </a:p>
      </dsp:txBody>
      <dsp:txXfrm>
        <a:off x="4924620" y="4151947"/>
        <a:ext cx="1555526" cy="47424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4137096B-6007-47BC-AD7C-7F9AED77AB24}"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8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2293"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659A455E-6A4C-4DCE-B5C3-69B80BA29261}" type="slidenum">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幻灯片图像占位符 1"/>
          <p:cNvSpPr>
            <a:spLocks noGrp="1" noRot="1" noChangeAspect="1" noTextEdit="1"/>
          </p:cNvSpPr>
          <p:nvPr>
            <p:ph type="sldImg"/>
          </p:nvPr>
        </p:nvSpPr>
        <p:spPr>
          <a:ln>
            <a:miter lim="800000"/>
          </a:ln>
        </p:spPr>
      </p:sp>
      <p:sp>
        <p:nvSpPr>
          <p:cNvPr id="35843" name="备注占位符 2"/>
          <p:cNvSpPr>
            <a:spLocks noGrp="1"/>
          </p:cNvSpPr>
          <p:nvPr>
            <p:ph type="body"/>
          </p:nvPr>
        </p:nvSpPr>
        <p:spPr>
          <a:xfrm>
            <a:off x="0" y="0"/>
            <a:ext cx="0" cy="0"/>
          </a:xfrm>
        </p:spPr>
        <p:txBody>
          <a:bodyPr wrap="square" lIns="91440" tIns="45720" rIns="91440" bIns="45720" anchor="t" anchorCtr="0"/>
          <a:p>
            <a:pPr lvl="0" eaLnBrk="1" hangingPunct="1"/>
            <a:endParaRPr lang="zh-CN" altLang="en-US" dirty="0"/>
          </a:p>
        </p:txBody>
      </p:sp>
      <p:sp>
        <p:nvSpPr>
          <p:cNvPr id="35844" name="灯片编号占位符 3"/>
          <p:cNvSpPr txBox="1">
            <a:spLocks noGrp="1"/>
          </p:cNvSpPr>
          <p:nvPr>
            <p:ph type="sldNum" sz="quarter"/>
          </p:nvPr>
        </p:nvSpPr>
        <p:spPr>
          <a:xfrm>
            <a:off x="3883025" y="8685213"/>
            <a:ext cx="2973388" cy="457200"/>
          </a:xfrm>
          <a:prstGeom prst="rect">
            <a:avLst/>
          </a:prstGeom>
          <a:noFill/>
          <a:ln w="9525">
            <a:noFill/>
          </a:ln>
        </p:spPr>
        <p:txBody>
          <a:bodyPr anchor="b" anchorCtr="0"/>
          <a:p>
            <a:pPr lvl="0" algn="r" eaLnBrk="1" hangingPunct="1"/>
            <a:fld id="{9A0DB2DC-4C9A-4742-B13C-FB6460FD3503}" type="slidenum">
              <a:rPr lang="en-US" altLang="en-US" sz="1200" dirty="0">
                <a:latin typeface="Times New Roman" panose="02020603050405020304" pitchFamily="18" charset="0"/>
              </a:rPr>
            </a:fld>
            <a:endParaRPr lang="en-US" altLang="en-US" sz="1200"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幻灯片图像占位符 1"/>
          <p:cNvSpPr>
            <a:spLocks noGrp="1" noRot="1" noChangeAspect="1" noTextEdit="1"/>
          </p:cNvSpPr>
          <p:nvPr>
            <p:ph type="sldImg"/>
          </p:nvPr>
        </p:nvSpPr>
        <p:spPr>
          <a:ln>
            <a:miter lim="800000"/>
          </a:ln>
        </p:spPr>
      </p:sp>
      <p:sp>
        <p:nvSpPr>
          <p:cNvPr id="37891" name="备注占位符 2"/>
          <p:cNvSpPr>
            <a:spLocks noGrp="1"/>
          </p:cNvSpPr>
          <p:nvPr>
            <p:ph type="body"/>
          </p:nvPr>
        </p:nvSpPr>
        <p:spPr>
          <a:xfrm>
            <a:off x="0" y="0"/>
            <a:ext cx="0" cy="0"/>
          </a:xfrm>
        </p:spPr>
        <p:txBody>
          <a:bodyPr wrap="square" lIns="91440" tIns="45720" rIns="91440" bIns="45720" anchor="t" anchorCtr="0"/>
          <a:p>
            <a:pPr lvl="0" eaLnBrk="1" hangingPunct="1"/>
            <a:endParaRPr lang="zh-CN" altLang="en-US" dirty="0"/>
          </a:p>
        </p:txBody>
      </p:sp>
      <p:sp>
        <p:nvSpPr>
          <p:cNvPr id="37892" name="灯片编号占位符 3"/>
          <p:cNvSpPr txBox="1">
            <a:spLocks noGrp="1"/>
          </p:cNvSpPr>
          <p:nvPr>
            <p:ph type="sldNum" sz="quarter"/>
          </p:nvPr>
        </p:nvSpPr>
        <p:spPr>
          <a:xfrm>
            <a:off x="3883025" y="8685213"/>
            <a:ext cx="2973388" cy="457200"/>
          </a:xfrm>
          <a:prstGeom prst="rect">
            <a:avLst/>
          </a:prstGeom>
          <a:noFill/>
          <a:ln w="9525">
            <a:noFill/>
          </a:ln>
        </p:spPr>
        <p:txBody>
          <a:bodyPr anchor="b" anchorCtr="0"/>
          <a:p>
            <a:pPr lvl="0" algn="r" eaLnBrk="1" hangingPunct="1"/>
            <a:fld id="{9A0DB2DC-4C9A-4742-B13C-FB6460FD3503}" type="slidenum">
              <a:rPr lang="en-US" altLang="en-US" sz="1200" dirty="0">
                <a:latin typeface="Times New Roman" panose="02020603050405020304" pitchFamily="18" charset="0"/>
              </a:rPr>
            </a:fld>
            <a:endParaRPr lang="en-US" altLang="en-US"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140070" y="1828799"/>
            <a:ext cx="6468193" cy="2233159"/>
          </a:xfrm>
        </p:spPr>
        <p:txBody>
          <a:bodyPr anchor="b">
            <a:normAutofit/>
          </a:bodyPr>
          <a:lstStyle>
            <a:lvl1pPr algn="ctr">
              <a:lnSpc>
                <a:spcPct val="100000"/>
              </a:lnSpc>
              <a:defRPr sz="60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2075397" y="4672668"/>
            <a:ext cx="9145532" cy="703453"/>
          </a:xfrm>
        </p:spPr>
        <p:txBody>
          <a:bodyPr>
            <a:normAutofit/>
          </a:bodyPr>
          <a:lstStyle>
            <a:lvl1pPr marL="0" indent="0" algn="ctr">
              <a:buNone/>
              <a:defRPr sz="3200" b="1">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38B3F12-BF21-44D3-A9ED-47DC8363BA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fld>
            <a:endParaRPr lang="zh-CN" altLang="en-US"/>
          </a:p>
        </p:txBody>
      </p:sp>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684" y="552074"/>
            <a:ext cx="1939080" cy="2964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noProof="1" smtClean="0"/>
              <a:t>Click to edit Master title style</a:t>
            </a:r>
            <a:endParaRPr 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ltLang="zh-CN" noProof="1" smtClean="0"/>
              <a:t>Click to edit Master title style</a:t>
            </a:r>
            <a:endParaRPr lang="en-US" noProof="1"/>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noProof="1" smtClean="0"/>
              <a:t>Click to edit Master text styles</a:t>
            </a:r>
            <a:endParaRPr lang="en-US" altLang="zh-CN" noProof="1" smtClean="0"/>
          </a:p>
          <a:p>
            <a:pPr lvl="1"/>
            <a:r>
              <a:rPr lang="en-US" altLang="zh-CN" noProof="1" smtClean="0"/>
              <a:t>Second level</a:t>
            </a:r>
            <a:endParaRPr lang="en-US" altLang="zh-CN" noProof="1" smtClean="0"/>
          </a:p>
          <a:p>
            <a:pPr lvl="2"/>
            <a:r>
              <a:rPr lang="en-US" altLang="zh-CN" noProof="1" smtClean="0"/>
              <a:t>Third level</a:t>
            </a:r>
            <a:endParaRPr lang="en-US" altLang="zh-CN" noProof="1" smtClean="0"/>
          </a:p>
          <a:p>
            <a:pPr lvl="3"/>
            <a:r>
              <a:rPr lang="en-US" altLang="zh-CN" noProof="1" smtClean="0"/>
              <a:t>Fourth level</a:t>
            </a:r>
            <a:endParaRPr lang="en-US" altLang="zh-CN" noProof="1" smtClean="0"/>
          </a:p>
          <a:p>
            <a:pPr lvl="4"/>
            <a:r>
              <a:rPr lang="en-US" altLang="zh-CN" noProof="1" smtClean="0"/>
              <a:t>Fifth level</a:t>
            </a:r>
            <a:endParaRPr lang="en-US" noProof="1"/>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noProof="1" smtClean="0"/>
              <a:t>Click to edit Master text styles</a:t>
            </a:r>
            <a:endParaRPr lang="en-US" altLang="zh-CN"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noProof="1" smtClean="0"/>
              <a:t>Click to edit Master title style</a:t>
            </a:r>
            <a:endParaRPr lang="en-US" noProof="1"/>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noProof="1" smtClean="0"/>
              <a:t>Click to edit Master text styles</a:t>
            </a:r>
            <a:endParaRPr lang="en-US" altLang="zh-CN"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altLang="zh-CN" noProof="1" smtClean="0"/>
              <a:t>Click to edit Master text styles</a:t>
            </a:r>
            <a:endParaRPr lang="en-US" altLang="zh-CN" noProof="1" smtClean="0"/>
          </a:p>
          <a:p>
            <a:pPr lvl="1"/>
            <a:r>
              <a:rPr lang="en-US" altLang="zh-CN" noProof="1" smtClean="0"/>
              <a:t>Second level</a:t>
            </a:r>
            <a:endParaRPr lang="en-US" altLang="zh-CN" noProof="1" smtClean="0"/>
          </a:p>
          <a:p>
            <a:pPr lvl="2"/>
            <a:r>
              <a:rPr lang="en-US" altLang="zh-CN" noProof="1" smtClean="0"/>
              <a:t>Third level</a:t>
            </a:r>
            <a:endParaRPr lang="en-US" altLang="zh-CN" noProof="1" smtClean="0"/>
          </a:p>
          <a:p>
            <a:pPr lvl="3"/>
            <a:r>
              <a:rPr lang="en-US" altLang="zh-CN" noProof="1" smtClean="0"/>
              <a:t>Fourth level</a:t>
            </a:r>
            <a:endParaRPr lang="en-US" altLang="zh-CN" noProof="1" smtClean="0"/>
          </a:p>
          <a:p>
            <a:pPr lvl="4"/>
            <a:r>
              <a:rPr lang="en-US" altLang="zh-CN" noProof="1" smtClean="0"/>
              <a:t>Fifth level</a:t>
            </a:r>
            <a:endParaRPr 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ltLang="zh-CN" noProof="1" smtClean="0"/>
              <a:t>Click to edit Master title style</a:t>
            </a:r>
            <a:endParaRPr lang="en-US" noProof="1"/>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ltLang="zh-CN" noProof="1" smtClean="0"/>
              <a:t>Click to edit Master text styles</a:t>
            </a:r>
            <a:endParaRPr lang="en-US" altLang="zh-CN" noProof="1" smtClean="0"/>
          </a:p>
          <a:p>
            <a:pPr lvl="1"/>
            <a:r>
              <a:rPr lang="en-US" altLang="zh-CN" noProof="1" smtClean="0"/>
              <a:t>Second level</a:t>
            </a:r>
            <a:endParaRPr lang="en-US" altLang="zh-CN" noProof="1" smtClean="0"/>
          </a:p>
          <a:p>
            <a:pPr lvl="2"/>
            <a:r>
              <a:rPr lang="en-US" altLang="zh-CN" noProof="1" smtClean="0"/>
              <a:t>Third level</a:t>
            </a:r>
            <a:endParaRPr lang="en-US" altLang="zh-CN" noProof="1" smtClean="0"/>
          </a:p>
          <a:p>
            <a:pPr lvl="3"/>
            <a:r>
              <a:rPr lang="en-US" altLang="zh-CN" noProof="1" smtClean="0"/>
              <a:t>Fourth level</a:t>
            </a:r>
            <a:endParaRPr lang="en-US" altLang="zh-CN" noProof="1" smtClean="0"/>
          </a:p>
          <a:p>
            <a:pPr lvl="4"/>
            <a:r>
              <a:rPr lang="en-US" altLang="zh-CN" noProof="1" smtClean="0"/>
              <a:t>Fifth level</a:t>
            </a:r>
            <a:endParaRPr 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00377" y="374316"/>
            <a:ext cx="9534190" cy="696314"/>
          </a:xfrm>
        </p:spPr>
        <p:txBody>
          <a:bodyPr>
            <a:normAutofit/>
          </a:bodyPr>
          <a:lstStyle>
            <a:lvl1pPr>
              <a:defRPr sz="28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09672" y="1511671"/>
            <a:ext cx="10515600" cy="4351338"/>
          </a:xfrm>
        </p:spPr>
        <p:txBody>
          <a:bodyPr/>
          <a:lstStyle>
            <a:lvl1pPr>
              <a:lnSpc>
                <a:spcPct val="150000"/>
              </a:lnSpc>
              <a:defRPr b="1">
                <a:solidFill>
                  <a:schemeClr val="accent1">
                    <a:lumMod val="75000"/>
                  </a:schemeClr>
                </a:solidFill>
                <a:latin typeface="微软雅黑" panose="020B0503020204020204" pitchFamily="34" charset="-122"/>
                <a:ea typeface="微软雅黑" panose="020B0503020204020204" pitchFamily="34" charset="-122"/>
              </a:defRPr>
            </a:lvl1pPr>
            <a:lvl2pPr>
              <a:lnSpc>
                <a:spcPct val="150000"/>
              </a:lnSpc>
              <a:defRPr b="1">
                <a:solidFill>
                  <a:schemeClr val="accent1">
                    <a:lumMod val="75000"/>
                  </a:schemeClr>
                </a:solidFill>
                <a:latin typeface="微软雅黑" panose="020B0503020204020204" pitchFamily="34" charset="-122"/>
                <a:ea typeface="微软雅黑" panose="020B0503020204020204" pitchFamily="34" charset="-122"/>
              </a:defRPr>
            </a:lvl2pPr>
            <a:lvl3pPr>
              <a:lnSpc>
                <a:spcPct val="150000"/>
              </a:lnSpc>
              <a:defRPr b="1">
                <a:solidFill>
                  <a:schemeClr val="accent1">
                    <a:lumMod val="75000"/>
                  </a:schemeClr>
                </a:solidFill>
                <a:latin typeface="微软雅黑" panose="020B0503020204020204" pitchFamily="34" charset="-122"/>
                <a:ea typeface="微软雅黑" panose="020B0503020204020204" pitchFamily="34" charset="-122"/>
              </a:defRPr>
            </a:lvl3pPr>
            <a:lvl4pPr>
              <a:lnSpc>
                <a:spcPct val="150000"/>
              </a:lnSpc>
              <a:defRPr b="0">
                <a:solidFill>
                  <a:schemeClr val="accent1">
                    <a:lumMod val="75000"/>
                  </a:schemeClr>
                </a:solidFill>
                <a:latin typeface="微软雅黑" panose="020B0503020204020204" pitchFamily="34" charset="-122"/>
                <a:ea typeface="微软雅黑" panose="020B0503020204020204" pitchFamily="34" charset="-122"/>
              </a:defRPr>
            </a:lvl4pPr>
            <a:lvl5pPr>
              <a:lnSpc>
                <a:spcPct val="150000"/>
              </a:lnSpc>
              <a:defRPr b="0">
                <a:solidFill>
                  <a:schemeClr val="accent1">
                    <a:lumMod val="75000"/>
                  </a:schemeClr>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1570" y="6010226"/>
            <a:ext cx="1552997" cy="239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124584" y="2697250"/>
            <a:ext cx="8390424" cy="1038129"/>
          </a:xfrm>
        </p:spPr>
        <p:txBody>
          <a:bodyPr anchor="b">
            <a:normAutofit/>
          </a:bodyPr>
          <a:lstStyle>
            <a:lvl1pPr>
              <a:defRPr sz="44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1570" y="6010226"/>
            <a:ext cx="1552997" cy="2399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679389" y="2713157"/>
            <a:ext cx="4038983" cy="1325563"/>
          </a:xfrm>
        </p:spPr>
        <p:txBody>
          <a:bodyPr/>
          <a:lstStyle>
            <a:lvl1pPr algn="ctr">
              <a:defRPr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684" y="552074"/>
            <a:ext cx="1939080" cy="2964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ltLang="zh-CN" noProof="1" smtClean="0"/>
              <a:t>Click to edit Master title style</a:t>
            </a:r>
            <a:endParaRPr lang="en-US"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noProof="1" smtClean="0"/>
              <a:t>Click to edit Master subtitle style</a:t>
            </a:r>
            <a:endParaRPr 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noProof="1" smtClean="0"/>
              <a:t>Click to edit Master title style</a:t>
            </a:r>
            <a:endParaRPr lang="en-US" noProof="1"/>
          </a:p>
        </p:txBody>
      </p:sp>
      <p:sp>
        <p:nvSpPr>
          <p:cNvPr id="3" name="Content Placeholder 2"/>
          <p:cNvSpPr>
            <a:spLocks noGrp="1"/>
          </p:cNvSpPr>
          <p:nvPr>
            <p:ph idx="1"/>
          </p:nvPr>
        </p:nvSpPr>
        <p:spPr/>
        <p:txBody>
          <a:bodyPr/>
          <a:lstStyle/>
          <a:p>
            <a:pPr lvl="0"/>
            <a:r>
              <a:rPr lang="en-US" altLang="zh-CN" noProof="1" smtClean="0"/>
              <a:t>Click to edit Master text styles</a:t>
            </a:r>
            <a:endParaRPr lang="en-US" altLang="zh-CN" noProof="1" smtClean="0"/>
          </a:p>
          <a:p>
            <a:pPr lvl="1"/>
            <a:r>
              <a:rPr lang="en-US" altLang="zh-CN" noProof="1" smtClean="0"/>
              <a:t>Second level</a:t>
            </a:r>
            <a:endParaRPr lang="en-US" altLang="zh-CN" noProof="1" smtClean="0"/>
          </a:p>
          <a:p>
            <a:pPr lvl="2"/>
            <a:r>
              <a:rPr lang="en-US" altLang="zh-CN" noProof="1" smtClean="0"/>
              <a:t>Third level</a:t>
            </a:r>
            <a:endParaRPr lang="en-US" altLang="zh-CN" noProof="1" smtClean="0"/>
          </a:p>
          <a:p>
            <a:pPr lvl="3"/>
            <a:r>
              <a:rPr lang="en-US" altLang="zh-CN" noProof="1" smtClean="0"/>
              <a:t>Fourth level</a:t>
            </a:r>
            <a:endParaRPr lang="en-US" altLang="zh-CN" noProof="1" smtClean="0"/>
          </a:p>
          <a:p>
            <a:pPr lvl="4"/>
            <a:r>
              <a:rPr lang="en-US" altLang="zh-CN" noProof="1" smtClean="0"/>
              <a:t>Fifth level</a:t>
            </a:r>
            <a:endParaRPr 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ltLang="zh-CN" noProof="1" smtClean="0"/>
              <a:t>Click to edit Master title style</a:t>
            </a:r>
            <a:endParaRPr lang="en-US"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noProof="1" smtClean="0"/>
              <a:t>Click to edit Master text styles</a:t>
            </a:r>
            <a:endParaRPr lang="en-US" altLang="zh-CN"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noProof="1" smtClean="0"/>
              <a:t>Click to edit Master title style</a:t>
            </a:r>
            <a:endParaRPr lang="en-US" noProof="1"/>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noProof="1" smtClean="0"/>
              <a:t>Click to edit Master text styles</a:t>
            </a:r>
            <a:endParaRPr lang="en-US" altLang="zh-CN" noProof="1" smtClean="0"/>
          </a:p>
          <a:p>
            <a:pPr lvl="1"/>
            <a:r>
              <a:rPr lang="en-US" altLang="zh-CN" noProof="1" smtClean="0"/>
              <a:t>Second level</a:t>
            </a:r>
            <a:endParaRPr lang="en-US" altLang="zh-CN" noProof="1" smtClean="0"/>
          </a:p>
          <a:p>
            <a:pPr lvl="2"/>
            <a:r>
              <a:rPr lang="en-US" altLang="zh-CN" noProof="1" smtClean="0"/>
              <a:t>Third level</a:t>
            </a:r>
            <a:endParaRPr lang="en-US" altLang="zh-CN" noProof="1" smtClean="0"/>
          </a:p>
          <a:p>
            <a:pPr lvl="3"/>
            <a:r>
              <a:rPr lang="en-US" altLang="zh-CN" noProof="1" smtClean="0"/>
              <a:t>Fourth level</a:t>
            </a:r>
            <a:endParaRPr lang="en-US" altLang="zh-CN" noProof="1" smtClean="0"/>
          </a:p>
          <a:p>
            <a:pPr lvl="4"/>
            <a:r>
              <a:rPr lang="en-US" altLang="zh-CN" noProof="1" smtClean="0"/>
              <a:t>Fifth level</a:t>
            </a:r>
            <a:endParaRPr lang="en-US" noProof="1"/>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noProof="1" smtClean="0"/>
              <a:t>Click to edit Master text styles</a:t>
            </a:r>
            <a:endParaRPr lang="en-US" altLang="zh-CN" noProof="1" smtClean="0"/>
          </a:p>
          <a:p>
            <a:pPr lvl="1"/>
            <a:r>
              <a:rPr lang="en-US" altLang="zh-CN" noProof="1" smtClean="0"/>
              <a:t>Second level</a:t>
            </a:r>
            <a:endParaRPr lang="en-US" altLang="zh-CN" noProof="1" smtClean="0"/>
          </a:p>
          <a:p>
            <a:pPr lvl="2"/>
            <a:r>
              <a:rPr lang="en-US" altLang="zh-CN" noProof="1" smtClean="0"/>
              <a:t>Third level</a:t>
            </a:r>
            <a:endParaRPr lang="en-US" altLang="zh-CN" noProof="1" smtClean="0"/>
          </a:p>
          <a:p>
            <a:pPr lvl="3"/>
            <a:r>
              <a:rPr lang="en-US" altLang="zh-CN" noProof="1" smtClean="0"/>
              <a:t>Fourth level</a:t>
            </a:r>
            <a:endParaRPr lang="en-US" altLang="zh-CN" noProof="1" smtClean="0"/>
          </a:p>
          <a:p>
            <a:pPr lvl="4"/>
            <a:r>
              <a:rPr lang="en-US" altLang="zh-CN" noProof="1" smtClean="0"/>
              <a:t>Fifth level</a:t>
            </a:r>
            <a:endParaRPr 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noProof="1" smtClean="0"/>
              <a:t>Click to edit Master title style</a:t>
            </a:r>
            <a:endParaRPr lang="en-US"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noProof="1" smtClean="0"/>
              <a:t>Click to edit Master text styles</a:t>
            </a:r>
            <a:endParaRPr lang="en-US" altLang="zh-CN" noProof="1"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noProof="1" smtClean="0"/>
              <a:t>Click to edit Master text styles</a:t>
            </a:r>
            <a:endParaRPr lang="en-US" altLang="zh-CN" noProof="1" smtClean="0"/>
          </a:p>
          <a:p>
            <a:pPr lvl="1"/>
            <a:r>
              <a:rPr lang="en-US" altLang="zh-CN" noProof="1" smtClean="0"/>
              <a:t>Second level</a:t>
            </a:r>
            <a:endParaRPr lang="en-US" altLang="zh-CN" noProof="1" smtClean="0"/>
          </a:p>
          <a:p>
            <a:pPr lvl="2"/>
            <a:r>
              <a:rPr lang="en-US" altLang="zh-CN" noProof="1" smtClean="0"/>
              <a:t>Third level</a:t>
            </a:r>
            <a:endParaRPr lang="en-US" altLang="zh-CN" noProof="1" smtClean="0"/>
          </a:p>
          <a:p>
            <a:pPr lvl="3"/>
            <a:r>
              <a:rPr lang="en-US" altLang="zh-CN" noProof="1" smtClean="0"/>
              <a:t>Fourth level</a:t>
            </a:r>
            <a:endParaRPr lang="en-US" altLang="zh-CN" noProof="1" smtClean="0"/>
          </a:p>
          <a:p>
            <a:pPr lvl="4"/>
            <a:r>
              <a:rPr lang="en-US" altLang="zh-CN" noProof="1" smtClean="0"/>
              <a:t>Fifth level</a:t>
            </a:r>
            <a:endParaRPr lang="en-US" noProof="1"/>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noProof="1" smtClean="0"/>
              <a:t>Click to edit Master text styles</a:t>
            </a:r>
            <a:endParaRPr lang="en-US" altLang="zh-CN" noProof="1" smtClean="0"/>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noProof="1" smtClean="0"/>
              <a:t>Click to edit Master text styles</a:t>
            </a:r>
            <a:endParaRPr lang="en-US" altLang="zh-CN" noProof="1" smtClean="0"/>
          </a:p>
          <a:p>
            <a:pPr lvl="1"/>
            <a:r>
              <a:rPr lang="en-US" altLang="zh-CN" noProof="1" smtClean="0"/>
              <a:t>Second level</a:t>
            </a:r>
            <a:endParaRPr lang="en-US" altLang="zh-CN" noProof="1" smtClean="0"/>
          </a:p>
          <a:p>
            <a:pPr lvl="2"/>
            <a:r>
              <a:rPr lang="en-US" altLang="zh-CN" noProof="1" smtClean="0"/>
              <a:t>Third level</a:t>
            </a:r>
            <a:endParaRPr lang="en-US" altLang="zh-CN" noProof="1" smtClean="0"/>
          </a:p>
          <a:p>
            <a:pPr lvl="3"/>
            <a:r>
              <a:rPr lang="en-US" altLang="zh-CN" noProof="1" smtClean="0"/>
              <a:t>Fourth level</a:t>
            </a:r>
            <a:endParaRPr lang="en-US" altLang="zh-CN" noProof="1" smtClean="0"/>
          </a:p>
          <a:p>
            <a:pPr lvl="4"/>
            <a:r>
              <a:rPr lang="en-US" altLang="zh-CN" noProof="1" smtClean="0"/>
              <a:t>Fifth level</a:t>
            </a:r>
            <a:endParaRPr 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7"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1028" name="Rectangle 3"/>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en-US" altLang="zh-CN" dirty="0"/>
          </a:p>
          <a:p>
            <a:pPr lvl="1"/>
            <a:r>
              <a:rPr lang="zh-CN" altLang="en-US" dirty="0"/>
              <a:t>第二级</a:t>
            </a:r>
            <a:endParaRPr lang="en-US" altLang="zh-CN" dirty="0"/>
          </a:p>
          <a:p>
            <a:pPr lvl="2"/>
            <a:r>
              <a:rPr lang="zh-CN" altLang="en-US" dirty="0"/>
              <a:t>第三级</a:t>
            </a:r>
            <a:endParaRPr lang="en-US" altLang="zh-CN" dirty="0"/>
          </a:p>
          <a:p>
            <a:pPr lvl="3"/>
            <a:r>
              <a:rPr lang="zh-CN" altLang="en-US" dirty="0"/>
              <a:t>第四级</a:t>
            </a:r>
            <a:endParaRPr lang="en-US" altLang="zh-CN" dirty="0"/>
          </a:p>
          <a:p>
            <a:pPr lvl="4"/>
            <a:r>
              <a:rPr lang="zh-CN" altLang="en-US" dirty="0"/>
              <a:t>第五级</a:t>
            </a:r>
            <a:endParaRPr lang="en-US" altLang="zh-CN" dirty="0"/>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ED899E73-A6B3-4426-A1E9-019691E2AA15}"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slideLayout" Target="../slideLayouts/slideLayout2.xml"/><Relationship Id="rId10" Type="http://schemas.openxmlformats.org/officeDocument/2006/relationships/tags" Target="../tags/tag10.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0"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23.jpeg"/><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image" Target="../media/image29.jpeg"/><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2"/>
          <p:cNvSpPr>
            <a:spLocks noGrp="1"/>
          </p:cNvSpPr>
          <p:nvPr/>
        </p:nvSpPr>
        <p:spPr>
          <a:xfrm>
            <a:off x="4140200" y="1828800"/>
            <a:ext cx="6997065" cy="2233295"/>
          </a:xfrm>
          <a:prstGeom prst="rect">
            <a:avLst/>
          </a:prstGeom>
          <a:noFill/>
          <a:ln w="9525">
            <a:noFill/>
          </a:ln>
        </p:spPr>
        <p:txBody>
          <a:bodyPr vert="horz" wrap="square" lIns="91440" tIns="45720" rIns="91440" bIns="45720" anchor="ctr" anchorCtr="0">
            <a:normAutofit/>
          </a:bodyPr>
          <a:lstStyle>
            <a:lvl1pPr algn="ctr" rtl="0" eaLnBrk="0" fontAlgn="base" hangingPunct="0">
              <a:lnSpc>
                <a:spcPct val="100000"/>
              </a:lnSpc>
              <a:spcBef>
                <a:spcPct val="0"/>
              </a:spcBef>
              <a:spcAft>
                <a:spcPct val="0"/>
              </a:spcAft>
              <a:defRPr sz="60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algn="ctr">
              <a:spcBef>
                <a:spcPct val="20000"/>
              </a:spcBef>
              <a:buClrTx/>
              <a:buSzTx/>
              <a:buFontTx/>
            </a:pPr>
            <a:r>
              <a:rPr lang="en-US" altLang="zh-CN" sz="3600">
                <a:ln/>
                <a:solidFill>
                  <a:schemeClr val="tx1"/>
                </a:solidFill>
                <a:effectLst>
                  <a:outerShdw blurRad="38100" dist="19050" dir="2700000" algn="tl" rotWithShape="0">
                    <a:schemeClr val="dk1">
                      <a:alpha val="40000"/>
                    </a:schemeClr>
                  </a:outerShdw>
                </a:effectLst>
                <a:cs typeface="+mn-cs"/>
              </a:rPr>
              <a:t>第三章   角色游戏的特点和指导</a:t>
            </a:r>
            <a:endParaRPr lang="en-US" altLang="zh-CN" sz="3600">
              <a:ln/>
              <a:solidFill>
                <a:schemeClr val="tx1"/>
              </a:solidFill>
              <a:effectLst>
                <a:outerShdw blurRad="38100" dist="19050" dir="2700000" algn="tl" rotWithShape="0">
                  <a:schemeClr val="dk1">
                    <a:alpha val="40000"/>
                  </a:schemeClr>
                </a:outerShdw>
              </a:effectLs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3" name="组合 2"/>
          <p:cNvGrpSpPr/>
          <p:nvPr>
            <p:custDataLst>
              <p:tags r:id="rId1"/>
            </p:custDataLst>
          </p:nvPr>
        </p:nvGrpSpPr>
        <p:grpSpPr>
          <a:xfrm>
            <a:off x="1959268" y="1754188"/>
            <a:ext cx="8507217" cy="4135131"/>
            <a:chOff x="2057" y="2663"/>
            <a:chExt cx="15579" cy="6758"/>
          </a:xfrm>
        </p:grpSpPr>
        <p:sp>
          <p:nvSpPr>
            <p:cNvPr id="28" name="文本框 27"/>
            <p:cNvSpPr txBox="1"/>
            <p:nvPr>
              <p:custDataLst>
                <p:tags r:id="rId2"/>
              </p:custDataLst>
            </p:nvPr>
          </p:nvSpPr>
          <p:spPr>
            <a:xfrm>
              <a:off x="2057" y="5729"/>
              <a:ext cx="4256" cy="1985"/>
            </a:xfrm>
            <a:prstGeom prst="rect">
              <a:avLst/>
            </a:prstGeom>
            <a:noFill/>
          </p:spPr>
          <p:txBody>
            <a:bodyPr/>
            <a:lstStyle/>
            <a:p>
              <a:pPr marR="0" defTabSz="914400" eaLnBrk="1" hangingPunct="1">
                <a:lnSpc>
                  <a:spcPct val="120000"/>
                </a:lnSpc>
                <a:buClrTx/>
                <a:buSzTx/>
                <a:buFontTx/>
                <a:buNone/>
                <a:defRPr/>
              </a:pPr>
              <a:r>
                <a:rPr kumimoji="0" lang="zh-CN" altLang="en-US" sz="2000" kern="1200" cap="none" spc="0" normalizeH="0" baseline="0" noProof="1">
                  <a:latin typeface="华文楷体" panose="02010600040101010101" pitchFamily="2" charset="-122"/>
                  <a:ea typeface="华文楷体" panose="02010600040101010101" pitchFamily="2" charset="-122"/>
                  <a:cs typeface="+mn-cs"/>
                  <a:sym typeface="Arial" panose="020B0604020202020204" pitchFamily="34" charset="0"/>
                </a:rPr>
                <a:t>反映现实生活中的人、事、物，基于幼儿自身的经验和兴趣</a:t>
              </a:r>
              <a:r>
                <a:rPr kumimoji="0" lang="zh-CN" altLang="en-US" sz="2000" kern="1200" cap="none" spc="0" normalizeH="0" baseline="0" noProof="1">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Arial" panose="020B0604020202020204" pitchFamily="34" charset="0"/>
                </a:rPr>
                <a:t>。</a:t>
              </a:r>
              <a:endParaRPr kumimoji="0" lang="zh-CN" altLang="en-US" sz="2000" kern="1200" cap="none" spc="0" normalizeH="0" baseline="0" noProof="1">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Arial" panose="020B0604020202020204" pitchFamily="34" charset="0"/>
              </a:endParaRPr>
            </a:p>
          </p:txBody>
        </p:sp>
        <p:sp>
          <p:nvSpPr>
            <p:cNvPr id="33" name="文本框 32"/>
            <p:cNvSpPr txBox="1"/>
            <p:nvPr>
              <p:custDataLst>
                <p:tags r:id="rId3"/>
              </p:custDataLst>
            </p:nvPr>
          </p:nvSpPr>
          <p:spPr>
            <a:xfrm>
              <a:off x="2057" y="4705"/>
              <a:ext cx="4861" cy="786"/>
            </a:xfrm>
            <a:prstGeom prst="rect">
              <a:avLst/>
            </a:prstGeom>
            <a:noFill/>
          </p:spPr>
          <p:txBody>
            <a:bodyPr/>
            <a:lstStyle/>
            <a:p>
              <a:pPr marR="0" defTabSz="914400" eaLnBrk="1" hangingPunct="1">
                <a:lnSpc>
                  <a:spcPct val="120000"/>
                </a:lnSpc>
                <a:buClrTx/>
                <a:buSzTx/>
                <a:buFontTx/>
                <a:buNone/>
                <a:defRPr/>
              </a:pPr>
              <a:r>
                <a:rPr kumimoji="0" lang="zh-CN" altLang="en-US" sz="2400" b="1" kern="1200" cap="none" spc="300" normalizeH="0" baseline="0" noProof="1">
                  <a:latin typeface="华文楷体" panose="02010600040101010101" pitchFamily="2" charset="-122"/>
                  <a:ea typeface="华文楷体" panose="02010600040101010101" pitchFamily="2" charset="-122"/>
                  <a:cs typeface="+mn-cs"/>
                  <a:sym typeface="Arial" panose="020B0604020202020204" pitchFamily="34" charset="0"/>
                </a:rPr>
                <a:t>表现社会生活</a:t>
              </a:r>
              <a:endParaRPr kumimoji="0" lang="zh-CN" altLang="en-US" sz="2400" b="1" kern="1200" cap="none" spc="300" normalizeH="0" baseline="0" noProof="1">
                <a:latin typeface="华文楷体" panose="02010600040101010101" pitchFamily="2" charset="-122"/>
                <a:ea typeface="华文楷体" panose="02010600040101010101" pitchFamily="2" charset="-122"/>
                <a:cs typeface="+mn-cs"/>
                <a:sym typeface="Arial" panose="020B0604020202020204" pitchFamily="34" charset="0"/>
              </a:endParaRPr>
            </a:p>
          </p:txBody>
        </p:sp>
        <p:sp>
          <p:nvSpPr>
            <p:cNvPr id="25606" name="文本框 17"/>
            <p:cNvSpPr txBox="1"/>
            <p:nvPr>
              <p:custDataLst>
                <p:tags r:id="rId4"/>
              </p:custDataLst>
            </p:nvPr>
          </p:nvSpPr>
          <p:spPr>
            <a:xfrm>
              <a:off x="11224" y="3631"/>
              <a:ext cx="5558" cy="1948"/>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l" eaLnBrk="1" hangingPunct="1">
                <a:lnSpc>
                  <a:spcPct val="120000"/>
                </a:lnSpc>
                <a:spcBef>
                  <a:spcPct val="0"/>
                </a:spcBef>
                <a:buNone/>
              </a:pPr>
              <a:r>
                <a:rPr lang="zh-CN" altLang="en-US" sz="2000" dirty="0">
                  <a:latin typeface="华文楷体" panose="02010600040101010101" pitchFamily="2" charset="-122"/>
                  <a:ea typeface="华文楷体" panose="02010600040101010101" pitchFamily="2" charset="-122"/>
                  <a:sym typeface="Arial" panose="020B0604020202020204" pitchFamily="34" charset="0"/>
                </a:rPr>
                <a:t>基于对社会生活的经验和兴趣，从熟悉的家庭过渡社会生活</a:t>
              </a:r>
              <a:endParaRPr lang="zh-CN" altLang="en-US" sz="2000" dirty="0">
                <a:latin typeface="华文楷体" panose="02010600040101010101" pitchFamily="2" charset="-122"/>
                <a:ea typeface="华文楷体" panose="02010600040101010101" pitchFamily="2" charset="-122"/>
                <a:sym typeface="Arial" panose="020B0604020202020204" pitchFamily="34" charset="0"/>
              </a:endParaRPr>
            </a:p>
          </p:txBody>
        </p:sp>
        <p:sp>
          <p:nvSpPr>
            <p:cNvPr id="19" name="文本框 18"/>
            <p:cNvSpPr txBox="1"/>
            <p:nvPr>
              <p:custDataLst>
                <p:tags r:id="rId5"/>
              </p:custDataLst>
            </p:nvPr>
          </p:nvSpPr>
          <p:spPr>
            <a:xfrm>
              <a:off x="11224" y="2663"/>
              <a:ext cx="6370" cy="921"/>
            </a:xfrm>
            <a:prstGeom prst="rect">
              <a:avLst/>
            </a:prstGeom>
            <a:noFill/>
          </p:spPr>
          <p:txBody>
            <a:bodyPr/>
            <a:lstStyle/>
            <a:p>
              <a:pPr marR="0" defTabSz="914400" eaLnBrk="1" hangingPunct="1">
                <a:lnSpc>
                  <a:spcPct val="120000"/>
                </a:lnSpc>
                <a:buClrTx/>
                <a:buSzTx/>
                <a:buFontTx/>
                <a:buNone/>
                <a:defRPr/>
              </a:pPr>
              <a:r>
                <a:rPr kumimoji="0" lang="zh-CN" altLang="en-US" sz="2400" b="1" kern="1200" cap="none" spc="300" normalizeH="0" baseline="0" noProof="1">
                  <a:latin typeface="华文楷体" panose="02010600040101010101" pitchFamily="2" charset="-122"/>
                  <a:ea typeface="华文楷体" panose="02010600040101010101" pitchFamily="2" charset="-122"/>
                  <a:cs typeface="+mn-cs"/>
                  <a:sym typeface="Arial" panose="020B0604020202020204" pitchFamily="34" charset="0"/>
                </a:rPr>
                <a:t>从家庭向社会延申</a:t>
              </a:r>
              <a:endParaRPr kumimoji="0" lang="zh-CN" altLang="en-US" sz="2400" b="1" kern="1200" cap="none" spc="300" normalizeH="0" baseline="0" noProof="1">
                <a:latin typeface="华文楷体" panose="02010600040101010101" pitchFamily="2" charset="-122"/>
                <a:ea typeface="华文楷体" panose="02010600040101010101" pitchFamily="2" charset="-122"/>
                <a:cs typeface="+mn-cs"/>
                <a:sym typeface="Arial" panose="020B0604020202020204" pitchFamily="34" charset="0"/>
              </a:endParaRPr>
            </a:p>
          </p:txBody>
        </p:sp>
        <p:sp>
          <p:nvSpPr>
            <p:cNvPr id="25608" name="文本框 20"/>
            <p:cNvSpPr txBox="1"/>
            <p:nvPr>
              <p:custDataLst>
                <p:tags r:id="rId6"/>
              </p:custDataLst>
            </p:nvPr>
          </p:nvSpPr>
          <p:spPr>
            <a:xfrm>
              <a:off x="11455" y="7716"/>
              <a:ext cx="5352" cy="1705"/>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zh-CN" altLang="en-US" sz="2000" dirty="0">
                  <a:latin typeface="楷体" panose="02010609060101010101" pitchFamily="49" charset="-122"/>
                  <a:ea typeface="楷体" panose="02010609060101010101" pitchFamily="49" charset="-122"/>
                  <a:sym typeface="Arial" panose="020B0604020202020204" pitchFamily="34" charset="0"/>
                </a:rPr>
                <a:t>相同的主题和经验，</a:t>
              </a:r>
              <a:endParaRPr lang="zh-CN" altLang="en-US" sz="2000" dirty="0">
                <a:latin typeface="楷体" panose="02010609060101010101" pitchFamily="49" charset="-122"/>
                <a:ea typeface="楷体" panose="02010609060101010101" pitchFamily="49" charset="-122"/>
                <a:sym typeface="Arial" panose="020B0604020202020204" pitchFamily="34" charset="0"/>
              </a:endParaRPr>
            </a:p>
            <a:p>
              <a:pPr marL="0" lvl="0" indent="0" eaLnBrk="1" hangingPunct="1">
                <a:spcBef>
                  <a:spcPct val="0"/>
                </a:spcBef>
                <a:buNone/>
              </a:pPr>
              <a:r>
                <a:rPr lang="zh-CN" altLang="en-US" sz="2000" dirty="0">
                  <a:latin typeface="楷体" panose="02010609060101010101" pitchFamily="49" charset="-122"/>
                  <a:ea typeface="楷体" panose="02010609060101010101" pitchFamily="49" charset="-122"/>
                  <a:sym typeface="Arial" panose="020B0604020202020204" pitchFamily="34" charset="0"/>
                </a:rPr>
                <a:t>情节因个体有差异</a:t>
              </a:r>
              <a:endParaRPr lang="zh-CN" altLang="en-US" sz="2000" dirty="0">
                <a:latin typeface="楷体" panose="02010609060101010101" pitchFamily="49" charset="-122"/>
                <a:ea typeface="楷体" panose="02010609060101010101" pitchFamily="49" charset="-122"/>
                <a:sym typeface="Arial" panose="020B0604020202020204" pitchFamily="34" charset="0"/>
              </a:endParaRPr>
            </a:p>
          </p:txBody>
        </p:sp>
        <p:sp>
          <p:nvSpPr>
            <p:cNvPr id="22" name="文本框 21"/>
            <p:cNvSpPr txBox="1"/>
            <p:nvPr>
              <p:custDataLst>
                <p:tags r:id="rId7"/>
              </p:custDataLst>
            </p:nvPr>
          </p:nvSpPr>
          <p:spPr>
            <a:xfrm>
              <a:off x="11455" y="6622"/>
              <a:ext cx="6181" cy="726"/>
            </a:xfrm>
            <a:prstGeom prst="rect">
              <a:avLst/>
            </a:prstGeom>
            <a:noFill/>
          </p:spPr>
          <p:txBody>
            <a:bodyPr/>
            <a:lstStyle/>
            <a:p>
              <a:pPr marR="0" defTabSz="914400" eaLnBrk="1" hangingPunct="1">
                <a:lnSpc>
                  <a:spcPct val="120000"/>
                </a:lnSpc>
                <a:buClrTx/>
                <a:buSzTx/>
                <a:buFontTx/>
                <a:buNone/>
                <a:defRPr/>
              </a:pPr>
              <a:r>
                <a:rPr kumimoji="0" lang="zh-CN" altLang="en-US" sz="2400" b="1" kern="1200" cap="none" spc="300" normalizeH="0" baseline="0" noProof="1">
                  <a:latin typeface="楷体" panose="02010609060101010101" pitchFamily="49" charset="-122"/>
                  <a:ea typeface="楷体" panose="02010609060101010101" pitchFamily="49" charset="-122"/>
                  <a:cs typeface="+mn-cs"/>
                  <a:sym typeface="Arial" panose="020B0604020202020204" pitchFamily="34" charset="0"/>
                </a:rPr>
                <a:t>主题相同情节不同</a:t>
              </a:r>
              <a:endParaRPr kumimoji="0" lang="zh-CN" altLang="en-US" sz="2400" b="1" kern="1200" cap="none" spc="300" normalizeH="0" baseline="0" noProof="1">
                <a:latin typeface="楷体" panose="02010609060101010101" pitchFamily="49" charset="-122"/>
                <a:ea typeface="楷体" panose="02010609060101010101" pitchFamily="49" charset="-122"/>
                <a:cs typeface="+mn-cs"/>
                <a:sym typeface="Arial" panose="020B0604020202020204" pitchFamily="34" charset="0"/>
              </a:endParaRPr>
            </a:p>
          </p:txBody>
        </p:sp>
        <p:sp>
          <p:nvSpPr>
            <p:cNvPr id="13" name="箭头: 上弧形 12"/>
            <p:cNvSpPr/>
            <p:nvPr>
              <p:custDataLst>
                <p:tags r:id="rId8"/>
              </p:custDataLst>
            </p:nvPr>
          </p:nvSpPr>
          <p:spPr>
            <a:xfrm rot="1800000">
              <a:off x="8115" y="3890"/>
              <a:ext cx="3317" cy="1292"/>
            </a:xfrm>
            <a:prstGeom prst="curvedDownArrow">
              <a:avLst>
                <a:gd name="adj1" fmla="val 50000"/>
                <a:gd name="adj2" fmla="val 50000"/>
                <a:gd name="adj3" fmla="val 23800"/>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1">
                <a:ln>
                  <a:noFill/>
                </a:ln>
                <a:solidFill>
                  <a:sysClr val="windowText" lastClr="000000"/>
                </a:solidFill>
                <a:effectLst/>
                <a:uLnTx/>
                <a:uFillTx/>
                <a:latin typeface="+mn-lt"/>
                <a:ea typeface="微软雅黑" panose="020B0503020204020204" pitchFamily="34" charset="-122"/>
                <a:cs typeface="+mn-cs"/>
                <a:sym typeface="Arial" panose="020B0604020202020204" pitchFamily="34" charset="0"/>
              </a:endParaRPr>
            </a:p>
          </p:txBody>
        </p:sp>
        <p:sp>
          <p:nvSpPr>
            <p:cNvPr id="14" name="箭头: 上弧形 13"/>
            <p:cNvSpPr/>
            <p:nvPr>
              <p:custDataLst>
                <p:tags r:id="rId9"/>
              </p:custDataLst>
            </p:nvPr>
          </p:nvSpPr>
          <p:spPr>
            <a:xfrm rot="9000000">
              <a:off x="8278" y="6687"/>
              <a:ext cx="3314" cy="1289"/>
            </a:xfrm>
            <a:prstGeom prst="curvedDownArrow">
              <a:avLst>
                <a:gd name="adj1" fmla="val 50000"/>
                <a:gd name="adj2" fmla="val 50000"/>
                <a:gd name="adj3" fmla="val 23800"/>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1">
                <a:ln>
                  <a:noFill/>
                </a:ln>
                <a:solidFill>
                  <a:sysClr val="windowText" lastClr="000000"/>
                </a:solidFill>
                <a:effectLst/>
                <a:uLnTx/>
                <a:uFillTx/>
                <a:latin typeface="+mn-lt"/>
                <a:ea typeface="微软雅黑" panose="020B0503020204020204" pitchFamily="34" charset="-122"/>
                <a:cs typeface="+mn-cs"/>
                <a:sym typeface="Arial" panose="020B0604020202020204" pitchFamily="34" charset="0"/>
              </a:endParaRPr>
            </a:p>
          </p:txBody>
        </p:sp>
        <p:sp>
          <p:nvSpPr>
            <p:cNvPr id="15" name="箭头: 上弧形 14"/>
            <p:cNvSpPr/>
            <p:nvPr>
              <p:custDataLst>
                <p:tags r:id="rId10"/>
              </p:custDataLst>
            </p:nvPr>
          </p:nvSpPr>
          <p:spPr>
            <a:xfrm rot="16200000">
              <a:off x="5735" y="5361"/>
              <a:ext cx="3313" cy="1291"/>
            </a:xfrm>
            <a:prstGeom prst="curvedDownArrow">
              <a:avLst>
                <a:gd name="adj1" fmla="val 50000"/>
                <a:gd name="adj2" fmla="val 50000"/>
                <a:gd name="adj3" fmla="val 23800"/>
              </a:avLst>
            </a:prstGeom>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1">
                <a:ln>
                  <a:noFill/>
                </a:ln>
                <a:solidFill>
                  <a:sysClr val="windowText" lastClr="000000"/>
                </a:solidFill>
                <a:effectLst/>
                <a:uLnTx/>
                <a:uFillTx/>
                <a:latin typeface="+mn-lt"/>
                <a:ea typeface="微软雅黑" panose="020B0503020204020204" pitchFamily="34" charset="-122"/>
                <a:cs typeface="+mn-cs"/>
                <a:sym typeface="Arial" panose="020B0604020202020204" pitchFamily="34" charset="0"/>
              </a:endParaRPr>
            </a:p>
          </p:txBody>
        </p:sp>
      </p:grpSp>
      <p:sp>
        <p:nvSpPr>
          <p:cNvPr id="5"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二、角色游戏的结构</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（一）主题</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altLang="zh-CN" sz="3200" dirty="0">
                <a:solidFill>
                  <a:schemeClr val="tx1"/>
                </a:solidFill>
                <a:latin typeface="宋体" panose="02010600030101010101" pitchFamily="2" charset="-122"/>
                <a:sym typeface="+mn-ea"/>
              </a:rPr>
              <a:t>第一节  角色游戏的含义与结构</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7" name="组合 3"/>
          <p:cNvGrpSpPr/>
          <p:nvPr/>
        </p:nvGrpSpPr>
        <p:grpSpPr>
          <a:xfrm>
            <a:off x="1433940" y="2475703"/>
            <a:ext cx="8549085" cy="3423445"/>
            <a:chOff x="390" y="3607"/>
            <a:chExt cx="15700" cy="5843"/>
          </a:xfrm>
        </p:grpSpPr>
        <p:pic>
          <p:nvPicPr>
            <p:cNvPr id="60422" name="图片 6"/>
            <p:cNvPicPr>
              <a:picLocks noChangeAspect="1" noChangeArrowheads="1"/>
            </p:cNvPicPr>
            <p:nvPr/>
          </p:nvPicPr>
          <p:blipFill>
            <a:blip r:embed="rId1">
              <a:extLst>
                <a:ext uri="{28A0092B-C50C-407E-A947-70E740481C1C}">
                  <a14:useLocalDpi xmlns:a14="http://schemas.microsoft.com/office/drawing/2010/main" val="0"/>
                </a:ext>
              </a:extLst>
            </a:blip>
            <a:srcRect l="13541" r="15598" b="19908"/>
            <a:stretch>
              <a:fillRect/>
            </a:stretch>
          </p:blipFill>
          <p:spPr bwMode="auto">
            <a:xfrm>
              <a:off x="12712" y="6544"/>
              <a:ext cx="2654" cy="2512"/>
            </a:xfrm>
            <a:prstGeom prst="rect">
              <a:avLst/>
            </a:prstGeom>
            <a:ln>
              <a:noFill/>
            </a:ln>
            <a:effectLst>
              <a:softEdge rad="112500"/>
            </a:effectLst>
          </p:spPr>
        </p:pic>
        <p:grpSp>
          <p:nvGrpSpPr>
            <p:cNvPr id="26630" name="组合 4"/>
            <p:cNvGrpSpPr/>
            <p:nvPr/>
          </p:nvGrpSpPr>
          <p:grpSpPr>
            <a:xfrm>
              <a:off x="390" y="3607"/>
              <a:ext cx="15700" cy="5843"/>
              <a:chOff x="390" y="3607"/>
              <a:chExt cx="15700" cy="5843"/>
            </a:xfrm>
          </p:grpSpPr>
          <p:sp>
            <p:nvSpPr>
              <p:cNvPr id="26629" name="文本框 2"/>
              <p:cNvSpPr txBox="1">
                <a:spLocks noChangeArrowheads="1"/>
              </p:cNvSpPr>
              <p:nvPr/>
            </p:nvSpPr>
            <p:spPr bwMode="auto">
              <a:xfrm>
                <a:off x="390" y="3607"/>
                <a:ext cx="5360" cy="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marR="0" lvl="0" indent="-285750" algn="l" defTabSz="914400" rtl="0" eaLnBrk="1" fontAlgn="base" latinLnBrk="0" hangingPunct="1">
                  <a:lnSpc>
                    <a:spcPct val="150000"/>
                  </a:lnSpc>
                  <a:spcBef>
                    <a:spcPct val="0"/>
                  </a:spcBef>
                  <a:spcAft>
                    <a:spcPct val="0"/>
                  </a:spcAft>
                  <a:buClrTx/>
                  <a:buSzTx/>
                  <a:buFontTx/>
                  <a:buChar char="•"/>
                  <a:defRPr/>
                </a:pPr>
                <a:r>
                  <a:rPr kumimoji="0" lang="zh-CN" altLang="en-US" sz="20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机能性角色</a:t>
                </a:r>
                <a:endParaRPr kumimoji="0" lang="en-US" altLang="zh-CN" sz="20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dirty="0">
                    <a:solidFill>
                      <a:schemeClr val="tx1"/>
                    </a:solidFill>
                    <a:latin typeface="宋体" panose="02010600030101010101" pitchFamily="2" charset="-122"/>
                    <a:ea typeface="+mn-ea"/>
                    <a:cs typeface="+mn-cs"/>
                  </a:rPr>
                  <a:t>幼儿通过扮演角色的一两个最典型的标志性动作来象征他们所扮演的角色。</a:t>
                </a:r>
                <a:endParaRPr kumimoji="0" lang="zh-CN" altLang="en-US" sz="1800" b="0" i="0" u="none" strike="noStrike" kern="1200" cap="none" spc="0" normalizeH="0" baseline="0" dirty="0">
                  <a:solidFill>
                    <a:schemeClr val="tx1"/>
                  </a:solidFill>
                  <a:latin typeface="宋体" panose="02010600030101010101" pitchFamily="2" charset="-122"/>
                  <a:ea typeface="+mn-ea"/>
                  <a:cs typeface="+mn-cs"/>
                </a:endParaRPr>
              </a:p>
            </p:txBody>
          </p:sp>
          <p:sp>
            <p:nvSpPr>
              <p:cNvPr id="26632" name="文本框 3"/>
              <p:cNvSpPr txBox="1"/>
              <p:nvPr/>
            </p:nvSpPr>
            <p:spPr>
              <a:xfrm>
                <a:off x="6198" y="3607"/>
                <a:ext cx="5133" cy="236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285750" lvl="0" indent="-285750" eaLnBrk="1" hangingPunct="1">
                  <a:lnSpc>
                    <a:spcPct val="150000"/>
                  </a:lnSpc>
                  <a:spcBef>
                    <a:spcPct val="0"/>
                  </a:spcBef>
                </a:pPr>
                <a:r>
                  <a:rPr lang="zh-CN" altLang="en-US" sz="2000" b="1" dirty="0">
                    <a:latin typeface="宋体" panose="02010600030101010101" pitchFamily="2" charset="-122"/>
                  </a:rPr>
                  <a:t>互补性角色</a:t>
                </a:r>
                <a:endParaRPr lang="zh-CN" altLang="en-US" sz="2000" b="1" dirty="0">
                  <a:latin typeface="宋体" panose="02010600030101010101" pitchFamily="2" charset="-122"/>
                </a:endParaRPr>
              </a:p>
              <a:p>
                <a:pPr marL="0" lvl="0" indent="0" eaLnBrk="1" hangingPunct="1">
                  <a:lnSpc>
                    <a:spcPct val="150000"/>
                  </a:lnSpc>
                  <a:spcBef>
                    <a:spcPct val="0"/>
                  </a:spcBef>
                  <a:buNone/>
                </a:pPr>
                <a:r>
                  <a:rPr lang="zh-CN" altLang="en-US" sz="1800" dirty="0">
                    <a:latin typeface="宋体" panose="02010600030101010101" pitchFamily="2" charset="-122"/>
                  </a:rPr>
                  <a:t>幼儿在游戏中喜欢扮演具有互补关系的角色。</a:t>
                </a:r>
                <a:endParaRPr lang="zh-CN" altLang="en-US" sz="1800" dirty="0">
                  <a:latin typeface="宋体" panose="02010600030101010101" pitchFamily="2" charset="-122"/>
                </a:endParaRPr>
              </a:p>
            </p:txBody>
          </p:sp>
          <p:sp>
            <p:nvSpPr>
              <p:cNvPr id="22536" name="文本框 4"/>
              <p:cNvSpPr txBox="1"/>
              <p:nvPr/>
            </p:nvSpPr>
            <p:spPr>
              <a:xfrm>
                <a:off x="12248" y="3607"/>
                <a:ext cx="3842" cy="2966"/>
              </a:xfrm>
              <a:prstGeom prst="rect">
                <a:avLst/>
              </a:prstGeom>
              <a:noFill/>
              <a:ln w="9525">
                <a:noFill/>
              </a:ln>
            </p:spPr>
            <p:txBody>
              <a:bodyPr>
                <a:spAutoFit/>
              </a:bodyPr>
              <a:lstStyle/>
              <a:p>
                <a:pPr marL="285750" marR="0" indent="-285750" defTabSz="914400" eaLnBrk="1" hangingPunct="1">
                  <a:lnSpc>
                    <a:spcPct val="150000"/>
                  </a:lnSpc>
                  <a:buClrTx/>
                  <a:buSzTx/>
                  <a:buFontTx/>
                  <a:buChar char="•"/>
                  <a:defRPr/>
                </a:pPr>
                <a:r>
                  <a:rPr kumimoji="0" lang="zh-CN" altLang="en-US" sz="2000" b="1" kern="1200" cap="none" spc="0" normalizeH="0" baseline="0" noProof="1">
                    <a:latin typeface="宋体" panose="02010600030101010101" pitchFamily="2" charset="-122"/>
                    <a:ea typeface="宋体" panose="02010600030101010101" pitchFamily="2" charset="-122"/>
                    <a:cs typeface="+mn-cs"/>
                  </a:rPr>
                  <a:t>虚幻性角色</a:t>
                </a:r>
                <a:endParaRPr kumimoji="0" lang="zh-CN" altLang="en-US" sz="2000" b="1" kern="1200" cap="none" spc="0" normalizeH="0" baseline="0" noProof="1">
                  <a:latin typeface="宋体" panose="02010600030101010101" pitchFamily="2" charset="-122"/>
                  <a:ea typeface="宋体" panose="02010600030101010101" pitchFamily="2" charset="-122"/>
                  <a:cs typeface="+mn-cs"/>
                </a:endParaRPr>
              </a:p>
              <a:p>
                <a:pPr marR="0" defTabSz="914400" eaLnBrk="1" hangingPunct="1">
                  <a:lnSpc>
                    <a:spcPct val="150000"/>
                  </a:lnSpc>
                  <a:buClrTx/>
                  <a:buSzTx/>
                  <a:buFontTx/>
                  <a:buNone/>
                  <a:defRPr/>
                </a:pPr>
                <a:r>
                  <a:rPr kumimoji="0" lang="zh-CN" altLang="en-US" kern="1200" cap="none" spc="0" normalizeH="0" baseline="0" noProof="1">
                    <a:latin typeface="宋体" panose="02010600030101010101" pitchFamily="2" charset="-122"/>
                    <a:ea typeface="宋体" panose="02010600030101010101" pitchFamily="2" charset="-122"/>
                    <a:cs typeface="+mn-cs"/>
                  </a:rPr>
                  <a:t>不存在于现实生活中的角色</a:t>
                </a:r>
                <a:r>
                  <a:rPr kumimoji="0" lang="zh-CN" altLang="en-US" sz="2000" kern="1200" cap="none" spc="0" normalizeH="0" baseline="0" noProof="1">
                    <a:latin typeface="宋体" panose="02010600030101010101" pitchFamily="2" charset="-122"/>
                    <a:ea typeface="宋体" panose="02010600030101010101" pitchFamily="2" charset="-122"/>
                    <a:cs typeface="+mn-cs"/>
                  </a:rPr>
                  <a:t>。</a:t>
                </a:r>
                <a:endParaRPr kumimoji="0" lang="zh-CN" altLang="en-US" sz="2000" b="1" kern="1200" cap="none" spc="0" normalizeH="0" baseline="0" noProof="1">
                  <a:latin typeface="宋体" panose="02010600030101010101" pitchFamily="2" charset="-122"/>
                  <a:ea typeface="宋体" panose="02010600030101010101" pitchFamily="2" charset="-122"/>
                  <a:cs typeface="+mn-cs"/>
                </a:endParaRPr>
              </a:p>
              <a:p>
                <a:pPr marR="0" defTabSz="914400" eaLnBrk="1" hangingPunct="1">
                  <a:buClrTx/>
                  <a:buSzTx/>
                  <a:buFontTx/>
                  <a:buNone/>
                  <a:defRPr/>
                </a:pPr>
                <a:endParaRPr kumimoji="0" lang="zh-CN" altLang="en-US" sz="2000" b="1" kern="1200" cap="none" spc="0" normalizeH="0" baseline="0" noProof="1">
                  <a:latin typeface="宋体" panose="02010600030101010101" pitchFamily="2" charset="-122"/>
                  <a:ea typeface="宋体" panose="02010600030101010101" pitchFamily="2" charset="-122"/>
                  <a:cs typeface="+mn-cs"/>
                </a:endParaRPr>
              </a:p>
            </p:txBody>
          </p:sp>
          <p:pic>
            <p:nvPicPr>
              <p:cNvPr id="10"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10413" t="28529" r="5154" b="7274"/>
              <a:stretch>
                <a:fillRect/>
              </a:stretch>
            </p:blipFill>
            <p:spPr bwMode="auto">
              <a:xfrm>
                <a:off x="1295" y="6822"/>
                <a:ext cx="2546" cy="26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pic>
        <p:nvPicPr>
          <p:cNvPr id="2" name="图片 1"/>
          <p:cNvPicPr>
            <a:picLocks noChangeAspect="1"/>
          </p:cNvPicPr>
          <p:nvPr/>
        </p:nvPicPr>
        <p:blipFill>
          <a:blip r:embed="rId3"/>
          <a:stretch>
            <a:fillRect/>
          </a:stretch>
        </p:blipFill>
        <p:spPr>
          <a:xfrm>
            <a:off x="4814570" y="4404360"/>
            <a:ext cx="1985645" cy="1489710"/>
          </a:xfrm>
          <a:prstGeom prst="ellipse">
            <a:avLst/>
          </a:prstGeom>
          <a:ln>
            <a:noFill/>
          </a:ln>
          <a:effectLst>
            <a:softEdge rad="112500"/>
          </a:effectLst>
        </p:spPr>
      </p:pic>
      <p:sp>
        <p:nvSpPr>
          <p:cNvPr id="5"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二、角色游戏的结构</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（二）角色：幼儿扮演角色类型</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altLang="zh-CN" sz="3200" dirty="0">
                <a:solidFill>
                  <a:schemeClr val="tx1"/>
                </a:solidFill>
                <a:latin typeface="宋体" panose="02010600030101010101" pitchFamily="2" charset="-122"/>
                <a:sym typeface="+mn-ea"/>
              </a:rPr>
              <a:t>第一节  角色游戏的含义与结构</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1" name="组合 1"/>
          <p:cNvGrpSpPr/>
          <p:nvPr>
            <p:custDataLst>
              <p:tags r:id="rId1"/>
            </p:custDataLst>
          </p:nvPr>
        </p:nvGrpSpPr>
        <p:grpSpPr>
          <a:xfrm>
            <a:off x="2212023" y="3030538"/>
            <a:ext cx="2243137" cy="2239962"/>
            <a:chOff x="2065" y="3753"/>
            <a:chExt cx="4385" cy="4223"/>
          </a:xfrm>
        </p:grpSpPr>
        <p:sp>
          <p:nvSpPr>
            <p:cNvPr id="41986" name="椭圆 8"/>
            <p:cNvSpPr/>
            <p:nvPr>
              <p:custDataLst>
                <p:tags r:id="rId2"/>
              </p:custDataLst>
            </p:nvPr>
          </p:nvSpPr>
          <p:spPr>
            <a:xfrm>
              <a:off x="2065" y="3753"/>
              <a:ext cx="4385" cy="4223"/>
            </a:xfrm>
            <a:prstGeom prst="ellipse">
              <a:avLst/>
            </a:prstGeom>
            <a:noFill/>
            <a:ln>
              <a:solidFill>
                <a:schemeClr val="tx1"/>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 b="0" i="0" u="none" strike="noStrike" kern="1200" cap="none" spc="0" normalizeH="0" baseline="0" noProof="1">
                <a:ln>
                  <a:noFill/>
                </a:ln>
                <a:solidFill>
                  <a:srgbClr val="FFFFFF"/>
                </a:solidFill>
                <a:effectLst/>
                <a:uLnTx/>
                <a:uFillTx/>
                <a:latin typeface="+mn-lt"/>
                <a:ea typeface="+mn-ea"/>
                <a:cs typeface="+mn-cs"/>
              </a:endParaRPr>
            </a:p>
          </p:txBody>
        </p:sp>
        <p:sp>
          <p:nvSpPr>
            <p:cNvPr id="27659" name="文本框 4"/>
            <p:cNvSpPr txBox="1"/>
            <p:nvPr>
              <p:custDataLst>
                <p:tags r:id="rId3"/>
              </p:custDataLst>
            </p:nvPr>
          </p:nvSpPr>
          <p:spPr>
            <a:xfrm>
              <a:off x="2672" y="5372"/>
              <a:ext cx="3170" cy="984"/>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zh-CN" altLang="en-US" sz="2800" b="1" dirty="0">
                  <a:latin typeface="宋体" panose="02010600030101010101" pitchFamily="2" charset="-122"/>
                </a:rPr>
                <a:t>喜好程度</a:t>
              </a:r>
              <a:endParaRPr lang="zh-CN" altLang="en-US" sz="2800" b="1" dirty="0">
                <a:latin typeface="宋体" panose="02010600030101010101" pitchFamily="2" charset="-122"/>
              </a:endParaRPr>
            </a:p>
          </p:txBody>
        </p:sp>
      </p:grpSp>
      <p:grpSp>
        <p:nvGrpSpPr>
          <p:cNvPr id="27652" name="组合 14"/>
          <p:cNvGrpSpPr/>
          <p:nvPr>
            <p:custDataLst>
              <p:tags r:id="rId4"/>
            </p:custDataLst>
          </p:nvPr>
        </p:nvGrpSpPr>
        <p:grpSpPr>
          <a:xfrm>
            <a:off x="4813935" y="3079750"/>
            <a:ext cx="2243138" cy="2239963"/>
            <a:chOff x="2065" y="3753"/>
            <a:chExt cx="4385" cy="4223"/>
          </a:xfrm>
        </p:grpSpPr>
        <p:sp>
          <p:nvSpPr>
            <p:cNvPr id="16" name="椭圆 8"/>
            <p:cNvSpPr/>
            <p:nvPr>
              <p:custDataLst>
                <p:tags r:id="rId5"/>
              </p:custDataLst>
            </p:nvPr>
          </p:nvSpPr>
          <p:spPr>
            <a:xfrm>
              <a:off x="2065" y="3753"/>
              <a:ext cx="4385" cy="4223"/>
            </a:xfrm>
            <a:prstGeom prst="ellipse">
              <a:avLst/>
            </a:prstGeom>
            <a:noFill/>
            <a:ln>
              <a:solidFill>
                <a:schemeClr val="tx1"/>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 b="0" i="0" u="none" strike="noStrike" kern="1200" cap="none" spc="0" normalizeH="0" baseline="0" noProof="1">
                <a:ln>
                  <a:noFill/>
                </a:ln>
                <a:solidFill>
                  <a:srgbClr val="FFFFFF"/>
                </a:solidFill>
                <a:effectLst/>
                <a:uLnTx/>
                <a:uFillTx/>
                <a:latin typeface="+mn-lt"/>
                <a:ea typeface="+mn-ea"/>
                <a:cs typeface="+mn-cs"/>
              </a:endParaRPr>
            </a:p>
          </p:txBody>
        </p:sp>
        <p:sp>
          <p:nvSpPr>
            <p:cNvPr id="27657" name="文本框 4"/>
            <p:cNvSpPr txBox="1"/>
            <p:nvPr>
              <p:custDataLst>
                <p:tags r:id="rId6"/>
              </p:custDataLst>
            </p:nvPr>
          </p:nvSpPr>
          <p:spPr>
            <a:xfrm>
              <a:off x="2672" y="5372"/>
              <a:ext cx="3170" cy="984"/>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zh-CN" altLang="en-US" sz="2800" b="1" dirty="0">
                  <a:latin typeface="宋体" panose="02010600030101010101" pitchFamily="2" charset="-122"/>
                </a:rPr>
                <a:t>性别差异</a:t>
              </a:r>
              <a:endParaRPr lang="zh-CN" altLang="en-US" sz="2800" b="1" dirty="0">
                <a:latin typeface="宋体" panose="02010600030101010101" pitchFamily="2" charset="-122"/>
              </a:endParaRPr>
            </a:p>
          </p:txBody>
        </p:sp>
      </p:grpSp>
      <p:grpSp>
        <p:nvGrpSpPr>
          <p:cNvPr id="27653" name="组合 17"/>
          <p:cNvGrpSpPr/>
          <p:nvPr>
            <p:custDataLst>
              <p:tags r:id="rId7"/>
            </p:custDataLst>
          </p:nvPr>
        </p:nvGrpSpPr>
        <p:grpSpPr>
          <a:xfrm>
            <a:off x="7415848" y="3078163"/>
            <a:ext cx="2241550" cy="2241550"/>
            <a:chOff x="2065" y="3753"/>
            <a:chExt cx="4385" cy="4223"/>
          </a:xfrm>
        </p:grpSpPr>
        <p:sp>
          <p:nvSpPr>
            <p:cNvPr id="19" name="椭圆 8"/>
            <p:cNvSpPr/>
            <p:nvPr>
              <p:custDataLst>
                <p:tags r:id="rId8"/>
              </p:custDataLst>
            </p:nvPr>
          </p:nvSpPr>
          <p:spPr>
            <a:xfrm>
              <a:off x="2065" y="3753"/>
              <a:ext cx="4385" cy="4223"/>
            </a:xfrm>
            <a:prstGeom prst="ellipse">
              <a:avLst/>
            </a:prstGeom>
            <a:noFill/>
            <a:ln>
              <a:solidFill>
                <a:schemeClr val="tx1"/>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 b="0" i="0" u="none" strike="noStrike" kern="1200" cap="none" spc="0" normalizeH="0" baseline="0" noProof="1">
                <a:ln>
                  <a:noFill/>
                </a:ln>
                <a:solidFill>
                  <a:srgbClr val="FFFFFF"/>
                </a:solidFill>
                <a:effectLst/>
                <a:uLnTx/>
                <a:uFillTx/>
                <a:latin typeface="+mn-lt"/>
                <a:ea typeface="+mn-ea"/>
                <a:cs typeface="+mn-cs"/>
              </a:endParaRPr>
            </a:p>
          </p:txBody>
        </p:sp>
        <p:sp>
          <p:nvSpPr>
            <p:cNvPr id="27655" name="文本框 4"/>
            <p:cNvSpPr txBox="1"/>
            <p:nvPr>
              <p:custDataLst>
                <p:tags r:id="rId9"/>
              </p:custDataLst>
            </p:nvPr>
          </p:nvSpPr>
          <p:spPr>
            <a:xfrm>
              <a:off x="2563" y="4944"/>
              <a:ext cx="3439" cy="179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spcBef>
                  <a:spcPct val="0"/>
                </a:spcBef>
                <a:buNone/>
              </a:pPr>
              <a:r>
                <a:rPr lang="zh-CN" altLang="en-US" sz="2800" b="1" dirty="0">
                  <a:latin typeface="宋体" panose="02010600030101010101" pitchFamily="2" charset="-122"/>
                </a:rPr>
                <a:t>角色熟悉程度</a:t>
              </a:r>
              <a:endParaRPr lang="zh-CN" altLang="en-US" sz="2800" b="1" dirty="0">
                <a:latin typeface="宋体" panose="02010600030101010101" pitchFamily="2" charset="-122"/>
              </a:endParaRPr>
            </a:p>
          </p:txBody>
        </p:sp>
      </p:grpSp>
      <p:sp>
        <p:nvSpPr>
          <p:cNvPr id="5"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二、角色游戏的结构</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（二）角色：影响幼儿角色扮演的因素</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altLang="zh-CN" sz="3200" dirty="0">
                <a:solidFill>
                  <a:schemeClr val="tx1"/>
                </a:solidFill>
                <a:latin typeface="宋体" panose="02010600030101010101" pitchFamily="2" charset="-122"/>
                <a:sym typeface="+mn-ea"/>
              </a:rPr>
              <a:t>第一节  角色游戏的含义与结构</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 name="图片 59" descr="IMG_1723"/>
          <p:cNvPicPr/>
          <p:nvPr/>
        </p:nvPicPr>
        <p:blipFill>
          <a:blip r:embed="rId1"/>
          <a:stretch>
            <a:fillRect/>
          </a:stretch>
        </p:blipFill>
        <p:spPr>
          <a:xfrm>
            <a:off x="8183563" y="2421255"/>
            <a:ext cx="2354262" cy="3063875"/>
          </a:xfrm>
          <a:prstGeom prst="rect">
            <a:avLst/>
          </a:prstGeom>
          <a:noFill/>
          <a:ln w="9525">
            <a:noFill/>
          </a:ln>
        </p:spPr>
      </p:pic>
      <p:sp>
        <p:nvSpPr>
          <p:cNvPr id="28676" name="文本框 1"/>
          <p:cNvSpPr txBox="1"/>
          <p:nvPr/>
        </p:nvSpPr>
        <p:spPr>
          <a:xfrm>
            <a:off x="767080" y="2709545"/>
            <a:ext cx="6672580" cy="249174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508000" eaLnBrk="1" hangingPunct="1">
              <a:lnSpc>
                <a:spcPct val="150000"/>
              </a:lnSpc>
              <a:spcBef>
                <a:spcPct val="0"/>
              </a:spcBef>
              <a:buNone/>
              <a:extLst>
                <a:ext uri="{35155182-B16C-46BC-9424-99874614C6A1}">
                  <wpsdc:indentchars xmlns:wpsdc="http://www.wps.cn/officeDocument/2017/drawingmlCustomData" val="200" checksum="282533468"/>
                </a:ext>
              </a:extLst>
            </a:pPr>
            <a:r>
              <a:rPr lang="zh-CN" altLang="en-US" sz="2000" b="1" dirty="0"/>
              <a:t>幼儿角色游戏中的动作与情节具有以下两个特点：</a:t>
            </a:r>
            <a:endParaRPr lang="zh-CN" altLang="en-US" sz="2000" b="1" dirty="0"/>
          </a:p>
          <a:p>
            <a:pPr marL="0" lvl="0" indent="508000" eaLnBrk="1" hangingPunct="1">
              <a:lnSpc>
                <a:spcPct val="150000"/>
              </a:lnSpc>
              <a:spcBef>
                <a:spcPct val="0"/>
              </a:spcBef>
              <a:buNone/>
              <a:extLst>
                <a:ext uri="{35155182-B16C-46BC-9424-99874614C6A1}">
                  <wpsdc:indentchars xmlns:wpsdc="http://www.wps.cn/officeDocument/2017/drawingmlCustomData" val="200" checksum="282533468"/>
                </a:ext>
              </a:extLst>
            </a:pPr>
            <a:r>
              <a:rPr lang="en-US" altLang="zh-CN" sz="2000" b="1" dirty="0"/>
              <a:t>1.</a:t>
            </a:r>
            <a:r>
              <a:rPr lang="zh-CN" altLang="en-US" sz="2000" b="1" dirty="0"/>
              <a:t>概括性</a:t>
            </a:r>
            <a:r>
              <a:rPr lang="zh-CN" altLang="en-US" sz="2000" dirty="0"/>
              <a:t>：幼儿对于角色的模仿并不是完全的重现，而是一种提升和概括。</a:t>
            </a:r>
            <a:endParaRPr lang="zh-CN" altLang="en-US" sz="2000" dirty="0"/>
          </a:p>
          <a:p>
            <a:pPr marL="0" lvl="0" indent="508000" eaLnBrk="1" hangingPunct="1">
              <a:lnSpc>
                <a:spcPct val="150000"/>
              </a:lnSpc>
              <a:spcBef>
                <a:spcPct val="0"/>
              </a:spcBef>
              <a:buNone/>
              <a:extLst>
                <a:ext uri="{35155182-B16C-46BC-9424-99874614C6A1}">
                  <wpsdc:indentchars xmlns:wpsdc="http://www.wps.cn/officeDocument/2017/drawingmlCustomData" val="200" checksum="282533468"/>
                </a:ext>
              </a:extLst>
            </a:pPr>
            <a:r>
              <a:rPr lang="en-US" altLang="zh-CN" sz="2000" b="1" dirty="0"/>
              <a:t>2.</a:t>
            </a:r>
            <a:r>
              <a:rPr lang="zh-CN" altLang="en-US" sz="2000" b="1" dirty="0"/>
              <a:t>假想性：</a:t>
            </a:r>
            <a:r>
              <a:rPr lang="zh-CN" altLang="en-US" sz="2000" dirty="0"/>
              <a:t>幼儿的角色扮演是通过假想的动作和情节来模仿和再现成年人的言行举止、职业身份、生活片段等。</a:t>
            </a:r>
            <a:r>
              <a:rPr lang="zh-CN" altLang="en-US" sz="2400" dirty="0"/>
              <a:t>  </a:t>
            </a:r>
            <a:endParaRPr lang="zh-CN" altLang="en-US" sz="2400" dirty="0"/>
          </a:p>
        </p:txBody>
      </p:sp>
      <p:sp>
        <p:nvSpPr>
          <p:cNvPr id="5"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二、角色游戏的结构</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（三）动作与情节</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altLang="zh-CN" sz="3200" dirty="0">
                <a:solidFill>
                  <a:schemeClr val="tx1"/>
                </a:solidFill>
                <a:latin typeface="宋体" panose="02010600030101010101" pitchFamily="2" charset="-122"/>
                <a:sym typeface="+mn-ea"/>
              </a:rPr>
              <a:t>第一节  角色游戏的含义与结构</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ircle(in)">
                                      <p:cBhvr>
                                        <p:cTn id="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3742867" name="图片 1073742866"/>
          <p:cNvPicPr>
            <a:picLocks noChangeAspect="1"/>
          </p:cNvPicPr>
          <p:nvPr/>
        </p:nvPicPr>
        <p:blipFill>
          <a:blip r:embed="rId1"/>
          <a:srcRect l="11534" t="6343" r="23837" b="23068"/>
          <a:stretch>
            <a:fillRect/>
          </a:stretch>
        </p:blipFill>
        <p:spPr>
          <a:xfrm>
            <a:off x="8256270" y="3644265"/>
            <a:ext cx="1515110" cy="2215515"/>
          </a:xfrm>
          <a:prstGeom prst="rect">
            <a:avLst/>
          </a:prstGeom>
          <a:noFill/>
          <a:ln w="9525">
            <a:noFill/>
          </a:ln>
        </p:spPr>
      </p:pic>
      <p:pic>
        <p:nvPicPr>
          <p:cNvPr id="1073742868" name="图片 1073742867"/>
          <p:cNvPicPr>
            <a:picLocks noChangeAspect="1"/>
          </p:cNvPicPr>
          <p:nvPr/>
        </p:nvPicPr>
        <p:blipFill>
          <a:blip r:embed="rId2"/>
          <a:srcRect b="5768"/>
          <a:stretch>
            <a:fillRect/>
          </a:stretch>
        </p:blipFill>
        <p:spPr>
          <a:xfrm>
            <a:off x="8256270" y="1445895"/>
            <a:ext cx="1515110" cy="1932305"/>
          </a:xfrm>
          <a:prstGeom prst="rect">
            <a:avLst/>
          </a:prstGeom>
          <a:noFill/>
          <a:ln w="9525">
            <a:noFill/>
          </a:ln>
        </p:spPr>
      </p:pic>
      <p:sp>
        <p:nvSpPr>
          <p:cNvPr id="29701" name="文本框 5"/>
          <p:cNvSpPr txBox="1"/>
          <p:nvPr/>
        </p:nvSpPr>
        <p:spPr>
          <a:xfrm>
            <a:off x="695325" y="2491740"/>
            <a:ext cx="6919595" cy="33229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508000" eaLnBrk="1" hangingPunct="1">
              <a:lnSpc>
                <a:spcPct val="150000"/>
              </a:lnSpc>
              <a:spcBef>
                <a:spcPct val="0"/>
              </a:spcBef>
              <a:buNone/>
              <a:extLst>
                <a:ext uri="{35155182-B16C-46BC-9424-99874614C6A1}">
                  <wpsdc:indentchars xmlns:wpsdc="http://www.wps.cn/officeDocument/2017/drawingmlCustomData" val="200" checksum="282533468"/>
                </a:ext>
              </a:extLst>
            </a:pPr>
            <a:r>
              <a:rPr lang="en-US" altLang="zh-CN" sz="2000" dirty="0"/>
              <a:t>1.</a:t>
            </a:r>
            <a:r>
              <a:rPr lang="zh-CN" altLang="en-US" sz="2000" b="1" dirty="0"/>
              <a:t>相似形状替代</a:t>
            </a:r>
            <a:endParaRPr lang="zh-CN" altLang="en-US" sz="2000" b="1" dirty="0"/>
          </a:p>
          <a:p>
            <a:pPr marL="0" lvl="0" indent="508000" eaLnBrk="1" hangingPunct="1">
              <a:lnSpc>
                <a:spcPct val="150000"/>
              </a:lnSpc>
              <a:spcBef>
                <a:spcPct val="0"/>
              </a:spcBef>
              <a:buNone/>
              <a:extLst>
                <a:ext uri="{35155182-B16C-46BC-9424-99874614C6A1}">
                  <wpsdc:indentchars xmlns:wpsdc="http://www.wps.cn/officeDocument/2017/drawingmlCustomData" val="200" checksum="282533468"/>
                </a:ext>
              </a:extLst>
            </a:pPr>
            <a:r>
              <a:rPr lang="zh-CN" altLang="en-US" sz="2000" dirty="0"/>
              <a:t>幼儿在游戏中</a:t>
            </a:r>
            <a:r>
              <a:rPr lang="en-US" altLang="zh-CN" sz="2000" dirty="0"/>
              <a:t>“</a:t>
            </a:r>
            <a:r>
              <a:rPr lang="zh-CN" altLang="en-US" sz="2000" dirty="0"/>
              <a:t>以物代物</a:t>
            </a:r>
            <a:r>
              <a:rPr lang="en-US" altLang="zh-CN" sz="2000" dirty="0"/>
              <a:t>”</a:t>
            </a:r>
            <a:r>
              <a:rPr lang="zh-CN" altLang="en-US" sz="2000" dirty="0"/>
              <a:t>的过程，并非毫无目的地盲目代替，而是按照事物本身的形状、特征，用另一个东西来代替。</a:t>
            </a:r>
            <a:endParaRPr lang="zh-CN" altLang="en-US" sz="2000" dirty="0"/>
          </a:p>
          <a:p>
            <a:pPr marL="0" lvl="0" indent="508000" eaLnBrk="1" hangingPunct="1">
              <a:lnSpc>
                <a:spcPct val="150000"/>
              </a:lnSpc>
              <a:spcBef>
                <a:spcPct val="0"/>
              </a:spcBef>
              <a:buNone/>
              <a:extLst>
                <a:ext uri="{35155182-B16C-46BC-9424-99874614C6A1}">
                  <wpsdc:indentchars xmlns:wpsdc="http://www.wps.cn/officeDocument/2017/drawingmlCustomData" val="200" checksum="282533468"/>
                </a:ext>
              </a:extLst>
            </a:pPr>
            <a:r>
              <a:rPr lang="en-US" altLang="zh-CN" sz="2000" b="1" dirty="0"/>
              <a:t>2.</a:t>
            </a:r>
            <a:r>
              <a:rPr lang="zh-CN" altLang="en-US" sz="2000" b="1" dirty="0"/>
              <a:t>语言固定功能</a:t>
            </a:r>
            <a:endParaRPr lang="zh-CN" altLang="en-US" sz="2000" b="1" dirty="0"/>
          </a:p>
          <a:p>
            <a:pPr marL="0" lvl="0" indent="508000" eaLnBrk="1" hangingPunct="1">
              <a:lnSpc>
                <a:spcPct val="150000"/>
              </a:lnSpc>
              <a:spcBef>
                <a:spcPct val="0"/>
              </a:spcBef>
              <a:buNone/>
              <a:extLst>
                <a:ext uri="{35155182-B16C-46BC-9424-99874614C6A1}">
                  <wpsdc:indentchars xmlns:wpsdc="http://www.wps.cn/officeDocument/2017/drawingmlCustomData" val="200" checksum="282533468"/>
                </a:ext>
              </a:extLst>
            </a:pPr>
            <a:r>
              <a:rPr lang="zh-CN" altLang="en-US" sz="2000" dirty="0"/>
              <a:t>幼儿在</a:t>
            </a:r>
            <a:r>
              <a:rPr lang="en-US" altLang="zh-CN" sz="2000" dirty="0"/>
              <a:t>“</a:t>
            </a:r>
            <a:r>
              <a:rPr lang="zh-CN" altLang="en-US" sz="2000" dirty="0"/>
              <a:t>以物代物</a:t>
            </a:r>
            <a:r>
              <a:rPr lang="en-US" altLang="zh-CN" sz="2000" dirty="0"/>
              <a:t>”</a:t>
            </a:r>
            <a:r>
              <a:rPr lang="zh-CN" altLang="en-US" sz="2000" dirty="0"/>
              <a:t>的过程中，会借助语言表达来固定被代替物的名称、功能。</a:t>
            </a:r>
            <a:endParaRPr lang="zh-CN" altLang="en-US" sz="2000" dirty="0"/>
          </a:p>
        </p:txBody>
      </p:sp>
      <p:sp>
        <p:nvSpPr>
          <p:cNvPr id="5"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二、角色游戏的结构</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（四）材料</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altLang="zh-CN" sz="3200" dirty="0">
                <a:solidFill>
                  <a:schemeClr val="tx1"/>
                </a:solidFill>
                <a:latin typeface="宋体" panose="02010600030101010101" pitchFamily="2" charset="-122"/>
                <a:sym typeface="+mn-ea"/>
              </a:rPr>
              <a:t>第一节  角色游戏的含义与结构</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73742867"/>
                                        </p:tgtEl>
                                        <p:attrNameLst>
                                          <p:attrName>style.visibility</p:attrName>
                                        </p:attrNameLst>
                                      </p:cBhvr>
                                      <p:to>
                                        <p:strVal val="visible"/>
                                      </p:to>
                                    </p:set>
                                    <p:anim calcmode="lin" valueType="num">
                                      <p:cBhvr>
                                        <p:cTn id="7" dur="1000" fill="hold"/>
                                        <p:tgtEl>
                                          <p:spTgt spid="1073742867"/>
                                        </p:tgtEl>
                                        <p:attrNameLst>
                                          <p:attrName>ppt_w</p:attrName>
                                        </p:attrNameLst>
                                      </p:cBhvr>
                                      <p:tavLst>
                                        <p:tav tm="0">
                                          <p:val>
                                            <p:strVal val="#ppt_w*0.70"/>
                                          </p:val>
                                        </p:tav>
                                        <p:tav tm="100000">
                                          <p:val>
                                            <p:strVal val="#ppt_w"/>
                                          </p:val>
                                        </p:tav>
                                      </p:tavLst>
                                    </p:anim>
                                    <p:anim calcmode="lin" valueType="num">
                                      <p:cBhvr>
                                        <p:cTn id="8" dur="1000" fill="hold"/>
                                        <p:tgtEl>
                                          <p:spTgt spid="1073742867"/>
                                        </p:tgtEl>
                                        <p:attrNameLst>
                                          <p:attrName>ppt_h</p:attrName>
                                        </p:attrNameLst>
                                      </p:cBhvr>
                                      <p:tavLst>
                                        <p:tav tm="0">
                                          <p:val>
                                            <p:strVal val="#ppt_h"/>
                                          </p:val>
                                        </p:tav>
                                        <p:tav tm="100000">
                                          <p:val>
                                            <p:strVal val="#ppt_h"/>
                                          </p:val>
                                        </p:tav>
                                      </p:tavLst>
                                    </p:anim>
                                    <p:animEffect transition="in" filter="fade">
                                      <p:cBhvr>
                                        <p:cTn id="9" dur="1000"/>
                                        <p:tgtEl>
                                          <p:spTgt spid="107374286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3742868"/>
                                        </p:tgtEl>
                                        <p:attrNameLst>
                                          <p:attrName>style.visibility</p:attrName>
                                        </p:attrNameLst>
                                      </p:cBhvr>
                                      <p:to>
                                        <p:strVal val="visible"/>
                                      </p:to>
                                    </p:set>
                                    <p:animEffect transition="in" filter="fade">
                                      <p:cBhvr>
                                        <p:cTn id="14" dur="500"/>
                                        <p:tgtEl>
                                          <p:spTgt spid="1073742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文本框 1"/>
          <p:cNvSpPr txBox="1"/>
          <p:nvPr/>
        </p:nvSpPr>
        <p:spPr>
          <a:xfrm>
            <a:off x="911225" y="2637155"/>
            <a:ext cx="5572125" cy="2399665"/>
          </a:xfrm>
          <a:prstGeom prst="rect">
            <a:avLst/>
          </a:prstGeom>
          <a:noFill/>
          <a:ln w="9525">
            <a:noFill/>
          </a:ln>
        </p:spPr>
        <p:txBody>
          <a:bodyPr wrap="square">
            <a:spAutoFit/>
          </a:bodyPr>
          <a:lstStyle/>
          <a:p>
            <a:pPr marR="0" indent="508000" defTabSz="914400" eaLnBrk="1">
              <a:lnSpc>
                <a:spcPct val="150000"/>
              </a:lnSpc>
              <a:buClr>
                <a:srgbClr val="00B0F0"/>
              </a:buClr>
              <a:buSzTx/>
              <a:buFont typeface="Wingdings" panose="05000000000000000000" pitchFamily="2" charset="2"/>
              <a:buNone/>
              <a:defRPr/>
              <a:extLst>
                <a:ext uri="{35155182-B16C-46BC-9424-99874614C6A1}">
                  <wpsdc:indentchars xmlns:wpsdc="http://www.wps.cn/officeDocument/2017/drawingmlCustomData" val="200" checksum="282533468"/>
                </a:ext>
              </a:extLst>
            </a:pPr>
            <a:r>
              <a:rPr kumimoji="0" lang="en-US" altLang="zh-CN" sz="2000" b="1" kern="1200" cap="none" spc="0" normalizeH="0" baseline="0" noProof="1">
                <a:latin typeface="宋体" panose="02010600030101010101" pitchFamily="2" charset="-122"/>
                <a:ea typeface="宋体" panose="02010600030101010101" pitchFamily="2" charset="-122"/>
                <a:cs typeface="+mn-cs"/>
              </a:rPr>
              <a:t>1.</a:t>
            </a:r>
            <a:r>
              <a:rPr kumimoji="0" lang="zh-CN" altLang="zh-CN" sz="2000" b="1" kern="1200" cap="none" spc="0" normalizeH="0" baseline="0" noProof="1">
                <a:latin typeface="宋体" panose="02010600030101010101" pitchFamily="2" charset="-122"/>
                <a:ea typeface="宋体" panose="02010600030101010101" pitchFamily="2" charset="-122"/>
                <a:cs typeface="+mn-cs"/>
              </a:rPr>
              <a:t>内隐性</a:t>
            </a:r>
            <a:endParaRPr kumimoji="0" lang="zh-CN" altLang="zh-CN" sz="2000" b="1" kern="1200" cap="none" spc="0" normalizeH="0" baseline="0" noProof="1">
              <a:latin typeface="宋体" panose="02010600030101010101" pitchFamily="2" charset="-122"/>
              <a:ea typeface="宋体" panose="02010600030101010101" pitchFamily="2" charset="-122"/>
              <a:cs typeface="+mn-cs"/>
            </a:endParaRPr>
          </a:p>
          <a:p>
            <a:pPr marR="0" indent="508000" defTabSz="914400" eaLnBrk="1">
              <a:lnSpc>
                <a:spcPct val="150000"/>
              </a:lnSpc>
              <a:buClr>
                <a:srgbClr val="00B0F0"/>
              </a:buClr>
              <a:buSzTx/>
              <a:buFont typeface="Wingdings" panose="05000000000000000000" pitchFamily="2" charset="2"/>
              <a:buNone/>
              <a:defRPr/>
              <a:extLst>
                <a:ext uri="{35155182-B16C-46BC-9424-99874614C6A1}">
                  <wpsdc:indentchars xmlns:wpsdc="http://www.wps.cn/officeDocument/2017/drawingmlCustomData" val="200" checksum="282533468"/>
                </a:ext>
              </a:extLst>
            </a:pPr>
            <a:r>
              <a:rPr kumimoji="0" lang="zh-CN" altLang="zh-CN" sz="2000" kern="1200" cap="none" spc="0" normalizeH="0" baseline="0" noProof="1">
                <a:latin typeface="宋体" panose="02010600030101010101" pitchFamily="2" charset="-122"/>
                <a:ea typeface="宋体" panose="02010600030101010101" pitchFamily="2" charset="-122"/>
                <a:cs typeface="+mn-cs"/>
              </a:rPr>
              <a:t>角色游戏的规则包含在角色扮演当中，制约于表现现实生活中人物的动作、态度、语言、声调、情感态度等。</a:t>
            </a:r>
            <a:endParaRPr kumimoji="0" lang="zh-CN" altLang="zh-CN" sz="2000" kern="1200" cap="none" spc="0" normalizeH="0" baseline="0" noProof="1">
              <a:latin typeface="宋体" panose="02010600030101010101" pitchFamily="2" charset="-122"/>
              <a:ea typeface="宋体" panose="02010600030101010101" pitchFamily="2" charset="-122"/>
              <a:cs typeface="+mn-cs"/>
            </a:endParaRPr>
          </a:p>
          <a:p>
            <a:pPr marR="0" indent="508000" defTabSz="914400" eaLnBrk="1">
              <a:lnSpc>
                <a:spcPct val="150000"/>
              </a:lnSpc>
              <a:buClr>
                <a:srgbClr val="00B0F0"/>
              </a:buClr>
              <a:buSzTx/>
              <a:buFont typeface="Wingdings" panose="05000000000000000000" pitchFamily="2" charset="2"/>
              <a:buNone/>
              <a:defRPr/>
              <a:extLst>
                <a:ext uri="{35155182-B16C-46BC-9424-99874614C6A1}">
                  <wpsdc:indentchars xmlns:wpsdc="http://www.wps.cn/officeDocument/2017/drawingmlCustomData" val="200" checksum="282533468"/>
                </a:ext>
              </a:extLst>
            </a:pPr>
            <a:endParaRPr kumimoji="0" lang="zh-CN" altLang="zh-CN" sz="2000" kern="1200" cap="none" spc="0" normalizeH="0" baseline="0" noProof="1">
              <a:latin typeface="宋体" panose="02010600030101010101" pitchFamily="2" charset="-122"/>
              <a:ea typeface="宋体" panose="02010600030101010101" pitchFamily="2" charset="-122"/>
              <a:cs typeface="+mn-cs"/>
            </a:endParaRPr>
          </a:p>
        </p:txBody>
      </p:sp>
      <p:pic>
        <p:nvPicPr>
          <p:cNvPr id="7" name="图片 2" descr="C:\Users\USER\Desktop\IMG_5568.JPG"/>
          <p:cNvPicPr>
            <a:picLocks noChangeAspect="1"/>
          </p:cNvPicPr>
          <p:nvPr/>
        </p:nvPicPr>
        <p:blipFill>
          <a:blip r:embed="rId1"/>
          <a:stretch>
            <a:fillRect/>
          </a:stretch>
        </p:blipFill>
        <p:spPr>
          <a:xfrm>
            <a:off x="7175500" y="2493010"/>
            <a:ext cx="4032885" cy="2683510"/>
          </a:xfrm>
          <a:prstGeom prst="rect">
            <a:avLst/>
          </a:prstGeom>
          <a:noFill/>
          <a:ln w="9525">
            <a:noFill/>
          </a:ln>
        </p:spPr>
      </p:pic>
      <p:sp>
        <p:nvSpPr>
          <p:cNvPr id="3"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二、角色游戏的结构</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（五）规则</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altLang="zh-CN" sz="3200" dirty="0">
                <a:solidFill>
                  <a:schemeClr val="tx1"/>
                </a:solidFill>
                <a:latin typeface="宋体" panose="02010600030101010101" pitchFamily="2" charset="-122"/>
                <a:sym typeface="+mn-ea"/>
              </a:rPr>
              <a:t>第一节  角色游戏的含义与结构</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6887845" y="2348865"/>
            <a:ext cx="4264025" cy="2841625"/>
          </a:xfrm>
          <a:prstGeom prst="rect">
            <a:avLst/>
          </a:prstGeom>
          <a:effectLst>
            <a:softEdge rad="12700"/>
          </a:effectLst>
        </p:spPr>
      </p:pic>
      <p:sp>
        <p:nvSpPr>
          <p:cNvPr id="3"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二、角色游戏的结构</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（五）规则</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altLang="zh-CN" sz="3200" dirty="0">
                <a:solidFill>
                  <a:schemeClr val="tx1"/>
                </a:solidFill>
                <a:latin typeface="宋体" panose="02010600030101010101" pitchFamily="2" charset="-122"/>
                <a:sym typeface="+mn-ea"/>
              </a:rPr>
              <a:t>第一节  角色游戏的含义与结构</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
        <p:nvSpPr>
          <p:cNvPr id="6" name="文本框 1"/>
          <p:cNvSpPr txBox="1"/>
          <p:nvPr/>
        </p:nvSpPr>
        <p:spPr>
          <a:xfrm>
            <a:off x="911225" y="2637155"/>
            <a:ext cx="5572125" cy="2245360"/>
          </a:xfrm>
          <a:prstGeom prst="rect">
            <a:avLst/>
          </a:prstGeom>
          <a:noFill/>
          <a:ln w="9525">
            <a:noFill/>
          </a:ln>
        </p:spPr>
        <p:txBody>
          <a:bodyPr wrap="square">
            <a:spAutoFit/>
          </a:bodyPr>
          <a:p>
            <a:pPr marR="0" indent="508000" defTabSz="914400">
              <a:lnSpc>
                <a:spcPct val="150000"/>
              </a:lnSpc>
              <a:buClr>
                <a:srgbClr val="00B0F0"/>
              </a:buClr>
              <a:buSzTx/>
              <a:buFont typeface="Wingdings" panose="05000000000000000000" pitchFamily="2" charset="2"/>
              <a:buNone/>
              <a:defRPr/>
              <a:extLst>
                <a:ext uri="{35155182-B16C-46BC-9424-99874614C6A1}">
                  <wpsdc:indentchars xmlns:wpsdc="http://www.wps.cn/officeDocument/2017/drawingmlCustomData" val="200" checksum="282533468"/>
                </a:ext>
              </a:extLst>
            </a:pPr>
            <a:r>
              <a:rPr lang="en-US" altLang="zh-CN" sz="2000" b="1">
                <a:latin typeface="宋体" panose="02010600030101010101" pitchFamily="2" charset="-122"/>
                <a:sym typeface="+mn-ea"/>
              </a:rPr>
              <a:t>2.</a:t>
            </a:r>
            <a:r>
              <a:rPr lang="zh-CN" altLang="zh-CN" sz="2000" b="1">
                <a:latin typeface="宋体" panose="02010600030101010101" pitchFamily="2" charset="-122"/>
                <a:sym typeface="+mn-ea"/>
              </a:rPr>
              <a:t>多元性</a:t>
            </a:r>
            <a:endParaRPr kumimoji="0" lang="zh-CN" altLang="zh-CN" sz="2000" b="1" kern="1200" cap="none" spc="0" normalizeH="0" baseline="0" noProof="1">
              <a:latin typeface="宋体" panose="02010600030101010101" pitchFamily="2" charset="-122"/>
              <a:ea typeface="宋体" panose="02010600030101010101" pitchFamily="2" charset="-122"/>
              <a:cs typeface="+mn-cs"/>
            </a:endParaRPr>
          </a:p>
          <a:p>
            <a:pPr marR="0" indent="508000" defTabSz="914400">
              <a:lnSpc>
                <a:spcPct val="150000"/>
              </a:lnSpc>
              <a:buClr>
                <a:srgbClr val="00B0F0"/>
              </a:buClr>
              <a:buSzTx/>
              <a:buFont typeface="Wingdings" panose="05000000000000000000" pitchFamily="2" charset="2"/>
              <a:buNone/>
              <a:defRPr/>
              <a:extLst>
                <a:ext uri="{35155182-B16C-46BC-9424-99874614C6A1}">
                  <wpsdc:indentchars xmlns:wpsdc="http://www.wps.cn/officeDocument/2017/drawingmlCustomData" val="200" checksum="282533468"/>
                </a:ext>
              </a:extLst>
            </a:pPr>
            <a:r>
              <a:rPr lang="zh-CN" altLang="zh-CN" sz="2000">
                <a:latin typeface="宋体" panose="02010600030101010101" pitchFamily="2" charset="-122"/>
                <a:sym typeface="+mn-ea"/>
              </a:rPr>
              <a:t>多元性是指幼儿的角色扮演与幼儿的经验紧密相连，不同生活经验的幼儿反映的游戏情节和人物角色呈现出不同特点。</a:t>
            </a:r>
            <a:endParaRPr kumimoji="0" lang="en-US" altLang="zh-CN" sz="2000" kern="1200" cap="none" spc="0" normalizeH="0" baseline="0" noProof="1">
              <a:latin typeface="宋体" panose="02010600030101010101" pitchFamily="2" charset="-122"/>
              <a:ea typeface="宋体" panose="02010600030101010101" pitchFamily="2" charset="-122"/>
              <a:cs typeface="+mn-cs"/>
            </a:endParaRPr>
          </a:p>
          <a:p>
            <a:pPr marR="0" indent="508000" defTabSz="914400">
              <a:buClrTx/>
              <a:buSzTx/>
              <a:buFontTx/>
              <a:buNone/>
              <a:defRPr/>
              <a:extLst>
                <a:ext uri="{35155182-B16C-46BC-9424-99874614C6A1}">
                  <wpsdc:indentchars xmlns:wpsdc="http://www.wps.cn/officeDocument/2017/drawingmlCustomData" val="200" checksum="282533468"/>
                </a:ext>
              </a:extLst>
            </a:pPr>
            <a:endParaRPr kumimoji="0" lang="zh-CN" altLang="zh-CN" sz="2000" kern="1200" cap="none" spc="0" normalizeH="0" baseline="0" noProof="1">
              <a:latin typeface="宋体" panose="02010600030101010101" pitchFamily="2"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altLang="zh-CN" sz="2800" dirty="0">
                <a:solidFill>
                  <a:schemeClr val="tx1"/>
                </a:solidFill>
                <a:latin typeface="宋体" panose="02010600030101010101" pitchFamily="2" charset="-122"/>
                <a:sym typeface="+mn-ea"/>
              </a:rPr>
              <a:t>第二节  不同年龄班幼儿角色游戏的特点与指导</a:t>
            </a:r>
            <a:endParaRPr altLang="zh-CN" sz="2800" dirty="0">
              <a:solidFill>
                <a:schemeClr val="tx1"/>
              </a:solidFill>
              <a:latin typeface="宋体" panose="02010600030101010101" pitchFamily="2"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1" name="文本框 7"/>
          <p:cNvSpPr txBox="1"/>
          <p:nvPr/>
        </p:nvSpPr>
        <p:spPr>
          <a:xfrm>
            <a:off x="2062798" y="1628775"/>
            <a:ext cx="6938962" cy="37534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nSpc>
                <a:spcPct val="250000"/>
              </a:lnSpc>
              <a:spcBef>
                <a:spcPct val="0"/>
              </a:spcBef>
              <a:buNone/>
            </a:pPr>
            <a:r>
              <a:rPr lang="zh-CN" altLang="en-US" sz="2800" b="1" dirty="0"/>
              <a:t>一、小班幼儿角色游戏的特点与指导</a:t>
            </a:r>
            <a:endParaRPr lang="zh-CN" altLang="en-US" sz="2800" b="1" dirty="0"/>
          </a:p>
          <a:p>
            <a:pPr marL="0" lvl="0" indent="0">
              <a:lnSpc>
                <a:spcPct val="250000"/>
              </a:lnSpc>
              <a:spcBef>
                <a:spcPct val="0"/>
              </a:spcBef>
              <a:buNone/>
            </a:pPr>
            <a:r>
              <a:rPr lang="zh-CN" altLang="en-US" sz="2800" b="1" dirty="0"/>
              <a:t>二、中班幼儿角色游戏的特点与指导</a:t>
            </a:r>
            <a:endParaRPr lang="zh-CN" altLang="en-US" sz="2800" b="1" dirty="0"/>
          </a:p>
          <a:p>
            <a:pPr marL="0" lvl="0" indent="0">
              <a:lnSpc>
                <a:spcPct val="250000"/>
              </a:lnSpc>
              <a:spcBef>
                <a:spcPct val="0"/>
              </a:spcBef>
              <a:buNone/>
            </a:pPr>
            <a:r>
              <a:rPr lang="zh-CN" altLang="en-US" sz="2800" b="1" dirty="0"/>
              <a:t>三、大班幼儿角色游戏的特点指导</a:t>
            </a:r>
            <a:endParaRPr lang="zh-CN" altLang="en-US" sz="2800" b="1" dirty="0"/>
          </a:p>
          <a:p>
            <a:pPr marL="0" lvl="0" indent="0">
              <a:spcBef>
                <a:spcPct val="0"/>
              </a:spcBef>
              <a:buNone/>
            </a:pPr>
            <a:endParaRPr lang="zh-CN" altLang="en-US" sz="2800" b="1" dirty="0"/>
          </a:p>
        </p:txBody>
      </p:sp>
      <p:sp>
        <p:nvSpPr>
          <p:cNvPr id="4"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不同年龄班幼儿角色游戏的特点与指导</a:t>
            </a:r>
            <a:endParaRPr lang="zh-CN" altLang="zh-CN" sz="3200" dirty="0">
              <a:solidFill>
                <a:schemeClr val="tx1"/>
              </a:solidFill>
              <a:latin typeface="宋体" panose="02010600030101010101" pitchFamily="2"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5" name="组合 3"/>
          <p:cNvGrpSpPr/>
          <p:nvPr/>
        </p:nvGrpSpPr>
        <p:grpSpPr>
          <a:xfrm>
            <a:off x="886460" y="2636316"/>
            <a:ext cx="10015385" cy="3173437"/>
            <a:chOff x="-1281" y="3457"/>
            <a:chExt cx="14523" cy="5000"/>
          </a:xfrm>
        </p:grpSpPr>
        <p:sp>
          <p:nvSpPr>
            <p:cNvPr id="27653" name="矩形 15"/>
            <p:cNvSpPr/>
            <p:nvPr/>
          </p:nvSpPr>
          <p:spPr>
            <a:xfrm>
              <a:off x="-1243" y="3457"/>
              <a:ext cx="10662" cy="2042"/>
            </a:xfrm>
            <a:prstGeom prst="rect">
              <a:avLst/>
            </a:prstGeom>
            <a:noFill/>
            <a:ln w="9525">
              <a:noFill/>
            </a:ln>
          </p:spPr>
          <p:txBody>
            <a:bodyPr tIns="0" bIns="0" anchor="ctr"/>
            <a:lstStyle/>
            <a:p>
              <a:pPr marR="0" lvl="0" indent="609600" algn="just" defTabSz="914400" rtl="0" eaLnBrk="1" hangingPunct="1">
                <a:lnSpc>
                  <a:spcPct val="150000"/>
                </a:lnSpc>
                <a:spcBef>
                  <a:spcPct val="0"/>
                </a:spcBef>
                <a:spcAft>
                  <a:spcPct val="0"/>
                </a:spcAft>
                <a:buClrTx/>
                <a:buSzTx/>
                <a:buFontTx/>
                <a:buNone/>
                <a:defRPr/>
              </a:pPr>
              <a:r>
                <a:rPr kumimoji="0" lang="en-US" altLang="zh-CN"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da-DK"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从独自游戏向平行游戏过渡</a:t>
              </a:r>
              <a:endParaRPr kumimoji="0" lang="zh-CN" altLang="da-DK"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a:p>
              <a:pPr marR="0" lvl="0" indent="508000" algn="just" defTabSz="914400" rtl="0" eaLnBrk="1" hangingPunct="1">
                <a:lnSpc>
                  <a:spcPct val="150000"/>
                </a:lnSpc>
                <a:spcBef>
                  <a:spcPct val="0"/>
                </a:spcBef>
                <a:spcAft>
                  <a:spcPct val="0"/>
                </a:spcAft>
                <a:buClrTx/>
                <a:buSzTx/>
                <a:buFontTx/>
                <a:buNone/>
                <a:defRPr/>
              </a:pPr>
              <a:r>
                <a:rPr kumimoji="0" lang="zh-CN" altLang="da-DK" sz="1800" b="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上学期，小班幼儿在游戏时很少与同伴交往主要和玩具发生互动；到了下学期，平行游戏逐渐占据游戏的高峰。</a:t>
              </a:r>
              <a:endParaRPr kumimoji="0" lang="zh-CN" altLang="da-DK" sz="1800" b="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27654" name="矩形 11"/>
            <p:cNvSpPr/>
            <p:nvPr/>
          </p:nvSpPr>
          <p:spPr>
            <a:xfrm flipH="1">
              <a:off x="-1281" y="6168"/>
              <a:ext cx="10759" cy="2208"/>
            </a:xfrm>
            <a:prstGeom prst="rect">
              <a:avLst/>
            </a:prstGeom>
            <a:noFill/>
            <a:ln w="9525">
              <a:noFill/>
            </a:ln>
          </p:spPr>
          <p:txBody>
            <a:bodyPr tIns="0" bIns="0" anchor="ctr"/>
            <a:lstStyle/>
            <a:p>
              <a:pPr marR="0" lvl="0" indent="609600" algn="l" defTabSz="914400" rtl="0" eaLnBrk="1" hangingPunct="1">
                <a:lnSpc>
                  <a:spcPct val="150000"/>
                </a:lnSpc>
                <a:spcBef>
                  <a:spcPct val="0"/>
                </a:spcBef>
                <a:spcAft>
                  <a:spcPct val="0"/>
                </a:spcAft>
                <a:buClrTx/>
                <a:buSzTx/>
                <a:buFontTx/>
                <a:buNone/>
                <a:defRPr/>
              </a:pPr>
              <a:r>
                <a:rPr kumimoji="0" lang="en-US" altLang="zh-CN"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da-DK"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从重复模仿动作到扮演角色</a:t>
              </a:r>
              <a:endParaRPr kumimoji="0" lang="zh-CN" altLang="da-DK"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a:p>
              <a:pPr marR="0" lvl="0" indent="508000" algn="l" defTabSz="914400" rtl="0" eaLnBrk="1" hangingPunct="1">
                <a:lnSpc>
                  <a:spcPct val="150000"/>
                </a:lnSpc>
                <a:spcBef>
                  <a:spcPct val="0"/>
                </a:spcBef>
                <a:spcAft>
                  <a:spcPct val="0"/>
                </a:spcAft>
                <a:buClrTx/>
                <a:buSzTx/>
                <a:buFontTx/>
                <a:buNone/>
                <a:defRPr/>
              </a:pPr>
              <a:r>
                <a:rPr kumimoji="0" lang="zh-CN" altLang="da-DK" sz="1800" b="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小班幼儿上学期以练习性游戏为主，象征性游戏开始萌芽，喜欢重复操作、摆弄玩具；下学期象征性游戏呈逐渐上升趋势，喜欢扮演熟悉的角色</a:t>
              </a:r>
              <a:r>
                <a:rPr kumimoji="0" lang="zh-CN" altLang="da-DK" sz="2000" b="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da-DK" sz="2000" b="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33798" name="图片 1073742893" descr="C:/Users/ADMINI~1/AppData/Local/Temp/picturecompress_20210712190015/output_1.jpgoutput_1"/>
            <p:cNvPicPr>
              <a:picLocks noChangeAspect="1"/>
            </p:cNvPicPr>
            <p:nvPr/>
          </p:nvPicPr>
          <p:blipFill>
            <a:blip r:embed="rId1"/>
            <a:stretch>
              <a:fillRect/>
            </a:stretch>
          </p:blipFill>
          <p:spPr>
            <a:xfrm>
              <a:off x="10054" y="3491"/>
              <a:ext cx="3102" cy="2339"/>
            </a:xfrm>
            <a:prstGeom prst="rect">
              <a:avLst/>
            </a:prstGeom>
            <a:noFill/>
            <a:ln w="9525">
              <a:noFill/>
            </a:ln>
          </p:spPr>
        </p:pic>
        <p:pic>
          <p:nvPicPr>
            <p:cNvPr id="33799" name="图片 9"/>
            <p:cNvPicPr>
              <a:picLocks noChangeAspect="1"/>
            </p:cNvPicPr>
            <p:nvPr/>
          </p:nvPicPr>
          <p:blipFill>
            <a:blip r:embed="rId2"/>
            <a:stretch>
              <a:fillRect/>
            </a:stretch>
          </p:blipFill>
          <p:spPr>
            <a:xfrm>
              <a:off x="10057" y="5975"/>
              <a:ext cx="3185" cy="2482"/>
            </a:xfrm>
            <a:prstGeom prst="rect">
              <a:avLst/>
            </a:prstGeom>
            <a:noFill/>
            <a:ln w="9525">
              <a:noFill/>
            </a:ln>
          </p:spPr>
        </p:pic>
      </p:grpSp>
      <p:sp>
        <p:nvSpPr>
          <p:cNvPr id="4"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一、小班幼儿角色游戏的特点与指导</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（一）小班幼儿角色游戏的特点——平行的象征性游戏</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不同年龄班幼儿角色游戏的特点与指导</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34085" y="2133600"/>
            <a:ext cx="9554845" cy="2030095"/>
          </a:xfrm>
          <a:prstGeom prst="rect">
            <a:avLst/>
          </a:prstGeom>
        </p:spPr>
        <p:txBody>
          <a:bodyPr wrap="square">
            <a:spAutoFit/>
          </a:bodyPr>
          <a:lstStyle/>
          <a:p>
            <a:pPr marL="342900" marR="0" lvl="0" indent="-342900" algn="just" defTabSz="914400" rtl="0">
              <a:lnSpc>
                <a:spcPct val="150000"/>
              </a:lnSpc>
              <a:spcBef>
                <a:spcPct val="0"/>
              </a:spcBef>
              <a:spcAft>
                <a:spcPts val="0"/>
              </a:spcAft>
              <a:buClrTx/>
              <a:buSzTx/>
              <a:buFont typeface="+mj-lt"/>
              <a:buAutoNum type="arabicPeriod"/>
              <a:tabLst>
                <a:tab pos="457200" algn="l"/>
              </a:tabLst>
              <a:defRPr/>
            </a:pPr>
            <a:r>
              <a:rPr kumimoji="0" lang="zh-CN" altLang="zh-CN" sz="280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了解角色游戏的基本含义与结构</a:t>
            </a:r>
            <a:endParaRPr kumimoji="0" lang="zh-CN" altLang="zh-CN" sz="280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defTabSz="914400" rtl="0">
              <a:lnSpc>
                <a:spcPct val="150000"/>
              </a:lnSpc>
              <a:spcBef>
                <a:spcPct val="0"/>
              </a:spcBef>
              <a:spcAft>
                <a:spcPts val="0"/>
              </a:spcAft>
              <a:buClrTx/>
              <a:buSzTx/>
              <a:buFont typeface="+mj-lt"/>
              <a:buAutoNum type="arabicPeriod"/>
              <a:tabLst>
                <a:tab pos="457200" algn="l"/>
              </a:tabLst>
              <a:defRPr/>
            </a:pPr>
            <a:r>
              <a:rPr kumimoji="0" lang="zh-CN" altLang="zh-CN" sz="280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了解角色游戏的特点及其对幼儿发展的独特价值</a:t>
            </a:r>
            <a:endParaRPr kumimoji="0" lang="zh-CN" altLang="zh-CN" sz="280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defTabSz="914400" rtl="0">
              <a:lnSpc>
                <a:spcPct val="150000"/>
              </a:lnSpc>
              <a:spcBef>
                <a:spcPct val="0"/>
              </a:spcBef>
              <a:spcAft>
                <a:spcPts val="0"/>
              </a:spcAft>
              <a:buClrTx/>
              <a:buSzTx/>
              <a:buFont typeface="+mj-lt"/>
              <a:buAutoNum type="arabicPeriod"/>
              <a:tabLst>
                <a:tab pos="457200" algn="l"/>
              </a:tabLst>
              <a:defRPr/>
            </a:pPr>
            <a:r>
              <a:rPr kumimoji="0" lang="zh-CN" altLang="zh-CN" sz="280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掌握角色游戏的指导策略与方法</a:t>
            </a:r>
            <a:endParaRPr kumimoji="0" lang="zh-CN" altLang="zh-CN" sz="280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5" name="标题 4"/>
          <p:cNvSpPr>
            <a:spLocks noGrp="1"/>
          </p:cNvSpPr>
          <p:nvPr>
            <p:ph type="title"/>
          </p:nvPr>
        </p:nvSpPr>
        <p:spPr/>
        <p:txBody>
          <a:bodyPr/>
          <a:p>
            <a:r>
              <a:rPr lang="zh-CN" altLang="zh-CN" sz="3200" dirty="0">
                <a:solidFill>
                  <a:schemeClr val="tx1"/>
                </a:solidFill>
                <a:latin typeface="宋体" panose="02010600030101010101" pitchFamily="2" charset="-122"/>
                <a:sym typeface="+mn-ea"/>
              </a:rPr>
              <a:t>[学习目标]</a:t>
            </a:r>
            <a:endParaRPr lang="zh-CN" altLang="zh-CN" sz="3200" dirty="0">
              <a:solidFill>
                <a:schemeClr val="tx1"/>
              </a:solidFill>
              <a:latin typeface="宋体" panose="02010600030101010101" pitchFamily="2"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图片 1"/>
          <p:cNvPicPr>
            <a:picLocks noChangeAspect="1" noChangeArrowheads="1"/>
          </p:cNvPicPr>
          <p:nvPr/>
        </p:nvPicPr>
        <p:blipFill>
          <a:blip r:embed="rId1" cstate="print">
            <a:extLst>
              <a:ext uri="{28A0092B-C50C-407E-A947-70E740481C1C}">
                <a14:useLocalDpi xmlns:a14="http://schemas.microsoft.com/office/drawing/2010/main" val="0"/>
              </a:ext>
            </a:extLst>
          </a:blip>
          <a:srcRect t="15181" r="13440"/>
          <a:stretch>
            <a:fillRect/>
          </a:stretch>
        </p:blipFill>
        <p:spPr bwMode="auto">
          <a:xfrm>
            <a:off x="4314825" y="4161155"/>
            <a:ext cx="1947545" cy="14230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820" name="云形标注 2"/>
          <p:cNvSpPr/>
          <p:nvPr/>
        </p:nvSpPr>
        <p:spPr>
          <a:xfrm rot="-5400000">
            <a:off x="2327910" y="3596640"/>
            <a:ext cx="951865" cy="1624965"/>
          </a:xfrm>
          <a:prstGeom prst="cloudCallout">
            <a:avLst>
              <a:gd name="adj1" fmla="val -31187"/>
              <a:gd name="adj2" fmla="val 85013"/>
            </a:avLst>
          </a:prstGeom>
          <a:noFill/>
          <a:ln w="28575" cap="flat" cmpd="sng">
            <a:solidFill>
              <a:schemeClr val="hlink"/>
            </a:solidFill>
            <a:prstDash val="solid"/>
            <a:headEnd type="none" w="med" len="med"/>
            <a:tailEnd type="none" w="med" len="med"/>
          </a:ln>
        </p:spPr>
        <p:txBody>
          <a:bodyPr lIns="0" tIns="8098" rIns="0" bIns="809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lnSpc>
                <a:spcPct val="150000"/>
              </a:lnSpc>
              <a:spcBef>
                <a:spcPct val="0"/>
              </a:spcBef>
              <a:buNone/>
            </a:pPr>
            <a:endParaRPr lang="zh-CN" altLang="en-US" sz="1400" dirty="0">
              <a:solidFill>
                <a:srgbClr val="FF0000"/>
              </a:solidFill>
            </a:endParaRPr>
          </a:p>
        </p:txBody>
      </p:sp>
      <p:sp>
        <p:nvSpPr>
          <p:cNvPr id="34821" name="云形标注 4"/>
          <p:cNvSpPr/>
          <p:nvPr/>
        </p:nvSpPr>
        <p:spPr>
          <a:xfrm rot="20681129">
            <a:off x="3117850" y="2879090"/>
            <a:ext cx="1527810" cy="1099820"/>
          </a:xfrm>
          <a:prstGeom prst="cloudCallout">
            <a:avLst>
              <a:gd name="adj1" fmla="val 26398"/>
              <a:gd name="adj2" fmla="val 88402"/>
            </a:avLst>
          </a:prstGeom>
          <a:noFill/>
          <a:ln w="28575" cap="flat" cmpd="sng">
            <a:solidFill>
              <a:schemeClr val="hlink"/>
            </a:solidFill>
            <a:prstDash val="solid"/>
            <a:headEnd type="none" w="med" len="med"/>
            <a:tailEnd type="none" w="med" len="med"/>
          </a:ln>
        </p:spPr>
        <p:txBody>
          <a:bodyPr lIns="0" tIns="8098" rIns="0" bIns="809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lnSpc>
                <a:spcPct val="150000"/>
              </a:lnSpc>
              <a:spcBef>
                <a:spcPct val="0"/>
              </a:spcBef>
              <a:buNone/>
            </a:pPr>
            <a:endParaRPr lang="zh-CN" altLang="en-US" sz="1400" dirty="0">
              <a:solidFill>
                <a:srgbClr val="FF0000"/>
              </a:solidFill>
            </a:endParaRPr>
          </a:p>
        </p:txBody>
      </p:sp>
      <p:sp>
        <p:nvSpPr>
          <p:cNvPr id="34822" name="文本框 5"/>
          <p:cNvSpPr txBox="1"/>
          <p:nvPr/>
        </p:nvSpPr>
        <p:spPr>
          <a:xfrm>
            <a:off x="2086610" y="3894455"/>
            <a:ext cx="1673860" cy="969010"/>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en-US" altLang="zh-CN" sz="2000" dirty="0">
                <a:solidFill>
                  <a:schemeClr val="bg1"/>
                </a:solidFill>
                <a:latin typeface="幼圆" panose="02010509060101010101" pitchFamily="49" charset="-122"/>
                <a:ea typeface="幼圆" panose="02010509060101010101" pitchFamily="49" charset="-122"/>
              </a:rPr>
              <a:t>   </a:t>
            </a:r>
            <a:endParaRPr lang="en-US" altLang="zh-CN" sz="2000" dirty="0">
              <a:solidFill>
                <a:schemeClr val="bg1"/>
              </a:solidFill>
              <a:latin typeface="幼圆" panose="02010509060101010101" pitchFamily="49" charset="-122"/>
              <a:ea typeface="幼圆" panose="02010509060101010101" pitchFamily="49" charset="-122"/>
            </a:endParaRPr>
          </a:p>
          <a:p>
            <a:pPr marL="0" lvl="0" indent="0" eaLnBrk="1" hangingPunct="1">
              <a:spcBef>
                <a:spcPct val="0"/>
              </a:spcBef>
              <a:buNone/>
            </a:pPr>
            <a:r>
              <a:rPr lang="zh-CN" altLang="en-US" sz="1600" dirty="0">
                <a:latin typeface="宋体" panose="02010600030101010101" pitchFamily="2" charset="-122"/>
              </a:rPr>
              <a:t>种类少、数量多</a:t>
            </a:r>
            <a:endParaRPr lang="en-US" altLang="zh-CN" sz="1600" dirty="0">
              <a:latin typeface="宋体" panose="02010600030101010101" pitchFamily="2" charset="-122"/>
            </a:endParaRPr>
          </a:p>
          <a:p>
            <a:pPr marL="0" lvl="0" indent="0" eaLnBrk="1" hangingPunct="1">
              <a:spcBef>
                <a:spcPct val="0"/>
              </a:spcBef>
              <a:buNone/>
            </a:pPr>
            <a:r>
              <a:rPr lang="zh-CN" altLang="en-US" sz="1600" dirty="0">
                <a:latin typeface="宋体" panose="02010600030101010101" pitchFamily="2" charset="-122"/>
              </a:rPr>
              <a:t>成品玩具</a:t>
            </a:r>
            <a:endParaRPr lang="zh-CN" altLang="en-US" sz="1600" dirty="0">
              <a:latin typeface="宋体" panose="02010600030101010101" pitchFamily="2" charset="-122"/>
            </a:endParaRPr>
          </a:p>
        </p:txBody>
      </p:sp>
      <p:sp>
        <p:nvSpPr>
          <p:cNvPr id="34823" name="云形标注 6"/>
          <p:cNvSpPr/>
          <p:nvPr/>
        </p:nvSpPr>
        <p:spPr>
          <a:xfrm rot="780000">
            <a:off x="4770755" y="2738120"/>
            <a:ext cx="2098040" cy="982980"/>
          </a:xfrm>
          <a:prstGeom prst="cloudCallout">
            <a:avLst>
              <a:gd name="adj1" fmla="val -30205"/>
              <a:gd name="adj2" fmla="val 106330"/>
            </a:avLst>
          </a:prstGeom>
          <a:noFill/>
          <a:ln w="28575" cap="flat" cmpd="sng">
            <a:solidFill>
              <a:schemeClr val="hlink"/>
            </a:solidFill>
            <a:prstDash val="solid"/>
            <a:headEnd type="none" w="med" len="med"/>
            <a:tailEnd type="none" w="med" len="med"/>
          </a:ln>
        </p:spPr>
        <p:txBody>
          <a:bodyPr lIns="0" tIns="8098" rIns="0" bIns="809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lnSpc>
                <a:spcPct val="150000"/>
              </a:lnSpc>
              <a:spcBef>
                <a:spcPct val="0"/>
              </a:spcBef>
              <a:buNone/>
            </a:pPr>
            <a:endParaRPr lang="zh-CN" altLang="en-US" sz="1400" dirty="0">
              <a:solidFill>
                <a:srgbClr val="FF0000"/>
              </a:solidFill>
            </a:endParaRPr>
          </a:p>
        </p:txBody>
      </p:sp>
      <p:sp>
        <p:nvSpPr>
          <p:cNvPr id="34824" name="文本框 7"/>
          <p:cNvSpPr txBox="1"/>
          <p:nvPr/>
        </p:nvSpPr>
        <p:spPr>
          <a:xfrm>
            <a:off x="4583430" y="5598160"/>
            <a:ext cx="4578350" cy="31051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zh-CN" altLang="en-US" sz="2000" dirty="0">
                <a:latin typeface="宋体" panose="02010600030101010101" pitchFamily="2" charset="-122"/>
              </a:rPr>
              <a:t>创设以</a:t>
            </a:r>
            <a:r>
              <a:rPr lang="en-US" altLang="zh-CN" sz="2000" dirty="0">
                <a:latin typeface="Calibri" panose="020F0502020204030204" pitchFamily="34" charset="0"/>
              </a:rPr>
              <a:t>“</a:t>
            </a:r>
            <a:r>
              <a:rPr lang="zh-CN" altLang="en-US" sz="2000" dirty="0">
                <a:latin typeface="宋体" panose="02010600030101010101" pitchFamily="2" charset="-122"/>
              </a:rPr>
              <a:t>家</a:t>
            </a:r>
            <a:r>
              <a:rPr lang="en-US" altLang="zh-CN" sz="2000" dirty="0">
                <a:latin typeface="Calibri" panose="020F0502020204030204" pitchFamily="34" charset="0"/>
              </a:rPr>
              <a:t>”</a:t>
            </a:r>
            <a:r>
              <a:rPr lang="zh-CN" altLang="en-US" sz="2000" dirty="0">
                <a:latin typeface="宋体" panose="02010600030101010101" pitchFamily="2" charset="-122"/>
              </a:rPr>
              <a:t>为中心的游戏主题</a:t>
            </a:r>
            <a:endParaRPr lang="zh-CN" altLang="en-US" sz="2000" dirty="0">
              <a:latin typeface="宋体" panose="02010600030101010101" pitchFamily="2" charset="-122"/>
            </a:endParaRPr>
          </a:p>
        </p:txBody>
      </p:sp>
      <p:sp>
        <p:nvSpPr>
          <p:cNvPr id="34825" name="文本框 8"/>
          <p:cNvSpPr txBox="1"/>
          <p:nvPr/>
        </p:nvSpPr>
        <p:spPr>
          <a:xfrm>
            <a:off x="3164840" y="3126105"/>
            <a:ext cx="2066925" cy="69151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zh-CN" altLang="en-US" sz="1600" dirty="0">
                <a:latin typeface="宋体" panose="02010600030101010101" pitchFamily="2" charset="-122"/>
              </a:rPr>
              <a:t>尊重自主扮演</a:t>
            </a:r>
            <a:endParaRPr lang="zh-CN" altLang="en-US" sz="1600" dirty="0">
              <a:latin typeface="宋体" panose="02010600030101010101" pitchFamily="2" charset="-122"/>
            </a:endParaRPr>
          </a:p>
          <a:p>
            <a:pPr marL="0" lvl="0" indent="0" eaLnBrk="1" hangingPunct="1">
              <a:spcBef>
                <a:spcPct val="0"/>
              </a:spcBef>
              <a:buNone/>
            </a:pPr>
            <a:r>
              <a:rPr lang="zh-CN" altLang="en-US" sz="1600" dirty="0">
                <a:latin typeface="宋体" panose="02010600030101010101" pitchFamily="2" charset="-122"/>
              </a:rPr>
              <a:t>角色的意愿</a:t>
            </a:r>
            <a:endParaRPr lang="zh-CN" altLang="en-US" sz="1600" dirty="0">
              <a:latin typeface="宋体" panose="02010600030101010101" pitchFamily="2" charset="-122"/>
            </a:endParaRPr>
          </a:p>
        </p:txBody>
      </p:sp>
      <p:sp>
        <p:nvSpPr>
          <p:cNvPr id="34826" name="文本框 9"/>
          <p:cNvSpPr txBox="1"/>
          <p:nvPr/>
        </p:nvSpPr>
        <p:spPr>
          <a:xfrm rot="540000">
            <a:off x="5059045" y="2914015"/>
            <a:ext cx="1747520" cy="69151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zh-CN" altLang="en-US" sz="1600" dirty="0">
                <a:latin typeface="宋体" panose="02010600030101010101" pitchFamily="2" charset="-122"/>
              </a:rPr>
              <a:t>提供榜样示范</a:t>
            </a:r>
            <a:endParaRPr lang="en-US" altLang="zh-CN" sz="1600" dirty="0">
              <a:latin typeface="宋体" panose="02010600030101010101" pitchFamily="2" charset="-122"/>
            </a:endParaRPr>
          </a:p>
          <a:p>
            <a:pPr marL="0" lvl="0" indent="0" eaLnBrk="1" hangingPunct="1">
              <a:spcBef>
                <a:spcPct val="0"/>
              </a:spcBef>
              <a:buNone/>
            </a:pPr>
            <a:r>
              <a:rPr lang="zh-CN" altLang="en-US" sz="1600" dirty="0">
                <a:latin typeface="宋体" panose="02010600030101010101" pitchFamily="2" charset="-122"/>
              </a:rPr>
              <a:t>平行游戏法介入</a:t>
            </a:r>
            <a:endParaRPr lang="zh-CN" altLang="en-US" sz="1600" dirty="0">
              <a:latin typeface="宋体" panose="02010600030101010101" pitchFamily="2" charset="-122"/>
            </a:endParaRPr>
          </a:p>
        </p:txBody>
      </p:sp>
      <p:pic>
        <p:nvPicPr>
          <p:cNvPr id="69642" name="图片 1073742871"/>
          <p:cNvPicPr>
            <a:picLocks noChangeAspect="1" noChangeArrowheads="1"/>
          </p:cNvPicPr>
          <p:nvPr/>
        </p:nvPicPr>
        <p:blipFill>
          <a:blip r:embed="rId2" cstate="print">
            <a:lum bright="4000"/>
            <a:extLst>
              <a:ext uri="{28A0092B-C50C-407E-A947-70E740481C1C}">
                <a14:useLocalDpi xmlns:a14="http://schemas.microsoft.com/office/drawing/2010/main" val="0"/>
              </a:ext>
            </a:extLst>
          </a:blip>
          <a:srcRect/>
          <a:stretch>
            <a:fillRect/>
          </a:stretch>
        </p:blipFill>
        <p:spPr bwMode="auto">
          <a:xfrm>
            <a:off x="6959600" y="3944620"/>
            <a:ext cx="2167890" cy="1653540"/>
          </a:xfrm>
          <a:prstGeom prst="ellipse">
            <a:avLst/>
          </a:prstGeom>
          <a:ln>
            <a:noFill/>
          </a:ln>
          <a:effectLst>
            <a:softEdge rad="112500"/>
          </a:effectLst>
        </p:spPr>
      </p:pic>
      <p:sp>
        <p:nvSpPr>
          <p:cNvPr id="34828" name="云形标注 10"/>
          <p:cNvSpPr/>
          <p:nvPr/>
        </p:nvSpPr>
        <p:spPr>
          <a:xfrm rot="720000">
            <a:off x="7154545" y="2813685"/>
            <a:ext cx="1892300" cy="897890"/>
          </a:xfrm>
          <a:prstGeom prst="cloudCallout">
            <a:avLst>
              <a:gd name="adj1" fmla="val -16769"/>
              <a:gd name="adj2" fmla="val 76662"/>
            </a:avLst>
          </a:prstGeom>
          <a:noFill/>
          <a:ln w="28575" cap="flat" cmpd="sng">
            <a:solidFill>
              <a:schemeClr val="hlink"/>
            </a:solidFill>
            <a:prstDash val="solid"/>
            <a:headEnd type="none" w="med" len="med"/>
            <a:tailEnd type="none" w="med" len="med"/>
          </a:ln>
        </p:spPr>
        <p:txBody>
          <a:bodyPr lIns="0" tIns="8098" rIns="0" bIns="809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lnSpc>
                <a:spcPct val="150000"/>
              </a:lnSpc>
              <a:spcBef>
                <a:spcPct val="0"/>
              </a:spcBef>
              <a:buNone/>
            </a:pPr>
            <a:endParaRPr lang="zh-CN" altLang="en-US" sz="1400" dirty="0">
              <a:solidFill>
                <a:srgbClr val="FF0000"/>
              </a:solidFill>
            </a:endParaRPr>
          </a:p>
        </p:txBody>
      </p:sp>
      <p:sp>
        <p:nvSpPr>
          <p:cNvPr id="34829" name="文本框 11"/>
          <p:cNvSpPr txBox="1"/>
          <p:nvPr/>
        </p:nvSpPr>
        <p:spPr>
          <a:xfrm rot="900000">
            <a:off x="7336790" y="3027045"/>
            <a:ext cx="1702435" cy="483870"/>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zh-CN" altLang="en-US" sz="1600" dirty="0">
                <a:solidFill>
                  <a:schemeClr val="bg1"/>
                </a:solidFill>
                <a:latin typeface="幼圆" panose="02010509060101010101" pitchFamily="49" charset="-122"/>
                <a:ea typeface="幼圆" panose="02010509060101010101" pitchFamily="49" charset="-122"/>
              </a:rPr>
              <a:t> </a:t>
            </a:r>
            <a:r>
              <a:rPr lang="zh-CN" altLang="en-US" sz="1600" dirty="0">
                <a:latin typeface="宋体" panose="02010600030101010101" pitchFamily="2" charset="-122"/>
              </a:rPr>
              <a:t>创设促进目光交流的机会</a:t>
            </a:r>
            <a:endParaRPr lang="zh-CN" altLang="en-US" sz="1600" dirty="0">
              <a:latin typeface="宋体" panose="02010600030101010101" pitchFamily="2" charset="-122"/>
            </a:endParaRPr>
          </a:p>
        </p:txBody>
      </p:sp>
      <p:sp>
        <p:nvSpPr>
          <p:cNvPr id="34830" name="云形标注 10"/>
          <p:cNvSpPr/>
          <p:nvPr/>
        </p:nvSpPr>
        <p:spPr>
          <a:xfrm rot="720000">
            <a:off x="9030335" y="3306445"/>
            <a:ext cx="2160905" cy="970915"/>
          </a:xfrm>
          <a:prstGeom prst="cloudCallout">
            <a:avLst>
              <a:gd name="adj1" fmla="val -16769"/>
              <a:gd name="adj2" fmla="val 76662"/>
            </a:avLst>
          </a:prstGeom>
          <a:noFill/>
          <a:ln w="28575" cap="flat" cmpd="sng">
            <a:solidFill>
              <a:schemeClr val="hlink"/>
            </a:solidFill>
            <a:prstDash val="solid"/>
            <a:headEnd type="none" w="med" len="med"/>
            <a:tailEnd type="none" w="med" len="med"/>
          </a:ln>
        </p:spPr>
        <p:txBody>
          <a:bodyPr lIns="0" tIns="8098" rIns="0" bIns="809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lnSpc>
                <a:spcPct val="150000"/>
              </a:lnSpc>
              <a:spcBef>
                <a:spcPct val="0"/>
              </a:spcBef>
              <a:buNone/>
            </a:pPr>
            <a:endParaRPr lang="zh-CN" altLang="en-US" sz="1400" dirty="0">
              <a:solidFill>
                <a:srgbClr val="FF0000"/>
              </a:solidFill>
            </a:endParaRPr>
          </a:p>
        </p:txBody>
      </p:sp>
      <p:sp>
        <p:nvSpPr>
          <p:cNvPr id="34831" name="文本框 2"/>
          <p:cNvSpPr txBox="1"/>
          <p:nvPr/>
        </p:nvSpPr>
        <p:spPr>
          <a:xfrm rot="660000">
            <a:off x="9169400" y="3452495"/>
            <a:ext cx="1822450" cy="69151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spcBef>
                <a:spcPct val="0"/>
              </a:spcBef>
              <a:buNone/>
            </a:pPr>
            <a:r>
              <a:rPr lang="zh-CN" altLang="en-US" sz="1600" dirty="0"/>
              <a:t>仔细观察，支持幼儿游戏情节的发展</a:t>
            </a:r>
            <a:endParaRPr lang="zh-CN" altLang="en-US" sz="1600" dirty="0"/>
          </a:p>
        </p:txBody>
      </p:sp>
      <p:sp>
        <p:nvSpPr>
          <p:cNvPr id="34832" name="云形标注 2"/>
          <p:cNvSpPr/>
          <p:nvPr/>
        </p:nvSpPr>
        <p:spPr>
          <a:xfrm rot="-5400000">
            <a:off x="2377440" y="4693285"/>
            <a:ext cx="950595" cy="1624965"/>
          </a:xfrm>
          <a:prstGeom prst="cloudCallout">
            <a:avLst>
              <a:gd name="adj1" fmla="val 16599"/>
              <a:gd name="adj2" fmla="val 76416"/>
            </a:avLst>
          </a:prstGeom>
          <a:noFill/>
          <a:ln w="28575" cap="flat" cmpd="sng">
            <a:solidFill>
              <a:schemeClr val="hlink"/>
            </a:solidFill>
            <a:prstDash val="solid"/>
            <a:headEnd type="none" w="med" len="med"/>
            <a:tailEnd type="none" w="med" len="med"/>
          </a:ln>
        </p:spPr>
        <p:txBody>
          <a:bodyPr lIns="0" tIns="8098" rIns="0" bIns="809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lnSpc>
                <a:spcPct val="150000"/>
              </a:lnSpc>
              <a:spcBef>
                <a:spcPct val="0"/>
              </a:spcBef>
              <a:buNone/>
            </a:pPr>
            <a:endParaRPr lang="zh-CN" altLang="en-US" sz="1400" dirty="0">
              <a:solidFill>
                <a:srgbClr val="FF0000"/>
              </a:solidFill>
            </a:endParaRPr>
          </a:p>
        </p:txBody>
      </p:sp>
      <p:sp>
        <p:nvSpPr>
          <p:cNvPr id="34833" name="文本框 5"/>
          <p:cNvSpPr txBox="1"/>
          <p:nvPr/>
        </p:nvSpPr>
        <p:spPr>
          <a:xfrm>
            <a:off x="2207260" y="5157470"/>
            <a:ext cx="1282065" cy="69151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spcBef>
                <a:spcPct val="0"/>
              </a:spcBef>
              <a:buNone/>
            </a:pPr>
            <a:r>
              <a:rPr lang="zh-CN" altLang="en-US" sz="1600" dirty="0"/>
              <a:t>萌发初步的规则意识</a:t>
            </a:r>
            <a:endParaRPr lang="zh-CN" altLang="en-US" sz="1600" dirty="0"/>
          </a:p>
        </p:txBody>
      </p:sp>
      <p:sp>
        <p:nvSpPr>
          <p:cNvPr id="4"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一、小班幼儿角色游戏的特点与指导</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（二）小班幼儿角色游戏的指导</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不同年龄班幼儿角色游戏的特点与指导</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ustDataLst>
      <p:tags r:id="rId3"/>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矩形 15"/>
          <p:cNvSpPr/>
          <p:nvPr/>
        </p:nvSpPr>
        <p:spPr>
          <a:xfrm>
            <a:off x="855345" y="2456180"/>
            <a:ext cx="8615045" cy="1490345"/>
          </a:xfrm>
          <a:prstGeom prst="rect">
            <a:avLst/>
          </a:prstGeom>
          <a:noFill/>
          <a:ln w="9525">
            <a:noFill/>
          </a:ln>
        </p:spPr>
        <p:txBody>
          <a:bodyPr tIns="0" bIns="0"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508000" algn="just" eaLnBrk="1" hangingPunct="1">
              <a:lnSpc>
                <a:spcPts val="3200"/>
              </a:lnSpc>
              <a:spcBef>
                <a:spcPct val="0"/>
              </a:spcBef>
              <a:buNone/>
              <a:extLst>
                <a:ext uri="{35155182-B16C-46BC-9424-99874614C6A1}">
                  <wpsdc:indentchars xmlns:wpsdc="http://www.wps.cn/officeDocument/2017/drawingmlCustomData" val="200" checksum="282533468"/>
                </a:ext>
              </a:extLst>
            </a:pPr>
            <a:r>
              <a:rPr lang="en-US" altLang="zh-CN" sz="2000" b="1" dirty="0">
                <a:latin typeface="宋体" panose="02010600030101010101" pitchFamily="2" charset="-122"/>
              </a:rPr>
              <a:t>1.</a:t>
            </a:r>
            <a:r>
              <a:rPr lang="zh-CN" altLang="da-DK" sz="2000" b="1" dirty="0">
                <a:latin typeface="宋体" panose="02010600030101010101" pitchFamily="2" charset="-122"/>
              </a:rPr>
              <a:t>角色间有交往愿望却缺乏交往技巧</a:t>
            </a:r>
            <a:endParaRPr lang="zh-CN" altLang="da-DK" sz="2000" b="1" dirty="0">
              <a:latin typeface="宋体" panose="02010600030101010101" pitchFamily="2" charset="-122"/>
            </a:endParaRPr>
          </a:p>
          <a:p>
            <a:pPr marL="0" lvl="0" indent="508000" algn="just" eaLnBrk="1" hangingPunct="1">
              <a:lnSpc>
                <a:spcPts val="3200"/>
              </a:lnSpc>
              <a:spcBef>
                <a:spcPct val="0"/>
              </a:spcBef>
              <a:buNone/>
              <a:extLst>
                <a:ext uri="{35155182-B16C-46BC-9424-99874614C6A1}">
                  <wpsdc:indentchars xmlns:wpsdc="http://www.wps.cn/officeDocument/2017/drawingmlCustomData" val="200" checksum="282533468"/>
                </a:ext>
              </a:extLst>
            </a:pPr>
            <a:r>
              <a:rPr lang="zh-CN" altLang="da-DK" sz="2000" dirty="0">
                <a:latin typeface="宋体" panose="02010600030101010101" pitchFamily="2" charset="-122"/>
              </a:rPr>
              <a:t>中班幼儿有了与同伴交往的愿望，但尚处于</a:t>
            </a:r>
            <a:r>
              <a:rPr lang="en-US" altLang="zh-CN" sz="2000" dirty="0">
                <a:latin typeface="宋体" panose="02010600030101010101" pitchFamily="2" charset="-122"/>
              </a:rPr>
              <a:t>“</a:t>
            </a:r>
            <a:r>
              <a:rPr lang="zh-CN" altLang="en-US" sz="2000" dirty="0">
                <a:latin typeface="宋体" panose="02010600030101010101" pitchFamily="2" charset="-122"/>
              </a:rPr>
              <a:t>自我中心</a:t>
            </a:r>
            <a:r>
              <a:rPr lang="en-US" altLang="zh-CN" sz="2000" dirty="0">
                <a:latin typeface="宋体" panose="02010600030101010101" pitchFamily="2" charset="-122"/>
              </a:rPr>
              <a:t>”</a:t>
            </a:r>
            <a:r>
              <a:rPr lang="zh-CN" altLang="en-US" sz="2000" dirty="0">
                <a:latin typeface="宋体" panose="02010600030101010101" pitchFamily="2" charset="-122"/>
              </a:rPr>
              <a:t>阶段，不能从别人的立场看问题，缺乏交往方法和技能。</a:t>
            </a:r>
            <a:endParaRPr lang="zh-CN" altLang="en-US" sz="2000" dirty="0">
              <a:latin typeface="宋体" panose="02010600030101010101" pitchFamily="2" charset="-122"/>
            </a:endParaRPr>
          </a:p>
        </p:txBody>
      </p:sp>
      <p:sp>
        <p:nvSpPr>
          <p:cNvPr id="36867" name="任意多边形 25"/>
          <p:cNvSpPr/>
          <p:nvPr/>
        </p:nvSpPr>
        <p:spPr>
          <a:xfrm rot="-2220000">
            <a:off x="4408488" y="1568450"/>
            <a:ext cx="115887" cy="1558925"/>
          </a:xfrm>
          <a:custGeom>
            <a:avLst/>
            <a:gdLst/>
            <a:ahLst/>
            <a:cxnLst>
              <a:cxn ang="0">
                <a:pos x="0" y="713573"/>
              </a:cxn>
              <a:cxn ang="0">
                <a:pos x="70498" y="765910"/>
              </a:cxn>
              <a:cxn ang="0">
                <a:pos x="70498" y="941289"/>
              </a:cxn>
              <a:cxn ang="0">
                <a:pos x="0" y="888952"/>
              </a:cxn>
              <a:cxn ang="0">
                <a:pos x="0" y="713573"/>
              </a:cxn>
              <a:cxn ang="0">
                <a:pos x="0" y="0"/>
              </a:cxn>
              <a:cxn ang="0">
                <a:pos x="70498" y="52337"/>
              </a:cxn>
              <a:cxn ang="0">
                <a:pos x="70498" y="221578"/>
              </a:cxn>
              <a:cxn ang="0">
                <a:pos x="0" y="169241"/>
              </a:cxn>
              <a:cxn ang="0">
                <a:pos x="0" y="0"/>
              </a:cxn>
            </a:cxnLst>
            <a:pathLst>
              <a:path w="190500" h="2581829">
                <a:moveTo>
                  <a:pt x="0" y="1957235"/>
                </a:moveTo>
                <a:lnTo>
                  <a:pt x="190500" y="2100788"/>
                </a:lnTo>
                <a:lnTo>
                  <a:pt x="190500" y="2581829"/>
                </a:lnTo>
                <a:lnTo>
                  <a:pt x="0" y="2438277"/>
                </a:lnTo>
                <a:lnTo>
                  <a:pt x="0" y="1957235"/>
                </a:lnTo>
                <a:close/>
                <a:moveTo>
                  <a:pt x="0" y="0"/>
                </a:moveTo>
                <a:lnTo>
                  <a:pt x="190500" y="143552"/>
                </a:lnTo>
                <a:lnTo>
                  <a:pt x="190500" y="607757"/>
                </a:lnTo>
                <a:lnTo>
                  <a:pt x="0" y="464205"/>
                </a:lnTo>
                <a:lnTo>
                  <a:pt x="0" y="0"/>
                </a:lnTo>
                <a:close/>
              </a:path>
            </a:pathLst>
          </a:custGeom>
          <a:solidFill>
            <a:schemeClr val="accent1">
              <a:alpha val="9804"/>
            </a:schemeClr>
          </a:solidFill>
          <a:ln w="9525">
            <a:noFill/>
          </a:ln>
        </p:spPr>
        <p:txBody>
          <a:bodyPr/>
          <a:p>
            <a:endParaRPr lang="zh-CN" altLang="en-US"/>
          </a:p>
        </p:txBody>
      </p:sp>
      <p:sp>
        <p:nvSpPr>
          <p:cNvPr id="30724" name="矩形 11"/>
          <p:cNvSpPr/>
          <p:nvPr/>
        </p:nvSpPr>
        <p:spPr>
          <a:xfrm flipH="1">
            <a:off x="839470" y="4004310"/>
            <a:ext cx="7211060" cy="1332230"/>
          </a:xfrm>
          <a:prstGeom prst="rect">
            <a:avLst/>
          </a:prstGeom>
          <a:noFill/>
          <a:ln w="9525">
            <a:noFill/>
          </a:ln>
        </p:spPr>
        <p:txBody>
          <a:bodyPr tIns="0" bIns="0" anchor="ctr"/>
          <a:lstStyle/>
          <a:p>
            <a:pPr marR="0" lvl="0" indent="508000" algn="l" defTabSz="914400" rtl="0" eaLnBrk="1" hangingPunct="1">
              <a:lnSpc>
                <a:spcPts val="3200"/>
              </a:lnSpc>
              <a:spcBef>
                <a:spcPct val="0"/>
              </a:spcBef>
              <a:spcAft>
                <a:spcPct val="0"/>
              </a:spcAft>
              <a:buClrTx/>
              <a:buSzTx/>
              <a:buFontTx/>
              <a:buNone/>
              <a:defRPr/>
              <a:extLst>
                <a:ext uri="{35155182-B16C-46BC-9424-99874614C6A1}">
                  <wpsdc:indentchars xmlns:wpsdc="http://www.wps.cn/officeDocument/2017/drawingmlCustomData" val="200" checksum="282533468"/>
                </a:ext>
              </a:extLst>
            </a:pPr>
            <a:endParaRPr kumimoji="0" lang="zh-CN" altLang="da-DK"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a:p>
            <a:pPr marR="0" lvl="0" indent="508000" algn="l" defTabSz="914400" rtl="0" eaLnBrk="1" hangingPunct="1">
              <a:lnSpc>
                <a:spcPts val="3200"/>
              </a:lnSpc>
              <a:spcBef>
                <a:spcPct val="0"/>
              </a:spcBef>
              <a:spcAft>
                <a:spcPct val="0"/>
              </a:spcAft>
              <a:buClrTx/>
              <a:buSzTx/>
              <a:buFontTx/>
              <a:buNone/>
              <a:defRPr/>
              <a:extLst>
                <a:ext uri="{35155182-B16C-46BC-9424-99874614C6A1}">
                  <wpsdc:indentchars xmlns:wpsdc="http://www.wps.cn/officeDocument/2017/drawingmlCustomData" val="200" checksum="282533468"/>
                </a:ext>
              </a:extLst>
            </a:pPr>
            <a:r>
              <a:rPr kumimoji="0" lang="en-US" altLang="zh-CN"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da-DK"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角色游戏占主导地位</a:t>
            </a:r>
            <a:endParaRPr kumimoji="0" lang="zh-CN" altLang="da-DK"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a:p>
            <a:pPr marR="0" lvl="0" indent="508000" algn="l" defTabSz="914400" rtl="0" eaLnBrk="1" hangingPunct="1">
              <a:lnSpc>
                <a:spcPts val="3200"/>
              </a:lnSpc>
              <a:spcBef>
                <a:spcPct val="0"/>
              </a:spcBef>
              <a:spcAft>
                <a:spcPct val="0"/>
              </a:spcAft>
              <a:buClrTx/>
              <a:buSzTx/>
              <a:buFontTx/>
              <a:buNone/>
              <a:defRPr/>
              <a:extLst>
                <a:ext uri="{35155182-B16C-46BC-9424-99874614C6A1}">
                  <wpsdc:indentchars xmlns:wpsdc="http://www.wps.cn/officeDocument/2017/drawingmlCustomData" val="200" checksum="282533468"/>
                </a:ext>
              </a:extLst>
            </a:pPr>
            <a:r>
              <a:rPr kumimoji="0" lang="zh-CN" altLang="da-DK" sz="2000" b="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由于幼儿身心发展水平的提高和生活经验的扩展，幼儿在游戏中尝试更多的反映社会生活经验的游戏主题。</a:t>
            </a:r>
            <a:endParaRPr kumimoji="0" lang="zh-CN" altLang="da-DK" sz="2000" b="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6869" name="Text Box 9"/>
          <p:cNvSpPr txBox="1"/>
          <p:nvPr/>
        </p:nvSpPr>
        <p:spPr>
          <a:xfrm>
            <a:off x="839470" y="6597333"/>
            <a:ext cx="6931025"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spcBef>
                <a:spcPct val="0"/>
              </a:spcBef>
              <a:buNone/>
            </a:pPr>
            <a:endParaRPr lang="zh-CN" altLang="en-US" dirty="0">
              <a:latin typeface="宋体" panose="02010600030101010101" pitchFamily="2" charset="-122"/>
              <a:sym typeface="Arial" panose="020B0604020202020204" pitchFamily="34" charset="0"/>
            </a:endParaRPr>
          </a:p>
        </p:txBody>
      </p:sp>
      <p:pic>
        <p:nvPicPr>
          <p:cNvPr id="43016" name="图片 4"/>
          <p:cNvPicPr>
            <a:picLocks noChangeAspect="1"/>
          </p:cNvPicPr>
          <p:nvPr/>
        </p:nvPicPr>
        <p:blipFill>
          <a:blip r:embed="rId1"/>
          <a:stretch>
            <a:fillRect/>
          </a:stretch>
        </p:blipFill>
        <p:spPr>
          <a:xfrm>
            <a:off x="8399780" y="3638550"/>
            <a:ext cx="2636520" cy="1977390"/>
          </a:xfrm>
          <a:prstGeom prst="rect">
            <a:avLst/>
          </a:prstGeom>
          <a:noFill/>
          <a:ln w="9525">
            <a:noFill/>
          </a:ln>
        </p:spPr>
      </p:pic>
      <p:sp>
        <p:nvSpPr>
          <p:cNvPr id="4"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二、中班幼儿角色游戏的特点与指导</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（一）中班幼儿角色游戏的特点——角色游戏的高峰期</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不同年龄班幼儿角色游戏的特点与指导</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fade">
                                      <p:cBhvr>
                                        <p:cTn id="7"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矩形 15"/>
          <p:cNvSpPr/>
          <p:nvPr/>
        </p:nvSpPr>
        <p:spPr>
          <a:xfrm>
            <a:off x="839470" y="2421255"/>
            <a:ext cx="10073005" cy="3184525"/>
          </a:xfrm>
          <a:prstGeom prst="rect">
            <a:avLst/>
          </a:prstGeom>
          <a:noFill/>
          <a:ln w="9525">
            <a:noFill/>
          </a:ln>
        </p:spPr>
        <p:txBody>
          <a:bodyPr tIns="0" bIns="0"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508000">
              <a:lnSpc>
                <a:spcPct val="150000"/>
              </a:lnSpc>
              <a:spcBef>
                <a:spcPct val="0"/>
              </a:spcBef>
              <a:buClr>
                <a:srgbClr val="00B0F0"/>
              </a:buClr>
              <a:buFont typeface="Wingdings" panose="05000000000000000000" pitchFamily="2" charset="2"/>
              <a:buNone/>
              <a:extLst>
                <a:ext uri="{35155182-B16C-46BC-9424-99874614C6A1}">
                  <wpsdc:indentchars xmlns:wpsdc="http://www.wps.cn/officeDocument/2017/drawingmlCustomData" val="200" checksum="282533468"/>
                </a:ext>
              </a:extLst>
            </a:pPr>
            <a:r>
              <a:rPr lang="en-US" altLang="zh-CN" sz="2000" b="1" dirty="0">
                <a:latin typeface="宋体" panose="02010600030101010101" pitchFamily="2" charset="-122"/>
              </a:rPr>
              <a:t>1.</a:t>
            </a:r>
            <a:r>
              <a:rPr lang="zh-CN" altLang="zh-CN" sz="2000" b="1" dirty="0">
                <a:latin typeface="宋体" panose="02010600030101010101" pitchFamily="2" charset="-122"/>
              </a:rPr>
              <a:t>提供丰富的游戏材料，支持幼儿玩多种经验的游戏</a:t>
            </a:r>
            <a:endParaRPr lang="zh-CN" altLang="zh-CN" sz="2000" b="1" dirty="0">
              <a:latin typeface="宋体" panose="02010600030101010101" pitchFamily="2" charset="-122"/>
            </a:endParaRPr>
          </a:p>
          <a:p>
            <a:pPr marL="0" lvl="0" indent="508000">
              <a:lnSpc>
                <a:spcPct val="150000"/>
              </a:lnSpc>
              <a:spcBef>
                <a:spcPct val="0"/>
              </a:spcBef>
              <a:buClr>
                <a:srgbClr val="00B0F0"/>
              </a:buClr>
              <a:buFont typeface="Wingdings" panose="05000000000000000000" pitchFamily="2" charset="2"/>
              <a:buNone/>
              <a:extLst>
                <a:ext uri="{35155182-B16C-46BC-9424-99874614C6A1}">
                  <wpsdc:indentchars xmlns:wpsdc="http://www.wps.cn/officeDocument/2017/drawingmlCustomData" val="200" checksum="282533468"/>
                </a:ext>
              </a:extLst>
            </a:pPr>
            <a:r>
              <a:rPr lang="en-US" altLang="zh-CN" sz="2000" b="1" dirty="0">
                <a:latin typeface="宋体" panose="02010600030101010101" pitchFamily="2" charset="-122"/>
              </a:rPr>
              <a:t>2.</a:t>
            </a:r>
            <a:r>
              <a:rPr lang="zh-CN" altLang="zh-CN" sz="2000" b="1" dirty="0">
                <a:latin typeface="宋体" panose="02010600030101010101" pitchFamily="2" charset="-122"/>
              </a:rPr>
              <a:t>根据幼儿的兴趣和需要增减角色</a:t>
            </a:r>
            <a:endParaRPr lang="zh-CN" altLang="zh-CN" sz="2000" dirty="0">
              <a:latin typeface="宋体" panose="02010600030101010101" pitchFamily="2" charset="-122"/>
            </a:endParaRPr>
          </a:p>
          <a:p>
            <a:pPr marL="0" lvl="0" indent="508000">
              <a:lnSpc>
                <a:spcPct val="150000"/>
              </a:lnSpc>
              <a:spcBef>
                <a:spcPct val="0"/>
              </a:spcBef>
              <a:buClr>
                <a:srgbClr val="00B0F0"/>
              </a:buClr>
              <a:buNone/>
              <a:extLst>
                <a:ext uri="{35155182-B16C-46BC-9424-99874614C6A1}">
                  <wpsdc:indentchars xmlns:wpsdc="http://www.wps.cn/officeDocument/2017/drawingmlCustomData" val="200" checksum="282533468"/>
                </a:ext>
              </a:extLst>
            </a:pPr>
            <a:r>
              <a:rPr lang="zh-CN" altLang="zh-CN" sz="2000" dirty="0">
                <a:latin typeface="宋体" panose="02010600030101010101" pitchFamily="2" charset="-122"/>
              </a:rPr>
              <a:t>适当添加</a:t>
            </a:r>
            <a:r>
              <a:rPr lang="zh-CN" altLang="zh-CN" sz="2000" dirty="0">
                <a:latin typeface="Calibri" panose="020F0502020204030204" pitchFamily="34" charset="0"/>
              </a:rPr>
              <a:t>“</a:t>
            </a:r>
            <a:r>
              <a:rPr lang="zh-CN" altLang="zh-CN" sz="2000" dirty="0">
                <a:latin typeface="宋体" panose="02010600030101010101" pitchFamily="2" charset="-122"/>
              </a:rPr>
              <a:t>热门</a:t>
            </a:r>
            <a:r>
              <a:rPr lang="zh-CN" altLang="zh-CN" sz="2000" dirty="0">
                <a:latin typeface="Calibri" panose="020F0502020204030204" pitchFamily="34" charset="0"/>
              </a:rPr>
              <a:t>”</a:t>
            </a:r>
            <a:r>
              <a:rPr lang="zh-CN" altLang="zh-CN" sz="2000" dirty="0">
                <a:latin typeface="宋体" panose="02010600030101010101" pitchFamily="2" charset="-122"/>
              </a:rPr>
              <a:t>游戏区域的数量。根据幼儿的经验和兴趣，适当增加热门角色，减少冷门角色</a:t>
            </a:r>
            <a:endParaRPr lang="zh-CN" altLang="zh-CN" sz="2000" dirty="0">
              <a:latin typeface="宋体" panose="02010600030101010101" pitchFamily="2" charset="-122"/>
            </a:endParaRPr>
          </a:p>
          <a:p>
            <a:pPr marL="0" lvl="0" indent="508000">
              <a:lnSpc>
                <a:spcPct val="150000"/>
              </a:lnSpc>
              <a:spcBef>
                <a:spcPct val="0"/>
              </a:spcBef>
              <a:buClr>
                <a:srgbClr val="00B0F0"/>
              </a:buClr>
              <a:buFont typeface="Wingdings" panose="05000000000000000000" pitchFamily="2" charset="2"/>
              <a:buNone/>
              <a:extLst>
                <a:ext uri="{35155182-B16C-46BC-9424-99874614C6A1}">
                  <wpsdc:indentchars xmlns:wpsdc="http://www.wps.cn/officeDocument/2017/drawingmlCustomData" val="200" checksum="282533468"/>
                </a:ext>
              </a:extLst>
            </a:pPr>
            <a:r>
              <a:rPr lang="en-US" altLang="zh-CN" sz="2000" b="1" dirty="0">
                <a:latin typeface="宋体" panose="02010600030101010101" pitchFamily="2" charset="-122"/>
              </a:rPr>
              <a:t>3.</a:t>
            </a:r>
            <a:r>
              <a:rPr lang="zh-CN" altLang="zh-CN" sz="2000" b="1" dirty="0">
                <a:latin typeface="宋体" panose="02010600030101010101" pitchFamily="2" charset="-122"/>
              </a:rPr>
              <a:t>以游戏者身份参与游戏，观察了解游戏中幼儿的想法和需要</a:t>
            </a:r>
            <a:endParaRPr lang="zh-CN" altLang="zh-CN" sz="2000" dirty="0">
              <a:latin typeface="宋体" panose="02010600030101010101" pitchFamily="2" charset="-122"/>
            </a:endParaRPr>
          </a:p>
          <a:p>
            <a:pPr marL="0" lvl="0" indent="508000">
              <a:lnSpc>
                <a:spcPct val="150000"/>
              </a:lnSpc>
              <a:spcBef>
                <a:spcPct val="0"/>
              </a:spcBef>
              <a:buClr>
                <a:srgbClr val="00B0F0"/>
              </a:buClr>
              <a:buFont typeface="Wingdings" panose="05000000000000000000" pitchFamily="2" charset="2"/>
              <a:buNone/>
              <a:extLst>
                <a:ext uri="{35155182-B16C-46BC-9424-99874614C6A1}">
                  <wpsdc:indentchars xmlns:wpsdc="http://www.wps.cn/officeDocument/2017/drawingmlCustomData" val="200" checksum="282533468"/>
                </a:ext>
              </a:extLst>
            </a:pPr>
            <a:r>
              <a:rPr lang="en-US" altLang="zh-CN" sz="2000" b="1" dirty="0">
                <a:latin typeface="宋体" panose="02010600030101010101" pitchFamily="2" charset="-122"/>
              </a:rPr>
              <a:t>4.</a:t>
            </a:r>
            <a:r>
              <a:rPr lang="zh-CN" altLang="zh-CN" sz="2000" b="1" dirty="0">
                <a:latin typeface="宋体" panose="02010600030101010101" pitchFamily="2" charset="-122"/>
              </a:rPr>
              <a:t>引导幼儿分享游戏经验，丰富游戏情节</a:t>
            </a:r>
            <a:endParaRPr lang="zh-CN" altLang="zh-CN" sz="2000" b="1" dirty="0">
              <a:latin typeface="宋体" panose="02010600030101010101" pitchFamily="2" charset="-122"/>
            </a:endParaRPr>
          </a:p>
        </p:txBody>
      </p:sp>
      <p:sp>
        <p:nvSpPr>
          <p:cNvPr id="4"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二、中班幼儿角色游戏的特点与指导</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（二）中班幼儿角色游戏的指导</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不同年龄班幼儿角色游戏的特点与指导</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0" name="文本占位符 18434"/>
          <p:cNvSpPr>
            <a:spLocks noGrp="1"/>
          </p:cNvSpPr>
          <p:nvPr>
            <p:ph idx="1"/>
          </p:nvPr>
        </p:nvSpPr>
        <p:spPr/>
        <p:txBody>
          <a:bodyPr vert="horz" wrap="square" lIns="91440" tIns="45720" rIns="91440" bIns="45720" anchor="t" anchorCtr="0"/>
          <a:p>
            <a:pPr marL="0" indent="0">
              <a:lnSpc>
                <a:spcPct val="150000"/>
              </a:lnSpc>
              <a:buNone/>
            </a:pPr>
            <a:r>
              <a:rPr lang="en-US" altLang="zh-CN" b="1" dirty="0">
                <a:solidFill>
                  <a:srgbClr val="FFFF00"/>
                </a:solidFill>
                <a:latin typeface="黑体" panose="02010609060101010101" pitchFamily="49" charset="-122"/>
                <a:ea typeface="黑体" panose="02010609060101010101" pitchFamily="49" charset="-122"/>
              </a:rPr>
              <a:t>         </a:t>
            </a:r>
            <a:endParaRPr lang="en-US" altLang="zh-CN" b="1" dirty="0">
              <a:solidFill>
                <a:srgbClr val="FFFF00"/>
              </a:solidFill>
              <a:latin typeface="黑体" panose="02010609060101010101" pitchFamily="49" charset="-122"/>
              <a:ea typeface="黑体" panose="02010609060101010101" pitchFamily="49" charset="-122"/>
            </a:endParaRPr>
          </a:p>
          <a:p>
            <a:pPr marL="0" indent="0">
              <a:lnSpc>
                <a:spcPct val="150000"/>
              </a:lnSpc>
              <a:buNone/>
            </a:pPr>
            <a:r>
              <a:rPr lang="en-US" altLang="zh-CN" sz="3600" b="1" dirty="0">
                <a:solidFill>
                  <a:srgbClr val="FFFF00"/>
                </a:solidFill>
                <a:latin typeface="黑体" panose="02010609060101010101" pitchFamily="49" charset="-122"/>
                <a:ea typeface="黑体" panose="02010609060101010101" pitchFamily="49" charset="-122"/>
                <a:sym typeface="Arial" panose="020B0604020202020204" pitchFamily="34" charset="0"/>
              </a:rPr>
              <a:t>          </a:t>
            </a:r>
            <a:endParaRPr lang="zh-CN" altLang="en-US" sz="3600" dirty="0">
              <a:solidFill>
                <a:srgbClr val="FFFF00"/>
              </a:solidFill>
              <a:latin typeface="黑体" panose="02010609060101010101" pitchFamily="49" charset="-122"/>
              <a:ea typeface="黑体" panose="02010609060101010101" pitchFamily="49" charset="-122"/>
              <a:sym typeface="Arial" panose="020B0604020202020204" pitchFamily="34" charset="0"/>
            </a:endParaRPr>
          </a:p>
          <a:p>
            <a:pPr marL="0" indent="0">
              <a:lnSpc>
                <a:spcPct val="150000"/>
              </a:lnSpc>
              <a:buNone/>
            </a:pPr>
            <a:endParaRPr lang="zh-CN" altLang="en-US" sz="3600" b="1" dirty="0">
              <a:latin typeface="黑体" panose="02010609060101010101" pitchFamily="49" charset="-122"/>
              <a:ea typeface="黑体" panose="02010609060101010101" pitchFamily="49" charset="-122"/>
              <a:sym typeface="Arial" panose="020B0604020202020204" pitchFamily="34" charset="0"/>
            </a:endParaRPr>
          </a:p>
        </p:txBody>
      </p:sp>
      <p:grpSp>
        <p:nvGrpSpPr>
          <p:cNvPr id="39939" name="组合 6"/>
          <p:cNvGrpSpPr/>
          <p:nvPr/>
        </p:nvGrpSpPr>
        <p:grpSpPr>
          <a:xfrm>
            <a:off x="2062196" y="3352142"/>
            <a:ext cx="7924493" cy="2550354"/>
            <a:chOff x="2966" y="4462"/>
            <a:chExt cx="14661" cy="3831"/>
          </a:xfrm>
        </p:grpSpPr>
        <p:sp>
          <p:nvSpPr>
            <p:cNvPr id="39943" name="文本框 8"/>
            <p:cNvSpPr txBox="1"/>
            <p:nvPr/>
          </p:nvSpPr>
          <p:spPr>
            <a:xfrm>
              <a:off x="2967" y="4577"/>
              <a:ext cx="3968" cy="1817"/>
            </a:xfrm>
            <a:prstGeom prst="rect">
              <a:avLst/>
            </a:prstGeom>
            <a:noFill/>
            <a:ln w="9525">
              <a:noFill/>
            </a:ln>
          </p:spPr>
          <p:txBody>
            <a:bodyPr lIns="0" tIns="0" rIns="0" bIns="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zh-CN" altLang="en-US" sz="2000" dirty="0">
                  <a:latin typeface="宋体" panose="02010600030101010101" pitchFamily="2" charset="-122"/>
                </a:rPr>
                <a:t>主动选择并有计划地开展游戏</a:t>
              </a:r>
              <a:endParaRPr lang="zh-CN" altLang="en-US" sz="2000" b="1" dirty="0">
                <a:latin typeface="宋体" panose="02010600030101010101" pitchFamily="2" charset="-122"/>
              </a:endParaRPr>
            </a:p>
            <a:p>
              <a:pPr marL="0" lvl="0" indent="0" algn="r" eaLnBrk="1" hangingPunct="1">
                <a:spcBef>
                  <a:spcPct val="0"/>
                </a:spcBef>
                <a:buNone/>
              </a:pPr>
              <a:endParaRPr lang="zh-CN" altLang="en-US" sz="2000" b="1" dirty="0">
                <a:latin typeface="宋体" panose="02010600030101010101" pitchFamily="2" charset="-122"/>
              </a:endParaRPr>
            </a:p>
          </p:txBody>
        </p:sp>
        <p:sp>
          <p:nvSpPr>
            <p:cNvPr id="39944" name="文本框 33"/>
            <p:cNvSpPr txBox="1"/>
            <p:nvPr/>
          </p:nvSpPr>
          <p:spPr>
            <a:xfrm flipH="1">
              <a:off x="12282" y="4462"/>
              <a:ext cx="5345" cy="1815"/>
            </a:xfrm>
            <a:prstGeom prst="rect">
              <a:avLst/>
            </a:prstGeom>
            <a:noFill/>
            <a:ln w="9525">
              <a:noFill/>
            </a:ln>
          </p:spPr>
          <p:txBody>
            <a:bodyPr lIns="0" tIns="0" rIns="0" bIns="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zh-CN" altLang="en-US" sz="2000" dirty="0">
                  <a:latin typeface="宋体" panose="02010600030101010101" pitchFamily="2" charset="-122"/>
                </a:rPr>
                <a:t>游戏主题新颖</a:t>
              </a:r>
              <a:endParaRPr lang="zh-CN" altLang="en-US" sz="2000" dirty="0">
                <a:latin typeface="宋体" panose="02010600030101010101" pitchFamily="2" charset="-122"/>
              </a:endParaRPr>
            </a:p>
          </p:txBody>
        </p:sp>
        <p:sp>
          <p:nvSpPr>
            <p:cNvPr id="39945" name="文本框 65"/>
            <p:cNvSpPr txBox="1"/>
            <p:nvPr/>
          </p:nvSpPr>
          <p:spPr>
            <a:xfrm>
              <a:off x="2966" y="6586"/>
              <a:ext cx="3979" cy="1707"/>
            </a:xfrm>
            <a:prstGeom prst="rect">
              <a:avLst/>
            </a:prstGeom>
            <a:noFill/>
            <a:ln w="9525">
              <a:noFill/>
            </a:ln>
          </p:spPr>
          <p:txBody>
            <a:bodyPr lIns="0" tIns="0" rIns="0" bIns="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zh-CN" altLang="en-US" sz="2000" dirty="0">
                  <a:latin typeface="宋体" panose="02010600030101010101" pitchFamily="2" charset="-122"/>
                </a:rPr>
                <a:t>角色意识明显，角色有分工合作</a:t>
              </a:r>
              <a:endParaRPr lang="zh-CN" altLang="en-US" sz="2000" dirty="0">
                <a:latin typeface="宋体" panose="02010600030101010101" pitchFamily="2" charset="-122"/>
              </a:endParaRPr>
            </a:p>
          </p:txBody>
        </p:sp>
        <p:sp>
          <p:nvSpPr>
            <p:cNvPr id="39946" name="文本框 73"/>
            <p:cNvSpPr txBox="1"/>
            <p:nvPr/>
          </p:nvSpPr>
          <p:spPr>
            <a:xfrm flipH="1">
              <a:off x="12294" y="6416"/>
              <a:ext cx="4059" cy="1650"/>
            </a:xfrm>
            <a:prstGeom prst="rect">
              <a:avLst/>
            </a:prstGeom>
            <a:noFill/>
            <a:ln w="9525">
              <a:noFill/>
            </a:ln>
          </p:spPr>
          <p:txBody>
            <a:bodyPr lIns="0" tIns="0" rIns="0" bIns="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None/>
              </a:pPr>
              <a:r>
                <a:rPr lang="zh-CN" altLang="en-US" sz="2000" dirty="0">
                  <a:latin typeface="宋体" panose="02010600030101010101" pitchFamily="2" charset="-122"/>
                </a:rPr>
                <a:t>游戏中能反映情节的细节特征</a:t>
              </a:r>
              <a:endParaRPr lang="zh-CN" altLang="en-US" sz="2000" dirty="0">
                <a:latin typeface="宋体" panose="02010600030101010101" pitchFamily="2" charset="-122"/>
              </a:endParaRPr>
            </a:p>
          </p:txBody>
        </p:sp>
      </p:grpSp>
      <p:pic>
        <p:nvPicPr>
          <p:cNvPr id="35" name="内容占位符 3"/>
          <p:cNvPicPr>
            <a:picLocks noChangeAspect="1"/>
          </p:cNvPicPr>
          <p:nvPr/>
        </p:nvPicPr>
        <p:blipFill>
          <a:blip r:embed="rId1" cstate="print"/>
          <a:stretch>
            <a:fillRect/>
          </a:stretch>
        </p:blipFill>
        <p:spPr bwMode="auto">
          <a:xfrm rot="5400000">
            <a:off x="4201160" y="3100705"/>
            <a:ext cx="2852420" cy="20878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 三、大班幼儿角色游戏的特点与指导</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（一）大班幼儿角色游戏的特点：处于合作游戏阶段，喜欢主题新颖的游戏</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不同年龄班幼儿角色游戏的特点与指导</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63" name="组合 3"/>
          <p:cNvGrpSpPr/>
          <p:nvPr/>
        </p:nvGrpSpPr>
        <p:grpSpPr>
          <a:xfrm>
            <a:off x="1231622" y="1917046"/>
            <a:ext cx="8397125" cy="3983404"/>
            <a:chOff x="-423" y="2302"/>
            <a:chExt cx="15922" cy="6697"/>
          </a:xfrm>
        </p:grpSpPr>
        <p:sp>
          <p:nvSpPr>
            <p:cNvPr id="40964" name="文本框 7"/>
            <p:cNvSpPr txBox="1"/>
            <p:nvPr/>
          </p:nvSpPr>
          <p:spPr>
            <a:xfrm>
              <a:off x="-423" y="5084"/>
              <a:ext cx="9473" cy="647"/>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Font typeface="Wingdings" panose="05000000000000000000" pitchFamily="2" charset="2"/>
                <a:buNone/>
              </a:pPr>
              <a:r>
                <a:rPr lang="en-US" altLang="zh-CN" sz="2000" dirty="0">
                  <a:latin typeface="宋体" panose="02010600030101010101" pitchFamily="2" charset="-122"/>
                </a:rPr>
                <a:t>2.</a:t>
              </a:r>
              <a:r>
                <a:rPr lang="zh-CN" altLang="en-US" sz="2000" dirty="0">
                  <a:latin typeface="宋体" panose="02010600030101010101" pitchFamily="2" charset="-122"/>
                </a:rPr>
                <a:t>在自由选择游戏中学会自我调适</a:t>
              </a:r>
              <a:endParaRPr lang="zh-CN" altLang="en-US" sz="2000" dirty="0">
                <a:latin typeface="宋体" panose="02010600030101010101" pitchFamily="2" charset="-122"/>
              </a:endParaRPr>
            </a:p>
          </p:txBody>
        </p:sp>
        <p:sp>
          <p:nvSpPr>
            <p:cNvPr id="40965" name="文本框 8"/>
            <p:cNvSpPr txBox="1"/>
            <p:nvPr/>
          </p:nvSpPr>
          <p:spPr>
            <a:xfrm>
              <a:off x="-423" y="6028"/>
              <a:ext cx="7766" cy="66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Font typeface="Wingdings" panose="05000000000000000000" pitchFamily="2" charset="2"/>
                <a:buNone/>
              </a:pPr>
              <a:r>
                <a:rPr lang="en-US" altLang="zh-CN" sz="2000" dirty="0">
                  <a:latin typeface="宋体" panose="02010600030101010101" pitchFamily="2" charset="-122"/>
                </a:rPr>
                <a:t>3.</a:t>
              </a:r>
              <a:r>
                <a:rPr lang="zh-CN" altLang="en-US" sz="2000" dirty="0">
                  <a:latin typeface="宋体" panose="02010600030101010101" pitchFamily="2" charset="-122"/>
                </a:rPr>
                <a:t>允许幼儿自发生成新角色</a:t>
              </a:r>
              <a:endParaRPr lang="zh-CN" altLang="en-US" sz="2000" dirty="0">
                <a:latin typeface="宋体" panose="02010600030101010101" pitchFamily="2" charset="-122"/>
              </a:endParaRPr>
            </a:p>
          </p:txBody>
        </p:sp>
        <p:sp>
          <p:nvSpPr>
            <p:cNvPr id="40966" name="文本框 10"/>
            <p:cNvSpPr txBox="1"/>
            <p:nvPr/>
          </p:nvSpPr>
          <p:spPr>
            <a:xfrm>
              <a:off x="-423" y="6993"/>
              <a:ext cx="10960" cy="66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Font typeface="Wingdings" panose="05000000000000000000" pitchFamily="2" charset="2"/>
                <a:buNone/>
              </a:pPr>
              <a:r>
                <a:rPr lang="en-US" altLang="zh-CN" sz="2000" dirty="0">
                  <a:latin typeface="宋体" panose="02010600030101010101" pitchFamily="2" charset="-122"/>
                </a:rPr>
                <a:t>4.</a:t>
              </a:r>
              <a:r>
                <a:rPr lang="zh-CN" altLang="en-US" sz="2000" dirty="0">
                  <a:latin typeface="宋体" panose="02010600030101010101" pitchFamily="2" charset="-122"/>
                </a:rPr>
                <a:t>引导幼儿进行讨论，推动游戏情节发展</a:t>
              </a:r>
              <a:endParaRPr lang="zh-CN" altLang="en-US" sz="2000" dirty="0">
                <a:latin typeface="宋体" panose="02010600030101010101" pitchFamily="2" charset="-122"/>
              </a:endParaRPr>
            </a:p>
          </p:txBody>
        </p:sp>
        <p:grpSp>
          <p:nvGrpSpPr>
            <p:cNvPr id="40967" name="组合 4"/>
            <p:cNvGrpSpPr/>
            <p:nvPr/>
          </p:nvGrpSpPr>
          <p:grpSpPr>
            <a:xfrm>
              <a:off x="-423" y="2302"/>
              <a:ext cx="15922" cy="6697"/>
              <a:chOff x="-423" y="2302"/>
              <a:chExt cx="15922" cy="6697"/>
            </a:xfrm>
          </p:grpSpPr>
          <p:sp>
            <p:nvSpPr>
              <p:cNvPr id="40968" name="文本框 1"/>
              <p:cNvSpPr txBox="1"/>
              <p:nvPr/>
            </p:nvSpPr>
            <p:spPr>
              <a:xfrm>
                <a:off x="-423" y="4117"/>
                <a:ext cx="10498" cy="6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Font typeface="Wingdings" panose="05000000000000000000" pitchFamily="2" charset="2"/>
                  <a:buNone/>
                </a:pPr>
                <a:r>
                  <a:rPr lang="en-US" altLang="zh-CN" sz="2000" dirty="0">
                    <a:latin typeface="宋体" panose="02010600030101010101" pitchFamily="2" charset="-122"/>
                  </a:rPr>
                  <a:t>1.</a:t>
                </a:r>
                <a:r>
                  <a:rPr lang="zh-CN" altLang="en-US" sz="2000" dirty="0">
                    <a:latin typeface="宋体" panose="02010600030101010101" pitchFamily="2" charset="-122"/>
                  </a:rPr>
                  <a:t>鼓励师生一起准备材料、布置场地</a:t>
                </a:r>
                <a:endParaRPr lang="zh-CN" altLang="en-US" sz="2000" dirty="0">
                  <a:latin typeface="宋体" panose="02010600030101010101" pitchFamily="2" charset="-122"/>
                </a:endParaRPr>
              </a:p>
            </p:txBody>
          </p:sp>
          <p:sp>
            <p:nvSpPr>
              <p:cNvPr id="40969" name="文本框 11"/>
              <p:cNvSpPr txBox="1"/>
              <p:nvPr/>
            </p:nvSpPr>
            <p:spPr>
              <a:xfrm>
                <a:off x="-423" y="7958"/>
                <a:ext cx="13603" cy="66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spcBef>
                    <a:spcPct val="0"/>
                  </a:spcBef>
                  <a:buFont typeface="Wingdings" panose="05000000000000000000" pitchFamily="2" charset="2"/>
                  <a:buNone/>
                </a:pPr>
                <a:r>
                  <a:rPr lang="en-US" altLang="zh-CN" sz="2000" dirty="0">
                    <a:latin typeface="宋体" panose="02010600030101010101" pitchFamily="2" charset="-122"/>
                  </a:rPr>
                  <a:t>5.</a:t>
                </a:r>
                <a:r>
                  <a:rPr lang="zh-CN" altLang="en-US" sz="2000" dirty="0">
                    <a:latin typeface="宋体" panose="02010600030101010101" pitchFamily="2" charset="-122"/>
                  </a:rPr>
                  <a:t>利用分享环节培养良好行为习惯与学习品质</a:t>
                </a:r>
                <a:endParaRPr lang="zh-CN" altLang="en-US" sz="2000" dirty="0">
                  <a:latin typeface="宋体" panose="02010600030101010101" pitchFamily="2" charset="-122"/>
                </a:endParaRPr>
              </a:p>
            </p:txBody>
          </p:sp>
          <p:pic>
            <p:nvPicPr>
              <p:cNvPr id="8" name="图片 -2147482621"/>
              <p:cNvPicPr>
                <a:picLocks noChangeAspect="1" noChangeArrowheads="1"/>
              </p:cNvPicPr>
              <p:nvPr/>
            </p:nvPicPr>
            <p:blipFill>
              <a:blip r:embed="rId1" cstate="print">
                <a:lum bright="-10000" contrast="-10000"/>
                <a:extLst>
                  <a:ext uri="{28A0092B-C50C-407E-A947-70E740481C1C}">
                    <a14:useLocalDpi xmlns:a14="http://schemas.microsoft.com/office/drawing/2010/main" val="0"/>
                  </a:ext>
                </a:extLst>
              </a:blip>
              <a:srcRect/>
              <a:stretch>
                <a:fillRect/>
              </a:stretch>
            </p:blipFill>
            <p:spPr bwMode="auto">
              <a:xfrm>
                <a:off x="12062" y="5691"/>
                <a:ext cx="3185" cy="33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7" y="2302"/>
                <a:ext cx="3832" cy="33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 三、大班幼儿角色游戏的特点与指导</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（二）大班幼儿角色游戏的指导</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不同年龄班幼儿角色游戏的特点与指导</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altLang="zh-CN" sz="2800" dirty="0">
                <a:solidFill>
                  <a:schemeClr val="tx1"/>
                </a:solidFill>
                <a:latin typeface="宋体" panose="02010600030101010101" pitchFamily="2" charset="-122"/>
                <a:sym typeface="+mn-ea"/>
              </a:rPr>
              <a:t>第三节  角色游戏的案例</a:t>
            </a:r>
            <a:r>
              <a:rPr lang="zh-CN" sz="2800" dirty="0">
                <a:solidFill>
                  <a:schemeClr val="tx1"/>
                </a:solidFill>
                <a:latin typeface="宋体" panose="02010600030101010101" pitchFamily="2" charset="-122"/>
                <a:sym typeface="+mn-ea"/>
              </a:rPr>
              <a:t>与</a:t>
            </a:r>
            <a:r>
              <a:rPr altLang="zh-CN" sz="2800" dirty="0">
                <a:solidFill>
                  <a:schemeClr val="tx1"/>
                </a:solidFill>
                <a:latin typeface="宋体" panose="02010600030101010101" pitchFamily="2" charset="-122"/>
                <a:sym typeface="+mn-ea"/>
              </a:rPr>
              <a:t>分析</a:t>
            </a:r>
            <a:endParaRPr altLang="zh-CN" sz="2800" dirty="0">
              <a:solidFill>
                <a:schemeClr val="tx1"/>
              </a:solidFill>
              <a:latin typeface="宋体" panose="02010600030101010101" pitchFamily="2"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9625" y="1732280"/>
            <a:ext cx="10515600" cy="4131310"/>
          </a:xfrm>
        </p:spPr>
        <p:txBody>
          <a:bodyPr vert="horz" wrap="square" lIns="91440" tIns="45720" rIns="91440" bIns="45720" numCol="1" anchor="t" anchorCtr="0" compatLnSpc="1"/>
          <a:lstStyle/>
          <a:p>
            <a:pPr marL="0" marR="0" lvl="0" indent="508000" algn="l" defTabSz="914400" rtl="0" eaLnBrk="0" fontAlgn="base" latinLnBrk="0" hangingPunct="0">
              <a:lnSpc>
                <a:spcPct val="250000"/>
              </a:lnSpc>
              <a:spcBef>
                <a:spcPts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mn-ea"/>
                <a:ea typeface="+mn-ea"/>
                <a:cs typeface="+mn-ea"/>
              </a:rPr>
              <a:t>一、小班：反反复复乘公交</a:t>
            </a:r>
            <a:endParaRPr kumimoji="0" lang="zh-CN" altLang="en-US" sz="2400" b="0" i="0" u="none" strike="noStrike" kern="0" cap="none" spc="0" normalizeH="0" baseline="0" noProof="0" dirty="0">
              <a:ln>
                <a:noFill/>
              </a:ln>
              <a:solidFill>
                <a:schemeClr val="tx1"/>
              </a:solidFill>
              <a:effectLst/>
              <a:uLnTx/>
              <a:uFillTx/>
              <a:latin typeface="+mn-ea"/>
              <a:ea typeface="+mn-ea"/>
              <a:cs typeface="+mn-ea"/>
            </a:endParaRPr>
          </a:p>
          <a:p>
            <a:pPr marL="0" marR="0" lvl="0" indent="508000" algn="l" defTabSz="914400" rtl="0" eaLnBrk="0" fontAlgn="base" latinLnBrk="0" hangingPunct="0">
              <a:lnSpc>
                <a:spcPct val="250000"/>
              </a:lnSpc>
              <a:spcBef>
                <a:spcPts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mn-ea"/>
                <a:ea typeface="+mn-ea"/>
                <a:cs typeface="+mn-ea"/>
              </a:rPr>
              <a:t>二、中班：陆陆续续出新车</a:t>
            </a:r>
            <a:endParaRPr kumimoji="0" lang="zh-CN" altLang="en-US" sz="2400" b="0" i="0" u="none" strike="noStrike" kern="0" cap="none" spc="0" normalizeH="0" baseline="0" noProof="0" dirty="0">
              <a:ln>
                <a:noFill/>
              </a:ln>
              <a:solidFill>
                <a:schemeClr val="tx1"/>
              </a:solidFill>
              <a:effectLst/>
              <a:uLnTx/>
              <a:uFillTx/>
              <a:latin typeface="+mn-ea"/>
              <a:ea typeface="+mn-ea"/>
              <a:cs typeface="+mn-ea"/>
            </a:endParaRPr>
          </a:p>
          <a:p>
            <a:pPr marL="0" marR="0" lvl="0" indent="508000" algn="l" defTabSz="914400" rtl="0" eaLnBrk="0" fontAlgn="base" latinLnBrk="0" hangingPunct="0">
              <a:lnSpc>
                <a:spcPct val="250000"/>
              </a:lnSpc>
              <a:spcBef>
                <a:spcPts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mn-ea"/>
                <a:ea typeface="+mn-ea"/>
                <a:cs typeface="+mn-ea"/>
              </a:rPr>
              <a:t>三、大班：商商量量去旅游</a:t>
            </a:r>
            <a:endParaRPr kumimoji="0" lang="zh-CN" altLang="en-US" sz="2400" b="0" i="0" u="none" strike="noStrike" kern="0" cap="none" spc="0" normalizeH="0" baseline="0" noProof="0" dirty="0">
              <a:ln>
                <a:noFill/>
              </a:ln>
              <a:solidFill>
                <a:schemeClr val="tx1"/>
              </a:solidFill>
              <a:effectLst/>
              <a:uLnTx/>
              <a:uFillTx/>
              <a:latin typeface="+mn-ea"/>
              <a:ea typeface="+mn-ea"/>
              <a:cs typeface="+mn-ea"/>
            </a:endParaRPr>
          </a:p>
        </p:txBody>
      </p:sp>
      <p:pic>
        <p:nvPicPr>
          <p:cNvPr id="41988" name="图片 1073742882"/>
          <p:cNvPicPr>
            <a:picLocks noChangeAspect="1"/>
          </p:cNvPicPr>
          <p:nvPr/>
        </p:nvPicPr>
        <p:blipFill>
          <a:blip r:embed="rId1">
            <a:lum contrast="-20000"/>
          </a:blip>
          <a:srcRect t="12111"/>
          <a:stretch>
            <a:fillRect/>
          </a:stretch>
        </p:blipFill>
        <p:spPr>
          <a:xfrm>
            <a:off x="7642225" y="2276475"/>
            <a:ext cx="2463800" cy="2462213"/>
          </a:xfrm>
          <a:prstGeom prst="rect">
            <a:avLst/>
          </a:prstGeom>
          <a:noFill/>
          <a:ln w="9525">
            <a:noFill/>
          </a:ln>
        </p:spPr>
      </p:pic>
      <p:sp>
        <p:nvSpPr>
          <p:cNvPr id="5"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lang="zh-CN" altLang="zh-CN" sz="3200" dirty="0">
              <a:solidFill>
                <a:schemeClr val="tx1"/>
              </a:solidFill>
              <a:latin typeface="宋体" panose="02010600030101010101" pitchFamily="2"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67080" y="1198880"/>
            <a:ext cx="10515600" cy="1381125"/>
          </a:xfrm>
        </p:spPr>
        <p:txBody>
          <a:bodyPr vert="horz" wrap="square" lIns="91440" tIns="45720" rIns="91440" bIns="45720" numCol="1" anchor="t" anchorCtr="0" compatLnSpc="1"/>
          <a:lstStyle/>
          <a:p>
            <a:pPr marL="0" marR="0" lvl="0" indent="508000" algn="l" defTabSz="914400" rtl="0" latinLnBrk="0">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0" i="0" u="none" strike="noStrike" kern="0" cap="none" spc="0" normalizeH="0" baseline="0" noProof="0" dirty="0">
                <a:ln>
                  <a:noFill/>
                </a:ln>
                <a:solidFill>
                  <a:schemeClr val="tx1"/>
                </a:solidFill>
                <a:effectLst/>
                <a:uLnTx/>
                <a:uFillTx/>
                <a:latin typeface="+mn-lt"/>
                <a:ea typeface="+mn-ea"/>
              </a:rPr>
              <a:t>这是一个为期三年的角色游戏指导案例。幼儿从小班到大班的游戏历程，在幼儿角色游戏的过程中，教师持续关注并观察幼儿游戏“汽车”的情节中的兴趣、经验和行为，及时给与必要的支持和帮助，实现游戏教育功能最大化。</a:t>
            </a:r>
            <a:endParaRPr kumimoji="0" lang="zh-CN" altLang="zh-CN" sz="2000" b="0" i="0" u="none" strike="noStrike" kern="0" cap="none" spc="0" normalizeH="0" baseline="0" noProof="0" dirty="0">
              <a:ln>
                <a:noFill/>
              </a:ln>
              <a:solidFill>
                <a:schemeClr val="tx1"/>
              </a:solidFill>
              <a:effectLst/>
              <a:uLnTx/>
              <a:uFillTx/>
              <a:latin typeface="+mn-lt"/>
              <a:ea typeface="+mn-ea"/>
            </a:endParaRPr>
          </a:p>
        </p:txBody>
      </p:sp>
      <p:sp>
        <p:nvSpPr>
          <p:cNvPr id="5"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lang="zh-CN" altLang="zh-CN" sz="3200" dirty="0">
              <a:solidFill>
                <a:schemeClr val="tx1"/>
              </a:solidFill>
              <a:latin typeface="宋体" panose="02010600030101010101" pitchFamily="2" charset="-122"/>
              <a:sym typeface="+mn-ea"/>
            </a:endParaRPr>
          </a:p>
        </p:txBody>
      </p:sp>
      <p:sp>
        <p:nvSpPr>
          <p:cNvPr id="4" name="内容占位符 4"/>
          <p:cNvSpPr>
            <a:spLocks noGrp="1"/>
          </p:cNvSpPr>
          <p:nvPr/>
        </p:nvSpPr>
        <p:spPr>
          <a:xfrm>
            <a:off x="809625" y="2651760"/>
            <a:ext cx="721741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一、小班：反反复复乘公交</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（一）游戏场景：</a:t>
            </a:r>
            <a:r>
              <a:rPr lang="zh-CN" altLang="en-US" sz="2800" b="0" kern="0" noProof="0" dirty="0">
                <a:ln>
                  <a:noFill/>
                </a:ln>
                <a:solidFill>
                  <a:schemeClr val="tx1"/>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 </a:t>
            </a:r>
            <a:r>
              <a:rPr lang="zh-CN" altLang="en-US" sz="2400" b="0" kern="0" noProof="0" dirty="0">
                <a:ln>
                  <a:noFill/>
                </a:ln>
                <a:solidFill>
                  <a:schemeClr val="tx1"/>
                </a:solidFill>
                <a:effectLst/>
                <a:uLnTx/>
                <a:uFillTx/>
                <a:latin typeface="宋体" panose="02010600030101010101" pitchFamily="2" charset="-122"/>
                <a:ea typeface="+mn-ea"/>
                <a:sym typeface="+mn-ea"/>
              </a:rPr>
              <a:t>私家车和公交车懵懂经验的交织</a:t>
            </a:r>
            <a:endParaRPr lang="zh-CN" altLang="en-US" sz="2400" b="0" kern="0" noProof="0" dirty="0">
              <a:ln>
                <a:noFill/>
              </a:ln>
              <a:solidFill>
                <a:schemeClr val="tx1"/>
              </a:solidFill>
              <a:effectLst/>
              <a:uLnTx/>
              <a:uFillTx/>
              <a:latin typeface="宋体" panose="02010600030101010101" pitchFamily="2" charset="-122"/>
              <a:ea typeface="+mn-ea"/>
              <a:sym typeface="+mn-ea"/>
            </a:endParaRPr>
          </a:p>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——幼儿在游戏过程中出现了关于教室中的车是私家车还是公交车的争论。</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0" marR="0" lvl="0" indent="0" algn="l" defTabSz="914400" rtl="0">
              <a:lnSpc>
                <a:spcPts val="4460"/>
              </a:lnSpc>
              <a:spcBef>
                <a:spcPct val="0"/>
              </a:spcBef>
              <a:spcAft>
                <a:spcPct val="0"/>
              </a:spcAft>
              <a:buClrTx/>
              <a:buSzTx/>
              <a:buFontTx/>
              <a:buNone/>
              <a:defRPr/>
            </a:pP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0" marR="0" lvl="0" indent="0" algn="l" defTabSz="914400" rtl="0">
              <a:lnSpc>
                <a:spcPts val="4460"/>
              </a:lnSpc>
              <a:spcBef>
                <a:spcPct val="0"/>
              </a:spcBef>
              <a:spcAft>
                <a:spcPct val="0"/>
              </a:spcAft>
              <a:buClrTx/>
              <a:buSzTx/>
              <a:buFontTx/>
              <a:buNone/>
              <a:defRPr/>
            </a:pP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pic>
        <p:nvPicPr>
          <p:cNvPr id="6" name="图片 0" descr="20100618881.jpg"/>
          <p:cNvPicPr>
            <a:picLocks noGrp="1" noChangeAspect="1"/>
          </p:cNvPicPr>
          <p:nvPr/>
        </p:nvPicPr>
        <p:blipFill>
          <a:blip r:embed="rId1"/>
          <a:stretch>
            <a:fillRect/>
          </a:stretch>
        </p:blipFill>
        <p:spPr>
          <a:xfrm>
            <a:off x="8183880" y="3141345"/>
            <a:ext cx="3167380" cy="222123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p:pic>
        <p:nvPicPr>
          <p:cNvPr id="43012" name="图片 0" descr="20100618881.jpg"/>
          <p:cNvPicPr>
            <a:picLocks noGrp="1" noChangeAspect="1"/>
          </p:cNvPicPr>
          <p:nvPr/>
        </p:nvPicPr>
        <p:blipFill>
          <a:blip r:embed="rId2"/>
          <a:stretch>
            <a:fillRect/>
          </a:stretch>
        </p:blipFill>
        <p:spPr>
          <a:xfrm>
            <a:off x="8183880" y="3141345"/>
            <a:ext cx="3167380" cy="2221230"/>
          </a:xfrm>
          <a:prstGeom prst="rect">
            <a:avLst/>
          </a:prstGeom>
          <a:noFill/>
          <a:ln w="9525">
            <a:noFill/>
          </a:ln>
        </p:spPr>
      </p:pic>
      <p:sp>
        <p:nvSpPr>
          <p:cNvPr id="5"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lang="zh-CN" altLang="zh-CN" sz="3200" dirty="0">
              <a:solidFill>
                <a:schemeClr val="tx1"/>
              </a:solidFill>
              <a:latin typeface="宋体" panose="02010600030101010101" pitchFamily="2" charset="-122"/>
              <a:sym typeface="+mn-ea"/>
            </a:endParaRPr>
          </a:p>
        </p:txBody>
      </p:sp>
      <p:sp>
        <p:nvSpPr>
          <p:cNvPr id="4" name="内容占位符 4"/>
          <p:cNvSpPr>
            <a:spLocks noGrp="1"/>
          </p:cNvSpPr>
          <p:nvPr/>
        </p:nvSpPr>
        <p:spPr>
          <a:xfrm>
            <a:off x="809625" y="1431925"/>
            <a:ext cx="6779260" cy="320484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一、小班：反反复复乘公交</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（二）教师指导：丰富关于公交车的经验</a:t>
            </a:r>
            <a:endParaRPr lang="zh-CN" altLang="en-US" sz="2400" b="0" kern="0" noProof="0" dirty="0">
              <a:ln>
                <a:noFill/>
              </a:ln>
              <a:solidFill>
                <a:schemeClr val="tx1"/>
              </a:solidFill>
              <a:effectLst/>
              <a:uLnTx/>
              <a:uFillTx/>
              <a:latin typeface="宋体" panose="02010600030101010101" pitchFamily="2" charset="-122"/>
              <a:ea typeface="+mn-ea"/>
              <a:sym typeface="+mn-ea"/>
            </a:endParaRPr>
          </a:p>
          <a:p>
            <a:pPr marL="0" marR="0" lvl="0" indent="0" algn="l" defTabSz="914400" rtl="0">
              <a:lnSpc>
                <a:spcPts val="4460"/>
              </a:lnSpc>
              <a:spcBef>
                <a:spcPct val="0"/>
              </a:spcBef>
              <a:spcAft>
                <a:spcPct val="0"/>
              </a:spcAft>
              <a:buClrTx/>
              <a:buSzTx/>
              <a:buFontTx/>
              <a:buNone/>
              <a:defRPr/>
            </a:pPr>
            <a:endParaRPr lang="zh-CN" altLang="en-US" sz="2400" b="0" kern="0" noProof="0" dirty="0">
              <a:ln>
                <a:noFill/>
              </a:ln>
              <a:solidFill>
                <a:schemeClr val="tx1"/>
              </a:solidFill>
              <a:effectLst/>
              <a:uLnTx/>
              <a:uFillTx/>
              <a:latin typeface="宋体" panose="02010600030101010101" pitchFamily="2" charset="-122"/>
              <a:ea typeface="+mn-ea"/>
              <a:sym typeface="+mn-ea"/>
            </a:endParaRPr>
          </a:p>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——结合小班幼儿对交通工具的兴趣，教师通过参观、绘画、谈话、制作等方法丰富幼儿对公交车的具体感知。</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图片 3" descr="20100618883.jpg"/>
          <p:cNvPicPr>
            <a:picLocks noChangeAspect="1"/>
          </p:cNvPicPr>
          <p:nvPr/>
        </p:nvPicPr>
        <p:blipFill>
          <a:blip r:embed="rId1"/>
          <a:stretch>
            <a:fillRect/>
          </a:stretch>
        </p:blipFill>
        <p:spPr>
          <a:xfrm>
            <a:off x="9048115" y="2548890"/>
            <a:ext cx="2371725" cy="2843530"/>
          </a:xfrm>
          <a:prstGeom prst="rect">
            <a:avLst/>
          </a:prstGeom>
          <a:noFill/>
          <a:ln w="9525">
            <a:noFill/>
          </a:ln>
        </p:spPr>
      </p:pic>
      <p:sp>
        <p:nvSpPr>
          <p:cNvPr id="44035" name="文本框 99"/>
          <p:cNvSpPr txBox="1"/>
          <p:nvPr/>
        </p:nvSpPr>
        <p:spPr>
          <a:xfrm>
            <a:off x="839470" y="3791585"/>
            <a:ext cx="7333615" cy="21431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508000" algn="l">
              <a:lnSpc>
                <a:spcPts val="32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lang="zh-CN" altLang="zh-CN" sz="2000" kern="0" noProof="0" dirty="0">
                <a:ln>
                  <a:noFill/>
                </a:ln>
                <a:effectLst/>
                <a:uLnTx/>
                <a:uFillTx/>
              </a:rPr>
              <a:t>对群体的游戏活动感兴趣，在游戏的过程中对感兴趣的汽车能仔细观察，发现公交车的明显特征，认识了一种交通工具，知道了乘坐公交车的简单规则，认识了汽车司机的工作，体验了模仿和反应现实生活经验的乐趣。在师生对话的过程中愿意说话并能大胆表达。</a:t>
            </a:r>
            <a:endParaRPr lang="zh-CN" altLang="zh-CN" sz="2000" kern="0" noProof="0" dirty="0">
              <a:ln>
                <a:noFill/>
              </a:ln>
              <a:effectLst/>
              <a:uLnTx/>
              <a:uFillTx/>
            </a:endParaRPr>
          </a:p>
        </p:txBody>
      </p:sp>
      <p:sp>
        <p:nvSpPr>
          <p:cNvPr id="44036" name="文本框 1"/>
          <p:cNvSpPr txBox="1"/>
          <p:nvPr/>
        </p:nvSpPr>
        <p:spPr>
          <a:xfrm>
            <a:off x="839470" y="2493010"/>
            <a:ext cx="7333615" cy="13220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508000" eaLnBrk="1" hangingPunct="1">
              <a:lnSpc>
                <a:spcPts val="3200"/>
              </a:lnSpc>
              <a:spcBef>
                <a:spcPct val="0"/>
              </a:spcBef>
              <a:buNone/>
              <a:extLst>
                <a:ext uri="{35155182-B16C-46BC-9424-99874614C6A1}">
                  <wpsdc:indentchars xmlns:wpsdc="http://www.wps.cn/officeDocument/2017/drawingmlCustomData" val="200" checksum="282533468"/>
                </a:ext>
              </a:extLst>
            </a:pPr>
            <a:r>
              <a:rPr lang="en-US" altLang="zh-CN" sz="2000" dirty="0">
                <a:latin typeface="华文楷体" panose="02010600040101010101" pitchFamily="2" charset="-122"/>
                <a:ea typeface="华文楷体" panose="02010600040101010101" pitchFamily="2" charset="-122"/>
                <a:sym typeface="宋体" panose="02010600030101010101" pitchFamily="2" charset="-122"/>
              </a:rPr>
              <a:t> </a:t>
            </a:r>
            <a:r>
              <a:rPr lang="zh-CN" altLang="zh-CN" sz="2000" kern="0" noProof="0" dirty="0">
                <a:ln>
                  <a:noFill/>
                </a:ln>
                <a:effectLst/>
                <a:uLnTx/>
                <a:uFillTx/>
                <a:sym typeface="宋体" panose="02010600030101010101" pitchFamily="2" charset="-122"/>
              </a:rPr>
              <a:t>乘坐公交车的经历，调动了幼儿对已有乘车的经验，他们在游戏中有了适合自己的“公交车”，乐此不彼地上车下车，遵守着真实世界的交通规则，模仿着成人世界的乘车行为。</a:t>
            </a:r>
            <a:endParaRPr lang="zh-CN" altLang="zh-CN" sz="2000" kern="0" noProof="0" dirty="0">
              <a:ln>
                <a:noFill/>
              </a:ln>
              <a:effectLst/>
              <a:uLnTx/>
              <a:uFillTx/>
              <a:sym typeface="宋体" panose="02010600030101010101" pitchFamily="2" charset="-122"/>
            </a:endParaRPr>
          </a:p>
        </p:txBody>
      </p:sp>
      <p:sp>
        <p:nvSpPr>
          <p:cNvPr id="4"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一、小班：反反复复乘公交</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（三）游戏行为的变化和幼儿的收获</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p:nvPr/>
        </p:nvGraphicFramePr>
        <p:xfrm>
          <a:off x="2043235" y="1269512"/>
          <a:ext cx="8589268" cy="462619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170" name="标题 6157"/>
          <p:cNvSpPr>
            <a:spLocks noGrp="1"/>
          </p:cNvSpPr>
          <p:nvPr>
            <p:ph type="title"/>
          </p:nvPr>
        </p:nvSpPr>
        <p:spPr/>
        <p:txBody>
          <a:bodyPr vert="horz" wrap="square" lIns="91440" tIns="45720" rIns="91440" bIns="45720" anchor="ctr" anchorCtr="0"/>
          <a:p>
            <a:r>
              <a:rPr lang="en-US" altLang="zh-CN" sz="3200" b="1" dirty="0">
                <a:solidFill>
                  <a:schemeClr val="tx1"/>
                </a:solidFill>
                <a:latin typeface="宋体" panose="02010600030101010101" pitchFamily="2" charset="-122"/>
              </a:rPr>
              <a:t>[</a:t>
            </a:r>
            <a:r>
              <a:rPr lang="zh-CN" altLang="zh-CN" sz="3200" b="1" dirty="0">
                <a:solidFill>
                  <a:schemeClr val="tx1"/>
                </a:solidFill>
                <a:latin typeface="宋体" panose="02010600030101010101" pitchFamily="2" charset="-122"/>
              </a:rPr>
              <a:t>本章提要</a:t>
            </a:r>
            <a:r>
              <a:rPr lang="en-US" altLang="zh-CN" sz="3200" b="1" dirty="0">
                <a:solidFill>
                  <a:schemeClr val="tx1"/>
                </a:solidFill>
                <a:latin typeface="宋体" panose="02010600030101010101" pitchFamily="2" charset="-122"/>
              </a:rPr>
              <a:t>]</a:t>
            </a:r>
            <a:endParaRPr lang="en-US" altLang="zh-CN" sz="3200" b="1" dirty="0">
              <a:solidFill>
                <a:schemeClr val="tx1"/>
              </a:solidFill>
              <a:latin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46455" y="1847850"/>
            <a:ext cx="10727055" cy="2168525"/>
          </a:xfrm>
          <a:prstGeom prst="rect">
            <a:avLst/>
          </a:prstGeom>
          <a:noFill/>
        </p:spPr>
        <p:txBody>
          <a:bodyPr wrap="square">
            <a:spAutoFit/>
          </a:bodyPr>
          <a:lstStyle/>
          <a:p>
            <a:pPr marR="0" indent="508000" algn="l" defTabSz="914400">
              <a:lnSpc>
                <a:spcPts val="32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kern="0" cap="none" spc="0" normalizeH="0" baseline="0" noProof="0" dirty="0">
                <a:ln>
                  <a:noFill/>
                </a:ln>
                <a:effectLst/>
                <a:uLnTx/>
                <a:uFillTx/>
                <a:latin typeface="+mn-lt"/>
                <a:ea typeface="+mn-ea"/>
              </a:rPr>
              <a:t>中班角色游戏主题比小班丰富了许多，“公交车”仍然是众多游戏情节中的一个区域。一开始只有一个在小班期间从来没有机会乘坐“公交车”的男孩，坐在驾驶的位置上双手不停滴转动着“方向盘”，尽管没有一个“乘客”，但他依然十分开心。一段时间过后，“公交车”有回复了小班时门庭若市的景象，而开车的“司机”也逐渐开始和同伴有了交往。</a:t>
            </a:r>
            <a:endParaRPr kumimoji="0" lang="zh-CN" altLang="zh-CN" sz="2000" kern="0" cap="none" spc="0" normalizeH="0" baseline="0" noProof="0" dirty="0">
              <a:ln>
                <a:noFill/>
              </a:ln>
              <a:effectLst/>
              <a:uLnTx/>
              <a:uFillTx/>
              <a:latin typeface="+mn-lt"/>
              <a:ea typeface="+mn-ea"/>
            </a:endParaRPr>
          </a:p>
          <a:p>
            <a:pPr marR="0" indent="508000" algn="l" defTabSz="914400" eaLnBrk="1" hangingPunct="1">
              <a:lnSpc>
                <a:spcPts val="3200"/>
              </a:lnSpc>
              <a:spcBef>
                <a:spcPts val="0"/>
              </a:spcBef>
              <a:buClr>
                <a:srgbClr val="00B0F0"/>
              </a:buClr>
              <a:buSzTx/>
              <a:buFontTx/>
              <a:buNone/>
              <a:defRPr/>
              <a:extLst>
                <a:ext uri="{35155182-B16C-46BC-9424-99874614C6A1}">
                  <wpsdc:indentchars xmlns:wpsdc="http://www.wps.cn/officeDocument/2017/drawingmlCustomData" val="200" checksum="282533468"/>
                </a:ext>
              </a:extLst>
            </a:pPr>
            <a:endParaRPr kumimoji="0" lang="zh-CN" altLang="en-US" sz="2000" kern="1200" cap="none" spc="0" normalizeH="0" baseline="0" noProof="1">
              <a:latin typeface="Arial" panose="020B0604020202020204" pitchFamily="34" charset="0"/>
              <a:ea typeface="宋体" panose="02010600030101010101" pitchFamily="2" charset="-122"/>
              <a:cs typeface="+mn-cs"/>
            </a:endParaRPr>
          </a:p>
        </p:txBody>
      </p:sp>
      <p:sp>
        <p:nvSpPr>
          <p:cNvPr id="4"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二、中班：陆陆续续出新车</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
        <p:nvSpPr>
          <p:cNvPr id="2" name="内容占位符 4"/>
          <p:cNvSpPr>
            <a:spLocks noGrp="1"/>
          </p:cNvSpPr>
          <p:nvPr/>
        </p:nvSpPr>
        <p:spPr>
          <a:xfrm>
            <a:off x="809625" y="3717925"/>
            <a:ext cx="10630535" cy="188341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320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（一）游戏场景一：“公交车”开走了，“出租车”登场</a:t>
            </a:r>
            <a:endParaRPr lang="zh-CN" altLang="en-US" sz="2400" b="0" kern="0" noProof="0" dirty="0">
              <a:ln>
                <a:noFill/>
              </a:ln>
              <a:solidFill>
                <a:schemeClr val="tx1"/>
              </a:solidFill>
              <a:effectLst/>
              <a:uLnTx/>
              <a:uFillTx/>
              <a:latin typeface="宋体" panose="02010600030101010101" pitchFamily="2" charset="-122"/>
              <a:ea typeface="+mn-ea"/>
              <a:sym typeface="+mn-ea"/>
            </a:endParaRPr>
          </a:p>
          <a:p>
            <a:pPr marL="0" marR="0" lvl="0" indent="508000" algn="l" defTabSz="914400" rtl="0">
              <a:lnSpc>
                <a:spcPts val="3200"/>
              </a:lnSpc>
              <a:spcBef>
                <a:spcPts val="1200"/>
              </a:spcBef>
              <a:buClr>
                <a:srgbClr val="00B0F0"/>
              </a:buClr>
              <a:buSzTx/>
              <a:buFontTx/>
              <a:buNone/>
              <a:defRPr/>
              <a:extLst>
                <a:ext uri="{35155182-B16C-46BC-9424-99874614C6A1}">
                  <wpsdc:indentchars xmlns:wpsdc="http://www.wps.cn/officeDocument/2017/drawingmlCustomData" val="200" checksum="282533468"/>
                </a:ext>
              </a:extLst>
            </a:pPr>
            <a:r>
              <a:rPr lang="zh-CN" altLang="zh-CN" sz="2000" kern="0" noProof="0" dirty="0">
                <a:ln>
                  <a:noFill/>
                </a:ln>
                <a:solidFill>
                  <a:schemeClr val="tx1"/>
                </a:solidFill>
                <a:effectLst/>
                <a:uLnTx/>
                <a:uFillTx/>
                <a:latin typeface="+mn-lt"/>
                <a:ea typeface="+mn-ea"/>
                <a:sym typeface="+mn-ea"/>
              </a:rPr>
              <a:t>1.游戏行为</a:t>
            </a:r>
            <a:r>
              <a:rPr lang="zh-CN" altLang="zh-CN" sz="2000" b="0" kern="0" noProof="0" dirty="0">
                <a:ln>
                  <a:noFill/>
                </a:ln>
                <a:solidFill>
                  <a:schemeClr val="tx1"/>
                </a:solidFill>
                <a:effectLst/>
                <a:uLnTx/>
                <a:uFillTx/>
                <a:latin typeface="+mn-lt"/>
                <a:ea typeface="+mn-ea"/>
                <a:sym typeface="+mn-ea"/>
              </a:rPr>
              <a:t>：由于“出租车”的自由流动性，可以随意地在各个游戏中穿梭。游戏中到处是招手打车的景观：去医院看病的、看完病回家的、去超市的、去戏院看戏的……一辆不够又添一辆，司机们忙得不亦乐乎。</a:t>
            </a:r>
            <a:endParaRPr kumimoji="0" lang="zh-CN" altLang="zh-CN"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95325" y="3069590"/>
            <a:ext cx="8197850" cy="2861310"/>
          </a:xfrm>
          <a:prstGeom prst="rect">
            <a:avLst/>
          </a:prstGeom>
          <a:noFill/>
        </p:spPr>
        <p:txBody>
          <a:bodyPr wrap="square">
            <a:spAutoFit/>
          </a:bodyPr>
          <a:lstStyle/>
          <a:p>
            <a:pPr marR="0" indent="508000" algn="l" defTabSz="914400">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1" kern="0" cap="none" spc="0" normalizeH="0" baseline="0" noProof="0" dirty="0">
                <a:ln>
                  <a:noFill/>
                </a:ln>
                <a:effectLst/>
                <a:uLnTx/>
                <a:uFillTx/>
                <a:latin typeface="+mn-lt"/>
                <a:ea typeface="+mn-ea"/>
              </a:rPr>
              <a:t>1.游戏行为</a:t>
            </a:r>
            <a:r>
              <a:rPr kumimoji="0" lang="zh-CN" altLang="zh-CN" sz="2000" kern="0" cap="none" spc="0" normalizeH="0" baseline="0" noProof="0" dirty="0">
                <a:ln>
                  <a:noFill/>
                </a:ln>
                <a:effectLst/>
                <a:uLnTx/>
                <a:uFillTx/>
                <a:latin typeface="+mn-lt"/>
                <a:ea typeface="+mn-ea"/>
              </a:rPr>
              <a:t>：由于“小戏院”禁停标志的出现，幼儿在游戏中表现出对交通标志的浓厚兴趣，他们不断地把在马路上寻找到的交通标志迁移到游戏中，有幼儿用塑料弯管拼插了“摄像头”、有的则用红、绿色纸板模仿“红、路灯”、还有的用纸笔自己画“罚单”、在纸上给自己的“车”写上牌照……聚精会神地学习交警指挥交通的手势，并在游戏中认真地模仿运用。</a:t>
            </a:r>
            <a:endParaRPr kumimoji="0" lang="zh-CN" altLang="zh-CN" sz="2000" kern="0" cap="none" spc="0" normalizeH="0" baseline="0" noProof="0" dirty="0">
              <a:ln>
                <a:noFill/>
              </a:ln>
              <a:effectLst/>
              <a:uLnTx/>
              <a:uFillTx/>
              <a:latin typeface="+mn-lt"/>
              <a:ea typeface="+mn-ea"/>
            </a:endParaRPr>
          </a:p>
        </p:txBody>
      </p:sp>
      <p:pic>
        <p:nvPicPr>
          <p:cNvPr id="46083" name="图片 -2147482617" descr="201104271541.jpg"/>
          <p:cNvPicPr>
            <a:picLocks noChangeAspect="1"/>
          </p:cNvPicPr>
          <p:nvPr/>
        </p:nvPicPr>
        <p:blipFill>
          <a:blip r:embed="rId1"/>
          <a:stretch>
            <a:fillRect/>
          </a:stretch>
        </p:blipFill>
        <p:spPr>
          <a:xfrm>
            <a:off x="9408160" y="1772920"/>
            <a:ext cx="2110740" cy="2129790"/>
          </a:xfrm>
          <a:prstGeom prst="rect">
            <a:avLst/>
          </a:prstGeom>
          <a:noFill/>
          <a:ln w="9525">
            <a:noFill/>
          </a:ln>
        </p:spPr>
      </p:pic>
      <p:pic>
        <p:nvPicPr>
          <p:cNvPr id="46084" name="图片 10" descr="201105181590.jpg"/>
          <p:cNvPicPr>
            <a:picLocks noChangeAspect="1"/>
          </p:cNvPicPr>
          <p:nvPr/>
        </p:nvPicPr>
        <p:blipFill>
          <a:blip r:embed="rId2"/>
          <a:stretch>
            <a:fillRect/>
          </a:stretch>
        </p:blipFill>
        <p:spPr>
          <a:xfrm>
            <a:off x="9408160" y="4055110"/>
            <a:ext cx="2132330" cy="1596390"/>
          </a:xfrm>
          <a:prstGeom prst="rect">
            <a:avLst/>
          </a:prstGeom>
          <a:noFill/>
          <a:ln w="9525">
            <a:noFill/>
          </a:ln>
        </p:spPr>
      </p:pic>
      <p:sp>
        <p:nvSpPr>
          <p:cNvPr id="4"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二、中班：陆陆续续出新车</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
        <p:nvSpPr>
          <p:cNvPr id="7" name="内容占位符 4"/>
          <p:cNvSpPr>
            <a:spLocks noGrp="1"/>
          </p:cNvSpPr>
          <p:nvPr/>
        </p:nvSpPr>
        <p:spPr>
          <a:xfrm>
            <a:off x="911225" y="1844675"/>
            <a:ext cx="8131810" cy="138430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（二）游戏场景二：“出租车”乱行，生发出“交通标志”游戏行为</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66445" y="2781935"/>
            <a:ext cx="8007985" cy="2963545"/>
          </a:xfrm>
          <a:prstGeom prst="rect">
            <a:avLst/>
          </a:prstGeom>
          <a:noFill/>
        </p:spPr>
        <p:txBody>
          <a:bodyPr wrap="square">
            <a:spAutoFit/>
          </a:bodyPr>
          <a:lstStyle/>
          <a:p>
            <a:pPr marR="0" indent="508000" algn="l" defTabSz="914400" eaLnBrk="1">
              <a:lnSpc>
                <a:spcPts val="32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1" kern="0" cap="none" spc="0" normalizeH="0" baseline="0" noProof="0" dirty="0">
                <a:ln>
                  <a:noFill/>
                </a:ln>
                <a:effectLst/>
                <a:uLnTx/>
                <a:uFillTx/>
                <a:latin typeface="+mn-lt"/>
                <a:ea typeface="+mn-ea"/>
              </a:rPr>
              <a:t>1.教师指导</a:t>
            </a:r>
            <a:r>
              <a:rPr kumimoji="0" lang="zh-CN" altLang="zh-CN" sz="2000" kern="0" cap="none" spc="0" normalizeH="0" baseline="0" noProof="0" dirty="0">
                <a:ln>
                  <a:noFill/>
                </a:ln>
                <a:effectLst/>
                <a:uLnTx/>
                <a:uFillTx/>
                <a:latin typeface="+mn-lt"/>
                <a:ea typeface="+mn-ea"/>
              </a:rPr>
              <a:t>：找来有关消防的卡通视频，与幼儿观看并一起讨论，不仅理清了幼儿的经验盲点，丰富了游戏的情节，也适时地进行了安全教育。</a:t>
            </a:r>
            <a:endParaRPr kumimoji="0" lang="zh-CN" altLang="zh-CN" sz="2000" kern="0" cap="none" spc="0" normalizeH="0" baseline="0" noProof="0" dirty="0">
              <a:ln>
                <a:noFill/>
              </a:ln>
              <a:effectLst/>
              <a:uLnTx/>
              <a:uFillTx/>
              <a:latin typeface="+mn-lt"/>
              <a:ea typeface="+mn-ea"/>
            </a:endParaRPr>
          </a:p>
          <a:p>
            <a:pPr marR="0" indent="508000" algn="l" defTabSz="914400" eaLnBrk="1">
              <a:lnSpc>
                <a:spcPts val="32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1" kern="0" cap="none" spc="0" normalizeH="0" baseline="0" noProof="0" dirty="0">
                <a:ln>
                  <a:noFill/>
                </a:ln>
                <a:effectLst/>
                <a:uLnTx/>
                <a:uFillTx/>
                <a:latin typeface="+mn-lt"/>
                <a:ea typeface="+mn-ea"/>
              </a:rPr>
              <a:t>2.游戏行为</a:t>
            </a:r>
            <a:r>
              <a:rPr kumimoji="0" lang="zh-CN" altLang="zh-CN" sz="2000" kern="0" cap="none" spc="0" normalizeH="0" baseline="0" noProof="0" dirty="0">
                <a:ln>
                  <a:noFill/>
                </a:ln>
                <a:effectLst/>
                <a:uLnTx/>
                <a:uFillTx/>
                <a:latin typeface="+mn-lt"/>
                <a:ea typeface="+mn-ea"/>
              </a:rPr>
              <a:t>：能抓住消防车红色及用管子灭火的典型特征，在教师提供材料的基础上，自己创造了“消防车”。能关注有关汽车的细节特征，出现了汽车的品牌和牌照。受到消防车经验的启发，调动了幼儿关于汽车的相关经验等。</a:t>
            </a:r>
            <a:endParaRPr kumimoji="0" lang="zh-CN" altLang="zh-CN" sz="2000" kern="0" cap="none" spc="0" normalizeH="0" baseline="0" noProof="0" dirty="0">
              <a:ln>
                <a:noFill/>
              </a:ln>
              <a:effectLst/>
              <a:uLnTx/>
              <a:uFillTx/>
              <a:latin typeface="+mn-lt"/>
              <a:ea typeface="+mn-ea"/>
            </a:endParaRPr>
          </a:p>
        </p:txBody>
      </p:sp>
      <p:pic>
        <p:nvPicPr>
          <p:cNvPr id="47107" name="图片 14" descr="201106081650.jpg"/>
          <p:cNvPicPr>
            <a:picLocks noChangeAspect="1"/>
          </p:cNvPicPr>
          <p:nvPr/>
        </p:nvPicPr>
        <p:blipFill>
          <a:blip r:embed="rId1"/>
          <a:stretch>
            <a:fillRect/>
          </a:stretch>
        </p:blipFill>
        <p:spPr>
          <a:xfrm>
            <a:off x="9427210" y="2768600"/>
            <a:ext cx="2037715" cy="2744470"/>
          </a:xfrm>
          <a:prstGeom prst="rect">
            <a:avLst/>
          </a:prstGeom>
          <a:noFill/>
          <a:ln w="9525">
            <a:noFill/>
          </a:ln>
        </p:spPr>
      </p:pic>
      <p:sp>
        <p:nvSpPr>
          <p:cNvPr id="4"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二、中班：陆陆续续出新车</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
        <p:nvSpPr>
          <p:cNvPr id="7" name="内容占位符 4"/>
          <p:cNvSpPr>
            <a:spLocks noGrp="1"/>
          </p:cNvSpPr>
          <p:nvPr/>
        </p:nvSpPr>
        <p:spPr>
          <a:xfrm>
            <a:off x="911225" y="1844675"/>
            <a:ext cx="10584180" cy="116903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（三）游戏场景三：消防车的出现，激活了关于各种功能汽车的经验</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图片 -2147482614" descr="201104271536.jpg"/>
          <p:cNvPicPr>
            <a:picLocks noChangeAspect="1"/>
          </p:cNvPicPr>
          <p:nvPr/>
        </p:nvPicPr>
        <p:blipFill>
          <a:blip r:embed="rId1"/>
          <a:stretch>
            <a:fillRect/>
          </a:stretch>
        </p:blipFill>
        <p:spPr>
          <a:xfrm>
            <a:off x="7392035" y="2853055"/>
            <a:ext cx="2099310" cy="2771775"/>
          </a:xfrm>
          <a:prstGeom prst="rect">
            <a:avLst/>
          </a:prstGeom>
          <a:noFill/>
          <a:ln w="9525">
            <a:noFill/>
          </a:ln>
        </p:spPr>
      </p:pic>
      <p:pic>
        <p:nvPicPr>
          <p:cNvPr id="48131" name="图片 27" descr="201103301436.jpg"/>
          <p:cNvPicPr>
            <a:picLocks noChangeAspect="1"/>
          </p:cNvPicPr>
          <p:nvPr/>
        </p:nvPicPr>
        <p:blipFill>
          <a:blip r:embed="rId2"/>
          <a:stretch>
            <a:fillRect/>
          </a:stretch>
        </p:blipFill>
        <p:spPr>
          <a:xfrm>
            <a:off x="9696450" y="2853055"/>
            <a:ext cx="2021840" cy="2771775"/>
          </a:xfrm>
          <a:prstGeom prst="rect">
            <a:avLst/>
          </a:prstGeom>
          <a:noFill/>
          <a:ln w="9525">
            <a:noFill/>
          </a:ln>
        </p:spPr>
      </p:pic>
      <p:sp>
        <p:nvSpPr>
          <p:cNvPr id="48132" name="文本框 99"/>
          <p:cNvSpPr txBox="1"/>
          <p:nvPr/>
        </p:nvSpPr>
        <p:spPr>
          <a:xfrm>
            <a:off x="911225" y="3069590"/>
            <a:ext cx="6042660" cy="21431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508000" algn="l" eaLnBrk="1">
              <a:lnSpc>
                <a:spcPts val="32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lang="zh-CN" altLang="zh-CN" sz="2000" b="1" kern="0" noProof="0" dirty="0">
                <a:ln>
                  <a:noFill/>
                </a:ln>
                <a:effectLst/>
                <a:uLnTx/>
                <a:uFillTx/>
              </a:rPr>
              <a:t>3.幼儿收获</a:t>
            </a:r>
            <a:r>
              <a:rPr lang="zh-CN" altLang="zh-CN" sz="2000" kern="0" noProof="0" dirty="0">
                <a:ln>
                  <a:noFill/>
                </a:ln>
                <a:effectLst/>
                <a:uLnTx/>
                <a:uFillTx/>
              </a:rPr>
              <a:t>：喜欢和同伴一起游戏，能用图画和符号表达自己的愿望和想法。能抓住事物的典型特征借助材料，反应现实生活经验。认识常见的安全标志和交通标志，能遵守基本的交通规则。知道火灾的简单求助方法。</a:t>
            </a:r>
            <a:endParaRPr lang="zh-CN" altLang="zh-CN" sz="2000" kern="0" noProof="0" dirty="0">
              <a:ln>
                <a:noFill/>
              </a:ln>
              <a:effectLst/>
              <a:uLnTx/>
              <a:uFillTx/>
            </a:endParaRPr>
          </a:p>
        </p:txBody>
      </p:sp>
      <p:sp>
        <p:nvSpPr>
          <p:cNvPr id="4"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二、中班：陆陆续续出新车</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
        <p:nvSpPr>
          <p:cNvPr id="7" name="内容占位符 4"/>
          <p:cNvSpPr>
            <a:spLocks noGrp="1"/>
          </p:cNvSpPr>
          <p:nvPr/>
        </p:nvSpPr>
        <p:spPr>
          <a:xfrm>
            <a:off x="911225" y="1844675"/>
            <a:ext cx="10584180" cy="116903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（三）游戏场景三：消防车的出现，激活了关于各种功能汽车的经验</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80720" y="1931035"/>
            <a:ext cx="10829925" cy="3895090"/>
          </a:xfrm>
          <a:prstGeom prst="rect">
            <a:avLst/>
          </a:prstGeom>
          <a:noFill/>
        </p:spPr>
        <p:txBody>
          <a:bodyPr wrap="square">
            <a:noAutofit/>
          </a:bodyPr>
          <a:lstStyle/>
          <a:p>
            <a:pPr marR="0" indent="508000" algn="l" defTabSz="914400">
              <a:lnSpc>
                <a:spcPts val="32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kern="0" cap="none" spc="0" normalizeH="0" baseline="0" noProof="0" dirty="0">
                <a:ln>
                  <a:noFill/>
                </a:ln>
                <a:effectLst/>
                <a:uLnTx/>
                <a:uFillTx/>
                <a:latin typeface="+mn-lt"/>
                <a:ea typeface="+mn-ea"/>
              </a:rPr>
              <a:t>新学期开始，幼儿对游戏的兴趣依然浓厚，他们喜欢组成一个大家庭，以家为中心开展游戏。出现了“银行”、“超市”、“医院”、“小吃店”、“花店”、“娃娃家”等反应他们生活经验的游戏主题。汽车在他们的游戏中几乎消失。国庆节长假结束以后，交通工具成为幼儿关注的热点，外出旅行把所有的游戏区域串联起来。</a:t>
            </a:r>
            <a:endParaRPr kumimoji="0" lang="zh-CN" altLang="zh-CN" sz="2000" kern="0" cap="none" spc="0" normalizeH="0" baseline="0" noProof="0" dirty="0">
              <a:ln>
                <a:noFill/>
              </a:ln>
              <a:effectLst/>
              <a:uLnTx/>
              <a:uFillTx/>
              <a:latin typeface="+mn-lt"/>
              <a:ea typeface="+mn-ea"/>
            </a:endParaRPr>
          </a:p>
          <a:p>
            <a:pPr marR="0" indent="609600" algn="l" defTabSz="914400">
              <a:lnSpc>
                <a:spcPts val="3200"/>
              </a:lnSpc>
              <a:spcBef>
                <a:spcPts val="1200"/>
              </a:spcBef>
              <a:buClr>
                <a:srgbClr val="00B0F0"/>
              </a:buClr>
              <a:buSzTx/>
              <a:buFontTx/>
              <a:buNone/>
              <a:defRPr/>
              <a:extLst>
                <a:ext uri="{35155182-B16C-46BC-9424-99874614C6A1}">
                  <wpsdc:indentchars xmlns:wpsdc="http://www.wps.cn/officeDocument/2017/drawingmlCustomData" val="200" checksum="4158780845"/>
                </a:ext>
              </a:extLst>
            </a:pPr>
            <a:r>
              <a:rPr kumimoji="0" lang="zh-CN" altLang="zh-CN" sz="2400" kern="0" cap="none" spc="0" normalizeH="0" baseline="0" noProof="0" dirty="0">
                <a:ln>
                  <a:noFill/>
                </a:ln>
                <a:effectLst/>
                <a:uLnTx/>
                <a:uFillTx/>
                <a:latin typeface="+mn-lt"/>
                <a:ea typeface="+mn-ea"/>
              </a:rPr>
              <a:t>（一）游戏场景一</a:t>
            </a:r>
            <a:r>
              <a:rPr kumimoji="0" lang="zh-CN" altLang="zh-CN" sz="2000" kern="0" cap="none" spc="0" normalizeH="0" baseline="0" noProof="0" dirty="0">
                <a:ln>
                  <a:noFill/>
                </a:ln>
                <a:effectLst/>
                <a:uLnTx/>
                <a:uFillTx/>
                <a:latin typeface="+mn-lt"/>
                <a:ea typeface="+mn-ea"/>
              </a:rPr>
              <a:t>：乘坐大巴去旅行，因为拥挤而出现增加车辆的情节</a:t>
            </a:r>
            <a:endParaRPr kumimoji="0" lang="zh-CN" altLang="zh-CN" sz="2000" kern="0" cap="none" spc="0" normalizeH="0" baseline="0" noProof="0" dirty="0">
              <a:ln>
                <a:noFill/>
              </a:ln>
              <a:effectLst/>
              <a:uLnTx/>
              <a:uFillTx/>
              <a:latin typeface="+mn-lt"/>
              <a:ea typeface="+mn-ea"/>
            </a:endParaRPr>
          </a:p>
          <a:p>
            <a:pPr marR="0" indent="508000" algn="l" defTabSz="914400">
              <a:lnSpc>
                <a:spcPts val="3200"/>
              </a:lnSpc>
              <a:spcBef>
                <a:spcPts val="120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1" kern="0" cap="none" spc="0" normalizeH="0" baseline="0" noProof="0" dirty="0">
                <a:ln>
                  <a:noFill/>
                </a:ln>
                <a:effectLst/>
                <a:uLnTx/>
                <a:uFillTx/>
                <a:latin typeface="+mn-lt"/>
                <a:ea typeface="+mn-ea"/>
              </a:rPr>
              <a:t>1.游戏行为</a:t>
            </a:r>
            <a:r>
              <a:rPr kumimoji="0" lang="zh-CN" altLang="zh-CN" sz="2000" kern="0" cap="none" spc="0" normalizeH="0" baseline="0" noProof="0" dirty="0">
                <a:ln>
                  <a:noFill/>
                </a:ln>
                <a:effectLst/>
                <a:uLnTx/>
                <a:uFillTx/>
                <a:latin typeface="+mn-lt"/>
                <a:ea typeface="+mn-ea"/>
              </a:rPr>
              <a:t>：“大巴”人数的限定，保证了幼儿游戏中的安全，教师就放心地让幼儿自由地游戏，旅行“大巴”的情节逐渐由“海滩嬉水”、“小吃店”用餐，扩展到“游乐场”、“参观名胜风景”等。把幼儿园国庆前民族大联欢的相关经验，以及国庆长假外出旅行的经验通过游戏得以串联在一起。</a:t>
            </a:r>
            <a:endParaRPr kumimoji="0" lang="zh-CN" altLang="en-US" sz="2000" kern="1200" cap="none" spc="0" normalizeH="0" baseline="0" noProof="1">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4" name="内容占位符 4"/>
          <p:cNvSpPr>
            <a:spLocks noGrp="1"/>
          </p:cNvSpPr>
          <p:nvPr/>
        </p:nvSpPr>
        <p:spPr>
          <a:xfrm>
            <a:off x="809625" y="1214755"/>
            <a:ext cx="10515600" cy="76835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三、大班：商商量量去旅游</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29310" y="3141980"/>
            <a:ext cx="7718425" cy="2861310"/>
          </a:xfrm>
          <a:prstGeom prst="rect">
            <a:avLst/>
          </a:prstGeom>
          <a:noFill/>
        </p:spPr>
        <p:txBody>
          <a:bodyPr wrap="square">
            <a:spAutoFit/>
          </a:bodyPr>
          <a:lstStyle/>
          <a:p>
            <a:pPr marR="0" indent="508000" algn="l" defTabSz="914400" eaLnBrk="1">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1" kern="0" cap="none" spc="0" normalizeH="0" baseline="0" noProof="0" dirty="0">
                <a:ln>
                  <a:noFill/>
                </a:ln>
                <a:effectLst/>
                <a:uLnTx/>
                <a:uFillTx/>
                <a:latin typeface="+mn-lt"/>
                <a:ea typeface="+mn-ea"/>
              </a:rPr>
              <a:t>1.游戏行为</a:t>
            </a:r>
            <a:r>
              <a:rPr kumimoji="0" lang="zh-CN" altLang="zh-CN" sz="2000" kern="0" cap="none" spc="0" normalizeH="0" baseline="0" noProof="0" dirty="0">
                <a:ln>
                  <a:noFill/>
                </a:ln>
                <a:effectLst/>
                <a:uLnTx/>
                <a:uFillTx/>
                <a:latin typeface="+mn-lt"/>
                <a:ea typeface="+mn-ea"/>
              </a:rPr>
              <a:t>：游戏中蕴含了大量主动学习的因素，在旅行团游戏中，幼儿的经验已不再停留于单纯的“乘车”，而是扩展到旅行前的“报名”、“登记”等细节方面，他们开始从绘画表征逐渐过渡到文字表达、由免费到关注价格。对旅行达到地点的远近与所乘坐的交通工具、旅游项目于价格、地点与文字等产生了极大的兴趣，并在游戏的过程中不断地完善。</a:t>
            </a:r>
            <a:endParaRPr kumimoji="0" lang="zh-CN" altLang="zh-CN" sz="2000" kern="0" cap="none" spc="0" normalizeH="0" baseline="0" noProof="0" dirty="0">
              <a:ln>
                <a:noFill/>
              </a:ln>
              <a:effectLst/>
              <a:uLnTx/>
              <a:uFillTx/>
              <a:latin typeface="+mn-lt"/>
              <a:ea typeface="+mn-ea"/>
            </a:endParaRPr>
          </a:p>
        </p:txBody>
      </p:sp>
      <p:pic>
        <p:nvPicPr>
          <p:cNvPr id="4" name="图片 3"/>
          <p:cNvPicPr>
            <a:picLocks noChangeAspect="1"/>
          </p:cNvPicPr>
          <p:nvPr/>
        </p:nvPicPr>
        <p:blipFill>
          <a:blip r:embed="rId1"/>
          <a:stretch>
            <a:fillRect/>
          </a:stretch>
        </p:blipFill>
        <p:spPr>
          <a:xfrm>
            <a:off x="9023985" y="3789045"/>
            <a:ext cx="2693670" cy="1992630"/>
          </a:xfrm>
          <a:prstGeom prst="rect">
            <a:avLst/>
          </a:prstGeom>
        </p:spPr>
      </p:pic>
      <p:pic>
        <p:nvPicPr>
          <p:cNvPr id="6" name="图片 5"/>
          <p:cNvPicPr>
            <a:picLocks noChangeAspect="1"/>
          </p:cNvPicPr>
          <p:nvPr/>
        </p:nvPicPr>
        <p:blipFill>
          <a:blip r:embed="rId2"/>
          <a:stretch>
            <a:fillRect/>
          </a:stretch>
        </p:blipFill>
        <p:spPr>
          <a:xfrm>
            <a:off x="9028430" y="1643380"/>
            <a:ext cx="2684145" cy="1999615"/>
          </a:xfrm>
          <a:prstGeom prst="rect">
            <a:avLst/>
          </a:prstGeom>
        </p:spPr>
      </p:pic>
      <p:sp>
        <p:nvSpPr>
          <p:cNvPr id="7" name="内容占位符 4"/>
          <p:cNvSpPr>
            <a:spLocks noGrp="1"/>
          </p:cNvSpPr>
          <p:nvPr/>
        </p:nvSpPr>
        <p:spPr>
          <a:xfrm>
            <a:off x="809625" y="1214755"/>
            <a:ext cx="10515600" cy="76835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三、大班：商商量量去旅游</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8"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
        <p:nvSpPr>
          <p:cNvPr id="9" name="内容占位符 4"/>
          <p:cNvSpPr>
            <a:spLocks noGrp="1"/>
          </p:cNvSpPr>
          <p:nvPr/>
        </p:nvSpPr>
        <p:spPr>
          <a:xfrm>
            <a:off x="911225" y="1844675"/>
            <a:ext cx="8131810" cy="116903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（二）游戏场景二：由图画到文字：因为游戏情节需要而主动书写汉字</a:t>
            </a:r>
            <a:r>
              <a:rPr lang="zh-CN" altLang="en-US" sz="2800" b="0" kern="0" noProof="0" dirty="0">
                <a:ln>
                  <a:noFill/>
                </a:ln>
                <a:solidFill>
                  <a:schemeClr val="tx1"/>
                </a:solidFill>
                <a:effectLst/>
                <a:uLnTx/>
                <a:uFillTx/>
                <a:latin typeface="宋体" panose="02010600030101010101" pitchFamily="2" charset="-122"/>
                <a:ea typeface="+mn-ea"/>
                <a:sym typeface="+mn-ea"/>
              </a:rPr>
              <a:t> </a:t>
            </a:r>
            <a:endParaRPr lang="zh-CN" altLang="en-US" sz="2800" b="0" kern="0" noProof="0" dirty="0">
              <a:ln>
                <a:noFill/>
              </a:ln>
              <a:solidFill>
                <a:schemeClr val="tx1"/>
              </a:solidFill>
              <a:effectLst/>
              <a:uLnTx/>
              <a:uFillTx/>
              <a:latin typeface="宋体" panose="02010600030101010101" pitchFamily="2" charset="-122"/>
              <a:ea typeface="+mn-ea"/>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09625" y="2564765"/>
            <a:ext cx="10408920" cy="1938020"/>
          </a:xfrm>
          <a:prstGeom prst="rect">
            <a:avLst/>
          </a:prstGeom>
          <a:noFill/>
        </p:spPr>
        <p:txBody>
          <a:bodyPr wrap="square">
            <a:spAutoFit/>
          </a:bodyPr>
          <a:lstStyle/>
          <a:p>
            <a:pPr marR="0" indent="508000" algn="l" defTabSz="914400">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1" kern="0" cap="none" spc="0" normalizeH="0" baseline="0" noProof="0" dirty="0">
                <a:ln>
                  <a:noFill/>
                </a:ln>
                <a:effectLst/>
                <a:uLnTx/>
                <a:uFillTx/>
                <a:latin typeface="+mn-lt"/>
                <a:ea typeface="+mn-ea"/>
              </a:rPr>
              <a:t>2.教师指导</a:t>
            </a:r>
            <a:r>
              <a:rPr kumimoji="0" lang="zh-CN" altLang="zh-CN" sz="2000" kern="0" cap="none" spc="0" normalizeH="0" baseline="0" noProof="0" dirty="0">
                <a:ln>
                  <a:noFill/>
                </a:ln>
                <a:effectLst/>
                <a:uLnTx/>
                <a:uFillTx/>
                <a:latin typeface="+mn-lt"/>
                <a:ea typeface="+mn-ea"/>
              </a:rPr>
              <a:t>：教师在观察幼儿游戏情节发展的基础上，为幼儿提升经验给与必要的材料方面的支持。下面的几张表都是基于幼儿游戏经验的提升，省去了每次制表的时间。老师把数学、语言等领域的知识和游戏有机地结合起来。</a:t>
            </a:r>
            <a:endParaRPr kumimoji="0" lang="zh-CN" altLang="zh-CN" sz="2000" kern="0" cap="none" spc="0" normalizeH="0" baseline="0" noProof="0" dirty="0">
              <a:ln>
                <a:noFill/>
              </a:ln>
              <a:effectLst/>
              <a:uLnTx/>
              <a:uFillTx/>
              <a:latin typeface="+mn-lt"/>
              <a:ea typeface="+mn-ea"/>
            </a:endParaRPr>
          </a:p>
          <a:p>
            <a:pPr marR="0" indent="508000" algn="l" defTabSz="914400">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endParaRPr kumimoji="0" lang="zh-CN" altLang="zh-CN" sz="2000" kern="0" cap="none" spc="0" normalizeH="0" baseline="0" noProof="0" dirty="0">
              <a:ln>
                <a:noFill/>
              </a:ln>
              <a:effectLst/>
              <a:uLnTx/>
              <a:uFillTx/>
              <a:latin typeface="+mn-lt"/>
              <a:ea typeface="+mn-ea"/>
            </a:endParaRPr>
          </a:p>
        </p:txBody>
      </p:sp>
      <p:pic>
        <p:nvPicPr>
          <p:cNvPr id="51203" name="图片 1073742887"/>
          <p:cNvPicPr>
            <a:picLocks noChangeAspect="1"/>
          </p:cNvPicPr>
          <p:nvPr/>
        </p:nvPicPr>
        <p:blipFill>
          <a:blip r:embed="rId1"/>
          <a:stretch>
            <a:fillRect/>
          </a:stretch>
        </p:blipFill>
        <p:spPr>
          <a:xfrm>
            <a:off x="2062480" y="4333240"/>
            <a:ext cx="2270760" cy="1537335"/>
          </a:xfrm>
          <a:prstGeom prst="rect">
            <a:avLst/>
          </a:prstGeom>
          <a:noFill/>
          <a:ln w="9525">
            <a:noFill/>
          </a:ln>
        </p:spPr>
      </p:pic>
      <p:pic>
        <p:nvPicPr>
          <p:cNvPr id="51204" name="图片 4" descr="201112281968"/>
          <p:cNvPicPr>
            <a:picLocks noChangeAspect="1"/>
          </p:cNvPicPr>
          <p:nvPr/>
        </p:nvPicPr>
        <p:blipFill>
          <a:blip r:embed="rId2"/>
          <a:stretch>
            <a:fillRect/>
          </a:stretch>
        </p:blipFill>
        <p:spPr>
          <a:xfrm>
            <a:off x="7753350" y="4226560"/>
            <a:ext cx="2058035" cy="1644015"/>
          </a:xfrm>
          <a:prstGeom prst="rect">
            <a:avLst/>
          </a:prstGeom>
          <a:noFill/>
          <a:ln w="9525">
            <a:noFill/>
          </a:ln>
        </p:spPr>
      </p:pic>
      <p:pic>
        <p:nvPicPr>
          <p:cNvPr id="51205" name="图片 36" descr="201203292086.jpg"/>
          <p:cNvPicPr>
            <a:picLocks noChangeAspect="1"/>
          </p:cNvPicPr>
          <p:nvPr/>
        </p:nvPicPr>
        <p:blipFill>
          <a:blip r:embed="rId3"/>
          <a:stretch>
            <a:fillRect/>
          </a:stretch>
        </p:blipFill>
        <p:spPr>
          <a:xfrm>
            <a:off x="4949190" y="4201160"/>
            <a:ext cx="2188210" cy="1669415"/>
          </a:xfrm>
          <a:prstGeom prst="rect">
            <a:avLst/>
          </a:prstGeom>
          <a:noFill/>
          <a:ln w="9525">
            <a:noFill/>
          </a:ln>
        </p:spPr>
      </p:pic>
      <p:sp>
        <p:nvSpPr>
          <p:cNvPr id="7" name="内容占位符 4"/>
          <p:cNvSpPr>
            <a:spLocks noGrp="1"/>
          </p:cNvSpPr>
          <p:nvPr/>
        </p:nvSpPr>
        <p:spPr>
          <a:xfrm>
            <a:off x="809625" y="1214755"/>
            <a:ext cx="10515600" cy="76835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三、大班：商商量量去旅游</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8"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
        <p:nvSpPr>
          <p:cNvPr id="9" name="内容占位符 4"/>
          <p:cNvSpPr>
            <a:spLocks noGrp="1"/>
          </p:cNvSpPr>
          <p:nvPr/>
        </p:nvSpPr>
        <p:spPr>
          <a:xfrm>
            <a:off x="911225" y="1844675"/>
            <a:ext cx="11191240" cy="116903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（二）游戏场景二：由图画到文字：因为游戏情节需要而主动书写汉字 </a:t>
            </a:r>
            <a:endParaRPr lang="zh-CN" altLang="en-US" sz="2400" b="0" kern="0" noProof="0" dirty="0">
              <a:ln>
                <a:noFill/>
              </a:ln>
              <a:solidFill>
                <a:schemeClr val="tx1"/>
              </a:solidFill>
              <a:effectLst/>
              <a:uLnTx/>
              <a:uFillTx/>
              <a:latin typeface="宋体" panose="02010600030101010101" pitchFamily="2" charset="-122"/>
              <a:ea typeface="+mn-ea"/>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39470" y="2708910"/>
            <a:ext cx="6643370" cy="2399665"/>
          </a:xfrm>
          <a:prstGeom prst="rect">
            <a:avLst/>
          </a:prstGeom>
          <a:noFill/>
        </p:spPr>
        <p:txBody>
          <a:bodyPr wrap="square">
            <a:spAutoFit/>
          </a:bodyPr>
          <a:lstStyle/>
          <a:p>
            <a:pPr marR="0" indent="508000" algn="l" defTabSz="914400" eaLnBrk="1">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1" kern="0" cap="none" spc="0" normalizeH="0" baseline="0" noProof="0" dirty="0">
                <a:ln>
                  <a:noFill/>
                </a:ln>
                <a:effectLst/>
                <a:uLnTx/>
                <a:uFillTx/>
                <a:latin typeface="+mn-lt"/>
                <a:ea typeface="+mn-ea"/>
              </a:rPr>
              <a:t>1.游戏行为</a:t>
            </a:r>
            <a:r>
              <a:rPr kumimoji="0" lang="zh-CN" altLang="zh-CN" sz="2000" kern="0" cap="none" spc="0" normalizeH="0" baseline="0" noProof="0" dirty="0">
                <a:ln>
                  <a:noFill/>
                </a:ln>
                <a:effectLst/>
                <a:uLnTx/>
                <a:uFillTx/>
                <a:latin typeface="+mn-lt"/>
                <a:ea typeface="+mn-ea"/>
              </a:rPr>
              <a:t>：结合大班下学期认识时钟的数学活动，教师创设相关环境，幼儿自动迁移相关经验，在游戏中主动操作练习，不仅能到达《幼儿园教育指导纲要》规定认识时钟的整点和半点的要求，而且每个孩子都能认识分钟，事实证明游戏可以创造幼儿的“最近发展区”。</a:t>
            </a:r>
            <a:endParaRPr kumimoji="0" lang="zh-CN" altLang="zh-CN" sz="2000" kern="0" cap="none" spc="0" normalizeH="0" baseline="0" noProof="0" dirty="0">
              <a:ln>
                <a:noFill/>
              </a:ln>
              <a:effectLst/>
              <a:uLnTx/>
              <a:uFillTx/>
              <a:latin typeface="+mn-lt"/>
              <a:ea typeface="+mn-ea"/>
            </a:endParaRPr>
          </a:p>
        </p:txBody>
      </p:sp>
      <p:pic>
        <p:nvPicPr>
          <p:cNvPr id="52227" name="图片 33" descr="201204262137.jpg"/>
          <p:cNvPicPr>
            <a:picLocks noChangeAspect="1"/>
          </p:cNvPicPr>
          <p:nvPr/>
        </p:nvPicPr>
        <p:blipFill>
          <a:blip r:embed="rId1"/>
          <a:stretch>
            <a:fillRect/>
          </a:stretch>
        </p:blipFill>
        <p:spPr>
          <a:xfrm>
            <a:off x="7680325" y="2781300"/>
            <a:ext cx="2052320" cy="1525905"/>
          </a:xfrm>
          <a:prstGeom prst="rect">
            <a:avLst/>
          </a:prstGeom>
          <a:noFill/>
          <a:ln w="9525">
            <a:noFill/>
          </a:ln>
        </p:spPr>
      </p:pic>
      <p:pic>
        <p:nvPicPr>
          <p:cNvPr id="52228" name="图片 35" descr="DSC04161.JPG"/>
          <p:cNvPicPr>
            <a:picLocks noChangeAspect="1"/>
          </p:cNvPicPr>
          <p:nvPr/>
        </p:nvPicPr>
        <p:blipFill>
          <a:blip r:embed="rId2"/>
          <a:stretch>
            <a:fillRect/>
          </a:stretch>
        </p:blipFill>
        <p:spPr>
          <a:xfrm>
            <a:off x="9696450" y="4293235"/>
            <a:ext cx="2034540" cy="1525270"/>
          </a:xfrm>
          <a:prstGeom prst="rect">
            <a:avLst/>
          </a:prstGeom>
          <a:noFill/>
          <a:ln w="9525">
            <a:noFill/>
          </a:ln>
        </p:spPr>
      </p:pic>
      <p:sp>
        <p:nvSpPr>
          <p:cNvPr id="7" name="内容占位符 4"/>
          <p:cNvSpPr>
            <a:spLocks noGrp="1"/>
          </p:cNvSpPr>
          <p:nvPr/>
        </p:nvSpPr>
        <p:spPr>
          <a:xfrm>
            <a:off x="809625" y="1214755"/>
            <a:ext cx="10515600" cy="76835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三、大班：商商量量去旅游</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8"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
        <p:nvSpPr>
          <p:cNvPr id="9" name="内容占位符 4"/>
          <p:cNvSpPr>
            <a:spLocks noGrp="1"/>
          </p:cNvSpPr>
          <p:nvPr/>
        </p:nvSpPr>
        <p:spPr>
          <a:xfrm>
            <a:off x="911225" y="1844675"/>
            <a:ext cx="11191240" cy="116903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（三）游戏场景三：从假象到实物：通过时钟计划活动  </a:t>
            </a:r>
            <a:endParaRPr lang="zh-CN" altLang="en-US" sz="2400" b="0" kern="0" noProof="0" dirty="0">
              <a:ln>
                <a:noFill/>
              </a:ln>
              <a:solidFill>
                <a:schemeClr val="tx1"/>
              </a:solidFill>
              <a:effectLst/>
              <a:uLnTx/>
              <a:uFillTx/>
              <a:latin typeface="宋体" panose="02010600030101010101" pitchFamily="2" charset="-122"/>
              <a:ea typeface="+mn-ea"/>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36905" y="2690495"/>
            <a:ext cx="11017250" cy="2926080"/>
          </a:xfrm>
          <a:prstGeom prst="rect">
            <a:avLst/>
          </a:prstGeom>
          <a:noFill/>
        </p:spPr>
        <p:txBody>
          <a:bodyPr wrap="square">
            <a:noAutofit/>
          </a:bodyPr>
          <a:lstStyle/>
          <a:p>
            <a:pPr marR="0" indent="508000" algn="l" defTabSz="914400">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1" kern="0" cap="none" spc="0" normalizeH="0" baseline="0" noProof="0" dirty="0">
                <a:ln>
                  <a:noFill/>
                </a:ln>
                <a:effectLst/>
                <a:uLnTx/>
                <a:uFillTx/>
                <a:latin typeface="+mn-lt"/>
                <a:ea typeface="+mn-ea"/>
              </a:rPr>
              <a:t>1.游戏行为</a:t>
            </a:r>
            <a:r>
              <a:rPr kumimoji="0" lang="zh-CN" altLang="zh-CN" sz="2000" kern="0" cap="none" spc="0" normalizeH="0" baseline="0" noProof="0" dirty="0">
                <a:ln>
                  <a:noFill/>
                </a:ln>
                <a:effectLst/>
                <a:uLnTx/>
                <a:uFillTx/>
                <a:latin typeface="+mn-lt"/>
                <a:ea typeface="+mn-ea"/>
              </a:rPr>
              <a:t>：由于教师的指导，幼儿知道了飞机有固定的停机场，不能随便停的规则；每个职业有自己特殊的职责范围，在游戏中认识了解了不同的职业。</a:t>
            </a:r>
            <a:endParaRPr kumimoji="0" lang="zh-CN" altLang="zh-CN" sz="2000" kern="0" cap="none" spc="0" normalizeH="0" baseline="0" noProof="0" dirty="0">
              <a:ln>
                <a:noFill/>
              </a:ln>
              <a:effectLst/>
              <a:uLnTx/>
              <a:uFillTx/>
              <a:latin typeface="+mn-lt"/>
              <a:ea typeface="+mn-ea"/>
            </a:endParaRPr>
          </a:p>
          <a:p>
            <a:pPr marR="0" indent="508000" algn="l" defTabSz="914400">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1" kern="0" cap="none" spc="0" normalizeH="0" baseline="0" noProof="0" dirty="0">
                <a:ln>
                  <a:noFill/>
                </a:ln>
                <a:effectLst/>
                <a:uLnTx/>
                <a:uFillTx/>
                <a:latin typeface="+mn-lt"/>
                <a:ea typeface="+mn-ea"/>
              </a:rPr>
              <a:t>2.幼儿收获</a:t>
            </a:r>
            <a:r>
              <a:rPr kumimoji="0" lang="zh-CN" altLang="zh-CN" sz="2000" kern="0" cap="none" spc="0" normalizeH="0" baseline="0" noProof="0" dirty="0">
                <a:ln>
                  <a:noFill/>
                </a:ln>
                <a:effectLst/>
                <a:uLnTx/>
                <a:uFillTx/>
                <a:latin typeface="+mn-lt"/>
                <a:ea typeface="+mn-ea"/>
              </a:rPr>
              <a:t>：游戏为幼儿营造了合作学习的氛围，激发幼儿主动将相关领域学习的经验迁移到游戏中，通过文字和图表丰富游戏情节，并借助时钟控制游戏的开始和介绍，在游戏中体验到书面表达的独特魅力。游戏不仅让幼儿以自己的方式发现问题和解决问题的过程，也帮助幼儿入小学做好了经验和学习能力的准备。</a:t>
            </a:r>
            <a:endParaRPr kumimoji="0" lang="zh-CN" altLang="zh-CN" sz="2000" kern="0" cap="none" spc="0" normalizeH="0" baseline="0" noProof="0" dirty="0">
              <a:ln>
                <a:noFill/>
              </a:ln>
              <a:effectLst/>
              <a:uLnTx/>
              <a:uFillTx/>
              <a:latin typeface="+mn-lt"/>
              <a:ea typeface="+mn-ea"/>
            </a:endParaRPr>
          </a:p>
        </p:txBody>
      </p:sp>
      <p:sp>
        <p:nvSpPr>
          <p:cNvPr id="7" name="内容占位符 4"/>
          <p:cNvSpPr>
            <a:spLocks noGrp="1"/>
          </p:cNvSpPr>
          <p:nvPr/>
        </p:nvSpPr>
        <p:spPr>
          <a:xfrm>
            <a:off x="809625" y="1214755"/>
            <a:ext cx="10515600" cy="76835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三、大班：商商量量去旅游</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8"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
        <p:nvSpPr>
          <p:cNvPr id="9" name="内容占位符 4"/>
          <p:cNvSpPr>
            <a:spLocks noGrp="1"/>
          </p:cNvSpPr>
          <p:nvPr/>
        </p:nvSpPr>
        <p:spPr>
          <a:xfrm>
            <a:off x="911225" y="1844675"/>
            <a:ext cx="9165590" cy="77406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（四）游戏场景四：开“飞机”，功能相当于“大巴”</a:t>
            </a:r>
            <a:endParaRPr lang="zh-CN" altLang="en-US" sz="2400" b="0" kern="0" noProof="0" dirty="0">
              <a:ln>
                <a:noFill/>
              </a:ln>
              <a:solidFill>
                <a:schemeClr val="tx1"/>
              </a:solidFill>
              <a:effectLst/>
              <a:uLnTx/>
              <a:uFillTx/>
              <a:latin typeface="宋体" panose="02010600030101010101" pitchFamily="2" charset="-122"/>
              <a:ea typeface="+mn-ea"/>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58190" y="2966720"/>
            <a:ext cx="10674985" cy="2861310"/>
          </a:xfrm>
          <a:prstGeom prst="rect">
            <a:avLst/>
          </a:prstGeom>
          <a:noFill/>
        </p:spPr>
        <p:txBody>
          <a:bodyPr wrap="square">
            <a:spAutoFit/>
          </a:bodyPr>
          <a:lstStyle/>
          <a:p>
            <a:pPr marR="0" indent="508000" algn="l" defTabSz="914400">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1" kern="0" cap="none" spc="0" normalizeH="0" baseline="0" noProof="0" dirty="0">
                <a:ln>
                  <a:noFill/>
                </a:ln>
                <a:effectLst/>
                <a:uLnTx/>
                <a:uFillTx/>
                <a:latin typeface="+mn-lt"/>
                <a:ea typeface="+mn-ea"/>
              </a:rPr>
              <a:t>3.教师体会</a:t>
            </a:r>
            <a:r>
              <a:rPr kumimoji="0" lang="zh-CN" altLang="zh-CN" sz="2000" kern="0" cap="none" spc="0" normalizeH="0" baseline="0" noProof="0" dirty="0">
                <a:ln>
                  <a:noFill/>
                </a:ln>
                <a:effectLst/>
                <a:uLnTx/>
                <a:uFillTx/>
                <a:latin typeface="+mn-lt"/>
                <a:ea typeface="+mn-ea"/>
              </a:rPr>
              <a:t>：为幼儿创设的游戏环境要根据幼儿的经验和兴趣，具备延续性和层次性的特点。没有哪一种游戏主题一定适合某个年龄班，而不适合另一个年龄班。</a:t>
            </a:r>
            <a:endParaRPr kumimoji="0" lang="zh-CN" altLang="zh-CN" sz="2000" kern="0" cap="none" spc="0" normalizeH="0" baseline="0" noProof="0" dirty="0">
              <a:ln>
                <a:noFill/>
              </a:ln>
              <a:effectLst/>
              <a:uLnTx/>
              <a:uFillTx/>
              <a:latin typeface="+mn-lt"/>
              <a:ea typeface="+mn-ea"/>
            </a:endParaRPr>
          </a:p>
          <a:p>
            <a:pPr marR="0" indent="508000" algn="l" defTabSz="914400">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kern="0" cap="none" spc="0" normalizeH="0" baseline="0" noProof="0" dirty="0">
                <a:ln>
                  <a:noFill/>
                </a:ln>
                <a:effectLst/>
                <a:uLnTx/>
                <a:uFillTx/>
                <a:latin typeface="+mn-lt"/>
                <a:ea typeface="+mn-ea"/>
              </a:rPr>
              <a:t>观察幼儿的游戏是有效指导游戏的前提条件。教师参与幼儿的游戏，则更能标志教师观察了解到幼儿的真实水平和存在的问题。</a:t>
            </a:r>
            <a:endParaRPr kumimoji="0" lang="zh-CN" altLang="zh-CN" sz="2000" kern="0" cap="none" spc="0" normalizeH="0" baseline="0" noProof="0" dirty="0">
              <a:ln>
                <a:noFill/>
              </a:ln>
              <a:effectLst/>
              <a:uLnTx/>
              <a:uFillTx/>
              <a:latin typeface="+mn-lt"/>
              <a:ea typeface="+mn-ea"/>
            </a:endParaRPr>
          </a:p>
          <a:p>
            <a:pPr marR="0" indent="508000" algn="l" defTabSz="914400">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kern="0" cap="none" spc="0" normalizeH="0" baseline="0" noProof="0" dirty="0">
                <a:ln>
                  <a:noFill/>
                </a:ln>
                <a:effectLst/>
                <a:uLnTx/>
                <a:uFillTx/>
                <a:latin typeface="+mn-lt"/>
                <a:ea typeface="+mn-ea"/>
              </a:rPr>
              <a:t>游戏就好比一条项链，把散落的经验一点一滴地串起来，使其成为一个融合的整体。</a:t>
            </a:r>
            <a:endParaRPr kumimoji="0" lang="zh-CN" altLang="zh-CN" sz="2000" kern="0" cap="none" spc="0" normalizeH="0" baseline="0" noProof="0" dirty="0">
              <a:ln>
                <a:noFill/>
              </a:ln>
              <a:effectLst/>
              <a:uLnTx/>
              <a:uFillTx/>
              <a:latin typeface="+mn-lt"/>
              <a:ea typeface="+mn-ea"/>
            </a:endParaRPr>
          </a:p>
          <a:p>
            <a:pPr marR="0" indent="508000" algn="l" defTabSz="914400">
              <a:lnSpc>
                <a:spcPct val="150000"/>
              </a:lnSpc>
              <a:spcBef>
                <a:spcPts val="0"/>
              </a:spcBef>
              <a:buClr>
                <a:srgbClr val="00B0F0"/>
              </a:buClr>
              <a:buSzTx/>
              <a:buFontTx/>
              <a:buNone/>
              <a:defRPr/>
              <a:extLst>
                <a:ext uri="{35155182-B16C-46BC-9424-99874614C6A1}">
                  <wpsdc:indentchars xmlns:wpsdc="http://www.wps.cn/officeDocument/2017/drawingmlCustomData" val="200" checksum="282533468"/>
                </a:ext>
              </a:extLst>
            </a:pPr>
            <a:endParaRPr kumimoji="0" lang="zh-CN" altLang="zh-CN" sz="2000" kern="0" cap="none" spc="0" normalizeH="0" baseline="0" noProof="0" dirty="0">
              <a:ln>
                <a:noFill/>
              </a:ln>
              <a:effectLst/>
              <a:uLnTx/>
              <a:uFillTx/>
              <a:latin typeface="+mn-lt"/>
              <a:ea typeface="+mn-ea"/>
            </a:endParaRPr>
          </a:p>
        </p:txBody>
      </p:sp>
      <p:sp>
        <p:nvSpPr>
          <p:cNvPr id="7" name="内容占位符 4"/>
          <p:cNvSpPr>
            <a:spLocks noGrp="1"/>
          </p:cNvSpPr>
          <p:nvPr/>
        </p:nvSpPr>
        <p:spPr>
          <a:xfrm>
            <a:off x="809625" y="1214755"/>
            <a:ext cx="10515600" cy="76835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三、大班：商商量量去旅游</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8"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第三节  角色游戏的案例与分析</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
        <p:nvSpPr>
          <p:cNvPr id="9" name="内容占位符 4"/>
          <p:cNvSpPr>
            <a:spLocks noGrp="1"/>
          </p:cNvSpPr>
          <p:nvPr/>
        </p:nvSpPr>
        <p:spPr>
          <a:xfrm>
            <a:off x="911225" y="1844675"/>
            <a:ext cx="10029190" cy="77406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en-US" sz="2400" b="0" kern="0" noProof="0" dirty="0">
                <a:ln>
                  <a:noFill/>
                </a:ln>
                <a:solidFill>
                  <a:schemeClr val="tx1"/>
                </a:solidFill>
                <a:effectLst/>
                <a:uLnTx/>
                <a:uFillTx/>
                <a:latin typeface="宋体" panose="02010600030101010101" pitchFamily="2" charset="-122"/>
                <a:ea typeface="+mn-ea"/>
                <a:sym typeface="+mn-ea"/>
              </a:rPr>
              <a:t>（四）游戏场景四：开“飞机”，功能相当于“大巴”</a:t>
            </a:r>
            <a:endParaRPr lang="zh-CN" altLang="en-US" sz="2400" b="0" kern="0" noProof="0" dirty="0">
              <a:ln>
                <a:noFill/>
              </a:ln>
              <a:solidFill>
                <a:schemeClr val="tx1"/>
              </a:solidFill>
              <a:effectLst/>
              <a:uLnTx/>
              <a:uFillTx/>
              <a:latin typeface="宋体" panose="02010600030101010101" pitchFamily="2" charset="-122"/>
              <a:ea typeface="+mn-ea"/>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a:bodyPr>
          <a:p>
            <a:r>
              <a:rPr altLang="zh-CN" sz="3600" dirty="0">
                <a:solidFill>
                  <a:schemeClr val="tx1"/>
                </a:solidFill>
                <a:latin typeface="宋体" panose="02010600030101010101" pitchFamily="2" charset="-122"/>
                <a:sym typeface="+mn-ea"/>
              </a:rPr>
              <a:t>第一节  角色游戏的含义与结构</a:t>
            </a:r>
            <a:endParaRPr lang="zh-CN" altLang="zh-CN" sz="3600" dirty="0">
              <a:solidFill>
                <a:schemeClr val="tx1"/>
              </a:solidFill>
              <a:latin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文本框 4"/>
          <p:cNvSpPr txBox="1">
            <a:spLocks noChangeArrowheads="1"/>
          </p:cNvSpPr>
          <p:nvPr/>
        </p:nvSpPr>
        <p:spPr bwMode="auto">
          <a:xfrm>
            <a:off x="1009015" y="1412875"/>
            <a:ext cx="10368915" cy="43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09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609600" algn="l" defTabSz="914400" rtl="0" eaLnBrk="1" fontAlgn="base" latinLnBrk="0" hangingPunct="1">
              <a:lnSpc>
                <a:spcPct val="150000"/>
              </a:lnSpc>
              <a:spcBef>
                <a:spcPct val="0"/>
              </a:spcBef>
              <a:spcAft>
                <a:spcPct val="0"/>
              </a:spcAft>
              <a:buClr>
                <a:srgbClr val="00B0F0"/>
              </a:buClr>
              <a:buSzTx/>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1.</a:t>
            </a: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问题讨论</a:t>
            </a:r>
            <a:endPar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
                <a:srgbClr val="00B0F0"/>
              </a:buClr>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   （</a:t>
            </a:r>
            <a:r>
              <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1</a:t>
            </a: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）角色游戏中，教师怎样才能最大限度地发挥幼儿的自主性？</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609600" algn="l" defTabSz="914400" rtl="0" eaLnBrk="1" fontAlgn="base" latinLnBrk="0" hangingPunct="1">
              <a:lnSpc>
                <a:spcPct val="150000"/>
              </a:lnSpc>
              <a:spcBef>
                <a:spcPct val="0"/>
              </a:spcBef>
              <a:spcAft>
                <a:spcPct val="0"/>
              </a:spcAft>
              <a:buClr>
                <a:srgbClr val="00B0F0"/>
              </a:buClr>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a:t>
            </a:r>
            <a:r>
              <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2</a:t>
            </a: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）如何处理游戏中的几个关系？</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marL="0" marR="0" lvl="0" indent="609600" algn="l" defTabSz="914400" rtl="0" eaLnBrk="1" fontAlgn="base" latinLnBrk="0" hangingPunct="1">
              <a:lnSpc>
                <a:spcPct val="150000"/>
              </a:lnSpc>
              <a:spcBef>
                <a:spcPct val="0"/>
              </a:spcBef>
              <a:spcAft>
                <a:spcPct val="0"/>
              </a:spcAft>
              <a:buClr>
                <a:srgbClr val="00B0F0"/>
              </a:buClr>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·幼儿创造与教师指导</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marL="0" marR="0" lvl="0" indent="609600" algn="l" defTabSz="914400" rtl="0" eaLnBrk="1" fontAlgn="base" latinLnBrk="0" hangingPunct="1">
              <a:lnSpc>
                <a:spcPct val="150000"/>
              </a:lnSpc>
              <a:spcBef>
                <a:spcPct val="0"/>
              </a:spcBef>
              <a:spcAft>
                <a:spcPct val="0"/>
              </a:spcAft>
              <a:buClr>
                <a:srgbClr val="00B0F0"/>
              </a:buClr>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·自由与规则</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marL="0" marR="0" lvl="0" indent="609600" algn="l" defTabSz="914400" rtl="0" eaLnBrk="1" fontAlgn="base" latinLnBrk="0" hangingPunct="1">
              <a:lnSpc>
                <a:spcPct val="150000"/>
              </a:lnSpc>
              <a:spcBef>
                <a:spcPct val="0"/>
              </a:spcBef>
              <a:spcAft>
                <a:spcPct val="0"/>
              </a:spcAft>
              <a:buClr>
                <a:srgbClr val="00B0F0"/>
              </a:buClr>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·愉悦与教育</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marL="0" marR="0" lvl="0" indent="609600" algn="l" defTabSz="914400" rtl="0" eaLnBrk="1" fontAlgn="base" latinLnBrk="0" hangingPunct="1">
              <a:lnSpc>
                <a:spcPct val="150000"/>
              </a:lnSpc>
              <a:spcBef>
                <a:spcPct val="0"/>
              </a:spcBef>
              <a:spcAft>
                <a:spcPct val="0"/>
              </a:spcAft>
              <a:buClr>
                <a:srgbClr val="00B0F0"/>
              </a:buClr>
              <a:buSzTx/>
              <a:buFont typeface="Wingdings" panose="05000000000000000000" pitchFamily="2" charset="2"/>
              <a:buNone/>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rPr>
              <a:t>·材料提供与幼儿自备</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720090" algn="l" defTabSz="914400" rtl="0" eaLnBrk="1" fontAlgn="base" latinLnBrk="0" hangingPunct="1">
              <a:lnSpc>
                <a:spcPct val="100000"/>
              </a:lnSpc>
              <a:spcBef>
                <a:spcPct val="0"/>
              </a:spcBef>
              <a:spcAft>
                <a:spcPct val="0"/>
              </a:spcAft>
              <a:buClr>
                <a:srgbClr val="00B0F0"/>
              </a:buClr>
              <a:buSzTx/>
              <a:buFont typeface="Wingdings" panose="05000000000000000000" pitchFamily="2" charset="2"/>
              <a:buNone/>
              <a:defRPr/>
            </a:pP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8"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lvl="0" algn="ctr">
              <a:buClrTx/>
              <a:buSzTx/>
              <a:buFontTx/>
              <a:buNone/>
              <a:defRPr/>
            </a:pPr>
            <a:r>
              <a:rPr lang="zh-CN" altLang="zh-CN" sz="3200" dirty="0">
                <a:solidFill>
                  <a:schemeClr val="tx1"/>
                </a:solidFill>
                <a:latin typeface="宋体" panose="02010600030101010101" pitchFamily="2" charset="-122"/>
                <a:sym typeface="宋体" panose="02010600030101010101" pitchFamily="2" charset="-122"/>
              </a:rPr>
              <a:t>[思考与练习]</a:t>
            </a:r>
            <a:endParaRPr kumimoji="0" lang="zh-CN" altLang="zh-CN" sz="3200" i="0" u="none" strike="noStrike"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文本框 4"/>
          <p:cNvSpPr txBox="1"/>
          <p:nvPr/>
        </p:nvSpPr>
        <p:spPr>
          <a:xfrm>
            <a:off x="1430020" y="1444625"/>
            <a:ext cx="8938260" cy="37846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609600" eaLnBrk="1" hangingPunct="1">
              <a:lnSpc>
                <a:spcPct val="200000"/>
              </a:lnSpc>
              <a:spcBef>
                <a:spcPct val="0"/>
              </a:spcBef>
              <a:buClr>
                <a:srgbClr val="00B0F0"/>
              </a:buClr>
              <a:buFont typeface="Wingdings" panose="05000000000000000000" pitchFamily="2" charset="2"/>
              <a:buNone/>
            </a:pPr>
            <a:r>
              <a:rPr lang="en-US" altLang="zh-CN" sz="2400" dirty="0">
                <a:latin typeface="宋体" panose="02010600030101010101" pitchFamily="2" charset="-122"/>
                <a:sym typeface="宋体" panose="02010600030101010101" pitchFamily="2" charset="-122"/>
              </a:rPr>
              <a:t>2.</a:t>
            </a:r>
            <a:r>
              <a:rPr lang="zh-CN" altLang="en-US" sz="2400" dirty="0">
                <a:latin typeface="宋体" panose="02010600030101010101" pitchFamily="2" charset="-122"/>
                <a:sym typeface="宋体" panose="02010600030101010101" pitchFamily="2" charset="-122"/>
              </a:rPr>
              <a:t>实践练习</a:t>
            </a:r>
            <a:endParaRPr lang="en-US" altLang="zh-CN" sz="2400" b="1" dirty="0">
              <a:latin typeface="宋体" panose="02010600030101010101" pitchFamily="2" charset="-122"/>
            </a:endParaRPr>
          </a:p>
          <a:p>
            <a:pPr marL="0" lvl="0" indent="609600" eaLnBrk="1" hangingPunct="1">
              <a:lnSpc>
                <a:spcPct val="200000"/>
              </a:lnSpc>
              <a:spcBef>
                <a:spcPct val="0"/>
              </a:spcBef>
              <a:buClr>
                <a:srgbClr val="00B0F0"/>
              </a:buClr>
              <a:buFont typeface="Wingdings" panose="05000000000000000000" pitchFamily="2" charset="2"/>
              <a:buNone/>
            </a:pPr>
            <a:r>
              <a:rPr lang="zh-CN" altLang="en-US" sz="2400" dirty="0">
                <a:latin typeface="宋体" panose="02010600030101010101" pitchFamily="2" charset="-122"/>
                <a:sym typeface="宋体" panose="02010600030101010101" pitchFamily="2" charset="-122"/>
              </a:rPr>
              <a:t>（</a:t>
            </a:r>
            <a:r>
              <a:rPr lang="en-US" altLang="zh-CN" sz="2400" dirty="0">
                <a:latin typeface="宋体" panose="02010600030101010101" pitchFamily="2" charset="-122"/>
                <a:sym typeface="宋体" panose="02010600030101010101" pitchFamily="2" charset="-122"/>
              </a:rPr>
              <a:t>1</a:t>
            </a:r>
            <a:r>
              <a:rPr lang="zh-CN" altLang="en-US" sz="2400" dirty="0">
                <a:latin typeface="宋体" panose="02010600030101010101" pitchFamily="2" charset="-122"/>
                <a:sym typeface="宋体" panose="02010600030101010101" pitchFamily="2" charset="-122"/>
              </a:rPr>
              <a:t>）操作性练习</a:t>
            </a:r>
            <a:endParaRPr lang="zh-CN" altLang="en-US" sz="2400" dirty="0">
              <a:latin typeface="宋体" panose="02010600030101010101" pitchFamily="2" charset="-122"/>
              <a:sym typeface="宋体" panose="02010600030101010101" pitchFamily="2" charset="-122"/>
            </a:endParaRPr>
          </a:p>
          <a:p>
            <a:pPr marL="0" lvl="0" indent="609600" eaLnBrk="1" hangingPunct="1">
              <a:lnSpc>
                <a:spcPct val="200000"/>
              </a:lnSpc>
              <a:spcBef>
                <a:spcPct val="0"/>
              </a:spcBef>
              <a:buClr>
                <a:srgbClr val="00B0F0"/>
              </a:buClr>
              <a:buFont typeface="Wingdings" panose="05000000000000000000" pitchFamily="2" charset="2"/>
              <a:buNone/>
            </a:pPr>
            <a:r>
              <a:rPr lang="zh-CN" altLang="en-US" sz="2400" dirty="0">
                <a:latin typeface="宋体" panose="02010600030101010101" pitchFamily="2" charset="-122"/>
                <a:sym typeface="宋体" panose="02010600030101010101" pitchFamily="2" charset="-122"/>
              </a:rPr>
              <a:t>·尝试选择一种观察方法观察与记录幼儿的角色游戏。</a:t>
            </a:r>
            <a:endParaRPr lang="zh-CN" altLang="en-US" sz="2400" dirty="0">
              <a:latin typeface="宋体" panose="02010600030101010101" pitchFamily="2" charset="-122"/>
              <a:sym typeface="宋体" panose="02010600030101010101" pitchFamily="2" charset="-122"/>
            </a:endParaRPr>
          </a:p>
          <a:p>
            <a:pPr marL="0" lvl="0" indent="609600" eaLnBrk="1" hangingPunct="1">
              <a:lnSpc>
                <a:spcPct val="200000"/>
              </a:lnSpc>
              <a:spcBef>
                <a:spcPct val="0"/>
              </a:spcBef>
              <a:buClr>
                <a:srgbClr val="00B0F0"/>
              </a:buClr>
              <a:buFont typeface="Wingdings" panose="05000000000000000000" pitchFamily="2" charset="2"/>
              <a:buNone/>
            </a:pPr>
            <a:r>
              <a:rPr lang="zh-CN" altLang="en-US" sz="2400" dirty="0">
                <a:latin typeface="宋体" panose="02010600030101010101" pitchFamily="2" charset="-122"/>
                <a:sym typeface="宋体" panose="02010600030101010101" pitchFamily="2" charset="-122"/>
              </a:rPr>
              <a:t>·依据幼儿游戏特点，模拟或现场指导不同年龄班幼儿的一个角色游戏。</a:t>
            </a:r>
            <a:endParaRPr lang="en-US" altLang="zh-CN" sz="2400" dirty="0">
              <a:latin typeface="宋体" panose="02010600030101010101" pitchFamily="2" charset="-122"/>
            </a:endParaRPr>
          </a:p>
        </p:txBody>
      </p:sp>
      <p:sp>
        <p:nvSpPr>
          <p:cNvPr id="8"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lvl="0" algn="ctr">
              <a:buClrTx/>
              <a:buSzTx/>
              <a:buFontTx/>
              <a:buNone/>
              <a:defRPr/>
            </a:pPr>
            <a:r>
              <a:rPr lang="zh-CN" altLang="zh-CN" sz="3200" dirty="0">
                <a:solidFill>
                  <a:schemeClr val="tx1"/>
                </a:solidFill>
                <a:latin typeface="宋体" panose="02010600030101010101" pitchFamily="2" charset="-122"/>
                <a:sym typeface="宋体" panose="02010600030101010101" pitchFamily="2" charset="-122"/>
              </a:rPr>
              <a:t>[思考与练习]</a:t>
            </a:r>
            <a:endParaRPr kumimoji="0" lang="zh-CN" altLang="zh-CN" sz="3200" i="0" u="none" strike="noStrike"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文本框 4"/>
          <p:cNvSpPr txBox="1"/>
          <p:nvPr/>
        </p:nvSpPr>
        <p:spPr>
          <a:xfrm>
            <a:off x="1824038" y="1249363"/>
            <a:ext cx="8543925" cy="50774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609600" eaLnBrk="1" hangingPunct="1">
              <a:lnSpc>
                <a:spcPct val="200000"/>
              </a:lnSpc>
              <a:spcBef>
                <a:spcPct val="0"/>
              </a:spcBef>
              <a:buClr>
                <a:srgbClr val="00B0F0"/>
              </a:buClr>
              <a:buFont typeface="Wingdings" panose="05000000000000000000" pitchFamily="2" charset="2"/>
              <a:buNone/>
            </a:pPr>
            <a:r>
              <a:rPr lang="en-US" altLang="zh-CN" sz="2400" dirty="0">
                <a:latin typeface="宋体" panose="02010600030101010101" pitchFamily="2" charset="-122"/>
                <a:sym typeface="宋体" panose="02010600030101010101" pitchFamily="2" charset="-122"/>
              </a:rPr>
              <a:t>2.</a:t>
            </a:r>
            <a:r>
              <a:rPr lang="zh-CN" altLang="en-US" sz="2400" dirty="0">
                <a:latin typeface="宋体" panose="02010600030101010101" pitchFamily="2" charset="-122"/>
                <a:sym typeface="宋体" panose="02010600030101010101" pitchFamily="2" charset="-122"/>
              </a:rPr>
              <a:t>实践练习</a:t>
            </a:r>
            <a:endParaRPr lang="en-US" altLang="zh-CN" sz="2400" dirty="0">
              <a:latin typeface="宋体" panose="02010600030101010101" pitchFamily="2" charset="-122"/>
            </a:endParaRPr>
          </a:p>
          <a:p>
            <a:pPr marL="0" lvl="0" indent="609600" eaLnBrk="1" hangingPunct="1">
              <a:lnSpc>
                <a:spcPct val="200000"/>
              </a:lnSpc>
              <a:spcBef>
                <a:spcPct val="0"/>
              </a:spcBef>
              <a:buClr>
                <a:srgbClr val="00B0F0"/>
              </a:buClr>
              <a:buFont typeface="Wingdings" panose="05000000000000000000" pitchFamily="2" charset="2"/>
              <a:buNone/>
            </a:pPr>
            <a:r>
              <a:rPr lang="zh-CN" altLang="en-US" sz="2400" dirty="0">
                <a:latin typeface="宋体" panose="02010600030101010101" pitchFamily="2" charset="-122"/>
                <a:sym typeface="宋体" panose="02010600030101010101" pitchFamily="2" charset="-122"/>
              </a:rPr>
              <a:t>（</a:t>
            </a:r>
            <a:r>
              <a:rPr lang="en-US" altLang="zh-CN" sz="2400" dirty="0">
                <a:latin typeface="宋体" panose="02010600030101010101" pitchFamily="2" charset="-122"/>
                <a:sym typeface="宋体" panose="02010600030101010101" pitchFamily="2" charset="-122"/>
              </a:rPr>
              <a:t>2</a:t>
            </a:r>
            <a:r>
              <a:rPr lang="zh-CN" altLang="en-US" sz="2400" dirty="0">
                <a:latin typeface="宋体" panose="02010600030101010101" pitchFamily="2" charset="-122"/>
                <a:sym typeface="宋体" panose="02010600030101010101" pitchFamily="2" charset="-122"/>
              </a:rPr>
              <a:t>）活动设计</a:t>
            </a:r>
            <a:endParaRPr lang="zh-CN" altLang="en-US" sz="2400" dirty="0">
              <a:latin typeface="宋体" panose="02010600030101010101" pitchFamily="2" charset="-122"/>
              <a:sym typeface="宋体" panose="02010600030101010101" pitchFamily="2" charset="-122"/>
            </a:endParaRPr>
          </a:p>
          <a:p>
            <a:pPr marL="0" lvl="0" indent="609600" eaLnBrk="1" hangingPunct="1">
              <a:lnSpc>
                <a:spcPct val="200000"/>
              </a:lnSpc>
              <a:spcBef>
                <a:spcPct val="0"/>
              </a:spcBef>
              <a:buClr>
                <a:srgbClr val="00B0F0"/>
              </a:buClr>
              <a:buFont typeface="Wingdings" panose="05000000000000000000" pitchFamily="2" charset="2"/>
              <a:buNone/>
            </a:pPr>
            <a:r>
              <a:rPr lang="zh-CN" altLang="en-US" sz="2400" dirty="0">
                <a:latin typeface="宋体" panose="02010600030101010101" pitchFamily="2" charset="-122"/>
                <a:sym typeface="宋体" panose="02010600030101010101" pitchFamily="2" charset="-122"/>
              </a:rPr>
              <a:t>幼儿园附近新开通了地铁，不少幼儿都拥有乘坐地铁的经验，在游戏中也开始表现出乘坐地铁的情节。请考虑如何为小、中、大班幼儿开展新主题“地铁”创设环境和进行经验准备，以保证提供更有准备的环境。</a:t>
            </a:r>
            <a:endParaRPr lang="en-US" altLang="zh-CN" sz="2400" dirty="0">
              <a:latin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endParaRPr lang="en-US" altLang="zh-CN" sz="2400" dirty="0">
              <a:latin typeface="宋体" panose="02010600030101010101" pitchFamily="2" charset="-122"/>
            </a:endParaRPr>
          </a:p>
        </p:txBody>
      </p:sp>
      <p:sp>
        <p:nvSpPr>
          <p:cNvPr id="8"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lvl="0" algn="ctr">
              <a:buClrTx/>
              <a:buSzTx/>
              <a:buFontTx/>
              <a:buNone/>
              <a:defRPr/>
            </a:pPr>
            <a:r>
              <a:rPr lang="zh-CN" altLang="zh-CN" sz="3200" dirty="0">
                <a:solidFill>
                  <a:schemeClr val="tx1"/>
                </a:solidFill>
                <a:latin typeface="宋体" panose="02010600030101010101" pitchFamily="2" charset="-122"/>
                <a:sym typeface="宋体" panose="02010600030101010101" pitchFamily="2" charset="-122"/>
              </a:rPr>
              <a:t>[思考与练习]</a:t>
            </a:r>
            <a:endParaRPr kumimoji="0" lang="zh-CN" altLang="zh-CN" sz="3200" i="0" u="none" strike="noStrike"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文本框 4"/>
          <p:cNvSpPr txBox="1"/>
          <p:nvPr/>
        </p:nvSpPr>
        <p:spPr>
          <a:xfrm>
            <a:off x="1824038" y="1249363"/>
            <a:ext cx="8543925" cy="544639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609600" eaLnBrk="1" hangingPunct="1">
              <a:lnSpc>
                <a:spcPct val="150000"/>
              </a:lnSpc>
              <a:spcBef>
                <a:spcPct val="0"/>
              </a:spcBef>
              <a:buClr>
                <a:srgbClr val="00B0F0"/>
              </a:buClr>
              <a:buFont typeface="Wingdings" panose="05000000000000000000" pitchFamily="2" charset="2"/>
              <a:buNone/>
            </a:pPr>
            <a:r>
              <a:rPr lang="en-US" altLang="zh-CN" sz="2400" dirty="0">
                <a:latin typeface="宋体" panose="02010600030101010101" pitchFamily="2" charset="-122"/>
                <a:sym typeface="宋体" panose="02010600030101010101" pitchFamily="2" charset="-122"/>
              </a:rPr>
              <a:t>3.</a:t>
            </a:r>
            <a:r>
              <a:rPr lang="zh-CN" altLang="en-US" sz="2400" dirty="0">
                <a:latin typeface="宋体" panose="02010600030101010101" pitchFamily="2" charset="-122"/>
                <a:sym typeface="宋体" panose="02010600030101010101" pitchFamily="2" charset="-122"/>
              </a:rPr>
              <a:t>案例分析</a:t>
            </a:r>
            <a:endParaRPr lang="en-US" altLang="zh-CN" sz="2400" dirty="0">
              <a:latin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宋体" panose="02010600030101010101" pitchFamily="2" charset="-122"/>
                <a:sym typeface="宋体" panose="02010600030101010101" pitchFamily="2" charset="-122"/>
              </a:rPr>
              <a:t>试根据以下教师与幼儿分享游戏经验的对话，分析这位大班教师是如何运用游戏指导的策略与方法支持并促进游戏情节发展的。</a:t>
            </a:r>
            <a:endParaRPr lang="zh-CN" altLang="en-US" sz="2000" dirty="0">
              <a:latin typeface="宋体" panose="0201060003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教师：</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我发现今天小吃店有好多人，有什么需要跟大家说的吗？</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zh-CN" altLang="en-US"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幼儿：</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他们都要买东西，人太多。</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en-US" altLang="zh-CN"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教师：</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你们怎么解决的呢？</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en-US" altLang="zh-CN"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幼儿：</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人多的时候让他们排队。</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en-US" altLang="zh-CN"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教师：</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哦，排队可以解决拥挤的问题。</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en-US" altLang="zh-CN"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幼儿</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1</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每一个人都要来问海带多少钱啊，鱿鱼需要多少钱啊。</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zh-CN" altLang="en-US"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endParaRPr lang="zh-CN" altLang="en-US" sz="2400" b="1" dirty="0">
              <a:latin typeface="宋体" panose="0201060003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endParaRPr lang="en-US" altLang="zh-CN" sz="2400" dirty="0">
              <a:latin typeface="宋体" panose="02010600030101010101" pitchFamily="2" charset="-122"/>
            </a:endParaRPr>
          </a:p>
        </p:txBody>
      </p:sp>
      <p:sp>
        <p:nvSpPr>
          <p:cNvPr id="8"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lvl="0" algn="ctr">
              <a:buClrTx/>
              <a:buSzTx/>
              <a:buFontTx/>
              <a:buNone/>
              <a:defRPr/>
            </a:pPr>
            <a:r>
              <a:rPr lang="zh-CN" altLang="zh-CN" sz="3200" dirty="0">
                <a:solidFill>
                  <a:schemeClr val="tx1"/>
                </a:solidFill>
                <a:latin typeface="宋体" panose="02010600030101010101" pitchFamily="2" charset="-122"/>
                <a:sym typeface="宋体" panose="02010600030101010101" pitchFamily="2" charset="-122"/>
              </a:rPr>
              <a:t>[思考与练习]</a:t>
            </a:r>
            <a:endParaRPr kumimoji="0" lang="zh-CN" altLang="zh-CN" sz="3200" i="0" u="none" strike="noStrike"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文本框 4"/>
          <p:cNvSpPr txBox="1"/>
          <p:nvPr/>
        </p:nvSpPr>
        <p:spPr>
          <a:xfrm>
            <a:off x="1340485" y="1177925"/>
            <a:ext cx="9027795" cy="47999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609600" eaLnBrk="1" hangingPunct="1">
              <a:lnSpc>
                <a:spcPct val="150000"/>
              </a:lnSpc>
              <a:spcBef>
                <a:spcPct val="0"/>
              </a:spcBef>
              <a:buClr>
                <a:srgbClr val="00B0F0"/>
              </a:buClr>
              <a:buFont typeface="Wingdings" panose="05000000000000000000" pitchFamily="2" charset="2"/>
              <a:buNone/>
            </a:pPr>
            <a:r>
              <a:rPr lang="en-US" altLang="zh-CN" sz="2400" dirty="0">
                <a:latin typeface="宋体" panose="02010600030101010101" pitchFamily="2" charset="-122"/>
                <a:sym typeface="宋体" panose="02010600030101010101" pitchFamily="2" charset="-122"/>
              </a:rPr>
              <a:t>3.</a:t>
            </a:r>
            <a:r>
              <a:rPr lang="zh-CN" altLang="en-US" sz="2400" dirty="0">
                <a:latin typeface="宋体" panose="02010600030101010101" pitchFamily="2" charset="-122"/>
                <a:sym typeface="宋体" panose="02010600030101010101" pitchFamily="2" charset="-122"/>
              </a:rPr>
              <a:t>案例分析</a:t>
            </a:r>
            <a:endParaRPr lang="zh-CN" altLang="en-US" sz="2000" dirty="0">
              <a:latin typeface="宋体" panose="0201060003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幼儿</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2</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大家来买东西，每个人都要回答，挺累的。</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en-US" altLang="zh-CN"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教师：</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有什么办法可以解决呢？我们听听大家意见，好不好？</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en-US" altLang="zh-CN"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幼儿</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3</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可以再增加一个烤的人。</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en-US" altLang="zh-CN"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教师：</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哦，增加一个人，多一个人多一份力气，是不是？这是一个本分，还有什么办法？</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en-US" altLang="zh-CN"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幼儿</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4</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我们可以放一个牌子，告诉大家排队。</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en-US" altLang="zh-CN"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教师：</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放一个牌子，告诉人家要排队。人多的时候可以用这种方法，是吧？你说呢？</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en-US" altLang="zh-CN" sz="2000" dirty="0">
              <a:latin typeface="华文楷体" panose="02010600040101010101" pitchFamily="2" charset="-122"/>
              <a:ea typeface="华文楷体" panose="02010600040101010101" pitchFamily="2" charset="-122"/>
              <a:sym typeface="宋体" panose="02010600030101010101" pitchFamily="2" charset="-122"/>
            </a:endParaRPr>
          </a:p>
          <a:p>
            <a:pPr marL="0" lvl="0" indent="609600" eaLnBrk="1" hangingPunct="1">
              <a:lnSpc>
                <a:spcPct val="150000"/>
              </a:lnSpc>
              <a:spcBef>
                <a:spcPct val="0"/>
              </a:spcBef>
              <a:buClr>
                <a:srgbClr val="00B0F0"/>
              </a:buClr>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sym typeface="宋体" panose="02010600030101010101" pitchFamily="2" charset="-122"/>
              </a:rPr>
              <a:t>幼儿</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5</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r>
              <a:rPr lang="zh-CN" altLang="en-US" sz="2000" dirty="0">
                <a:latin typeface="华文楷体" panose="02010600040101010101" pitchFamily="2" charset="-122"/>
                <a:ea typeface="华文楷体" panose="02010600040101010101" pitchFamily="2" charset="-122"/>
                <a:sym typeface="宋体" panose="02010600030101010101" pitchFamily="2" charset="-122"/>
              </a:rPr>
              <a:t>人多的时候贴一个菜单，就可以告诉人家海带是多少钱了。</a:t>
            </a:r>
            <a:r>
              <a:rPr lang="en-US" altLang="zh-CN" sz="2000" dirty="0">
                <a:latin typeface="华文楷体" panose="02010600040101010101" pitchFamily="2" charset="-122"/>
                <a:ea typeface="华文楷体" panose="02010600040101010101" pitchFamily="2" charset="-122"/>
                <a:sym typeface="宋体" panose="02010600030101010101" pitchFamily="2" charset="-122"/>
              </a:rPr>
              <a:t>”</a:t>
            </a:r>
            <a:endParaRPr lang="en-US" altLang="zh-CN" sz="2400" dirty="0">
              <a:latin typeface="宋体" panose="02010600030101010101" pitchFamily="2" charset="-122"/>
            </a:endParaRPr>
          </a:p>
        </p:txBody>
      </p:sp>
      <p:sp>
        <p:nvSpPr>
          <p:cNvPr id="8"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lvl="0" algn="ctr">
              <a:buClrTx/>
              <a:buSzTx/>
              <a:buFontTx/>
              <a:buNone/>
              <a:defRPr/>
            </a:pPr>
            <a:r>
              <a:rPr lang="zh-CN" altLang="zh-CN" sz="3200" dirty="0">
                <a:solidFill>
                  <a:schemeClr val="tx1"/>
                </a:solidFill>
                <a:latin typeface="宋体" panose="02010600030101010101" pitchFamily="2" charset="-122"/>
                <a:sym typeface="宋体" panose="02010600030101010101" pitchFamily="2" charset="-122"/>
              </a:rPr>
              <a:t>[思考与练习]</a:t>
            </a:r>
            <a:endParaRPr kumimoji="0" lang="zh-CN" altLang="zh-CN" sz="3200" i="0" u="none" strike="noStrike" cap="none" spc="0" normalizeH="0" baseline="0" dirty="0">
              <a:solidFill>
                <a:schemeClr val="tx1"/>
              </a:solidFill>
              <a:latin typeface="宋体" panose="02010600030101010101" pitchFamily="2" charset="-122"/>
              <a:cs typeface="+mj-cs"/>
              <a:sym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7" name="Rectangle 4"/>
          <p:cNvSpPr>
            <a:spLocks noGrp="1"/>
          </p:cNvSpPr>
          <p:nvPr>
            <p:ph type="title"/>
          </p:nvPr>
        </p:nvSpPr>
        <p:spPr/>
        <p:txBody>
          <a:bodyPr vert="horz" wrap="square" lIns="91440" tIns="45720" rIns="91440" bIns="45720" anchor="ctr" anchorCtr="0"/>
          <a:p>
            <a:pPr eaLnBrk="1" hangingPunct="1"/>
            <a:r>
              <a:rPr lang="zh-CN" sz="5200" dirty="0">
                <a:solidFill>
                  <a:schemeClr val="tx1"/>
                </a:solidFill>
                <a:latin typeface="宋体" panose="02010600030101010101" pitchFamily="2" charset="-122"/>
                <a:sym typeface="+mn-ea"/>
              </a:rPr>
              <a:t>谢</a:t>
            </a:r>
            <a:r>
              <a:rPr lang="en-US" altLang="zh-CN" sz="5200" dirty="0">
                <a:solidFill>
                  <a:schemeClr val="tx1"/>
                </a:solidFill>
                <a:latin typeface="宋体" panose="02010600030101010101" pitchFamily="2" charset="-122"/>
                <a:sym typeface="+mn-ea"/>
              </a:rPr>
              <a:t>  </a:t>
            </a:r>
            <a:r>
              <a:rPr lang="zh-CN" sz="5200" dirty="0">
                <a:solidFill>
                  <a:schemeClr val="tx1"/>
                </a:solidFill>
                <a:latin typeface="宋体" panose="02010600030101010101" pitchFamily="2" charset="-122"/>
                <a:sym typeface="+mn-ea"/>
              </a:rPr>
              <a:t>谢</a:t>
            </a:r>
            <a:endParaRPr lang="en-US" altLang="zh-CN" sz="5200" b="1" dirty="0">
              <a:solidFill>
                <a:schemeClr val="tx1"/>
              </a:solidFill>
              <a:latin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9672" y="1296406"/>
            <a:ext cx="10515600" cy="4351338"/>
          </a:xfrm>
        </p:spPr>
        <p:txBody>
          <a:bodyPr vert="horz" wrap="square" lIns="91440" tIns="45720" rIns="91440" bIns="45720" numCol="1" anchor="t" anchorCtr="0" compatLnSpc="1"/>
          <a:lstStyle/>
          <a:p>
            <a:pPr marL="0" marR="0" lvl="0" indent="711200" algn="l" defTabSz="914400" rtl="0" eaLnBrk="0" fontAlgn="base" latinLnBrk="0" hangingPunct="0">
              <a:lnSpc>
                <a:spcPct val="150000"/>
              </a:lnSpc>
              <a:spcBef>
                <a:spcPts val="0"/>
              </a:spcBef>
              <a:spcAft>
                <a:spcPct val="0"/>
              </a:spcAft>
              <a:buClr>
                <a:srgbClr val="00B0F0"/>
              </a:buClr>
              <a:buSzTx/>
              <a:buFont typeface="Wingdings" panose="05000000000000000000" pitchFamily="2" charset="2"/>
              <a:buNone/>
              <a:defRPr/>
            </a:pPr>
            <a:r>
              <a:rPr kumimoji="0" lang="zh-CN" altLang="zh-CN" sz="2400" b="1" i="0" u="none" strike="noStrike" kern="0" cap="none" spc="0" normalizeH="0" baseline="0" noProof="0" dirty="0">
                <a:ln>
                  <a:noFill/>
                </a:ln>
                <a:solidFill>
                  <a:schemeClr val="tx1"/>
                </a:solidFill>
                <a:effectLst/>
                <a:uLnTx/>
                <a:uFillTx/>
                <a:latin typeface="+mn-lt"/>
                <a:ea typeface="+mn-ea"/>
                <a:cs typeface="+mn-cs"/>
                <a:sym typeface="+mn-ea"/>
              </a:rPr>
              <a:t>一、角色游戏的含义</a:t>
            </a:r>
            <a:endParaRPr kumimoji="0" lang="zh-CN" altLang="zh-CN" sz="2400" b="1" i="0" u="none" strike="noStrike" kern="0" cap="none" spc="0" normalizeH="0" baseline="0" noProof="0" dirty="0">
              <a:ln>
                <a:noFill/>
              </a:ln>
              <a:solidFill>
                <a:schemeClr val="tx1"/>
              </a:solidFill>
              <a:effectLst/>
              <a:uLnTx/>
              <a:uFillTx/>
              <a:latin typeface="+mn-lt"/>
              <a:ea typeface="+mn-ea"/>
              <a:cs typeface="+mn-cs"/>
              <a:sym typeface="+mn-ea"/>
            </a:endParaRPr>
          </a:p>
          <a:p>
            <a:pPr marL="0" marR="0" lvl="0" indent="711200" algn="l" defTabSz="914400" rtl="0" eaLnBrk="0" fontAlgn="base" latinLnBrk="0" hangingPunct="0">
              <a:lnSpc>
                <a:spcPct val="150000"/>
              </a:lnSpc>
              <a:spcBef>
                <a:spcPts val="0"/>
              </a:spcBef>
              <a:spcAft>
                <a:spcPct val="0"/>
              </a:spcAft>
              <a:buClr>
                <a:srgbClr val="00B0F0"/>
              </a:buClr>
              <a:buSzTx/>
              <a:buFont typeface="Wingdings" panose="05000000000000000000" pitchFamily="2" charset="2"/>
              <a:buNone/>
              <a:defRPr/>
            </a:pPr>
            <a:r>
              <a:rPr kumimoji="0" lang="zh-CN" altLang="zh-CN" sz="2000" b="0" i="0" u="none" strike="noStrike" kern="0" cap="none" spc="0" normalizeH="0" baseline="0" noProof="0" dirty="0">
                <a:ln>
                  <a:noFill/>
                </a:ln>
                <a:solidFill>
                  <a:schemeClr val="tx1"/>
                </a:solidFill>
                <a:effectLst/>
                <a:uLnTx/>
                <a:uFillTx/>
                <a:latin typeface="+mn-lt"/>
                <a:ea typeface="+mn-ea"/>
                <a:cs typeface="+mn-cs"/>
                <a:sym typeface="+mn-ea"/>
              </a:rPr>
              <a:t>（一）角色游戏与表演游戏的区别</a:t>
            </a:r>
            <a:endParaRPr kumimoji="0" lang="zh-CN" altLang="zh-CN" sz="2000" b="0" i="0" u="none" strike="noStrike" kern="0" cap="none" spc="0" normalizeH="0" baseline="0" noProof="0" dirty="0">
              <a:ln>
                <a:noFill/>
              </a:ln>
              <a:solidFill>
                <a:schemeClr val="tx1"/>
              </a:solidFill>
              <a:effectLst/>
              <a:uLnTx/>
              <a:uFillTx/>
              <a:latin typeface="+mn-lt"/>
              <a:ea typeface="+mn-ea"/>
              <a:cs typeface="+mn-cs"/>
              <a:sym typeface="+mn-ea"/>
            </a:endParaRPr>
          </a:p>
          <a:p>
            <a:pPr marL="0" marR="0" lvl="0" indent="711200" algn="l" defTabSz="914400" rtl="0" eaLnBrk="0" fontAlgn="base" latinLnBrk="0" hangingPunct="0">
              <a:lnSpc>
                <a:spcPct val="150000"/>
              </a:lnSpc>
              <a:spcBef>
                <a:spcPts val="0"/>
              </a:spcBef>
              <a:spcAft>
                <a:spcPct val="0"/>
              </a:spcAft>
              <a:buClr>
                <a:srgbClr val="00B0F0"/>
              </a:buClr>
              <a:buSzTx/>
              <a:buFont typeface="Wingdings" panose="05000000000000000000" pitchFamily="2" charset="2"/>
              <a:buNone/>
              <a:defRPr/>
            </a:pPr>
            <a:r>
              <a:rPr kumimoji="0" lang="zh-CN" altLang="zh-CN" sz="2000" b="0" i="0" u="none" strike="noStrike" kern="0" cap="none" spc="0" normalizeH="0" baseline="0" noProof="0" dirty="0">
                <a:ln>
                  <a:noFill/>
                </a:ln>
                <a:solidFill>
                  <a:schemeClr val="tx1"/>
                </a:solidFill>
                <a:effectLst/>
                <a:uLnTx/>
                <a:uFillTx/>
                <a:latin typeface="+mn-lt"/>
                <a:ea typeface="+mn-ea"/>
                <a:cs typeface="+mn-cs"/>
                <a:sym typeface="+mn-ea"/>
              </a:rPr>
              <a:t>（二）角色游戏与结构游戏的区别</a:t>
            </a:r>
            <a:endParaRPr kumimoji="0" lang="zh-CN" altLang="zh-CN" sz="2400" b="0" i="0" u="none" strike="noStrike" kern="0" cap="none" spc="0" normalizeH="0" baseline="0" noProof="0" dirty="0">
              <a:ln>
                <a:noFill/>
              </a:ln>
              <a:solidFill>
                <a:schemeClr val="tx1"/>
              </a:solidFill>
              <a:effectLst/>
              <a:uLnTx/>
              <a:uFillTx/>
              <a:latin typeface="+mn-lt"/>
              <a:ea typeface="+mn-ea"/>
              <a:cs typeface="+mn-cs"/>
              <a:sym typeface="+mn-ea"/>
            </a:endParaRPr>
          </a:p>
          <a:p>
            <a:pPr marL="0" marR="0" lvl="0" indent="711200" algn="l" defTabSz="914400" rtl="0" eaLnBrk="0" fontAlgn="base" latinLnBrk="0" hangingPunct="0">
              <a:lnSpc>
                <a:spcPct val="150000"/>
              </a:lnSpc>
              <a:spcBef>
                <a:spcPts val="0"/>
              </a:spcBef>
              <a:spcAft>
                <a:spcPct val="0"/>
              </a:spcAft>
              <a:buClr>
                <a:srgbClr val="00B0F0"/>
              </a:buClr>
              <a:buSzTx/>
              <a:buFont typeface="Wingdings" panose="05000000000000000000" pitchFamily="2" charset="2"/>
              <a:buNone/>
              <a:defRPr/>
            </a:pPr>
            <a:r>
              <a:rPr kumimoji="0" lang="zh-CN" altLang="zh-CN" sz="2400" b="1" i="0" u="none" strike="noStrike" kern="0" cap="none" spc="0" normalizeH="0" baseline="0" noProof="0" dirty="0">
                <a:ln>
                  <a:noFill/>
                </a:ln>
                <a:solidFill>
                  <a:schemeClr val="tx1"/>
                </a:solidFill>
                <a:effectLst/>
                <a:uLnTx/>
                <a:uFillTx/>
                <a:latin typeface="+mn-lt"/>
                <a:ea typeface="+mn-ea"/>
                <a:cs typeface="+mn-cs"/>
                <a:sym typeface="+mn-ea"/>
              </a:rPr>
              <a:t>二、角色游戏的结构</a:t>
            </a:r>
            <a:endParaRPr kumimoji="0" lang="zh-CN" altLang="zh-CN" sz="2400" b="1" i="0" u="none" strike="noStrike" kern="0" cap="none" spc="0" normalizeH="0" baseline="0" noProof="0" dirty="0">
              <a:ln>
                <a:noFill/>
              </a:ln>
              <a:solidFill>
                <a:schemeClr val="tx1"/>
              </a:solidFill>
              <a:effectLst/>
              <a:uLnTx/>
              <a:uFillTx/>
              <a:latin typeface="+mn-lt"/>
              <a:ea typeface="+mn-ea"/>
              <a:cs typeface="+mn-cs"/>
              <a:sym typeface="+mn-ea"/>
            </a:endParaRPr>
          </a:p>
          <a:p>
            <a:pPr marL="0" marR="0" lvl="0" indent="711200" algn="l" defTabSz="914400" rtl="0" eaLnBrk="0" fontAlgn="base" latinLnBrk="0" hangingPunct="0">
              <a:lnSpc>
                <a:spcPct val="150000"/>
              </a:lnSpc>
              <a:spcBef>
                <a:spcPts val="0"/>
              </a:spcBef>
              <a:spcAft>
                <a:spcPct val="0"/>
              </a:spcAft>
              <a:buClr>
                <a:srgbClr val="00B0F0"/>
              </a:buClr>
              <a:buSzTx/>
              <a:buFont typeface="Wingdings" panose="05000000000000000000" pitchFamily="2" charset="2"/>
              <a:buNone/>
              <a:defRPr/>
            </a:pPr>
            <a:r>
              <a:rPr kumimoji="0" lang="zh-CN" altLang="zh-CN" sz="2000" b="0" i="0" u="none" strike="noStrike" kern="0" cap="none" spc="0" normalizeH="0" baseline="0" noProof="0" dirty="0">
                <a:ln>
                  <a:noFill/>
                </a:ln>
                <a:solidFill>
                  <a:schemeClr val="tx1"/>
                </a:solidFill>
                <a:effectLst/>
                <a:uLnTx/>
                <a:uFillTx/>
                <a:latin typeface="+mn-lt"/>
                <a:ea typeface="+mn-ea"/>
                <a:cs typeface="+mn-cs"/>
                <a:sym typeface="+mn-ea"/>
              </a:rPr>
              <a:t>（一）主题  </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sym typeface="+mn-ea"/>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mn-ea"/>
              </a:rPr>
              <a:t>玩什么</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     </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sym typeface="+mn-ea"/>
            </a:endParaRPr>
          </a:p>
          <a:p>
            <a:pPr marL="0" marR="0" lvl="0" indent="711200" algn="l" defTabSz="914400" rtl="0" eaLnBrk="0" fontAlgn="base" latinLnBrk="0" hangingPunct="0">
              <a:lnSpc>
                <a:spcPct val="150000"/>
              </a:lnSpc>
              <a:spcBef>
                <a:spcPts val="0"/>
              </a:spcBef>
              <a:spcAft>
                <a:spcPct val="0"/>
              </a:spcAft>
              <a:buClr>
                <a:srgbClr val="00B0F0"/>
              </a:buClr>
              <a:buSzTx/>
              <a:buFont typeface="Wingdings" panose="05000000000000000000" pitchFamily="2" charset="2"/>
              <a:buNone/>
              <a:defRPr/>
            </a:pP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（二）角色  </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sym typeface="+mn-ea"/>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mn-ea"/>
              </a:rPr>
              <a:t>假扮什么角色</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    </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sym typeface="+mn-ea"/>
            </a:endParaRPr>
          </a:p>
          <a:p>
            <a:pPr marL="0" marR="0" lvl="0" indent="711200" algn="l" defTabSz="914400" rtl="0" eaLnBrk="0" fontAlgn="base" latinLnBrk="0" hangingPunct="0">
              <a:lnSpc>
                <a:spcPct val="150000"/>
              </a:lnSpc>
              <a:spcBef>
                <a:spcPts val="0"/>
              </a:spcBef>
              <a:spcAft>
                <a:spcPct val="0"/>
              </a:spcAft>
              <a:buClr>
                <a:srgbClr val="00B0F0"/>
              </a:buClr>
              <a:buSzTx/>
              <a:buFont typeface="Wingdings" panose="05000000000000000000" pitchFamily="2" charset="2"/>
              <a:buNone/>
              <a:defRPr/>
            </a:pP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a:t>
            </a:r>
            <a:r>
              <a:rPr kumimoji="0" lang="zh-CN" altLang="zh-CN" sz="2000" b="0" i="0" u="none" strike="noStrike" kern="0" cap="none" spc="0" normalizeH="0" baseline="0" noProof="0" dirty="0">
                <a:ln>
                  <a:noFill/>
                </a:ln>
                <a:solidFill>
                  <a:schemeClr val="tx1"/>
                </a:solidFill>
                <a:effectLst/>
                <a:uLnTx/>
                <a:uFillTx/>
                <a:latin typeface="+mn-lt"/>
                <a:ea typeface="+mn-ea"/>
                <a:cs typeface="+mn-cs"/>
                <a:sym typeface="+mn-ea"/>
              </a:rPr>
              <a:t>三）动作和</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情节</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sym typeface="+mn-ea"/>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mn-ea"/>
              </a:rPr>
              <a:t>再现某个场境</a:t>
            </a:r>
            <a:endParaRPr kumimoji="0" lang="zh-CN" altLang="zh-CN" sz="2000" b="0" i="0" u="none" strike="noStrike" kern="0" cap="none" spc="0" normalizeH="0" baseline="0" noProof="0" dirty="0">
              <a:ln>
                <a:noFill/>
              </a:ln>
              <a:solidFill>
                <a:schemeClr val="tx1"/>
              </a:solidFill>
              <a:effectLst/>
              <a:uLnTx/>
              <a:uFillTx/>
              <a:latin typeface="+mn-lt"/>
              <a:ea typeface="+mn-ea"/>
              <a:cs typeface="+mn-cs"/>
              <a:sym typeface="+mn-ea"/>
            </a:endParaRPr>
          </a:p>
          <a:p>
            <a:pPr marL="0" marR="0" lvl="0" indent="711200" algn="l" defTabSz="914400" rtl="0" eaLnBrk="0" fontAlgn="base" latinLnBrk="0" hangingPunct="0">
              <a:lnSpc>
                <a:spcPct val="150000"/>
              </a:lnSpc>
              <a:spcBef>
                <a:spcPts val="0"/>
              </a:spcBef>
              <a:spcAft>
                <a:spcPct val="0"/>
              </a:spcAft>
              <a:buClr>
                <a:srgbClr val="00B0F0"/>
              </a:buClr>
              <a:buSzTx/>
              <a:buFont typeface="Wingdings" panose="05000000000000000000" pitchFamily="2" charset="2"/>
              <a:buNone/>
              <a:defRPr/>
            </a:pP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（四）材料    </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sym typeface="+mn-ea"/>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mn-ea"/>
              </a:rPr>
              <a:t>操作相应的玩具、道具</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   </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sym typeface="+mn-ea"/>
            </a:endParaRPr>
          </a:p>
          <a:p>
            <a:pPr marL="0" marR="0" lvl="0" indent="711200" algn="l" defTabSz="914400" rtl="0" eaLnBrk="0" fontAlgn="base" latinLnBrk="0" hangingPunct="0">
              <a:lnSpc>
                <a:spcPct val="150000"/>
              </a:lnSpc>
              <a:spcBef>
                <a:spcPts val="0"/>
              </a:spcBef>
              <a:spcAft>
                <a:spcPct val="0"/>
              </a:spcAft>
              <a:buClr>
                <a:srgbClr val="00B0F0"/>
              </a:buClr>
              <a:buSzTx/>
              <a:buFont typeface="Wingdings" panose="05000000000000000000" pitchFamily="2" charset="2"/>
              <a:buNone/>
              <a:defRPr/>
            </a:pP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（五）规则</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sym typeface="+mn-ea"/>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mn-ea"/>
              </a:rPr>
              <a:t>内隐的玩法</a:t>
            </a:r>
            <a:endParaRPr kumimoji="0" lang="zh-CN" altLang="zh-CN" sz="2000" b="0" i="0" u="none" strike="noStrike" kern="0" cap="none" spc="0" normalizeH="0" baseline="0" noProof="0" dirty="0">
              <a:ln>
                <a:noFill/>
              </a:ln>
              <a:solidFill>
                <a:schemeClr val="tx1"/>
              </a:solidFill>
              <a:effectLst/>
              <a:uLnTx/>
              <a:uFillTx/>
              <a:latin typeface="+mn-lt"/>
              <a:ea typeface="+mn-ea"/>
              <a:cs typeface="+mn-cs"/>
              <a:sym typeface="+mn-ea"/>
            </a:endParaRPr>
          </a:p>
        </p:txBody>
      </p:sp>
      <p:sp>
        <p:nvSpPr>
          <p:cNvPr id="7170" name="标题 6157"/>
          <p:cNvSpPr>
            <a:spLocks noGrp="1"/>
          </p:cNvSpPr>
          <p:nvPr/>
        </p:nvSpPr>
        <p:spPr>
          <a:xfrm>
            <a:off x="1300377" y="374316"/>
            <a:ext cx="9534190" cy="696314"/>
          </a:xfrm>
          <a:prstGeom prst="rect">
            <a:avLst/>
          </a:prstGeom>
          <a:noFill/>
          <a:ln w="9525">
            <a:noFill/>
          </a:ln>
        </p:spPr>
        <p:txBody>
          <a:bodyPr vert="horz" wrap="square" lIns="91440" tIns="45720" rIns="91440" bIns="45720" anchor="ctr" anchorCtr="0">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r>
              <a:rPr altLang="zh-CN" sz="3200" b="1" dirty="0">
                <a:solidFill>
                  <a:schemeClr val="tx1"/>
                </a:solidFill>
                <a:latin typeface="宋体" panose="02010600030101010101" pitchFamily="2" charset="-122"/>
              </a:rPr>
              <a:t>第一节  角色游戏的含义与结构</a:t>
            </a:r>
            <a:endParaRPr altLang="zh-CN" sz="3200" b="1" dirty="0">
              <a:solidFill>
                <a:schemeClr val="tx1"/>
              </a:solidFill>
              <a:latin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95325" y="1916430"/>
            <a:ext cx="10515600" cy="1076325"/>
          </a:xfrm>
        </p:spPr>
        <p:txBody>
          <a:bodyPr vert="horz" wrap="square" lIns="91440" tIns="45720" rIns="91440" bIns="45720" numCol="1" anchor="t" anchorCtr="0" compatLnSpc="1"/>
          <a:lstStyle/>
          <a:p>
            <a:pPr marL="0" marR="0" lvl="0" indent="508000" algn="l" defTabSz="914400" rtl="0" latinLnBrk="0">
              <a:lnSpc>
                <a:spcPct val="150000"/>
              </a:lnSpc>
              <a:spcBef>
                <a:spcPts val="0"/>
              </a:spcBef>
              <a:spcAft>
                <a:spcPct val="0"/>
              </a:spcAft>
              <a:buClr>
                <a:srgbClr val="00B0F0"/>
              </a:buClr>
              <a:buSzTx/>
              <a:buFontTx/>
              <a:buNone/>
              <a:defRPr/>
              <a:extLst>
                <a:ext uri="{35155182-B16C-46BC-9424-99874614C6A1}">
                  <wpsdc:indentchars xmlns:wpsdc="http://www.wps.cn/officeDocument/2017/drawingmlCustomData" val="200" checksum="282533468"/>
                </a:ext>
              </a:extLst>
            </a:pPr>
            <a:r>
              <a:rPr kumimoji="0" lang="zh-CN" altLang="zh-CN" sz="2000" b="0" i="0" u="none" strike="noStrike" kern="0" cap="none" spc="0" normalizeH="0" baseline="0" noProof="0" dirty="0">
                <a:ln>
                  <a:noFill/>
                </a:ln>
                <a:solidFill>
                  <a:schemeClr val="tx1"/>
                </a:solidFill>
                <a:effectLst/>
                <a:uLnTx/>
                <a:uFillTx/>
                <a:latin typeface="+mn-lt"/>
                <a:ea typeface="+mn-ea"/>
                <a:cs typeface="+mn-cs"/>
                <a:sym typeface="+mn-ea"/>
              </a:rPr>
              <a:t>角色游戏是幼儿扮演角色，通过模仿、想象</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，创造性</a:t>
            </a:r>
            <a:r>
              <a:rPr kumimoji="0" lang="zh-CN" altLang="zh-CN" sz="2000" b="0" i="0" u="none" strike="noStrike" kern="0" cap="none" spc="0" normalizeH="0" baseline="0" noProof="0" dirty="0">
                <a:ln>
                  <a:noFill/>
                </a:ln>
                <a:solidFill>
                  <a:schemeClr val="tx1"/>
                </a:solidFill>
                <a:effectLst/>
                <a:uLnTx/>
                <a:uFillTx/>
                <a:latin typeface="+mn-lt"/>
                <a:ea typeface="+mn-ea"/>
                <a:cs typeface="+mn-cs"/>
                <a:sym typeface="+mn-ea"/>
              </a:rPr>
              <a:t>地表现现实生活的一种</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游戏</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mn-ea"/>
              </a:rPr>
              <a:t>，具有</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创造性</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mn-ea"/>
              </a:rPr>
              <a:t>、</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过程性</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mn-ea"/>
              </a:rPr>
              <a:t>、</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sym typeface="+mn-ea"/>
              </a:rPr>
              <a:t>变化性</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mn-ea"/>
              </a:rPr>
              <a:t>特征。</a:t>
            </a:r>
            <a:endParaRPr kumimoji="0" lang="zh-CN" altLang="zh-CN" sz="2000" b="0" i="0" u="none" strike="noStrike" kern="0" cap="none" spc="0" normalizeH="0" baseline="0" noProof="0" dirty="0">
              <a:ln>
                <a:noFill/>
              </a:ln>
              <a:solidFill>
                <a:schemeClr val="tx1"/>
              </a:solidFill>
              <a:effectLst/>
              <a:uLnTx/>
              <a:uFillTx/>
              <a:latin typeface="+mn-lt"/>
              <a:ea typeface="+mn-ea"/>
              <a:cs typeface="+mn-cs"/>
              <a:sym typeface="+mn-ea"/>
            </a:endParaRPr>
          </a:p>
        </p:txBody>
      </p:sp>
      <p:sp>
        <p:nvSpPr>
          <p:cNvPr id="21508" name="文本框 3"/>
          <p:cNvSpPr txBox="1"/>
          <p:nvPr/>
        </p:nvSpPr>
        <p:spPr>
          <a:xfrm>
            <a:off x="809625" y="3213100"/>
            <a:ext cx="6828155" cy="10147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508000" eaLnBrk="1" hangingPunct="1">
              <a:lnSpc>
                <a:spcPct val="150000"/>
              </a:lnSpc>
              <a:spcBef>
                <a:spcPct val="0"/>
              </a:spcBef>
              <a:buNone/>
              <a:extLst>
                <a:ext uri="{35155182-B16C-46BC-9424-99874614C6A1}">
                  <wpsdc:indentchars xmlns:wpsdc="http://www.wps.cn/officeDocument/2017/drawingmlCustomData" val="200" checksum="282533468"/>
                </a:ext>
              </a:extLst>
            </a:pPr>
            <a:r>
              <a:rPr lang="zh-CN" altLang="zh-CN" sz="2000" kern="0" noProof="0" dirty="0">
                <a:ln>
                  <a:noFill/>
                </a:ln>
                <a:effectLst/>
                <a:uLnTx/>
                <a:uFillTx/>
              </a:rPr>
              <a:t>游戏中幼儿会扮演自己熟悉、喜爱的角色，模仿家长、周围其他成人和教师的言语行为和动作情节。</a:t>
            </a:r>
            <a:endParaRPr lang="zh-CN" altLang="zh-CN" sz="2000" kern="0" noProof="0" dirty="0">
              <a:ln>
                <a:noFill/>
              </a:ln>
              <a:effectLst/>
              <a:uLnTx/>
              <a:uFillTx/>
            </a:endParaRPr>
          </a:p>
        </p:txBody>
      </p:sp>
      <p:pic>
        <p:nvPicPr>
          <p:cNvPr id="21509" name="图片 3"/>
          <p:cNvPicPr>
            <a:picLocks noChangeAspect="1"/>
          </p:cNvPicPr>
          <p:nvPr/>
        </p:nvPicPr>
        <p:blipFill>
          <a:blip r:embed="rId1"/>
          <a:stretch>
            <a:fillRect/>
          </a:stretch>
        </p:blipFill>
        <p:spPr>
          <a:xfrm>
            <a:off x="8183563" y="2708593"/>
            <a:ext cx="2359025" cy="2590800"/>
          </a:xfrm>
          <a:prstGeom prst="rect">
            <a:avLst/>
          </a:prstGeom>
          <a:noFill/>
          <a:ln w="9525">
            <a:noFill/>
          </a:ln>
        </p:spPr>
      </p:pic>
      <p:sp>
        <p:nvSpPr>
          <p:cNvPr id="5" name="内容占位符 4"/>
          <p:cNvSpPr>
            <a:spLocks noGrp="1"/>
          </p:cNvSpPr>
          <p:nvPr/>
        </p:nvSpPr>
        <p:spPr>
          <a:xfrm>
            <a:off x="809625" y="1214755"/>
            <a:ext cx="10515600" cy="83820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一、角色游戏的含义</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ph type="title"/>
          </p:nvPr>
        </p:nvSpPr>
        <p:spPr/>
        <p:txBody>
          <a:bodyPr vert="horz" wrap="square" lIns="91440" tIns="45720" rIns="91440" bIns="45720" numCol="1" anchor="ctr" anchorCtr="0" compatLnSpc="1">
            <a:normAutofit/>
          </a:bodyPr>
          <a:p>
            <a:pPr marL="0" marR="0" lvl="0" indent="0" algn="ctr" defTabSz="914400" rtl="0" eaLnBrk="0" fontAlgn="base" latinLnBrk="0" hangingPunct="0">
              <a:lnSpc>
                <a:spcPct val="100000"/>
              </a:lnSpc>
              <a:spcBef>
                <a:spcPct val="0"/>
              </a:spcBef>
              <a:spcAft>
                <a:spcPct val="0"/>
              </a:spcAft>
              <a:buClrTx/>
              <a:buSzTx/>
              <a:buFontTx/>
              <a:buNone/>
              <a:defRPr/>
            </a:pPr>
            <a:r>
              <a:rPr altLang="zh-CN" sz="3200" dirty="0">
                <a:solidFill>
                  <a:schemeClr val="tx1"/>
                </a:solidFill>
                <a:latin typeface="宋体" panose="02010600030101010101" pitchFamily="2" charset="-122"/>
                <a:sym typeface="+mn-ea"/>
              </a:rPr>
              <a:t>第一节  角色游戏的含义与结构</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p:cNvPicPr>
            <a:picLocks noChangeAspect="1"/>
          </p:cNvPicPr>
          <p:nvPr/>
        </p:nvPicPr>
        <p:blipFill>
          <a:blip r:embed="rId1"/>
          <a:srcRect l="2502" t="17052" r="1781" b="2808"/>
          <a:stretch>
            <a:fillRect/>
          </a:stretch>
        </p:blipFill>
        <p:spPr>
          <a:xfrm>
            <a:off x="1703070" y="3573145"/>
            <a:ext cx="8482013" cy="2232025"/>
          </a:xfrm>
          <a:prstGeom prst="rect">
            <a:avLst/>
          </a:prstGeom>
          <a:noFill/>
          <a:ln w="9525">
            <a:noFill/>
          </a:ln>
        </p:spPr>
      </p:pic>
      <p:sp>
        <p:nvSpPr>
          <p:cNvPr id="22532" name="矩形 2"/>
          <p:cNvSpPr/>
          <p:nvPr/>
        </p:nvSpPr>
        <p:spPr>
          <a:xfrm>
            <a:off x="1055370" y="2637790"/>
            <a:ext cx="2354580"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lvl="0" eaLnBrk="1" hangingPunct="1">
              <a:spcBef>
                <a:spcPct val="0"/>
              </a:spcBef>
              <a:buFont typeface="Arial" panose="020B0604020202020204" pitchFamily="34" charset="0"/>
              <a:buChar char="•"/>
            </a:pPr>
            <a:r>
              <a:rPr lang="zh-CN" altLang="en-US" sz="2400" dirty="0">
                <a:sym typeface="宋体" panose="02010600030101010101" pitchFamily="2" charset="-122"/>
              </a:rPr>
              <a:t>角色来源不同</a:t>
            </a:r>
            <a:endParaRPr lang="zh-CN" altLang="en-US" sz="2400" dirty="0">
              <a:sym typeface="宋体" panose="02010600030101010101" pitchFamily="2" charset="-122"/>
            </a:endParaRPr>
          </a:p>
        </p:txBody>
      </p:sp>
      <p:sp>
        <p:nvSpPr>
          <p:cNvPr id="5"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algn="l" defTabSz="914400" rtl="0" eaLnBrk="0" fontAlgn="base" latinLnBrk="0" hangingPunct="0">
              <a:lnSpc>
                <a:spcPts val="4460"/>
              </a:lnSpc>
              <a:buClrTx/>
              <a:buSzTx/>
              <a:buFontTx/>
              <a:buNone/>
              <a:defRPr/>
            </a:pPr>
            <a:r>
              <a:rPr lang="zh-CN" altLang="zh-CN" sz="2800" kern="0" noProof="0" dirty="0">
                <a:ln>
                  <a:noFill/>
                </a:ln>
                <a:solidFill>
                  <a:schemeClr val="tx1"/>
                </a:solidFill>
                <a:effectLst/>
                <a:uLnTx/>
                <a:uFillTx/>
                <a:latin typeface="+mn-lt"/>
                <a:ea typeface="+mn-ea"/>
                <a:sym typeface="+mn-ea"/>
              </a:rPr>
              <a:t>一、角色游戏的含义</a:t>
            </a:r>
            <a:endParaRPr lang="zh-CN" altLang="zh-CN" sz="2800" kern="0" noProof="0" dirty="0">
              <a:ln>
                <a:noFill/>
              </a:ln>
              <a:solidFill>
                <a:schemeClr val="tx1"/>
              </a:solidFill>
              <a:effectLst/>
              <a:uLnTx/>
              <a:uFillTx/>
              <a:latin typeface="+mn-lt"/>
              <a:ea typeface="+mn-ea"/>
              <a:sym typeface="+mn-ea"/>
            </a:endParaRPr>
          </a:p>
          <a:p>
            <a:pPr marL="0" lvl="0" algn="l">
              <a:lnSpc>
                <a:spcPts val="4460"/>
              </a:lnSpc>
              <a:buClrTx/>
              <a:buSzTx/>
              <a:buNone/>
              <a:defRPr/>
            </a:pPr>
            <a:r>
              <a:rPr lang="zh-CN" altLang="zh-CN" sz="2400" b="0" kern="0" noProof="0" dirty="0">
                <a:ln>
                  <a:noFill/>
                </a:ln>
                <a:solidFill>
                  <a:schemeClr val="tx1"/>
                </a:solidFill>
                <a:effectLst/>
                <a:uLnTx/>
                <a:uFillTx/>
                <a:latin typeface="+mn-lt"/>
                <a:ea typeface="+mn-ea"/>
                <a:sym typeface="+mn-ea"/>
              </a:rPr>
              <a:t>（一）</a:t>
            </a:r>
            <a:r>
              <a:rPr lang="zh-CN" altLang="zh-CN" sz="2400" b="0" kern="0" noProof="0" dirty="0">
                <a:ln>
                  <a:noFill/>
                </a:ln>
                <a:solidFill>
                  <a:schemeClr val="tx1"/>
                </a:solidFill>
                <a:effectLst/>
                <a:uLnTx/>
                <a:uFillTx/>
                <a:latin typeface="+mn-lt"/>
                <a:ea typeface="+mn-ea"/>
                <a:sym typeface="宋体" panose="02010600030101010101" pitchFamily="2" charset="-122"/>
              </a:rPr>
              <a:t>角色游戏与表演游戏的区别</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ph type="title"/>
          </p:nvPr>
        </p:nvSpPr>
        <p:spPr/>
        <p:txBody>
          <a:bodyPr vert="horz" wrap="square" lIns="91440" tIns="45720" rIns="91440" bIns="45720" numCol="1" anchor="ctr" anchorCtr="0" compatLnSpc="1">
            <a:normAutofit/>
          </a:bodyPr>
          <a:p>
            <a:pPr marL="0" marR="0" lvl="0" indent="0" algn="ctr" defTabSz="914400" rtl="0" eaLnBrk="0" fontAlgn="base" latinLnBrk="0" hangingPunct="0">
              <a:lnSpc>
                <a:spcPct val="100000"/>
              </a:lnSpc>
              <a:spcBef>
                <a:spcPct val="0"/>
              </a:spcBef>
              <a:spcAft>
                <a:spcPct val="0"/>
              </a:spcAft>
              <a:buClrTx/>
              <a:buSzTx/>
              <a:buFontTx/>
              <a:buNone/>
              <a:defRPr/>
            </a:pPr>
            <a:r>
              <a:rPr altLang="zh-CN" sz="3200" dirty="0">
                <a:solidFill>
                  <a:schemeClr val="tx1"/>
                </a:solidFill>
                <a:latin typeface="宋体" panose="02010600030101010101" pitchFamily="2" charset="-122"/>
                <a:sym typeface="+mn-ea"/>
              </a:rPr>
              <a:t>第一节  角色游戏的含义与结构</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2"/>
          <p:cNvPicPr>
            <a:picLocks noChangeAspect="1"/>
          </p:cNvPicPr>
          <p:nvPr/>
        </p:nvPicPr>
        <p:blipFill>
          <a:blip r:embed="rId1"/>
          <a:srcRect t="16283" b="4285"/>
          <a:stretch>
            <a:fillRect/>
          </a:stretch>
        </p:blipFill>
        <p:spPr>
          <a:xfrm>
            <a:off x="1415415" y="3357245"/>
            <a:ext cx="8162925" cy="2303780"/>
          </a:xfrm>
          <a:prstGeom prst="rect">
            <a:avLst/>
          </a:prstGeom>
          <a:noFill/>
          <a:ln w="9525">
            <a:noFill/>
          </a:ln>
        </p:spPr>
      </p:pic>
      <p:sp>
        <p:nvSpPr>
          <p:cNvPr id="23556" name="文本框 1"/>
          <p:cNvSpPr txBox="1"/>
          <p:nvPr/>
        </p:nvSpPr>
        <p:spPr>
          <a:xfrm>
            <a:off x="911225" y="2651125"/>
            <a:ext cx="4392613"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lvl="0" eaLnBrk="1" hangingPunct="1">
              <a:spcBef>
                <a:spcPct val="0"/>
              </a:spcBef>
              <a:buFont typeface="Arial" panose="020B0604020202020204" pitchFamily="34" charset="0"/>
              <a:buChar char="•"/>
            </a:pPr>
            <a:r>
              <a:rPr lang="zh-CN" altLang="en-US" sz="2400" dirty="0"/>
              <a:t>材料与技能的要求不同</a:t>
            </a:r>
            <a:endParaRPr lang="zh-CN" altLang="en-US" sz="2400" dirty="0"/>
          </a:p>
        </p:txBody>
      </p:sp>
      <p:sp>
        <p:nvSpPr>
          <p:cNvPr id="5"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一、角色游戏的含义</a:t>
            </a:r>
            <a:endParaRPr lang="zh-CN" altLang="zh-CN" sz="2800" kern="0" noProof="0" dirty="0">
              <a:ln>
                <a:noFill/>
              </a:ln>
              <a:solidFill>
                <a:schemeClr val="tx1"/>
              </a:solidFill>
              <a:effectLst/>
              <a:uLnTx/>
              <a:uFillTx/>
              <a:latin typeface="+mn-lt"/>
              <a:ea typeface="+mn-ea"/>
              <a:sym typeface="+mn-ea"/>
            </a:endParaRPr>
          </a:p>
          <a:p>
            <a:pPr marL="0" marR="0" lvl="0" indent="0" algn="l" defTabSz="914400" rtl="0">
              <a:lnSpc>
                <a:spcPts val="4460"/>
              </a:lnSpc>
              <a:spcBef>
                <a:spcPct val="0"/>
              </a:spcBef>
              <a:spcAft>
                <a:spcPct val="0"/>
              </a:spcAft>
              <a:buClrTx/>
              <a:buSzTx/>
              <a:buFontTx/>
              <a:buNone/>
              <a:defRPr/>
            </a:pPr>
            <a:r>
              <a:rPr lang="zh-CN" altLang="zh-CN" sz="2400" b="0" kern="0" noProof="0" dirty="0">
                <a:ln>
                  <a:noFill/>
                </a:ln>
                <a:solidFill>
                  <a:schemeClr val="tx1"/>
                </a:solidFill>
                <a:effectLst/>
                <a:uLnTx/>
                <a:uFillTx/>
                <a:latin typeface="+mn-lt"/>
                <a:ea typeface="+mn-ea"/>
                <a:sym typeface="宋体" panose="02010600030101010101" pitchFamily="2" charset="-122"/>
              </a:rPr>
              <a:t>（二）角色游戏与结构游戏的异同</a:t>
            </a:r>
            <a:endParaRPr kumimoji="0" lang="zh-CN" altLang="zh-CN" sz="2400" b="0" i="0" u="none" strike="noStrike" kern="0" cap="none" spc="0" normalizeH="0" baseline="0" noProof="0" dirty="0">
              <a:ln>
                <a:noFill/>
              </a:ln>
              <a:solidFill>
                <a:schemeClr val="tx1"/>
              </a:solidFill>
              <a:effectLst/>
              <a:uLnTx/>
              <a:uFillTx/>
              <a:latin typeface="+mn-lt"/>
              <a:ea typeface="+mn-ea"/>
              <a:cs typeface="+mn-cs"/>
              <a:sym typeface="宋体" panose="02010600030101010101" pitchFamily="2" charset="-122"/>
            </a:endParaRPr>
          </a:p>
        </p:txBody>
      </p:sp>
      <p:sp>
        <p:nvSpPr>
          <p:cNvPr id="6" name="标题 5"/>
          <p:cNvSpPr>
            <a:spLocks noGrp="1"/>
          </p:cNvSpPr>
          <p:nvPr>
            <p:ph type="title"/>
          </p:nvPr>
        </p:nvSpPr>
        <p:spPr/>
        <p:txBody>
          <a:bodyPr vert="horz" wrap="square" lIns="91440" tIns="45720" rIns="91440" bIns="45720" numCol="1" anchor="ctr" anchorCtr="0" compatLnSpc="1">
            <a:normAutofit/>
          </a:bodyPr>
          <a:p>
            <a:pPr marL="0" marR="0" lvl="0" indent="0" algn="ctr" defTabSz="914400" rtl="0" eaLnBrk="0" fontAlgn="base" latinLnBrk="0" hangingPunct="0">
              <a:lnSpc>
                <a:spcPct val="100000"/>
              </a:lnSpc>
              <a:spcBef>
                <a:spcPct val="0"/>
              </a:spcBef>
              <a:spcAft>
                <a:spcPct val="0"/>
              </a:spcAft>
              <a:buClrTx/>
              <a:buSzTx/>
              <a:buFontTx/>
              <a:buNone/>
              <a:defRPr/>
            </a:pPr>
            <a:r>
              <a:rPr altLang="zh-CN" sz="3200" dirty="0">
                <a:solidFill>
                  <a:schemeClr val="tx1"/>
                </a:solidFill>
                <a:latin typeface="宋体" panose="02010600030101010101" pitchFamily="2" charset="-122"/>
                <a:sym typeface="+mn-ea"/>
              </a:rPr>
              <a:t>第一节  角色游戏的含义与结构</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9" name="组合 17"/>
          <p:cNvGrpSpPr/>
          <p:nvPr/>
        </p:nvGrpSpPr>
        <p:grpSpPr>
          <a:xfrm>
            <a:off x="3600450" y="1830070"/>
            <a:ext cx="5312410" cy="4003040"/>
            <a:chOff x="2840" y="2073"/>
            <a:chExt cx="13182" cy="10526"/>
          </a:xfrm>
        </p:grpSpPr>
        <p:pic>
          <p:nvPicPr>
            <p:cNvPr id="24580" name="图片 24"/>
            <p:cNvPicPr>
              <a:picLocks noChangeAspect="1"/>
            </p:cNvPicPr>
            <p:nvPr/>
          </p:nvPicPr>
          <p:blipFill>
            <a:blip r:embed="rId1"/>
            <a:stretch>
              <a:fillRect/>
            </a:stretch>
          </p:blipFill>
          <p:spPr>
            <a:xfrm>
              <a:off x="7483" y="3283"/>
              <a:ext cx="3660" cy="5697"/>
            </a:xfrm>
            <a:prstGeom prst="rect">
              <a:avLst/>
            </a:prstGeom>
            <a:noFill/>
            <a:ln w="9525">
              <a:noFill/>
            </a:ln>
          </p:spPr>
        </p:pic>
        <p:grpSp>
          <p:nvGrpSpPr>
            <p:cNvPr id="24581" name="组合 18"/>
            <p:cNvGrpSpPr/>
            <p:nvPr/>
          </p:nvGrpSpPr>
          <p:grpSpPr>
            <a:xfrm>
              <a:off x="2840" y="2073"/>
              <a:ext cx="13183" cy="10526"/>
              <a:chOff x="2840" y="2073"/>
              <a:chExt cx="13183" cy="10526"/>
            </a:xfrm>
          </p:grpSpPr>
          <p:pic>
            <p:nvPicPr>
              <p:cNvPr id="24582" name="图片 25"/>
              <p:cNvPicPr>
                <a:picLocks noChangeAspect="1"/>
              </p:cNvPicPr>
              <p:nvPr/>
            </p:nvPicPr>
            <p:blipFill>
              <a:blip r:embed="rId1"/>
              <a:stretch>
                <a:fillRect/>
              </a:stretch>
            </p:blipFill>
            <p:spPr>
              <a:xfrm rot="-1973881">
                <a:off x="2840" y="4578"/>
                <a:ext cx="3660" cy="5695"/>
              </a:xfrm>
              <a:prstGeom prst="rect">
                <a:avLst/>
              </a:prstGeom>
              <a:noFill/>
              <a:ln w="9525">
                <a:noFill/>
              </a:ln>
            </p:spPr>
          </p:pic>
          <p:grpSp>
            <p:nvGrpSpPr>
              <p:cNvPr id="24583" name="组合 20"/>
              <p:cNvGrpSpPr/>
              <p:nvPr/>
            </p:nvGrpSpPr>
            <p:grpSpPr>
              <a:xfrm>
                <a:off x="2913" y="2073"/>
                <a:ext cx="13110" cy="10527"/>
                <a:chOff x="2913" y="2073"/>
                <a:chExt cx="13110" cy="10527"/>
              </a:xfrm>
            </p:grpSpPr>
            <p:pic>
              <p:nvPicPr>
                <p:cNvPr id="24584" name="图片 22"/>
                <p:cNvPicPr>
                  <a:picLocks noChangeAspect="1"/>
                </p:cNvPicPr>
                <p:nvPr/>
              </p:nvPicPr>
              <p:blipFill>
                <a:blip r:embed="rId2"/>
                <a:stretch>
                  <a:fillRect/>
                </a:stretch>
              </p:blipFill>
              <p:spPr>
                <a:xfrm rot="-460060">
                  <a:off x="4308" y="2073"/>
                  <a:ext cx="3930" cy="5275"/>
                </a:xfrm>
                <a:prstGeom prst="rect">
                  <a:avLst/>
                </a:prstGeom>
                <a:noFill/>
                <a:ln w="9525">
                  <a:noFill/>
                </a:ln>
              </p:spPr>
            </p:pic>
            <p:pic>
              <p:nvPicPr>
                <p:cNvPr id="24585" name="图片 23"/>
                <p:cNvPicPr>
                  <a:picLocks noChangeAspect="1"/>
                </p:cNvPicPr>
                <p:nvPr/>
              </p:nvPicPr>
              <p:blipFill>
                <a:blip r:embed="rId2"/>
                <a:stretch>
                  <a:fillRect/>
                </a:stretch>
              </p:blipFill>
              <p:spPr>
                <a:xfrm rot="1115999">
                  <a:off x="9903" y="2260"/>
                  <a:ext cx="3930" cy="5273"/>
                </a:xfrm>
                <a:prstGeom prst="rect">
                  <a:avLst/>
                </a:prstGeom>
                <a:noFill/>
                <a:ln w="9525">
                  <a:noFill/>
                </a:ln>
              </p:spPr>
            </p:pic>
            <p:pic>
              <p:nvPicPr>
                <p:cNvPr id="24586" name="图片 26"/>
                <p:cNvPicPr>
                  <a:picLocks noChangeAspect="1"/>
                </p:cNvPicPr>
                <p:nvPr/>
              </p:nvPicPr>
              <p:blipFill>
                <a:blip r:embed="rId1"/>
                <a:stretch>
                  <a:fillRect/>
                </a:stretch>
              </p:blipFill>
              <p:spPr>
                <a:xfrm rot="1895487">
                  <a:off x="12363" y="4580"/>
                  <a:ext cx="3660" cy="5693"/>
                </a:xfrm>
                <a:prstGeom prst="rect">
                  <a:avLst/>
                </a:prstGeom>
                <a:noFill/>
                <a:ln w="9525">
                  <a:noFill/>
                </a:ln>
              </p:spPr>
            </p:pic>
            <p:sp>
              <p:nvSpPr>
                <p:cNvPr id="24587" name="直接连接符 27"/>
                <p:cNvSpPr/>
                <p:nvPr/>
              </p:nvSpPr>
              <p:spPr>
                <a:xfrm>
                  <a:off x="6880" y="7063"/>
                  <a:ext cx="1693" cy="5537"/>
                </a:xfrm>
                <a:prstGeom prst="line">
                  <a:avLst/>
                </a:prstGeom>
                <a:ln w="9525" cap="flat" cmpd="sng">
                  <a:solidFill>
                    <a:srgbClr val="BFBFBF"/>
                  </a:solidFill>
                  <a:prstDash val="solid"/>
                  <a:bevel/>
                  <a:headEnd type="none" w="med" len="med"/>
                  <a:tailEnd type="none" w="med" len="med"/>
                </a:ln>
              </p:spPr>
            </p:sp>
            <p:sp>
              <p:nvSpPr>
                <p:cNvPr id="24588" name="直接连接符 28"/>
                <p:cNvSpPr/>
                <p:nvPr/>
              </p:nvSpPr>
              <p:spPr>
                <a:xfrm flipH="1">
                  <a:off x="10508" y="9633"/>
                  <a:ext cx="1965" cy="2967"/>
                </a:xfrm>
                <a:prstGeom prst="line">
                  <a:avLst/>
                </a:prstGeom>
                <a:ln w="19050" cap="flat" cmpd="sng">
                  <a:solidFill>
                    <a:srgbClr val="BFBFBF"/>
                  </a:solidFill>
                  <a:prstDash val="solid"/>
                  <a:bevel/>
                  <a:headEnd type="none" w="med" len="med"/>
                  <a:tailEnd type="none" w="med" len="med"/>
                </a:ln>
              </p:spPr>
            </p:sp>
            <p:sp>
              <p:nvSpPr>
                <p:cNvPr id="24589" name="直接连接符 29"/>
                <p:cNvSpPr/>
                <p:nvPr/>
              </p:nvSpPr>
              <p:spPr>
                <a:xfrm flipH="1">
                  <a:off x="9903" y="7398"/>
                  <a:ext cx="1240" cy="5202"/>
                </a:xfrm>
                <a:prstGeom prst="line">
                  <a:avLst/>
                </a:prstGeom>
                <a:ln w="9525" cap="flat" cmpd="sng">
                  <a:solidFill>
                    <a:srgbClr val="BFBFBF"/>
                  </a:solidFill>
                  <a:prstDash val="solid"/>
                  <a:bevel/>
                  <a:headEnd type="none" w="med" len="med"/>
                  <a:tailEnd type="none" w="med" len="med"/>
                </a:ln>
              </p:spPr>
            </p:sp>
            <p:sp>
              <p:nvSpPr>
                <p:cNvPr id="24590" name="直接连接符 30"/>
                <p:cNvSpPr/>
                <p:nvPr/>
              </p:nvSpPr>
              <p:spPr>
                <a:xfrm>
                  <a:off x="9163" y="8980"/>
                  <a:ext cx="150" cy="3620"/>
                </a:xfrm>
                <a:prstGeom prst="line">
                  <a:avLst/>
                </a:prstGeom>
                <a:ln w="9525" cap="flat" cmpd="sng">
                  <a:solidFill>
                    <a:srgbClr val="BFBFBF"/>
                  </a:solidFill>
                  <a:prstDash val="solid"/>
                  <a:bevel/>
                  <a:headEnd type="none" w="med" len="med"/>
                  <a:tailEnd type="none" w="med" len="med"/>
                </a:ln>
              </p:spPr>
            </p:sp>
            <p:sp>
              <p:nvSpPr>
                <p:cNvPr id="24591" name="直接连接符 31"/>
                <p:cNvSpPr/>
                <p:nvPr/>
              </p:nvSpPr>
              <p:spPr>
                <a:xfrm>
                  <a:off x="5970" y="9833"/>
                  <a:ext cx="1968" cy="2767"/>
                </a:xfrm>
                <a:prstGeom prst="line">
                  <a:avLst/>
                </a:prstGeom>
                <a:ln w="9525" cap="flat" cmpd="sng">
                  <a:solidFill>
                    <a:srgbClr val="BFBFBF"/>
                  </a:solidFill>
                  <a:prstDash val="solid"/>
                  <a:bevel/>
                  <a:headEnd type="none" w="med" len="med"/>
                  <a:tailEnd type="none" w="med" len="med"/>
                </a:ln>
              </p:spPr>
            </p:sp>
            <p:sp>
              <p:nvSpPr>
                <p:cNvPr id="24592" name="TextBox 32"/>
                <p:cNvSpPr/>
                <p:nvPr/>
              </p:nvSpPr>
              <p:spPr>
                <a:xfrm rot="-2111607" flipH="1">
                  <a:off x="2913" y="6508"/>
                  <a:ext cx="2695" cy="121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spcBef>
                      <a:spcPct val="0"/>
                    </a:spcBef>
                    <a:buNone/>
                  </a:pPr>
                  <a:r>
                    <a:rPr lang="zh-CN" altLang="zh-CN" sz="2400" b="1" dirty="0">
                      <a:solidFill>
                        <a:schemeClr val="accent6"/>
                      </a:solidFill>
                      <a:latin typeface="幼圆" panose="02010509060101010101" pitchFamily="49" charset="-122"/>
                      <a:ea typeface="幼圆" panose="02010509060101010101" pitchFamily="49" charset="-122"/>
                      <a:sym typeface="Arial Rounded MT Bold" panose="020F0704030504030204" pitchFamily="34" charset="0"/>
                    </a:rPr>
                    <a:t>主题</a:t>
                  </a:r>
                  <a:endParaRPr lang="zh-CN" altLang="en-US" b="1" dirty="0">
                    <a:solidFill>
                      <a:schemeClr val="bg1"/>
                    </a:solidFill>
                    <a:latin typeface="幼圆" panose="02010509060101010101" pitchFamily="49" charset="-122"/>
                    <a:ea typeface="幼圆" panose="02010509060101010101" pitchFamily="49" charset="-122"/>
                    <a:sym typeface="Arial Rounded MT Bold" panose="020F0704030504030204" pitchFamily="34" charset="0"/>
                  </a:endParaRPr>
                </a:p>
              </p:txBody>
            </p:sp>
            <p:sp>
              <p:nvSpPr>
                <p:cNvPr id="24593" name="TextBox 35"/>
                <p:cNvSpPr/>
                <p:nvPr/>
              </p:nvSpPr>
              <p:spPr>
                <a:xfrm flipH="1">
                  <a:off x="7998" y="4593"/>
                  <a:ext cx="2697" cy="315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spcBef>
                      <a:spcPct val="0"/>
                    </a:spcBef>
                    <a:buNone/>
                  </a:pPr>
                  <a:r>
                    <a:rPr lang="zh-CN" altLang="zh-CN" sz="2400" b="1" dirty="0">
                      <a:solidFill>
                        <a:schemeClr val="accent6"/>
                      </a:solidFill>
                      <a:latin typeface="幼圆" panose="02010509060101010101" pitchFamily="49" charset="-122"/>
                      <a:ea typeface="幼圆" panose="02010509060101010101" pitchFamily="49" charset="-122"/>
                      <a:sym typeface="Arial Rounded MT Bold" panose="020F0704030504030204" pitchFamily="34" charset="0"/>
                    </a:rPr>
                    <a:t>动作</a:t>
                  </a:r>
                  <a:endParaRPr lang="zh-CN" altLang="zh-CN" sz="2400" b="1" dirty="0">
                    <a:solidFill>
                      <a:schemeClr val="accent6"/>
                    </a:solidFill>
                    <a:latin typeface="幼圆" panose="02010509060101010101" pitchFamily="49" charset="-122"/>
                    <a:ea typeface="幼圆" panose="02010509060101010101" pitchFamily="49" charset="-122"/>
                    <a:sym typeface="Arial Rounded MT Bold" panose="020F0704030504030204" pitchFamily="34" charset="0"/>
                  </a:endParaRPr>
                </a:p>
                <a:p>
                  <a:pPr marL="0" lvl="0" indent="0" algn="ctr" eaLnBrk="1" hangingPunct="1">
                    <a:spcBef>
                      <a:spcPct val="0"/>
                    </a:spcBef>
                    <a:buNone/>
                  </a:pPr>
                  <a:r>
                    <a:rPr lang="zh-CN" altLang="zh-CN" sz="2400" b="1" dirty="0">
                      <a:solidFill>
                        <a:schemeClr val="accent6"/>
                      </a:solidFill>
                      <a:latin typeface="幼圆" panose="02010509060101010101" pitchFamily="49" charset="-122"/>
                      <a:ea typeface="幼圆" panose="02010509060101010101" pitchFamily="49" charset="-122"/>
                      <a:sym typeface="Arial Rounded MT Bold" panose="020F0704030504030204" pitchFamily="34" charset="0"/>
                    </a:rPr>
                    <a:t>和</a:t>
                  </a:r>
                  <a:endParaRPr lang="zh-CN" altLang="zh-CN" sz="2400" b="1" dirty="0">
                    <a:solidFill>
                      <a:schemeClr val="accent6"/>
                    </a:solidFill>
                    <a:latin typeface="幼圆" panose="02010509060101010101" pitchFamily="49" charset="-122"/>
                    <a:ea typeface="幼圆" panose="02010509060101010101" pitchFamily="49" charset="-122"/>
                    <a:sym typeface="Arial Rounded MT Bold" panose="020F0704030504030204" pitchFamily="34" charset="0"/>
                  </a:endParaRPr>
                </a:p>
                <a:p>
                  <a:pPr marL="0" lvl="0" indent="0" algn="ctr" eaLnBrk="1" hangingPunct="1">
                    <a:spcBef>
                      <a:spcPct val="0"/>
                    </a:spcBef>
                    <a:buNone/>
                  </a:pPr>
                  <a:r>
                    <a:rPr lang="zh-CN" altLang="zh-CN" sz="2400" b="1" dirty="0">
                      <a:solidFill>
                        <a:schemeClr val="accent6"/>
                      </a:solidFill>
                      <a:latin typeface="幼圆" panose="02010509060101010101" pitchFamily="49" charset="-122"/>
                      <a:ea typeface="幼圆" panose="02010509060101010101" pitchFamily="49" charset="-122"/>
                      <a:sym typeface="Arial Rounded MT Bold" panose="020F0704030504030204" pitchFamily="34" charset="0"/>
                    </a:rPr>
                    <a:t>情节</a:t>
                  </a:r>
                  <a:endParaRPr lang="zh-CN" altLang="zh-CN" sz="2400" b="1" dirty="0">
                    <a:solidFill>
                      <a:schemeClr val="accent6"/>
                    </a:solidFill>
                    <a:latin typeface="幼圆" panose="02010509060101010101" pitchFamily="49" charset="-122"/>
                    <a:ea typeface="幼圆" panose="02010509060101010101" pitchFamily="49" charset="-122"/>
                    <a:sym typeface="Arial Rounded MT Bold" panose="020F0704030504030204" pitchFamily="34" charset="0"/>
                  </a:endParaRPr>
                </a:p>
              </p:txBody>
            </p:sp>
            <p:sp>
              <p:nvSpPr>
                <p:cNvPr id="24594" name="TextBox 37"/>
                <p:cNvSpPr/>
                <p:nvPr/>
              </p:nvSpPr>
              <p:spPr>
                <a:xfrm rot="2394846" flipH="1">
                  <a:off x="13140" y="6543"/>
                  <a:ext cx="2698" cy="121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spcBef>
                      <a:spcPct val="0"/>
                    </a:spcBef>
                    <a:buNone/>
                  </a:pPr>
                  <a:r>
                    <a:rPr lang="zh-CN" altLang="zh-CN" sz="2400" b="1" dirty="0">
                      <a:solidFill>
                        <a:schemeClr val="accent6"/>
                      </a:solidFill>
                      <a:latin typeface="幼圆" panose="02010509060101010101" pitchFamily="49" charset="-122"/>
                      <a:ea typeface="幼圆" panose="02010509060101010101" pitchFamily="49" charset="-122"/>
                      <a:sym typeface="Arial Rounded MT Bold" panose="020F0704030504030204" pitchFamily="34" charset="0"/>
                    </a:rPr>
                    <a:t>规则</a:t>
                  </a:r>
                  <a:endParaRPr lang="zh-CN" altLang="en-US" b="1" dirty="0">
                    <a:solidFill>
                      <a:schemeClr val="bg1"/>
                    </a:solidFill>
                    <a:latin typeface="幼圆" panose="02010509060101010101" pitchFamily="49" charset="-122"/>
                    <a:ea typeface="幼圆" panose="02010509060101010101" pitchFamily="49" charset="-122"/>
                    <a:sym typeface="Arial Rounded MT Bold" panose="020F0704030504030204" pitchFamily="34" charset="0"/>
                  </a:endParaRPr>
                </a:p>
              </p:txBody>
            </p:sp>
            <p:sp>
              <p:nvSpPr>
                <p:cNvPr id="24595" name="TextBox 39"/>
                <p:cNvSpPr/>
                <p:nvPr/>
              </p:nvSpPr>
              <p:spPr>
                <a:xfrm rot="-1178955" flipH="1">
                  <a:off x="4923" y="3953"/>
                  <a:ext cx="2697" cy="121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spcBef>
                      <a:spcPct val="0"/>
                    </a:spcBef>
                    <a:buNone/>
                  </a:pPr>
                  <a:r>
                    <a:rPr lang="zh-CN" altLang="zh-CN" sz="2400" b="1" dirty="0">
                      <a:solidFill>
                        <a:schemeClr val="accent6"/>
                      </a:solidFill>
                      <a:latin typeface="幼圆" panose="02010509060101010101" pitchFamily="49" charset="-122"/>
                      <a:ea typeface="幼圆" panose="02010509060101010101" pitchFamily="49" charset="-122"/>
                      <a:sym typeface="Arial Rounded MT Bold" panose="020F0704030504030204" pitchFamily="34" charset="0"/>
                    </a:rPr>
                    <a:t>角色</a:t>
                  </a:r>
                  <a:endParaRPr lang="zh-CN" altLang="en-US" b="1" dirty="0">
                    <a:solidFill>
                      <a:schemeClr val="bg1"/>
                    </a:solidFill>
                    <a:latin typeface="幼圆" panose="02010509060101010101" pitchFamily="49" charset="-122"/>
                    <a:ea typeface="幼圆" panose="02010509060101010101" pitchFamily="49" charset="-122"/>
                    <a:sym typeface="Arial Rounded MT Bold" panose="020F0704030504030204" pitchFamily="34" charset="0"/>
                  </a:endParaRPr>
                </a:p>
              </p:txBody>
            </p:sp>
            <p:sp>
              <p:nvSpPr>
                <p:cNvPr id="24596" name="TextBox 41"/>
                <p:cNvSpPr/>
                <p:nvPr/>
              </p:nvSpPr>
              <p:spPr>
                <a:xfrm rot="595616" flipH="1">
                  <a:off x="10753" y="4153"/>
                  <a:ext cx="2697" cy="121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spcBef>
                      <a:spcPct val="0"/>
                    </a:spcBef>
                    <a:buNone/>
                  </a:pPr>
                  <a:r>
                    <a:rPr lang="zh-CN" altLang="zh-CN" sz="2400" b="1" dirty="0">
                      <a:solidFill>
                        <a:schemeClr val="accent6"/>
                      </a:solidFill>
                      <a:latin typeface="幼圆" panose="02010509060101010101" pitchFamily="49" charset="-122"/>
                      <a:ea typeface="幼圆" panose="02010509060101010101" pitchFamily="49" charset="-122"/>
                      <a:sym typeface="Arial Rounded MT Bold" panose="020F0704030504030204" pitchFamily="34" charset="0"/>
                    </a:rPr>
                    <a:t>材料</a:t>
                  </a:r>
                  <a:endParaRPr lang="zh-CN" altLang="en-US" b="1" dirty="0">
                    <a:solidFill>
                      <a:schemeClr val="bg1"/>
                    </a:solidFill>
                    <a:latin typeface="幼圆" panose="02010509060101010101" pitchFamily="49" charset="-122"/>
                    <a:ea typeface="幼圆" panose="02010509060101010101" pitchFamily="49" charset="-122"/>
                    <a:sym typeface="Arial Rounded MT Bold" panose="020F0704030504030204" pitchFamily="34" charset="0"/>
                  </a:endParaRPr>
                </a:p>
              </p:txBody>
            </p:sp>
          </p:grpSp>
        </p:grpSp>
      </p:grpSp>
      <p:sp>
        <p:nvSpPr>
          <p:cNvPr id="5" name="内容占位符 4"/>
          <p:cNvSpPr>
            <a:spLocks noGrp="1"/>
          </p:cNvSpPr>
          <p:nvPr/>
        </p:nvSpPr>
        <p:spPr>
          <a:xfrm>
            <a:off x="809625" y="1214755"/>
            <a:ext cx="10515600" cy="118999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pitchFamily="34" charset="-122"/>
                <a:ea typeface="微软雅黑" panose="020B0503020204020204" pitchFamily="3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a:lnSpc>
                <a:spcPts val="4460"/>
              </a:lnSpc>
              <a:spcBef>
                <a:spcPct val="0"/>
              </a:spcBef>
              <a:spcAft>
                <a:spcPct val="0"/>
              </a:spcAft>
              <a:buClrTx/>
              <a:buSzTx/>
              <a:buFontTx/>
              <a:buNone/>
              <a:defRPr/>
            </a:pPr>
            <a:r>
              <a:rPr lang="zh-CN" altLang="zh-CN" sz="2800" kern="0" noProof="0" dirty="0">
                <a:ln>
                  <a:noFill/>
                </a:ln>
                <a:solidFill>
                  <a:schemeClr val="tx1"/>
                </a:solidFill>
                <a:effectLst/>
                <a:uLnTx/>
                <a:uFillTx/>
                <a:latin typeface="+mn-lt"/>
                <a:ea typeface="+mn-ea"/>
                <a:sym typeface="+mn-ea"/>
              </a:rPr>
              <a:t>二、角色游戏的结构</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altLang="zh-CN" sz="3200" dirty="0">
                <a:solidFill>
                  <a:schemeClr val="tx1"/>
                </a:solidFill>
                <a:latin typeface="宋体" panose="02010600030101010101" pitchFamily="2" charset="-122"/>
                <a:sym typeface="+mn-ea"/>
              </a:rPr>
              <a:t>第一节  角色游戏的含义与结构</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tags/tag1.xml><?xml version="1.0" encoding="utf-8"?>
<p:tagLst xmlns:p="http://schemas.openxmlformats.org/presentationml/2006/main">
  <p:tag name="KSO_WM_DIAGRAM_VIRTUALLY_FRAME" val="{&quot;height&quot;:336.87496062992125,&quot;left&quot;:137.37503937007872,&quot;top&quot;:138.12503937007872,&quot;width&quot;:686.7576460565049}"/>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174755_2*q_h_i*1_1_1"/>
  <p:tag name="KSO_WM_TEMPLATE_CATEGORY" val="diagram"/>
  <p:tag name="KSO_WM_TEMPLATE_INDEX" val="2017475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DIAGRAM_VIRTUALLY_FRAME" val="{&quot;height&quot;:336.87496062992125,&quot;left&quot;:137.37503937007872,&quot;top&quot;:138.12503937007872,&quot;width&quot;:686.7576460565049}"/>
</p:tagLst>
</file>

<file path=ppt/tags/tag11.xml><?xml version="1.0" encoding="utf-8"?>
<p:tagLst xmlns:p="http://schemas.openxmlformats.org/presentationml/2006/main">
  <p:tag name="KSO_WM_DIAGRAM_VIRTUALLY_FRAME" val="{&quot;height&quot;:180.25000000000006,&quot;left&quot;:174.17503937007874,&quot;top&quot;:238.62503937007872,&quot;width&quot;:586.25}"/>
</p:tagLst>
</file>

<file path=ppt/tags/tag12.xml><?xml version="1.0" encoding="utf-8"?>
<p:tagLst xmlns:p="http://schemas.openxmlformats.org/presentationml/2006/main">
  <p:tag name="KSO_WM_DIAGRAM_VIRTUALLY_FRAME" val="{&quot;height&quot;:180.25000000000006,&quot;left&quot;:174.17503937007874,&quot;top&quot;:238.62503937007872,&quot;width&quot;:586.25}"/>
</p:tagLst>
</file>

<file path=ppt/tags/tag13.xml><?xml version="1.0" encoding="utf-8"?>
<p:tagLst xmlns:p="http://schemas.openxmlformats.org/presentationml/2006/main">
  <p:tag name="KSO_WM_DIAGRAM_VIRTUALLY_FRAME" val="{&quot;height&quot;:180.25000000000006,&quot;left&quot;:174.17503937007874,&quot;top&quot;:238.62503937007872,&quot;width&quot;:586.25}"/>
</p:tagLst>
</file>

<file path=ppt/tags/tag14.xml><?xml version="1.0" encoding="utf-8"?>
<p:tagLst xmlns:p="http://schemas.openxmlformats.org/presentationml/2006/main">
  <p:tag name="KSO_WM_DIAGRAM_VIRTUALLY_FRAME" val="{&quot;height&quot;:180.25000000000006,&quot;left&quot;:174.17503937007874,&quot;top&quot;:238.62503937007872,&quot;width&quot;:586.25}"/>
</p:tagLst>
</file>

<file path=ppt/tags/tag15.xml><?xml version="1.0" encoding="utf-8"?>
<p:tagLst xmlns:p="http://schemas.openxmlformats.org/presentationml/2006/main">
  <p:tag name="KSO_WM_DIAGRAM_VIRTUALLY_FRAME" val="{&quot;height&quot;:180.25000000000006,&quot;left&quot;:174.17503937007874,&quot;top&quot;:238.62503937007872,&quot;width&quot;:586.25}"/>
</p:tagLst>
</file>

<file path=ppt/tags/tag16.xml><?xml version="1.0" encoding="utf-8"?>
<p:tagLst xmlns:p="http://schemas.openxmlformats.org/presentationml/2006/main">
  <p:tag name="KSO_WM_DIAGRAM_VIRTUALLY_FRAME" val="{&quot;height&quot;:180.25000000000006,&quot;left&quot;:174.17503937007874,&quot;top&quot;:238.62503937007872,&quot;width&quot;:586.25}"/>
</p:tagLst>
</file>

<file path=ppt/tags/tag17.xml><?xml version="1.0" encoding="utf-8"?>
<p:tagLst xmlns:p="http://schemas.openxmlformats.org/presentationml/2006/main">
  <p:tag name="KSO_WM_DIAGRAM_VIRTUALLY_FRAME" val="{&quot;height&quot;:180.25000000000006,&quot;left&quot;:174.17503937007874,&quot;top&quot;:238.62503937007872,&quot;width&quot;:586.25}"/>
</p:tagLst>
</file>

<file path=ppt/tags/tag18.xml><?xml version="1.0" encoding="utf-8"?>
<p:tagLst xmlns:p="http://schemas.openxmlformats.org/presentationml/2006/main">
  <p:tag name="KSO_WM_DIAGRAM_VIRTUALLY_FRAME" val="{&quot;height&quot;:180.25000000000006,&quot;left&quot;:174.17503937007874,&quot;top&quot;:238.62503937007872,&quot;width&quot;:586.25}"/>
</p:tagLst>
</file>

<file path=ppt/tags/tag19.xml><?xml version="1.0" encoding="utf-8"?>
<p:tagLst xmlns:p="http://schemas.openxmlformats.org/presentationml/2006/main">
  <p:tag name="KSO_WM_DIAGRAM_VIRTUALLY_FRAME" val="{&quot;height&quot;:180.25000000000006,&quot;left&quot;:174.17503937007874,&quot;top&quot;:238.62503937007872,&quot;width&quot;:586.25}"/>
</p:tagLst>
</file>

<file path=ppt/tags/tag2.xml><?xml version="1.0" encoding="utf-8"?>
<p:tagLst xmlns:p="http://schemas.openxmlformats.org/presentationml/2006/main">
  <p:tag name="KSO_WM_UNIT_SUBTYPE" val="a"/>
  <p:tag name="KSO_WM_UNIT_NOCLEAR" val="0"/>
  <p:tag name="KSO_WM_UNIT_VALUE" val="51"/>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174755_2*q_h_f*1_1_1"/>
  <p:tag name="KSO_WM_TEMPLATE_CATEGORY" val="diagram"/>
  <p:tag name="KSO_WM_TEMPLATE_INDEX" val="2017475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DIAGRAM_VIRTUALLY_FRAME" val="{&quot;height&quot;:336.87496062992125,&quot;left&quot;:137.37503937007872,&quot;top&quot;:138.12503937007872,&quot;width&quot;:686.7576460565049}"/>
</p:tagLst>
</file>

<file path=ppt/tags/tag20.xml><?xml version="1.0" encoding="utf-8"?>
<p:tagLst xmlns:p="http://schemas.openxmlformats.org/presentationml/2006/main">
  <p:tag name="KSO_WM_SLIDE_ID" val="diagram160255_6"/>
  <p:tag name="KSO_WM_SLIDE_INDEX" val="6"/>
  <p:tag name="KSO_WM_SLIDE_ITEM_CNT" val="6"/>
  <p:tag name="KSO_WM_SLIDE_LAYOUT" val="l_g_a"/>
  <p:tag name="KSO_WM_SLIDE_LAYOUT_CNT" val="1_1_1"/>
  <p:tag name="KSO_WM_SLIDE_TYPE" val="text"/>
  <p:tag name="KSO_WM_BEAUTIFY_FLAG" val="#wm#"/>
  <p:tag name="KSO_WM_SLIDE_POSITION" val="120*38"/>
  <p:tag name="KSO_WM_SLIDE_SIZE" val="720*450"/>
  <p:tag name="KSO_WM_TEMPLATE_CATEGORY" val="diagram"/>
  <p:tag name="KSO_WM_TEMPLATE_INDEX" val="160255"/>
  <p:tag name="KSO_WM_DIAGRAM_GROUP_CODE" val="l1-1"/>
  <p:tag name="KSO_WM_TAG_VERSION" val="1.0"/>
</p:tagLst>
</file>

<file path=ppt/tags/tag21.xml><?xml version="1.0" encoding="utf-8"?>
<p:tagLst xmlns:p="http://schemas.openxmlformats.org/presentationml/2006/main">
  <p:tag name="KSO_WM_SLIDE_ID" val="diagram160222_2"/>
  <p:tag name="KSO_WM_SLIDE_INDEX" val="2"/>
  <p:tag name="KSO_WM_SLIDE_ITEM_CNT" val="2"/>
  <p:tag name="KSO_WM_SLIDE_LAYOUT" val="a_f_m"/>
  <p:tag name="KSO_WM_SLIDE_LAYOUT_CNT" val="1_1_1"/>
  <p:tag name="KSO_WM_SLIDE_TYPE" val="text"/>
  <p:tag name="KSO_WM_BEAUTIFY_FLAG" val="#wm#"/>
  <p:tag name="KSO_WM_SLIDE_POSITION" val="163*87"/>
  <p:tag name="KSO_WM_SLIDE_SIZE" val="635*407"/>
  <p:tag name="KSO_WM_TEMPLATE_CATEGORY" val="diagram"/>
  <p:tag name="KSO_WM_TEMPLATE_INDEX" val="160222"/>
  <p:tag name="KSO_WM_DIAGRAM_GROUP_CODE" val="m1-1"/>
  <p:tag name="KSO_WM_TAG_VERSION" val="1.0"/>
</p:tagLst>
</file>

<file path=ppt/tags/tag22.xml><?xml version="1.0" encoding="utf-8"?>
<p:tagLst xmlns:p="http://schemas.openxmlformats.org/presentationml/2006/main">
  <p:tag name="commondata" val="eyJoZGlkIjoiNWRiMDFlODZhODI0ZDJjYzk0MTgzZDQwZTJmYjNhMTgifQ=="/>
</p:tagLst>
</file>

<file path=ppt/tags/tag3.xml><?xml version="1.0" encoding="utf-8"?>
<p:tagLst xmlns:p="http://schemas.openxmlformats.org/presentationml/2006/main">
  <p:tag name="KSO_WM_UNIT_ISCONTENTSTITLE" val="0"/>
  <p:tag name="KSO_WM_UNIT_ISNUMDGMTITLE" val="0"/>
  <p:tag name="KSO_WM_UNIT_NOCLEAR" val="0"/>
  <p:tag name="KSO_WM_UNIT_VALUE" val="13"/>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74755_2*q_h_a*1_1_1"/>
  <p:tag name="KSO_WM_TEMPLATE_CATEGORY" val="diagram"/>
  <p:tag name="KSO_WM_TEMPLATE_INDEX" val="20174755"/>
  <p:tag name="KSO_WM_UNIT_LAYERLEVEL" val="1_1_1"/>
  <p:tag name="KSO_WM_TAG_VERSION" val="1.0"/>
  <p:tag name="KSO_WM_BEAUTIFY_FLAG" val="#wm#"/>
  <p:tag name="KSO_WM_UNIT_PRESET_TEXT" val="单击此处添加标题"/>
  <p:tag name="KSO_WM_UNIT_TEXT_FILL_FORE_SCHEMECOLOR_INDEX" val="13"/>
  <p:tag name="KSO_WM_UNIT_TEXT_FILL_TYPE" val="1"/>
  <p:tag name="KSO_WM_DIAGRAM_VIRTUALLY_FRAME" val="{&quot;height&quot;:336.87496062992125,&quot;left&quot;:137.37503937007872,&quot;top&quot;:138.12503937007872,&quot;width&quot;:686.7576460565049}"/>
</p:tagLst>
</file>

<file path=ppt/tags/tag4.xml><?xml version="1.0" encoding="utf-8"?>
<p:tagLst xmlns:p="http://schemas.openxmlformats.org/presentationml/2006/main">
  <p:tag name="KSO_WM_UNIT_SUBTYPE" val="a"/>
  <p:tag name="KSO_WM_UNIT_NOCLEAR" val="0"/>
  <p:tag name="KSO_WM_UNIT_VALUE" val="51"/>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174755_2*q_h_f*1_2_1"/>
  <p:tag name="KSO_WM_TEMPLATE_CATEGORY" val="diagram"/>
  <p:tag name="KSO_WM_TEMPLATE_INDEX" val="2017475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DIAGRAM_VIRTUALLY_FRAME" val="{&quot;height&quot;:336.87496062992125,&quot;left&quot;:137.37503937007872,&quot;top&quot;:138.12503937007872,&quot;width&quot;:686.7576460565049}"/>
</p:tagLst>
</file>

<file path=ppt/tags/tag5.xml><?xml version="1.0" encoding="utf-8"?>
<p:tagLst xmlns:p="http://schemas.openxmlformats.org/presentationml/2006/main">
  <p:tag name="KSO_WM_UNIT_ISCONTENTSTITLE" val="0"/>
  <p:tag name="KSO_WM_UNIT_ISNUMDGMTITLE" val="0"/>
  <p:tag name="KSO_WM_UNIT_NOCLEAR" val="0"/>
  <p:tag name="KSO_WM_UNIT_VALUE" val="13"/>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diagram20174755_2*q_h_a*1_2_1"/>
  <p:tag name="KSO_WM_TEMPLATE_CATEGORY" val="diagram"/>
  <p:tag name="KSO_WM_TEMPLATE_INDEX" val="20174755"/>
  <p:tag name="KSO_WM_UNIT_LAYERLEVEL" val="1_1_1"/>
  <p:tag name="KSO_WM_TAG_VERSION" val="1.0"/>
  <p:tag name="KSO_WM_BEAUTIFY_FLAG" val="#wm#"/>
  <p:tag name="KSO_WM_UNIT_PRESET_TEXT" val="单击此处添加标题"/>
  <p:tag name="KSO_WM_UNIT_TEXT_FILL_FORE_SCHEMECOLOR_INDEX" val="13"/>
  <p:tag name="KSO_WM_UNIT_TEXT_FILL_TYPE" val="1"/>
  <p:tag name="KSO_WM_DIAGRAM_VIRTUALLY_FRAME" val="{&quot;height&quot;:336.87496062992125,&quot;left&quot;:137.37503937007872,&quot;top&quot;:138.12503937007872,&quot;width&quot;:686.7576460565049}"/>
</p:tagLst>
</file>

<file path=ppt/tags/tag6.xml><?xml version="1.0" encoding="utf-8"?>
<p:tagLst xmlns:p="http://schemas.openxmlformats.org/presentationml/2006/main">
  <p:tag name="KSO_WM_UNIT_SUBTYPE" val="a"/>
  <p:tag name="KSO_WM_UNIT_NOCLEAR" val="0"/>
  <p:tag name="KSO_WM_UNIT_VALUE" val="51"/>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174755_2*q_h_f*1_3_1"/>
  <p:tag name="KSO_WM_TEMPLATE_CATEGORY" val="diagram"/>
  <p:tag name="KSO_WM_TEMPLATE_INDEX" val="2017475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DIAGRAM_VIRTUALLY_FRAME" val="{&quot;height&quot;:336.87496062992125,&quot;left&quot;:137.37503937007872,&quot;top&quot;:138.12503937007872,&quot;width&quot;:686.7576460565049}"/>
</p:tagLst>
</file>

<file path=ppt/tags/tag7.xml><?xml version="1.0" encoding="utf-8"?>
<p:tagLst xmlns:p="http://schemas.openxmlformats.org/presentationml/2006/main">
  <p:tag name="KSO_WM_UNIT_ISCONTENTSTITLE" val="0"/>
  <p:tag name="KSO_WM_UNIT_ISNUMDGMTITLE" val="0"/>
  <p:tag name="KSO_WM_UNIT_NOCLEAR" val="0"/>
  <p:tag name="KSO_WM_UNIT_VALUE" val="13"/>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diagram20174755_2*q_h_a*1_3_1"/>
  <p:tag name="KSO_WM_TEMPLATE_CATEGORY" val="diagram"/>
  <p:tag name="KSO_WM_TEMPLATE_INDEX" val="20174755"/>
  <p:tag name="KSO_WM_UNIT_LAYERLEVEL" val="1_1_1"/>
  <p:tag name="KSO_WM_TAG_VERSION" val="1.0"/>
  <p:tag name="KSO_WM_BEAUTIFY_FLAG" val="#wm#"/>
  <p:tag name="KSO_WM_UNIT_PRESET_TEXT" val="单击此处添加标题"/>
  <p:tag name="KSO_WM_UNIT_TEXT_FILL_FORE_SCHEMECOLOR_INDEX" val="13"/>
  <p:tag name="KSO_WM_UNIT_TEXT_FILL_TYPE" val="1"/>
  <p:tag name="KSO_WM_DIAGRAM_VIRTUALLY_FRAME" val="{&quot;height&quot;:336.87496062992125,&quot;left&quot;:137.37503937007872,&quot;top&quot;:138.12503937007872,&quot;width&quot;:686.7576460565049}"/>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174755_2*q_h_i*1_2_1"/>
  <p:tag name="KSO_WM_TEMPLATE_CATEGORY" val="diagram"/>
  <p:tag name="KSO_WM_TEMPLATE_INDEX" val="20174755"/>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DIAGRAM_VIRTUALLY_FRAME" val="{&quot;height&quot;:336.87496062992125,&quot;left&quot;:137.37503937007872,&quot;top&quot;:138.12503937007872,&quot;width&quot;:686.7576460565049}"/>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174755_2*q_h_i*1_3_1"/>
  <p:tag name="KSO_WM_TEMPLATE_CATEGORY" val="diagram"/>
  <p:tag name="KSO_WM_TEMPLATE_INDEX" val="20174755"/>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DIAGRAM_VIRTUALLY_FRAME" val="{&quot;height&quot;:336.87496062992125,&quot;left&quot;:137.37503937007872,&quot;top&quot;:138.12503937007872,&quot;width&quot;:686.7576460565049}"/>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宋体"/>
      </a:majorFont>
      <a:minorFont>
        <a:latin typeface="Arial"/>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5861</Words>
  <Application>WPS 演示</Application>
  <PresentationFormat>全屏显示(4:3)</PresentationFormat>
  <Paragraphs>414</Paragraphs>
  <Slides>45</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45</vt:i4>
      </vt:variant>
    </vt:vector>
  </HeadingPairs>
  <TitlesOfParts>
    <vt:vector size="58" baseType="lpstr">
      <vt:lpstr>Arial</vt:lpstr>
      <vt:lpstr>宋体</vt:lpstr>
      <vt:lpstr>Wingdings</vt:lpstr>
      <vt:lpstr>微软雅黑</vt:lpstr>
      <vt:lpstr>Calibri</vt:lpstr>
      <vt:lpstr>Times New Roman</vt:lpstr>
      <vt:lpstr>幼圆</vt:lpstr>
      <vt:lpstr>Arial Rounded MT Bold</vt:lpstr>
      <vt:lpstr>华文楷体</vt:lpstr>
      <vt:lpstr>楷体</vt:lpstr>
      <vt:lpstr>Arial Unicode MS</vt:lpstr>
      <vt:lpstr>黑体</vt:lpstr>
      <vt:lpstr>默认设计模板</vt:lpstr>
      <vt:lpstr>PowerPoint 演示文稿</vt:lpstr>
      <vt:lpstr>[学习目标]</vt:lpstr>
      <vt:lpstr>[本章提要]</vt:lpstr>
      <vt:lpstr>第一节  角色游戏的含义与结构</vt:lpstr>
      <vt:lpstr>PowerPoint 演示文稿</vt:lpstr>
      <vt:lpstr>第一节  角色游戏的含义与结构</vt:lpstr>
      <vt:lpstr>第一节  角色游戏的含义与结构</vt:lpstr>
      <vt:lpstr>第一节  角色游戏的含义与结构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不同年龄班幼儿角色游戏的特点与指导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角色游戏的案例与分析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 人民教育</dc:title>
  <dc:creator>未知用户</dc:creator>
  <cp:lastModifiedBy>丽羊羊</cp:lastModifiedBy>
  <cp:revision>57</cp:revision>
  <dcterms:created xsi:type="dcterms:W3CDTF">2010-08-30T03:40:00Z</dcterms:created>
  <dcterms:modified xsi:type="dcterms:W3CDTF">2024-09-19T06:39:17Z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4964F3D051A745E494378AA910110853_13</vt:lpwstr>
  </property>
</Properties>
</file>