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3"/>
  </p:notesMasterIdLst>
  <p:sldIdLst>
    <p:sldId id="257" r:id="rId2"/>
    <p:sldId id="258" r:id="rId3"/>
    <p:sldId id="565" r:id="rId4"/>
    <p:sldId id="262" r:id="rId5"/>
    <p:sldId id="566" r:id="rId6"/>
    <p:sldId id="263" r:id="rId7"/>
    <p:sldId id="264" r:id="rId8"/>
    <p:sldId id="261" r:id="rId9"/>
    <p:sldId id="259" r:id="rId10"/>
    <p:sldId id="269" r:id="rId11"/>
    <p:sldId id="272" r:id="rId12"/>
    <p:sldId id="567" r:id="rId13"/>
    <p:sldId id="273" r:id="rId14"/>
    <p:sldId id="274" r:id="rId15"/>
    <p:sldId id="275" r:id="rId16"/>
    <p:sldId id="276" r:id="rId17"/>
    <p:sldId id="277" r:id="rId18"/>
    <p:sldId id="568" r:id="rId19"/>
    <p:sldId id="278" r:id="rId20"/>
    <p:sldId id="569" r:id="rId21"/>
    <p:sldId id="279" r:id="rId22"/>
    <p:sldId id="570" r:id="rId23"/>
    <p:sldId id="280" r:id="rId24"/>
    <p:sldId id="281" r:id="rId25"/>
    <p:sldId id="282" r:id="rId26"/>
    <p:sldId id="283" r:id="rId27"/>
    <p:sldId id="284" r:id="rId28"/>
    <p:sldId id="285" r:id="rId29"/>
    <p:sldId id="286" r:id="rId30"/>
    <p:sldId id="287" r:id="rId31"/>
    <p:sldId id="288" r:id="rId32"/>
    <p:sldId id="289" r:id="rId33"/>
    <p:sldId id="266" r:id="rId34"/>
    <p:sldId id="270" r:id="rId35"/>
    <p:sldId id="571" r:id="rId36"/>
    <p:sldId id="290" r:id="rId37"/>
    <p:sldId id="291" r:id="rId38"/>
    <p:sldId id="292" r:id="rId39"/>
    <p:sldId id="293" r:id="rId40"/>
    <p:sldId id="572" r:id="rId41"/>
    <p:sldId id="294" r:id="rId42"/>
    <p:sldId id="573" r:id="rId43"/>
    <p:sldId id="295" r:id="rId44"/>
    <p:sldId id="296" r:id="rId45"/>
    <p:sldId id="297" r:id="rId46"/>
    <p:sldId id="298" r:id="rId47"/>
    <p:sldId id="299" r:id="rId48"/>
    <p:sldId id="576" r:id="rId49"/>
    <p:sldId id="300" r:id="rId50"/>
    <p:sldId id="301" r:id="rId51"/>
    <p:sldId id="575" r:id="rId52"/>
    <p:sldId id="302" r:id="rId53"/>
    <p:sldId id="303" r:id="rId54"/>
    <p:sldId id="574" r:id="rId55"/>
    <p:sldId id="304" r:id="rId56"/>
    <p:sldId id="305" r:id="rId57"/>
    <p:sldId id="306" r:id="rId58"/>
    <p:sldId id="307" r:id="rId59"/>
    <p:sldId id="308" r:id="rId60"/>
    <p:sldId id="309" r:id="rId61"/>
    <p:sldId id="310" r:id="rId62"/>
    <p:sldId id="311" r:id="rId63"/>
    <p:sldId id="577" r:id="rId64"/>
    <p:sldId id="312" r:id="rId65"/>
    <p:sldId id="313" r:id="rId66"/>
    <p:sldId id="314" r:id="rId67"/>
    <p:sldId id="315" r:id="rId68"/>
    <p:sldId id="316" r:id="rId69"/>
    <p:sldId id="578" r:id="rId70"/>
    <p:sldId id="318" r:id="rId71"/>
    <p:sldId id="319" r:id="rId72"/>
    <p:sldId id="267" r:id="rId73"/>
    <p:sldId id="271" r:id="rId74"/>
    <p:sldId id="320" r:id="rId75"/>
    <p:sldId id="324" r:id="rId76"/>
    <p:sldId id="321" r:id="rId77"/>
    <p:sldId id="325" r:id="rId78"/>
    <p:sldId id="322" r:id="rId79"/>
    <p:sldId id="323" r:id="rId80"/>
    <p:sldId id="326" r:id="rId81"/>
    <p:sldId id="579" r:id="rId82"/>
    <p:sldId id="327" r:id="rId83"/>
    <p:sldId id="580" r:id="rId84"/>
    <p:sldId id="328" r:id="rId85"/>
    <p:sldId id="581" r:id="rId86"/>
    <p:sldId id="329" r:id="rId87"/>
    <p:sldId id="330" r:id="rId88"/>
    <p:sldId id="582" r:id="rId89"/>
    <p:sldId id="331" r:id="rId90"/>
    <p:sldId id="332" r:id="rId91"/>
    <p:sldId id="583"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584" r:id="rId110"/>
    <p:sldId id="350" r:id="rId111"/>
    <p:sldId id="585" r:id="rId112"/>
    <p:sldId id="351" r:id="rId113"/>
    <p:sldId id="586" r:id="rId114"/>
    <p:sldId id="352" r:id="rId115"/>
    <p:sldId id="353" r:id="rId116"/>
    <p:sldId id="587" r:id="rId117"/>
    <p:sldId id="354" r:id="rId118"/>
    <p:sldId id="355" r:id="rId119"/>
    <p:sldId id="356" r:id="rId120"/>
    <p:sldId id="588" r:id="rId121"/>
    <p:sldId id="359" r:id="rId122"/>
    <p:sldId id="589" r:id="rId123"/>
    <p:sldId id="360" r:id="rId124"/>
    <p:sldId id="357" r:id="rId125"/>
    <p:sldId id="358" r:id="rId126"/>
    <p:sldId id="361" r:id="rId127"/>
    <p:sldId id="362" r:id="rId128"/>
    <p:sldId id="363" r:id="rId129"/>
    <p:sldId id="364" r:id="rId130"/>
    <p:sldId id="590" r:id="rId131"/>
    <p:sldId id="365" r:id="rId132"/>
    <p:sldId id="366" r:id="rId133"/>
    <p:sldId id="367" r:id="rId134"/>
    <p:sldId id="368" r:id="rId135"/>
    <p:sldId id="369" r:id="rId136"/>
    <p:sldId id="370" r:id="rId137"/>
    <p:sldId id="371" r:id="rId138"/>
    <p:sldId id="372" r:id="rId139"/>
    <p:sldId id="373" r:id="rId140"/>
    <p:sldId id="374" r:id="rId141"/>
    <p:sldId id="375" r:id="rId142"/>
    <p:sldId id="268" r:id="rId143"/>
    <p:sldId id="265" r:id="rId144"/>
    <p:sldId id="376" r:id="rId145"/>
    <p:sldId id="377" r:id="rId146"/>
    <p:sldId id="378" r:id="rId147"/>
    <p:sldId id="379" r:id="rId148"/>
    <p:sldId id="380" r:id="rId149"/>
    <p:sldId id="381" r:id="rId150"/>
    <p:sldId id="382" r:id="rId151"/>
    <p:sldId id="383" r:id="rId152"/>
    <p:sldId id="384" r:id="rId153"/>
    <p:sldId id="385" r:id="rId154"/>
    <p:sldId id="386" r:id="rId155"/>
    <p:sldId id="387" r:id="rId156"/>
    <p:sldId id="388" r:id="rId157"/>
    <p:sldId id="389" r:id="rId158"/>
    <p:sldId id="390" r:id="rId159"/>
    <p:sldId id="391" r:id="rId160"/>
    <p:sldId id="392" r:id="rId161"/>
    <p:sldId id="393" r:id="rId162"/>
    <p:sldId id="394" r:id="rId163"/>
    <p:sldId id="395" r:id="rId164"/>
    <p:sldId id="396" r:id="rId165"/>
    <p:sldId id="397" r:id="rId166"/>
    <p:sldId id="398" r:id="rId167"/>
    <p:sldId id="399" r:id="rId168"/>
    <p:sldId id="400" r:id="rId169"/>
    <p:sldId id="401" r:id="rId170"/>
    <p:sldId id="402" r:id="rId171"/>
    <p:sldId id="403" r:id="rId172"/>
    <p:sldId id="404" r:id="rId173"/>
    <p:sldId id="405" r:id="rId174"/>
    <p:sldId id="406" r:id="rId175"/>
    <p:sldId id="407" r:id="rId176"/>
    <p:sldId id="408" r:id="rId177"/>
    <p:sldId id="409" r:id="rId178"/>
    <p:sldId id="410" r:id="rId179"/>
    <p:sldId id="411" r:id="rId180"/>
    <p:sldId id="412" r:id="rId181"/>
    <p:sldId id="413" r:id="rId182"/>
    <p:sldId id="414" r:id="rId183"/>
    <p:sldId id="415" r:id="rId184"/>
    <p:sldId id="416" r:id="rId185"/>
    <p:sldId id="417" r:id="rId186"/>
    <p:sldId id="418" r:id="rId187"/>
    <p:sldId id="419" r:id="rId188"/>
    <p:sldId id="420" r:id="rId189"/>
    <p:sldId id="421" r:id="rId190"/>
    <p:sldId id="422" r:id="rId191"/>
    <p:sldId id="423" r:id="rId192"/>
    <p:sldId id="424" r:id="rId193"/>
    <p:sldId id="425" r:id="rId194"/>
    <p:sldId id="426" r:id="rId195"/>
    <p:sldId id="427" r:id="rId196"/>
    <p:sldId id="428" r:id="rId197"/>
    <p:sldId id="429" r:id="rId198"/>
    <p:sldId id="430" r:id="rId199"/>
    <p:sldId id="591" r:id="rId200"/>
    <p:sldId id="431" r:id="rId201"/>
    <p:sldId id="432" r:id="rId202"/>
    <p:sldId id="433" r:id="rId203"/>
    <p:sldId id="434" r:id="rId204"/>
    <p:sldId id="435" r:id="rId205"/>
    <p:sldId id="436" r:id="rId206"/>
    <p:sldId id="437" r:id="rId207"/>
    <p:sldId id="438" r:id="rId208"/>
    <p:sldId id="439" r:id="rId209"/>
    <p:sldId id="440" r:id="rId210"/>
    <p:sldId id="441" r:id="rId211"/>
    <p:sldId id="442" r:id="rId212"/>
    <p:sldId id="443" r:id="rId213"/>
    <p:sldId id="444" r:id="rId214"/>
    <p:sldId id="445" r:id="rId215"/>
    <p:sldId id="446" r:id="rId216"/>
    <p:sldId id="447" r:id="rId217"/>
    <p:sldId id="448" r:id="rId218"/>
    <p:sldId id="449" r:id="rId219"/>
    <p:sldId id="450" r:id="rId220"/>
    <p:sldId id="451" r:id="rId221"/>
    <p:sldId id="452" r:id="rId222"/>
    <p:sldId id="453" r:id="rId223"/>
    <p:sldId id="454" r:id="rId224"/>
    <p:sldId id="455" r:id="rId225"/>
    <p:sldId id="456" r:id="rId226"/>
    <p:sldId id="457" r:id="rId227"/>
    <p:sldId id="458" r:id="rId228"/>
    <p:sldId id="459" r:id="rId229"/>
    <p:sldId id="460" r:id="rId230"/>
    <p:sldId id="461" r:id="rId231"/>
    <p:sldId id="463" r:id="rId232"/>
    <p:sldId id="462" r:id="rId233"/>
    <p:sldId id="464" r:id="rId234"/>
    <p:sldId id="465" r:id="rId235"/>
    <p:sldId id="466" r:id="rId236"/>
    <p:sldId id="467" r:id="rId237"/>
    <p:sldId id="468" r:id="rId238"/>
    <p:sldId id="469" r:id="rId239"/>
    <p:sldId id="470" r:id="rId240"/>
    <p:sldId id="471" r:id="rId241"/>
    <p:sldId id="472" r:id="rId242"/>
    <p:sldId id="473" r:id="rId243"/>
    <p:sldId id="474" r:id="rId244"/>
    <p:sldId id="475" r:id="rId245"/>
    <p:sldId id="476" r:id="rId246"/>
    <p:sldId id="477" r:id="rId247"/>
    <p:sldId id="478" r:id="rId248"/>
    <p:sldId id="479" r:id="rId249"/>
    <p:sldId id="480" r:id="rId250"/>
    <p:sldId id="481" r:id="rId251"/>
    <p:sldId id="482" r:id="rId252"/>
    <p:sldId id="483" r:id="rId253"/>
    <p:sldId id="484" r:id="rId254"/>
    <p:sldId id="485" r:id="rId255"/>
    <p:sldId id="486" r:id="rId256"/>
    <p:sldId id="487" r:id="rId257"/>
    <p:sldId id="488" r:id="rId258"/>
    <p:sldId id="489" r:id="rId259"/>
    <p:sldId id="490" r:id="rId260"/>
    <p:sldId id="491" r:id="rId261"/>
    <p:sldId id="492" r:id="rId262"/>
    <p:sldId id="493" r:id="rId263"/>
    <p:sldId id="494" r:id="rId264"/>
    <p:sldId id="495" r:id="rId265"/>
    <p:sldId id="496" r:id="rId266"/>
    <p:sldId id="592" r:id="rId267"/>
    <p:sldId id="497" r:id="rId268"/>
    <p:sldId id="498" r:id="rId269"/>
    <p:sldId id="499" r:id="rId270"/>
    <p:sldId id="500" r:id="rId271"/>
    <p:sldId id="501" r:id="rId272"/>
    <p:sldId id="502" r:id="rId273"/>
    <p:sldId id="593" r:id="rId274"/>
    <p:sldId id="503" r:id="rId275"/>
    <p:sldId id="504" r:id="rId276"/>
    <p:sldId id="505" r:id="rId277"/>
    <p:sldId id="506" r:id="rId278"/>
    <p:sldId id="507" r:id="rId279"/>
    <p:sldId id="594" r:id="rId280"/>
    <p:sldId id="508" r:id="rId281"/>
    <p:sldId id="509" r:id="rId282"/>
    <p:sldId id="510" r:id="rId283"/>
    <p:sldId id="511" r:id="rId284"/>
    <p:sldId id="512" r:id="rId285"/>
    <p:sldId id="513" r:id="rId286"/>
    <p:sldId id="514" r:id="rId287"/>
    <p:sldId id="515" r:id="rId288"/>
    <p:sldId id="516" r:id="rId289"/>
    <p:sldId id="595" r:id="rId290"/>
    <p:sldId id="517" r:id="rId291"/>
    <p:sldId id="518" r:id="rId292"/>
    <p:sldId id="519" r:id="rId293"/>
    <p:sldId id="520" r:id="rId294"/>
    <p:sldId id="596" r:id="rId295"/>
    <p:sldId id="521" r:id="rId296"/>
    <p:sldId id="522" r:id="rId297"/>
    <p:sldId id="523" r:id="rId298"/>
    <p:sldId id="524" r:id="rId299"/>
    <p:sldId id="525" r:id="rId300"/>
    <p:sldId id="526" r:id="rId301"/>
    <p:sldId id="527" r:id="rId302"/>
    <p:sldId id="528" r:id="rId303"/>
    <p:sldId id="529" r:id="rId304"/>
    <p:sldId id="530" r:id="rId305"/>
    <p:sldId id="531" r:id="rId306"/>
    <p:sldId id="532" r:id="rId307"/>
    <p:sldId id="533" r:id="rId308"/>
    <p:sldId id="534" r:id="rId309"/>
    <p:sldId id="535" r:id="rId310"/>
    <p:sldId id="536" r:id="rId311"/>
    <p:sldId id="550" r:id="rId312"/>
    <p:sldId id="551" r:id="rId313"/>
    <p:sldId id="552" r:id="rId314"/>
    <p:sldId id="553" r:id="rId315"/>
    <p:sldId id="554" r:id="rId316"/>
    <p:sldId id="555" r:id="rId317"/>
    <p:sldId id="556" r:id="rId318"/>
    <p:sldId id="597" r:id="rId319"/>
    <p:sldId id="557" r:id="rId320"/>
    <p:sldId id="537" r:id="rId321"/>
    <p:sldId id="538" r:id="rId322"/>
    <p:sldId id="539" r:id="rId323"/>
    <p:sldId id="540" r:id="rId324"/>
    <p:sldId id="541" r:id="rId325"/>
    <p:sldId id="542" r:id="rId326"/>
    <p:sldId id="543" r:id="rId327"/>
    <p:sldId id="544" r:id="rId328"/>
    <p:sldId id="545" r:id="rId329"/>
    <p:sldId id="598" r:id="rId330"/>
    <p:sldId id="546" r:id="rId331"/>
    <p:sldId id="547" r:id="rId332"/>
    <p:sldId id="558" r:id="rId333"/>
    <p:sldId id="559" r:id="rId334"/>
    <p:sldId id="560" r:id="rId335"/>
    <p:sldId id="561" r:id="rId336"/>
    <p:sldId id="562" r:id="rId337"/>
    <p:sldId id="548" r:id="rId338"/>
    <p:sldId id="549" r:id="rId339"/>
    <p:sldId id="563" r:id="rId340"/>
    <p:sldId id="564" r:id="rId341"/>
    <p:sldId id="260" r:id="rId3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ableStyles" Target="tableStyle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4ECBA-EB76-44E8-AEEB-3F9341FB5DD6}"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216E5-B9A2-4FC6-AB34-08467091FA46}" type="slidenum">
              <a:rPr lang="zh-CN" altLang="en-US" smtClean="0"/>
              <a:t>‹#›</a:t>
            </a:fld>
            <a:endParaRPr lang="zh-CN" altLang="en-US"/>
          </a:p>
        </p:txBody>
      </p:sp>
    </p:spTree>
    <p:extLst>
      <p:ext uri="{BB962C8B-B14F-4D97-AF65-F5344CB8AC3E}">
        <p14:creationId xmlns:p14="http://schemas.microsoft.com/office/powerpoint/2010/main" val="327327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1"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dirty="0"/>
              <a:t>幼儿园管理</a:t>
            </a:r>
          </a:p>
        </p:txBody>
      </p:sp>
      <p:sp>
        <p:nvSpPr>
          <p:cNvPr id="3" name="副标题 2"/>
          <p:cNvSpPr>
            <a:spLocks noGrp="1"/>
          </p:cNvSpPr>
          <p:nvPr>
            <p:ph type="subTitle" idx="1"/>
          </p:nvPr>
        </p:nvSpPr>
        <p:spPr/>
        <p:txBody>
          <a:bodyPr/>
          <a:lstStyle/>
          <a:p>
            <a:r>
              <a:rPr lang="zh-CN" altLang="en-US"/>
              <a:t>第十章 我国学前教育管理体制的发展与变革</a:t>
            </a:r>
            <a:endParaRPr lang="zh-CN" altLang="en-US" dirty="0"/>
          </a:p>
        </p:txBody>
      </p:sp>
    </p:spTree>
    <p:extLst>
      <p:ext uri="{BB962C8B-B14F-4D97-AF65-F5344CB8AC3E}">
        <p14:creationId xmlns:p14="http://schemas.microsoft.com/office/powerpoint/2010/main" val="414066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8FF75-D745-C966-6C22-A48FFB2A80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1AA341-99DF-ABF0-6B05-19388A01C5F2}"/>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55EB30AD-6DA2-6F5A-9403-ABAB6DF58ECD}"/>
              </a:ext>
            </a:extLst>
          </p:cNvPr>
          <p:cNvSpPr>
            <a:spLocks noGrp="1"/>
          </p:cNvSpPr>
          <p:nvPr>
            <p:ph idx="1"/>
          </p:nvPr>
        </p:nvSpPr>
        <p:spPr/>
        <p:txBody>
          <a:bodyPr>
            <a:normAutofit/>
          </a:bodyPr>
          <a:lstStyle/>
          <a:p>
            <a:pPr marL="0" indent="0">
              <a:buNone/>
            </a:pPr>
            <a:r>
              <a:rPr lang="zh-CN" altLang="en-US" dirty="0"/>
              <a:t>一、管理与行政</a:t>
            </a:r>
          </a:p>
          <a:p>
            <a:pPr marL="0" indent="0">
              <a:buNone/>
            </a:pPr>
            <a:r>
              <a:rPr lang="zh-CN" altLang="en-US" dirty="0"/>
              <a:t>管理是对一定组织系统的人、财、物、事等进行计划、组织和控制的过程，从而高效率地达到组织的目标。行政也是一种管理活动，有广义狭义之分。</a:t>
            </a:r>
          </a:p>
        </p:txBody>
      </p:sp>
    </p:spTree>
    <p:extLst>
      <p:ext uri="{BB962C8B-B14F-4D97-AF65-F5344CB8AC3E}">
        <p14:creationId xmlns:p14="http://schemas.microsoft.com/office/powerpoint/2010/main" val="1880090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BB60-57E1-30CD-59B2-20E24F5E4C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85941B-68F3-AC32-EF59-2C2408E22DE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4867FD70-2697-3E03-39E4-76FB10C9D1B4}"/>
              </a:ext>
            </a:extLst>
          </p:cNvPr>
          <p:cNvSpPr>
            <a:spLocks noGrp="1"/>
          </p:cNvSpPr>
          <p:nvPr>
            <p:ph idx="1"/>
          </p:nvPr>
        </p:nvSpPr>
        <p:spPr/>
        <p:txBody>
          <a:bodyPr>
            <a:normAutofit/>
          </a:bodyPr>
          <a:lstStyle/>
          <a:p>
            <a:pPr marL="0" indent="0">
              <a:buNone/>
            </a:pPr>
            <a:r>
              <a:rPr lang="zh-CN" altLang="en-US" dirty="0"/>
              <a:t>会议对学前教育管理做出了具体规定：各类园所的行政领导由主管单位负责；参加领导小组的各政府部门按各自承担的任务工作；妇联和工会主要负责发动群众，组织社会力量。从而各部门协力合作，促进学前教育事业的恢复和发展。这次会议是托幼工作受到政府空前重视的一次大会，标志着我国学前教育事业进入了一个新的时期。</a:t>
            </a:r>
          </a:p>
        </p:txBody>
      </p:sp>
    </p:spTree>
    <p:extLst>
      <p:ext uri="{BB962C8B-B14F-4D97-AF65-F5344CB8AC3E}">
        <p14:creationId xmlns:p14="http://schemas.microsoft.com/office/powerpoint/2010/main" val="3635236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AAA96-7A3A-E8DE-8BE0-68E35257F1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0CC6AD-40CA-5476-6E0F-D6C0F59CE70B}"/>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E7B72EE3-6C8F-6D44-8D13-F7C02E5B9CD8}"/>
              </a:ext>
            </a:extLst>
          </p:cNvPr>
          <p:cNvSpPr>
            <a:spLocks noGrp="1"/>
          </p:cNvSpPr>
          <p:nvPr>
            <p:ph idx="1"/>
          </p:nvPr>
        </p:nvSpPr>
        <p:spPr/>
        <p:txBody>
          <a:bodyPr>
            <a:normAutofit/>
          </a:bodyPr>
          <a:lstStyle/>
          <a:p>
            <a:pPr marL="0" indent="0">
              <a:buNone/>
            </a:pPr>
            <a:r>
              <a:rPr lang="zh-CN" altLang="en-US" dirty="0"/>
              <a:t>此后，又陆续发布了指导管理全国学前教育事业的一系列重要文件。</a:t>
            </a:r>
            <a:r>
              <a:rPr lang="en-US" altLang="zh-CN" dirty="0"/>
              <a:t>1979</a:t>
            </a:r>
            <a:r>
              <a:rPr lang="zh-CN" altLang="en-US" dirty="0"/>
              <a:t>年教育部颁布了</a:t>
            </a:r>
            <a:r>
              <a:rPr lang="en-US" altLang="zh-CN" dirty="0"/>
              <a:t>《</a:t>
            </a:r>
            <a:r>
              <a:rPr lang="zh-CN" altLang="en-US" dirty="0"/>
              <a:t>城市幼儿园工作条例</a:t>
            </a:r>
            <a:r>
              <a:rPr lang="en-US" altLang="zh-CN" dirty="0"/>
              <a:t>》</a:t>
            </a:r>
            <a:r>
              <a:rPr lang="zh-CN" altLang="en-US" dirty="0"/>
              <a:t>，要求各级党委要加强对学前教育的领导，各级教育行政部门要设立学前教育领导机构，配备专职干部。</a:t>
            </a:r>
          </a:p>
        </p:txBody>
      </p:sp>
    </p:spTree>
    <p:extLst>
      <p:ext uri="{BB962C8B-B14F-4D97-AF65-F5344CB8AC3E}">
        <p14:creationId xmlns:p14="http://schemas.microsoft.com/office/powerpoint/2010/main" val="1650314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2BFB-6557-9124-8727-18E5734DC4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BC58F2-30DC-1B27-0FF0-DEAEF6874E0A}"/>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A8B7867A-0C8B-5728-1130-7835BB797A41}"/>
              </a:ext>
            </a:extLst>
          </p:cNvPr>
          <p:cNvSpPr>
            <a:spLocks noGrp="1"/>
          </p:cNvSpPr>
          <p:nvPr>
            <p:ph idx="1"/>
          </p:nvPr>
        </p:nvSpPr>
        <p:spPr/>
        <p:txBody>
          <a:bodyPr>
            <a:normAutofit/>
          </a:bodyPr>
          <a:lstStyle/>
          <a:p>
            <a:pPr marL="0" indent="0">
              <a:buNone/>
            </a:pPr>
            <a:r>
              <a:rPr lang="en-US" altLang="zh-CN" dirty="0"/>
              <a:t>1981</a:t>
            </a:r>
            <a:r>
              <a:rPr lang="zh-CN" altLang="en-US" dirty="0"/>
              <a:t>年</a:t>
            </a:r>
            <a:r>
              <a:rPr lang="en-US" altLang="zh-CN" dirty="0"/>
              <a:t>10</a:t>
            </a:r>
            <a:r>
              <a:rPr lang="zh-CN" altLang="en-US" dirty="0"/>
              <a:t>月教育部颁发了</a:t>
            </a:r>
            <a:r>
              <a:rPr lang="en-US" altLang="zh-CN" dirty="0"/>
              <a:t>《</a:t>
            </a:r>
            <a:r>
              <a:rPr lang="zh-CN" altLang="en-US" dirty="0"/>
              <a:t>幼儿园教育纲要（试行草案）</a:t>
            </a:r>
            <a:r>
              <a:rPr lang="en-US" altLang="zh-CN" dirty="0"/>
              <a:t>》</a:t>
            </a:r>
            <a:r>
              <a:rPr lang="zh-CN" altLang="en-US" dirty="0"/>
              <a:t>，根据幼儿的年龄特点，进一步明确了幼儿园教育任务，提出了幼儿园教育的内容与要求、教育手段及注意事项，从而起到拨乱反正，使园所教育有章可循，提高教育质量的作用。</a:t>
            </a:r>
          </a:p>
        </p:txBody>
      </p:sp>
    </p:spTree>
    <p:extLst>
      <p:ext uri="{BB962C8B-B14F-4D97-AF65-F5344CB8AC3E}">
        <p14:creationId xmlns:p14="http://schemas.microsoft.com/office/powerpoint/2010/main" val="20158844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771F-869B-499E-4155-DF357BA38B5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F15693-9F83-65EB-285C-7DA1746A0B66}"/>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BA0B51F-D67D-A316-26BC-A2B7D68D7042}"/>
              </a:ext>
            </a:extLst>
          </p:cNvPr>
          <p:cNvSpPr>
            <a:spLocks noGrp="1"/>
          </p:cNvSpPr>
          <p:nvPr>
            <p:ph idx="1"/>
          </p:nvPr>
        </p:nvSpPr>
        <p:spPr/>
        <p:txBody>
          <a:bodyPr>
            <a:normAutofit/>
          </a:bodyPr>
          <a:lstStyle/>
          <a:p>
            <a:pPr marL="0" indent="0">
              <a:buNone/>
            </a:pPr>
            <a:r>
              <a:rPr lang="en-US" altLang="zh-CN" dirty="0"/>
              <a:t>1983</a:t>
            </a:r>
            <a:r>
              <a:rPr lang="zh-CN" altLang="en-US" dirty="0"/>
              <a:t>年教育部颁布</a:t>
            </a:r>
            <a:r>
              <a:rPr lang="en-US" altLang="zh-CN" dirty="0"/>
              <a:t>《</a:t>
            </a:r>
            <a:r>
              <a:rPr lang="zh-CN" altLang="en-US" dirty="0"/>
              <a:t>关于农村幼儿教育的几点意见</a:t>
            </a:r>
            <a:r>
              <a:rPr lang="en-US" altLang="zh-CN" dirty="0"/>
              <a:t>》</a:t>
            </a:r>
            <a:r>
              <a:rPr lang="zh-CN" altLang="en-US" dirty="0"/>
              <a:t>，要求省级配备和充实农村学前教育干部，定期对农村学前教育工作进行督促检查；县级教育行政部门负责农村幼儿教育的业务领导、培训工作等；社、乡、村幼儿教育实行“谁办谁管”等措施。</a:t>
            </a:r>
          </a:p>
        </p:txBody>
      </p:sp>
    </p:spTree>
    <p:extLst>
      <p:ext uri="{BB962C8B-B14F-4D97-AF65-F5344CB8AC3E}">
        <p14:creationId xmlns:p14="http://schemas.microsoft.com/office/powerpoint/2010/main" val="30833201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CF8FF-45ED-D7C7-C85C-D5396189FF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68B654-7C62-1F36-07C6-1D4BF24D1B67}"/>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54A78BD-2082-3015-FE90-516E8BDCBD21}"/>
              </a:ext>
            </a:extLst>
          </p:cNvPr>
          <p:cNvSpPr>
            <a:spLocks noGrp="1"/>
          </p:cNvSpPr>
          <p:nvPr>
            <p:ph idx="1"/>
          </p:nvPr>
        </p:nvSpPr>
        <p:spPr/>
        <p:txBody>
          <a:bodyPr>
            <a:normAutofit/>
          </a:bodyPr>
          <a:lstStyle/>
          <a:p>
            <a:pPr marL="0" indent="0">
              <a:buNone/>
            </a:pPr>
            <a:r>
              <a:rPr lang="en-US" altLang="zh-CN" dirty="0"/>
              <a:t>1987</a:t>
            </a:r>
            <a:r>
              <a:rPr lang="zh-CN" altLang="en-US" dirty="0"/>
              <a:t>年国务院批准召开了全国幼儿教育工作会议，明确提出幼儿教育是社会主义教育事业的重要组成部分，是基础教育的预备阶段，同时又是满足广大人民群众需要的一项福利事业。</a:t>
            </a:r>
          </a:p>
        </p:txBody>
      </p:sp>
    </p:spTree>
    <p:extLst>
      <p:ext uri="{BB962C8B-B14F-4D97-AF65-F5344CB8AC3E}">
        <p14:creationId xmlns:p14="http://schemas.microsoft.com/office/powerpoint/2010/main" val="40255753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3AA1-D43E-9DF8-57B1-50BB2E5D50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DFC412-1D40-949D-9F64-6E00781EBD99}"/>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5A649BE-9F85-8C57-1469-DADA56B92ED3}"/>
              </a:ext>
            </a:extLst>
          </p:cNvPr>
          <p:cNvSpPr>
            <a:spLocks noGrp="1"/>
          </p:cNvSpPr>
          <p:nvPr>
            <p:ph idx="1"/>
          </p:nvPr>
        </p:nvSpPr>
        <p:spPr/>
        <p:txBody>
          <a:bodyPr>
            <a:normAutofit/>
          </a:bodyPr>
          <a:lstStyle/>
          <a:p>
            <a:pPr marL="0" indent="0">
              <a:buNone/>
            </a:pPr>
            <a:r>
              <a:rPr lang="zh-CN" altLang="en-US" dirty="0"/>
              <a:t>幼儿教育作为一项社会事业，涉及面很宽，政府各部门或多或少地要介入学前教育行政管理，不同部门之间的协调与合作，常常需要通过政府的行政干预才能实现。</a:t>
            </a:r>
          </a:p>
        </p:txBody>
      </p:sp>
    </p:spTree>
    <p:extLst>
      <p:ext uri="{BB962C8B-B14F-4D97-AF65-F5344CB8AC3E}">
        <p14:creationId xmlns:p14="http://schemas.microsoft.com/office/powerpoint/2010/main" val="1555097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F64F-49A5-C2F4-4E5D-ACA1967559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829D85-01CF-C7D4-FBF6-F48A65A9DB8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1246E84-3620-4FFF-F4C5-F523B92ADA4A}"/>
              </a:ext>
            </a:extLst>
          </p:cNvPr>
          <p:cNvSpPr>
            <a:spLocks noGrp="1"/>
          </p:cNvSpPr>
          <p:nvPr>
            <p:ph idx="1"/>
          </p:nvPr>
        </p:nvSpPr>
        <p:spPr/>
        <p:txBody>
          <a:bodyPr>
            <a:normAutofit/>
          </a:bodyPr>
          <a:lstStyle/>
          <a:p>
            <a:pPr marL="0" indent="0">
              <a:buNone/>
            </a:pPr>
            <a:r>
              <a:rPr lang="zh-CN" altLang="en-US" dirty="0"/>
              <a:t>同年，国务院办公厅转发了国家教委等部门</a:t>
            </a:r>
            <a:r>
              <a:rPr lang="en-US" altLang="zh-CN" dirty="0"/>
              <a:t>《</a:t>
            </a:r>
            <a:r>
              <a:rPr lang="zh-CN" altLang="en-US" dirty="0"/>
              <a:t>关于明确幼儿教育领导管理职责分工请示</a:t>
            </a:r>
            <a:r>
              <a:rPr lang="en-US" altLang="zh-CN" dirty="0"/>
              <a:t>》</a:t>
            </a:r>
            <a:r>
              <a:rPr lang="zh-CN" altLang="en-US" dirty="0"/>
              <a:t>的通知，明确划分了教育、卫生、劳动人事、城乡建设、环境保护、财政、商业、轻工、纺织等各有关部门对幼儿教育事业发展的任务和社会责任。</a:t>
            </a:r>
          </a:p>
        </p:txBody>
      </p:sp>
    </p:spTree>
    <p:extLst>
      <p:ext uri="{BB962C8B-B14F-4D97-AF65-F5344CB8AC3E}">
        <p14:creationId xmlns:p14="http://schemas.microsoft.com/office/powerpoint/2010/main" val="2326303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33E18-CBD2-3ADF-0B0B-DE8642D1C1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637606-BE95-711D-446B-A7FB2EC598DB}"/>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3EBC36A5-5F6A-07E6-7889-AECE42329BA7}"/>
              </a:ext>
            </a:extLst>
          </p:cNvPr>
          <p:cNvSpPr>
            <a:spLocks noGrp="1"/>
          </p:cNvSpPr>
          <p:nvPr>
            <p:ph idx="1"/>
          </p:nvPr>
        </p:nvSpPr>
        <p:spPr/>
        <p:txBody>
          <a:bodyPr>
            <a:normAutofit/>
          </a:bodyPr>
          <a:lstStyle/>
          <a:p>
            <a:pPr marL="0" indent="0">
              <a:buNone/>
            </a:pPr>
            <a:r>
              <a:rPr lang="en-US" altLang="zh-CN" dirty="0"/>
              <a:t>1989</a:t>
            </a:r>
            <a:r>
              <a:rPr lang="zh-CN" altLang="en-US" dirty="0"/>
              <a:t>年，国家教委经过国务院批准，颁发了</a:t>
            </a:r>
            <a:r>
              <a:rPr lang="en-US" altLang="zh-CN" dirty="0"/>
              <a:t>《</a:t>
            </a:r>
            <a:r>
              <a:rPr lang="zh-CN" altLang="en-US" dirty="0"/>
              <a:t>幼儿园管理条例</a:t>
            </a:r>
            <a:r>
              <a:rPr lang="en-US" altLang="zh-CN" dirty="0"/>
              <a:t>》</a:t>
            </a:r>
            <a:r>
              <a:rPr lang="zh-CN" altLang="en-US" dirty="0"/>
              <a:t>，明确了学前教育行政组织体系和职责分工，确立了我国幼儿教育管理体制的基本原则。</a:t>
            </a:r>
          </a:p>
        </p:txBody>
      </p:sp>
    </p:spTree>
    <p:extLst>
      <p:ext uri="{BB962C8B-B14F-4D97-AF65-F5344CB8AC3E}">
        <p14:creationId xmlns:p14="http://schemas.microsoft.com/office/powerpoint/2010/main" val="32986998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B420-973E-1B16-0556-E253DC478D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F571C7-2DC8-52FE-EE31-DE5ADC25855C}"/>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5F2D00E9-5179-97E5-BC15-9D5CD07A1CC5}"/>
              </a:ext>
            </a:extLst>
          </p:cNvPr>
          <p:cNvSpPr>
            <a:spLocks noGrp="1"/>
          </p:cNvSpPr>
          <p:nvPr>
            <p:ph idx="1"/>
          </p:nvPr>
        </p:nvSpPr>
        <p:spPr/>
        <p:txBody>
          <a:bodyPr>
            <a:normAutofit/>
          </a:bodyPr>
          <a:lstStyle/>
          <a:p>
            <a:pPr marL="0" indent="0">
              <a:buNone/>
            </a:pPr>
            <a:r>
              <a:rPr lang="en-US" altLang="zh-CN" dirty="0"/>
              <a:t>2003</a:t>
            </a:r>
            <a:r>
              <a:rPr lang="zh-CN" altLang="en-US" dirty="0"/>
              <a:t>年，国务院办公厅转发教育部、中央编办、国家计委、民政部、价格部、劳动保障部、建设部、卫生部、国务院、妇女工委、全国妇联等部门（单位）</a:t>
            </a:r>
            <a:r>
              <a:rPr lang="en-US" altLang="zh-CN" dirty="0"/>
              <a:t>《</a:t>
            </a:r>
            <a:r>
              <a:rPr lang="zh-CN" altLang="en-US" dirty="0"/>
              <a:t>关于幼儿教育改革与发展的指导意见</a:t>
            </a:r>
            <a:r>
              <a:rPr lang="en-US" altLang="zh-CN" dirty="0"/>
              <a:t>》</a:t>
            </a:r>
            <a:r>
              <a:rPr lang="zh-CN" altLang="en-US" dirty="0"/>
              <a:t>。</a:t>
            </a:r>
          </a:p>
        </p:txBody>
      </p:sp>
    </p:spTree>
    <p:extLst>
      <p:ext uri="{BB962C8B-B14F-4D97-AF65-F5344CB8AC3E}">
        <p14:creationId xmlns:p14="http://schemas.microsoft.com/office/powerpoint/2010/main" val="17016262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BEC4E-EE27-7B05-BB14-EFF156FEE5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EA11CB-C1E8-7143-3D64-3B98F8B04341}"/>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D3078C18-35DB-FFE0-0FB4-8F9C0BD58802}"/>
              </a:ext>
            </a:extLst>
          </p:cNvPr>
          <p:cNvSpPr>
            <a:spLocks noGrp="1"/>
          </p:cNvSpPr>
          <p:nvPr>
            <p:ph idx="1"/>
          </p:nvPr>
        </p:nvSpPr>
        <p:spPr/>
        <p:txBody>
          <a:bodyPr>
            <a:normAutofit/>
          </a:bodyPr>
          <a:lstStyle/>
          <a:p>
            <a:pPr marL="0" indent="0">
              <a:buNone/>
            </a:pPr>
            <a:r>
              <a:rPr lang="zh-CN" altLang="en-US" dirty="0"/>
              <a:t>提出了新时期幼儿教育改革与发展的目标，以及各部门在发展学前教育事业中的职责分工，和确保学前教育事业在新形势下改革与发展的条件等，这是进入</a:t>
            </a:r>
            <a:r>
              <a:rPr lang="en-US" altLang="zh-CN" dirty="0"/>
              <a:t>21</a:t>
            </a:r>
            <a:r>
              <a:rPr lang="zh-CN" altLang="en-US" dirty="0"/>
              <a:t>世纪以来具有较强指导性作用的文件。</a:t>
            </a:r>
          </a:p>
        </p:txBody>
      </p:sp>
    </p:spTree>
    <p:extLst>
      <p:ext uri="{BB962C8B-B14F-4D97-AF65-F5344CB8AC3E}">
        <p14:creationId xmlns:p14="http://schemas.microsoft.com/office/powerpoint/2010/main" val="365626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51DD-5582-011D-F647-F3E4612045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6543A2-D1B4-BCCB-BB92-0CEF76E404CF}"/>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DF05B4AF-4CF5-351C-E551-5D794B6625E6}"/>
              </a:ext>
            </a:extLst>
          </p:cNvPr>
          <p:cNvSpPr>
            <a:spLocks noGrp="1"/>
          </p:cNvSpPr>
          <p:nvPr>
            <p:ph idx="1"/>
          </p:nvPr>
        </p:nvSpPr>
        <p:spPr/>
        <p:txBody>
          <a:bodyPr>
            <a:normAutofit/>
          </a:bodyPr>
          <a:lstStyle/>
          <a:p>
            <a:pPr marL="0" indent="0">
              <a:buNone/>
            </a:pPr>
            <a:r>
              <a:rPr lang="zh-CN" altLang="en-US" dirty="0"/>
              <a:t>狭义的行政是涉及国家政务的管理活动，是和国家政权直接联系的。我国古代就有“行其政事、行其政令”的说法。英语的“行政”一词来自拉丁文，指的是治理或管理事务的意思。</a:t>
            </a:r>
          </a:p>
        </p:txBody>
      </p:sp>
    </p:spTree>
    <p:extLst>
      <p:ext uri="{BB962C8B-B14F-4D97-AF65-F5344CB8AC3E}">
        <p14:creationId xmlns:p14="http://schemas.microsoft.com/office/powerpoint/2010/main" val="5943314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DF94B-CF3D-C00B-2446-D0755302EC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81BE747-EA17-21CA-0761-F8D37BDDC9B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72478034-28E4-EC91-217A-6FB7FA300638}"/>
              </a:ext>
            </a:extLst>
          </p:cNvPr>
          <p:cNvSpPr>
            <a:spLocks noGrp="1"/>
          </p:cNvSpPr>
          <p:nvPr>
            <p:ph idx="1"/>
          </p:nvPr>
        </p:nvSpPr>
        <p:spPr/>
        <p:txBody>
          <a:bodyPr>
            <a:normAutofit/>
          </a:bodyPr>
          <a:lstStyle/>
          <a:p>
            <a:pPr marL="0" indent="0">
              <a:buNone/>
            </a:pPr>
            <a:r>
              <a:rPr lang="zh-CN" altLang="en-US" dirty="0"/>
              <a:t>（二）儿童权利保障问题得到关注，学前教育事业开始步入依法治教阶段</a:t>
            </a:r>
          </a:p>
          <a:p>
            <a:pPr marL="0" indent="0">
              <a:buNone/>
            </a:pPr>
            <a:r>
              <a:rPr lang="zh-CN" altLang="en-US" dirty="0"/>
              <a:t>我国政府一向关心和重视儿童的生存、保护和发展工作，改革开放以来，开始致力于使儿童权利保障法制化。</a:t>
            </a:r>
          </a:p>
        </p:txBody>
      </p:sp>
    </p:spTree>
    <p:extLst>
      <p:ext uri="{BB962C8B-B14F-4D97-AF65-F5344CB8AC3E}">
        <p14:creationId xmlns:p14="http://schemas.microsoft.com/office/powerpoint/2010/main" val="40851539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9842-30A1-818A-DDD1-5A882F624CE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3C09A91-85FF-4AB4-A60F-BAA8777C25A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D7A25BF7-C1DB-DBB9-0694-42F08F81278B}"/>
              </a:ext>
            </a:extLst>
          </p:cNvPr>
          <p:cNvSpPr>
            <a:spLocks noGrp="1"/>
          </p:cNvSpPr>
          <p:nvPr>
            <p:ph idx="1"/>
          </p:nvPr>
        </p:nvSpPr>
        <p:spPr/>
        <p:txBody>
          <a:bodyPr>
            <a:normAutofit/>
          </a:bodyPr>
          <a:lstStyle/>
          <a:p>
            <a:pPr marL="0" indent="0">
              <a:buNone/>
            </a:pPr>
            <a:r>
              <a:rPr lang="en-US" altLang="zh-CN" dirty="0"/>
              <a:t>20</a:t>
            </a:r>
            <a:r>
              <a:rPr lang="zh-CN" altLang="en-US" dirty="0"/>
              <a:t>世纪</a:t>
            </a:r>
            <a:r>
              <a:rPr lang="en-US" altLang="zh-CN" dirty="0"/>
              <a:t>80</a:t>
            </a:r>
            <a:r>
              <a:rPr lang="zh-CN" altLang="en-US" dirty="0"/>
              <a:t>年代以来，中国政府参与了国际合作项目，在</a:t>
            </a:r>
            <a:r>
              <a:rPr lang="en-US" altLang="zh-CN" dirty="0"/>
              <a:t>《</a:t>
            </a:r>
            <a:r>
              <a:rPr lang="zh-CN" altLang="en-US" dirty="0"/>
              <a:t>儿童权利公约</a:t>
            </a:r>
            <a:r>
              <a:rPr lang="en-US" altLang="zh-CN" dirty="0"/>
              <a:t>》《</a:t>
            </a:r>
            <a:r>
              <a:rPr lang="zh-CN" altLang="en-US" dirty="0"/>
              <a:t>儿童生存、保护和发展的世界宣言</a:t>
            </a:r>
            <a:r>
              <a:rPr lang="en-US" altLang="zh-CN" dirty="0"/>
              <a:t>》</a:t>
            </a:r>
            <a:r>
              <a:rPr lang="zh-CN" altLang="en-US" dirty="0"/>
              <a:t>和</a:t>
            </a:r>
            <a:r>
              <a:rPr lang="en-US" altLang="zh-CN" dirty="0"/>
              <a:t>《</a:t>
            </a:r>
            <a:r>
              <a:rPr lang="zh-CN" altLang="en-US" dirty="0"/>
              <a:t>执行九十年代儿童生存、保护和发展的世界行动计划</a:t>
            </a:r>
            <a:r>
              <a:rPr lang="en-US" altLang="zh-CN" dirty="0"/>
              <a:t>》</a:t>
            </a:r>
            <a:r>
              <a:rPr lang="zh-CN" altLang="en-US" dirty="0"/>
              <a:t>上签字，向全世界承诺并执行有关行动计划。</a:t>
            </a:r>
          </a:p>
        </p:txBody>
      </p:sp>
    </p:spTree>
    <p:extLst>
      <p:ext uri="{BB962C8B-B14F-4D97-AF65-F5344CB8AC3E}">
        <p14:creationId xmlns:p14="http://schemas.microsoft.com/office/powerpoint/2010/main" val="3284609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3F75-B604-CBE3-5EDC-11884B90AF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A0F631-B1B2-01D7-DE58-6F3A377F67A6}"/>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326DC3BB-00F3-F198-5253-303DCD8950A5}"/>
              </a:ext>
            </a:extLst>
          </p:cNvPr>
          <p:cNvSpPr>
            <a:spLocks noGrp="1"/>
          </p:cNvSpPr>
          <p:nvPr>
            <p:ph idx="1"/>
          </p:nvPr>
        </p:nvSpPr>
        <p:spPr/>
        <p:txBody>
          <a:bodyPr>
            <a:normAutofit/>
          </a:bodyPr>
          <a:lstStyle/>
          <a:p>
            <a:pPr marL="0" indent="0">
              <a:buNone/>
            </a:pPr>
            <a:r>
              <a:rPr lang="en-US" altLang="zh-CN" dirty="0"/>
              <a:t>1993</a:t>
            </a:r>
            <a:r>
              <a:rPr lang="zh-CN" altLang="en-US" dirty="0"/>
              <a:t>年，我国政府参加了九个人口大国的全民教育首脑会议，会议通过了</a:t>
            </a:r>
            <a:r>
              <a:rPr lang="en-US" altLang="zh-CN" dirty="0"/>
              <a:t>《</a:t>
            </a:r>
            <a:r>
              <a:rPr lang="zh-CN" altLang="en-US" dirty="0"/>
              <a:t>德里宣言</a:t>
            </a:r>
            <a:r>
              <a:rPr lang="en-US" altLang="zh-CN" dirty="0"/>
              <a:t>》</a:t>
            </a:r>
            <a:r>
              <a:rPr lang="zh-CN" altLang="en-US" dirty="0"/>
              <a:t>和</a:t>
            </a:r>
            <a:r>
              <a:rPr lang="en-US" altLang="zh-CN" dirty="0"/>
              <a:t>《</a:t>
            </a:r>
            <a:r>
              <a:rPr lang="zh-CN" altLang="en-US" dirty="0"/>
              <a:t>行动纲领</a:t>
            </a:r>
            <a:r>
              <a:rPr lang="en-US" altLang="zh-CN" dirty="0"/>
              <a:t>》</a:t>
            </a:r>
            <a:r>
              <a:rPr lang="zh-CN" altLang="en-US" dirty="0"/>
              <a:t>。</a:t>
            </a:r>
            <a:r>
              <a:rPr lang="en-US" altLang="zh-CN" dirty="0"/>
              <a:t>《</a:t>
            </a:r>
            <a:r>
              <a:rPr lang="zh-CN" altLang="en-US" dirty="0"/>
              <a:t>行动纲领</a:t>
            </a:r>
            <a:r>
              <a:rPr lang="en-US" altLang="zh-CN" dirty="0"/>
              <a:t>》</a:t>
            </a:r>
            <a:r>
              <a:rPr lang="zh-CN" altLang="en-US" dirty="0"/>
              <a:t>第一次对幼儿教育和看护提出了明确而务实的建议。</a:t>
            </a:r>
          </a:p>
        </p:txBody>
      </p:sp>
    </p:spTree>
    <p:extLst>
      <p:ext uri="{BB962C8B-B14F-4D97-AF65-F5344CB8AC3E}">
        <p14:creationId xmlns:p14="http://schemas.microsoft.com/office/powerpoint/2010/main" val="6204180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AABB-EB44-DBF4-CF06-45AF100DCD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4737E2-6535-7529-85BA-1F21BDE49DDE}"/>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D426234-27BB-0565-1C61-775C665066CF}"/>
              </a:ext>
            </a:extLst>
          </p:cNvPr>
          <p:cNvSpPr>
            <a:spLocks noGrp="1"/>
          </p:cNvSpPr>
          <p:nvPr>
            <p:ph idx="1"/>
          </p:nvPr>
        </p:nvSpPr>
        <p:spPr/>
        <p:txBody>
          <a:bodyPr>
            <a:normAutofit/>
          </a:bodyPr>
          <a:lstStyle/>
          <a:p>
            <a:pPr marL="0" indent="0">
              <a:buNone/>
            </a:pPr>
            <a:r>
              <a:rPr lang="zh-CN" altLang="en-US" dirty="0"/>
              <a:t>如针对幼儿的营养、保健、智力型的激励和情感支持，能使发展中国家处境不利儿童收益更多，因而应做投资重点，各国要迅速扩大成功的低成本的营养和保健计划；</a:t>
            </a:r>
          </a:p>
        </p:txBody>
      </p:sp>
    </p:spTree>
    <p:extLst>
      <p:ext uri="{BB962C8B-B14F-4D97-AF65-F5344CB8AC3E}">
        <p14:creationId xmlns:p14="http://schemas.microsoft.com/office/powerpoint/2010/main" val="21709222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08D7-B1C1-073B-0AA8-6B09C1D5B0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9292C3-BAB2-0EF6-4AD8-793875B92077}"/>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6DE30DD-02A3-4383-77CF-152A43181254}"/>
              </a:ext>
            </a:extLst>
          </p:cNvPr>
          <p:cNvSpPr>
            <a:spLocks noGrp="1"/>
          </p:cNvSpPr>
          <p:nvPr>
            <p:ph idx="1"/>
          </p:nvPr>
        </p:nvSpPr>
        <p:spPr/>
        <p:txBody>
          <a:bodyPr>
            <a:normAutofit/>
          </a:bodyPr>
          <a:lstStyle/>
          <a:p>
            <a:pPr marL="0" indent="0">
              <a:buNone/>
            </a:pPr>
            <a:r>
              <a:rPr lang="zh-CN" altLang="en-US" dirty="0"/>
              <a:t>提供可承受的高质量幼儿教育看护和发展计划，这是挑战，通常需要以社区或非政府组织为基础，要与卫生、营养和其他社区服务相联系，孩子父母与家庭的理解和参与服务是这种整合性计划的关键成分。</a:t>
            </a:r>
          </a:p>
        </p:txBody>
      </p:sp>
    </p:spTree>
    <p:extLst>
      <p:ext uri="{BB962C8B-B14F-4D97-AF65-F5344CB8AC3E}">
        <p14:creationId xmlns:p14="http://schemas.microsoft.com/office/powerpoint/2010/main" val="22111274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4F5BA-1688-FF48-D439-863F51B352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FF939D-470F-91DC-C029-BC028107E2A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424A1F04-34DB-4438-7D4F-6A0B4AA18F9B}"/>
              </a:ext>
            </a:extLst>
          </p:cNvPr>
          <p:cNvSpPr>
            <a:spLocks noGrp="1"/>
          </p:cNvSpPr>
          <p:nvPr>
            <p:ph idx="1"/>
          </p:nvPr>
        </p:nvSpPr>
        <p:spPr/>
        <p:txBody>
          <a:bodyPr>
            <a:normAutofit/>
          </a:bodyPr>
          <a:lstStyle/>
          <a:p>
            <a:pPr marL="0" indent="0">
              <a:buNone/>
            </a:pPr>
            <a:r>
              <a:rPr lang="en-US" altLang="zh-CN" dirty="0"/>
              <a:t>1992</a:t>
            </a:r>
            <a:r>
              <a:rPr lang="zh-CN" altLang="en-US" dirty="0"/>
              <a:t>年通过了</a:t>
            </a:r>
            <a:r>
              <a:rPr lang="en-US" altLang="zh-CN" dirty="0"/>
              <a:t>《</a:t>
            </a:r>
            <a:r>
              <a:rPr lang="zh-CN" altLang="en-US" dirty="0"/>
              <a:t>九十年代中国儿童发展规划纲要</a:t>
            </a:r>
            <a:r>
              <a:rPr lang="en-US" altLang="zh-CN" dirty="0"/>
              <a:t>》</a:t>
            </a:r>
            <a:r>
              <a:rPr lang="zh-CN" altLang="en-US" dirty="0"/>
              <a:t>，这是我国第一部以儿童为主体、促进儿童发展的国家行动计划。</a:t>
            </a:r>
          </a:p>
        </p:txBody>
      </p:sp>
    </p:spTree>
    <p:extLst>
      <p:ext uri="{BB962C8B-B14F-4D97-AF65-F5344CB8AC3E}">
        <p14:creationId xmlns:p14="http://schemas.microsoft.com/office/powerpoint/2010/main" val="24213636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ADBC6-2797-F34B-F233-3942951F98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FEBD0CB-6510-5A07-17DF-B131B34E9475}"/>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61C81C9-F6A1-CD07-DF79-2F36A826F783}"/>
              </a:ext>
            </a:extLst>
          </p:cNvPr>
          <p:cNvSpPr>
            <a:spLocks noGrp="1"/>
          </p:cNvSpPr>
          <p:nvPr>
            <p:ph idx="1"/>
          </p:nvPr>
        </p:nvSpPr>
        <p:spPr/>
        <p:txBody>
          <a:bodyPr>
            <a:normAutofit/>
          </a:bodyPr>
          <a:lstStyle/>
          <a:p>
            <a:pPr marL="0" indent="0">
              <a:buNone/>
            </a:pPr>
            <a:r>
              <a:rPr lang="zh-CN" altLang="en-US" dirty="0"/>
              <a:t>在</a:t>
            </a:r>
            <a:r>
              <a:rPr lang="en-US" altLang="zh-CN" dirty="0"/>
              <a:t>《</a:t>
            </a:r>
            <a:r>
              <a:rPr lang="zh-CN" altLang="en-US" dirty="0"/>
              <a:t>国民经济和社会发展十年规划</a:t>
            </a:r>
            <a:r>
              <a:rPr lang="en-US" altLang="zh-CN" dirty="0"/>
              <a:t>》</a:t>
            </a:r>
            <a:r>
              <a:rPr lang="zh-CN" altLang="en-US" dirty="0"/>
              <a:t>和</a:t>
            </a:r>
            <a:r>
              <a:rPr lang="en-US" altLang="zh-CN" dirty="0"/>
              <a:t>《</a:t>
            </a:r>
            <a:r>
              <a:rPr lang="zh-CN" altLang="en-US" dirty="0"/>
              <a:t>第八个“五年计划”纲要</a:t>
            </a:r>
            <a:r>
              <a:rPr lang="en-US" altLang="zh-CN" dirty="0"/>
              <a:t>》</a:t>
            </a:r>
            <a:r>
              <a:rPr lang="zh-CN" altLang="en-US" dirty="0"/>
              <a:t>中，都规定了儿童发展的许多重要指标，表明了政府对儿童生存、保护和发展的高度重视。</a:t>
            </a:r>
          </a:p>
        </p:txBody>
      </p:sp>
    </p:spTree>
    <p:extLst>
      <p:ext uri="{BB962C8B-B14F-4D97-AF65-F5344CB8AC3E}">
        <p14:creationId xmlns:p14="http://schemas.microsoft.com/office/powerpoint/2010/main" val="5539760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2F0F2-75AD-B700-2112-39C8B2470E7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6C38EA-E40B-0D52-76E7-179143B6143E}"/>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6FA8175C-886B-1574-C91E-6BCEC1429C58}"/>
              </a:ext>
            </a:extLst>
          </p:cNvPr>
          <p:cNvSpPr>
            <a:spLocks noGrp="1"/>
          </p:cNvSpPr>
          <p:nvPr>
            <p:ph idx="1"/>
          </p:nvPr>
        </p:nvSpPr>
        <p:spPr/>
        <p:txBody>
          <a:bodyPr>
            <a:normAutofit/>
          </a:bodyPr>
          <a:lstStyle/>
          <a:p>
            <a:pPr marL="0" indent="0">
              <a:buNone/>
            </a:pPr>
            <a:r>
              <a:rPr lang="zh-CN" altLang="en-US" dirty="0"/>
              <a:t>与此同时，我国政府还加强了对儿童权利保障的法制建设，从国情出发，制定了以</a:t>
            </a:r>
            <a:r>
              <a:rPr lang="en-US" altLang="zh-CN" dirty="0"/>
              <a:t>《</a:t>
            </a:r>
            <a:r>
              <a:rPr lang="zh-CN" altLang="en-US" dirty="0"/>
              <a:t>中华人民共和国宪法</a:t>
            </a:r>
            <a:r>
              <a:rPr lang="en-US" altLang="zh-CN" dirty="0"/>
              <a:t>》</a:t>
            </a:r>
            <a:r>
              <a:rPr lang="zh-CN" altLang="en-US" dirty="0"/>
              <a:t>为核心的一系列法律以及政策措施，比如</a:t>
            </a:r>
            <a:r>
              <a:rPr lang="en-US" altLang="zh-CN" dirty="0"/>
              <a:t>《</a:t>
            </a:r>
            <a:r>
              <a:rPr lang="zh-CN" altLang="en-US" dirty="0"/>
              <a:t>未成年人保护法</a:t>
            </a:r>
            <a:r>
              <a:rPr lang="en-US" altLang="zh-CN" dirty="0"/>
              <a:t>》《</a:t>
            </a:r>
            <a:r>
              <a:rPr lang="zh-CN" altLang="en-US" dirty="0"/>
              <a:t>母婴保健法</a:t>
            </a:r>
            <a:r>
              <a:rPr lang="en-US" altLang="zh-CN" dirty="0"/>
              <a:t>》</a:t>
            </a:r>
            <a:r>
              <a:rPr lang="zh-CN" altLang="en-US" dirty="0"/>
              <a:t>，形成了比较完整的保护儿童权利的法规体系。</a:t>
            </a:r>
          </a:p>
        </p:txBody>
      </p:sp>
    </p:spTree>
    <p:extLst>
      <p:ext uri="{BB962C8B-B14F-4D97-AF65-F5344CB8AC3E}">
        <p14:creationId xmlns:p14="http://schemas.microsoft.com/office/powerpoint/2010/main" val="37709504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E01C-0602-E38D-BD98-1A05A2D3E1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5652F5-F33F-FEA8-C31B-F3B56004EE8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421365CC-3315-5A32-5DE2-09ABA14FC294}"/>
              </a:ext>
            </a:extLst>
          </p:cNvPr>
          <p:cNvSpPr>
            <a:spLocks noGrp="1"/>
          </p:cNvSpPr>
          <p:nvPr>
            <p:ph idx="1"/>
          </p:nvPr>
        </p:nvSpPr>
        <p:spPr/>
        <p:txBody>
          <a:bodyPr>
            <a:normAutofit/>
          </a:bodyPr>
          <a:lstStyle/>
          <a:p>
            <a:pPr marL="0" indent="0">
              <a:buNone/>
            </a:pPr>
            <a:r>
              <a:rPr lang="en-US" altLang="zh-CN" dirty="0"/>
              <a:t>1995</a:t>
            </a:r>
            <a:r>
              <a:rPr lang="zh-CN" altLang="en-US" dirty="0"/>
              <a:t>年</a:t>
            </a:r>
            <a:r>
              <a:rPr lang="en-US" altLang="zh-CN" dirty="0"/>
              <a:t>3</a:t>
            </a:r>
            <a:r>
              <a:rPr lang="zh-CN" altLang="en-US" dirty="0"/>
              <a:t>月</a:t>
            </a:r>
            <a:r>
              <a:rPr lang="en-US" altLang="zh-CN" dirty="0"/>
              <a:t>18</a:t>
            </a:r>
            <a:r>
              <a:rPr lang="zh-CN" altLang="en-US" dirty="0"/>
              <a:t>日，第八届全国人民代表大会第三次会议通过了</a:t>
            </a:r>
            <a:r>
              <a:rPr lang="en-US" altLang="zh-CN" dirty="0"/>
              <a:t>《</a:t>
            </a:r>
            <a:r>
              <a:rPr lang="zh-CN" altLang="en-US" dirty="0"/>
              <a:t>中华人民共和国教育法</a:t>
            </a:r>
            <a:r>
              <a:rPr lang="en-US" altLang="zh-CN" dirty="0"/>
              <a:t>》</a:t>
            </a:r>
            <a:r>
              <a:rPr lang="zh-CN" altLang="en-US" dirty="0"/>
              <a:t>，这是国家管理教育的根本大法，也是国家发展教育、确保儿童权利的纲领性文件。</a:t>
            </a:r>
          </a:p>
        </p:txBody>
      </p:sp>
    </p:spTree>
    <p:extLst>
      <p:ext uri="{BB962C8B-B14F-4D97-AF65-F5344CB8AC3E}">
        <p14:creationId xmlns:p14="http://schemas.microsoft.com/office/powerpoint/2010/main" val="22347561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D903-39F1-84FB-4CA1-4961451A37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E19981-01C2-FEAC-BF71-C5A2C6A4A07F}"/>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0B8624CD-FDE5-71BA-E326-FB91050B025F}"/>
              </a:ext>
            </a:extLst>
          </p:cNvPr>
          <p:cNvSpPr>
            <a:spLocks noGrp="1"/>
          </p:cNvSpPr>
          <p:nvPr>
            <p:ph idx="1"/>
          </p:nvPr>
        </p:nvSpPr>
        <p:spPr/>
        <p:txBody>
          <a:bodyPr>
            <a:normAutofit/>
          </a:bodyPr>
          <a:lstStyle/>
          <a:p>
            <a:pPr marL="0" indent="0">
              <a:buNone/>
            </a:pPr>
            <a:r>
              <a:rPr lang="en-US" altLang="zh-CN" dirty="0"/>
              <a:t>1989</a:t>
            </a:r>
            <a:r>
              <a:rPr lang="zh-CN" altLang="en-US" dirty="0"/>
              <a:t>年</a:t>
            </a:r>
            <a:r>
              <a:rPr lang="en-US" altLang="zh-CN" dirty="0"/>
              <a:t>9</a:t>
            </a:r>
            <a:r>
              <a:rPr lang="zh-CN" altLang="en-US" dirty="0"/>
              <a:t>月，颁布了经国务院批准的</a:t>
            </a:r>
            <a:r>
              <a:rPr lang="en-US" altLang="zh-CN" dirty="0"/>
              <a:t>《</a:t>
            </a:r>
            <a:r>
              <a:rPr lang="zh-CN" altLang="en-US" dirty="0"/>
              <a:t>幼儿园管理条例</a:t>
            </a:r>
            <a:r>
              <a:rPr lang="en-US" altLang="zh-CN" dirty="0"/>
              <a:t>》</a:t>
            </a:r>
            <a:r>
              <a:rPr lang="zh-CN" altLang="en-US" dirty="0"/>
              <a:t>，这是政府和国家针对学前教育事业颁布的重要行政法规，是新中国建立以来的第一个学前教育行政法规。</a:t>
            </a:r>
          </a:p>
        </p:txBody>
      </p:sp>
    </p:spTree>
    <p:extLst>
      <p:ext uri="{BB962C8B-B14F-4D97-AF65-F5344CB8AC3E}">
        <p14:creationId xmlns:p14="http://schemas.microsoft.com/office/powerpoint/2010/main" val="73739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4EA2-8D93-194C-BDE0-0D781E3A49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E43C69-3FAC-D3ED-EAF6-F6D119F2D39C}"/>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CB8C1C19-3A10-1CD5-B673-70CB32E4AE2B}"/>
              </a:ext>
            </a:extLst>
          </p:cNvPr>
          <p:cNvSpPr>
            <a:spLocks noGrp="1"/>
          </p:cNvSpPr>
          <p:nvPr>
            <p:ph idx="1"/>
          </p:nvPr>
        </p:nvSpPr>
        <p:spPr/>
        <p:txBody>
          <a:bodyPr>
            <a:normAutofit/>
          </a:bodyPr>
          <a:lstStyle/>
          <a:p>
            <a:pPr marL="0" indent="0">
              <a:buNone/>
            </a:pPr>
            <a:r>
              <a:rPr lang="en-US" altLang="zh-CN" dirty="0"/>
              <a:t>1989</a:t>
            </a:r>
            <a:r>
              <a:rPr lang="zh-CN" altLang="en-US" dirty="0"/>
              <a:t>年版的</a:t>
            </a:r>
            <a:r>
              <a:rPr lang="en-US" altLang="zh-CN" dirty="0"/>
              <a:t>《</a:t>
            </a:r>
            <a:r>
              <a:rPr lang="zh-CN" altLang="en-US" dirty="0"/>
              <a:t>汉语大辞典</a:t>
            </a:r>
            <a:r>
              <a:rPr lang="en-US" altLang="zh-CN" dirty="0"/>
              <a:t>》</a:t>
            </a:r>
            <a:r>
              <a:rPr lang="zh-CN" altLang="en-US" dirty="0"/>
              <a:t>对“行政”一词解释为：“掌管国家政权、管理国家事务。”马克思也曾经提出这样一个论断：“行政是国家的管理活动。”</a:t>
            </a:r>
          </a:p>
        </p:txBody>
      </p:sp>
    </p:spTree>
    <p:extLst>
      <p:ext uri="{BB962C8B-B14F-4D97-AF65-F5344CB8AC3E}">
        <p14:creationId xmlns:p14="http://schemas.microsoft.com/office/powerpoint/2010/main" val="6200130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128C-4754-D905-5366-D43196A698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1A305C-B258-CCB1-D1E7-5709DF3244C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7D0BB548-BC8B-5907-0171-A730A703C39C}"/>
              </a:ext>
            </a:extLst>
          </p:cNvPr>
          <p:cNvSpPr>
            <a:spLocks noGrp="1"/>
          </p:cNvSpPr>
          <p:nvPr>
            <p:ph idx="1"/>
          </p:nvPr>
        </p:nvSpPr>
        <p:spPr/>
        <p:txBody>
          <a:bodyPr>
            <a:normAutofit/>
          </a:bodyPr>
          <a:lstStyle/>
          <a:p>
            <a:pPr marL="0" indent="0">
              <a:buNone/>
            </a:pPr>
            <a:r>
              <a:rPr lang="zh-CN" altLang="en-US" dirty="0"/>
              <a:t>明确了幼儿园的管理实行地方负责、分级管理和有关部门分工负责的原则，并要求地方各级人民政府根据本地区社会经济发展状况制定幼儿园的发展规划。</a:t>
            </a:r>
          </a:p>
        </p:txBody>
      </p:sp>
    </p:spTree>
    <p:extLst>
      <p:ext uri="{BB962C8B-B14F-4D97-AF65-F5344CB8AC3E}">
        <p14:creationId xmlns:p14="http://schemas.microsoft.com/office/powerpoint/2010/main" val="31955937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6ED2C-CE73-739F-F3E2-332745A22F3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C31386-B5EF-8FDD-AEE2-8D8C87029F3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5E2032E5-2A49-4C76-0348-86042B657BB3}"/>
              </a:ext>
            </a:extLst>
          </p:cNvPr>
          <p:cNvSpPr>
            <a:spLocks noGrp="1"/>
          </p:cNvSpPr>
          <p:nvPr>
            <p:ph idx="1"/>
          </p:nvPr>
        </p:nvSpPr>
        <p:spPr/>
        <p:txBody>
          <a:bodyPr>
            <a:normAutofit/>
          </a:bodyPr>
          <a:lstStyle/>
          <a:p>
            <a:pPr marL="0" indent="0">
              <a:buNone/>
            </a:pPr>
            <a:r>
              <a:rPr lang="en-US" altLang="zh-CN" dirty="0"/>
              <a:t>1996</a:t>
            </a:r>
            <a:r>
              <a:rPr lang="zh-CN" altLang="en-US" dirty="0"/>
              <a:t>年</a:t>
            </a:r>
            <a:r>
              <a:rPr lang="en-US" altLang="zh-CN" dirty="0"/>
              <a:t>3</a:t>
            </a:r>
            <a:r>
              <a:rPr lang="zh-CN" altLang="en-US" dirty="0"/>
              <a:t>月，国家教委正式颁布了经过</a:t>
            </a:r>
            <a:r>
              <a:rPr lang="en-US" altLang="zh-CN" dirty="0"/>
              <a:t>7</a:t>
            </a:r>
            <a:r>
              <a:rPr lang="zh-CN" altLang="en-US" dirty="0"/>
              <a:t>年试行的第一个</a:t>
            </a:r>
            <a:r>
              <a:rPr lang="en-US" altLang="zh-CN" dirty="0"/>
              <a:t>《</a:t>
            </a:r>
            <a:r>
              <a:rPr lang="zh-CN" altLang="en-US" dirty="0"/>
              <a:t>幼儿园工作规程</a:t>
            </a:r>
            <a:r>
              <a:rPr lang="en-US" altLang="zh-CN" dirty="0"/>
              <a:t>》</a:t>
            </a:r>
            <a:r>
              <a:rPr lang="zh-CN" altLang="en-US" dirty="0"/>
              <a:t>，进一步明确了幼儿教育在整个国民教育中的地位：“幼儿园是对三周岁以上学龄前儿童实施保育和教育的机构，是基础教育的有机组成部分，是学校教育制度的基础阶段。”</a:t>
            </a:r>
          </a:p>
        </p:txBody>
      </p:sp>
    </p:spTree>
    <p:extLst>
      <p:ext uri="{BB962C8B-B14F-4D97-AF65-F5344CB8AC3E}">
        <p14:creationId xmlns:p14="http://schemas.microsoft.com/office/powerpoint/2010/main" val="42258788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CBB3-FB5C-985C-8362-FBC4F5804E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256A6B-70C8-00A1-F4B3-F3D5B977727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997F0099-43F6-ECDC-E919-13177CB0AB63}"/>
              </a:ext>
            </a:extLst>
          </p:cNvPr>
          <p:cNvSpPr>
            <a:spLocks noGrp="1"/>
          </p:cNvSpPr>
          <p:nvPr>
            <p:ph idx="1"/>
          </p:nvPr>
        </p:nvSpPr>
        <p:spPr/>
        <p:txBody>
          <a:bodyPr>
            <a:normAutofit/>
          </a:bodyPr>
          <a:lstStyle/>
          <a:p>
            <a:pPr marL="0" indent="0">
              <a:buNone/>
            </a:pPr>
            <a:r>
              <a:rPr lang="zh-CN" altLang="en-US" dirty="0"/>
              <a:t>并从编班、保教工作、人员职责、办园经费等方面对幼儿园工作进行了规范，指导全国幼儿教育工作。</a:t>
            </a:r>
          </a:p>
        </p:txBody>
      </p:sp>
    </p:spTree>
    <p:extLst>
      <p:ext uri="{BB962C8B-B14F-4D97-AF65-F5344CB8AC3E}">
        <p14:creationId xmlns:p14="http://schemas.microsoft.com/office/powerpoint/2010/main" val="13828156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D48B6-2D6E-337F-2317-780600DD6C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28D1E6-57F6-DA0F-954A-40D1000FA7A3}"/>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33ADC6D-4958-B488-3A80-7A55CD601CCF}"/>
              </a:ext>
            </a:extLst>
          </p:cNvPr>
          <p:cNvSpPr>
            <a:spLocks noGrp="1"/>
          </p:cNvSpPr>
          <p:nvPr>
            <p:ph idx="1"/>
          </p:nvPr>
        </p:nvSpPr>
        <p:spPr/>
        <p:txBody>
          <a:bodyPr>
            <a:normAutofit/>
          </a:bodyPr>
          <a:lstStyle/>
          <a:p>
            <a:pPr marL="0" indent="0">
              <a:buNone/>
            </a:pPr>
            <a:r>
              <a:rPr lang="en-US" altLang="zh-CN" dirty="0"/>
              <a:t>2001</a:t>
            </a:r>
            <a:r>
              <a:rPr lang="zh-CN" altLang="en-US" dirty="0"/>
              <a:t>年，国务院发布了</a:t>
            </a:r>
            <a:r>
              <a:rPr lang="en-US" altLang="zh-CN" dirty="0"/>
              <a:t>《</a:t>
            </a:r>
            <a:r>
              <a:rPr lang="zh-CN" altLang="en-US" dirty="0"/>
              <a:t>中国儿童发展纲要（</a:t>
            </a:r>
            <a:r>
              <a:rPr lang="en-US" altLang="zh-CN" dirty="0"/>
              <a:t>2001—2010</a:t>
            </a:r>
            <a:r>
              <a:rPr lang="zh-CN" altLang="en-US" dirty="0"/>
              <a:t>年）</a:t>
            </a:r>
            <a:r>
              <a:rPr lang="en-US" altLang="zh-CN" dirty="0"/>
              <a:t>》</a:t>
            </a:r>
            <a:r>
              <a:rPr lang="zh-CN" altLang="en-US" dirty="0"/>
              <a:t>，从儿童与健康、儿童与教育、儿童与法律保护、儿童与环境</a:t>
            </a:r>
            <a:r>
              <a:rPr lang="en-US" altLang="zh-CN" dirty="0"/>
              <a:t>4</a:t>
            </a:r>
            <a:r>
              <a:rPr lang="zh-CN" altLang="en-US" dirty="0"/>
              <a:t>个领域，提出了</a:t>
            </a:r>
            <a:r>
              <a:rPr lang="en-US" altLang="zh-CN" dirty="0"/>
              <a:t>21</a:t>
            </a:r>
            <a:r>
              <a:rPr lang="zh-CN" altLang="en-US" dirty="0"/>
              <a:t>世纪前</a:t>
            </a:r>
            <a:r>
              <a:rPr lang="en-US" altLang="zh-CN" dirty="0"/>
              <a:t>10</a:t>
            </a:r>
            <a:r>
              <a:rPr lang="zh-CN" altLang="en-US" dirty="0"/>
              <a:t>年的儿童发展目标和策略措施。</a:t>
            </a:r>
          </a:p>
        </p:txBody>
      </p:sp>
    </p:spTree>
    <p:extLst>
      <p:ext uri="{BB962C8B-B14F-4D97-AF65-F5344CB8AC3E}">
        <p14:creationId xmlns:p14="http://schemas.microsoft.com/office/powerpoint/2010/main" val="22052784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F8AC-9A0C-E09F-0B58-12697D5B1EA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7B1232-4AA9-70C2-990A-7DA6BFE64AB0}"/>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EF587635-CADB-DE52-CE36-58D7E447009F}"/>
              </a:ext>
            </a:extLst>
          </p:cNvPr>
          <p:cNvSpPr>
            <a:spLocks noGrp="1"/>
          </p:cNvSpPr>
          <p:nvPr>
            <p:ph idx="1"/>
          </p:nvPr>
        </p:nvSpPr>
        <p:spPr/>
        <p:txBody>
          <a:bodyPr>
            <a:normAutofit/>
          </a:bodyPr>
          <a:lstStyle/>
          <a:p>
            <a:pPr marL="0" indent="0">
              <a:buNone/>
            </a:pPr>
            <a:r>
              <a:rPr lang="en-US" altLang="zh-CN" dirty="0"/>
              <a:t>2001</a:t>
            </a:r>
            <a:r>
              <a:rPr lang="zh-CN" altLang="en-US" dirty="0"/>
              <a:t>年，教育部印发了</a:t>
            </a:r>
            <a:r>
              <a:rPr lang="en-US" altLang="zh-CN" dirty="0"/>
              <a:t>《</a:t>
            </a:r>
            <a:r>
              <a:rPr lang="zh-CN" altLang="en-US" dirty="0"/>
              <a:t>幼儿园教育指导纲要（试行）</a:t>
            </a:r>
            <a:r>
              <a:rPr lang="en-US" altLang="zh-CN" dirty="0"/>
              <a:t>》</a:t>
            </a:r>
            <a:r>
              <a:rPr lang="zh-CN" altLang="en-US" dirty="0"/>
              <a:t>，这是在</a:t>
            </a:r>
            <a:r>
              <a:rPr lang="en-US" altLang="zh-CN" dirty="0"/>
              <a:t>1981</a:t>
            </a:r>
            <a:r>
              <a:rPr lang="zh-CN" altLang="en-US" dirty="0"/>
              <a:t>年的</a:t>
            </a:r>
            <a:r>
              <a:rPr lang="en-US" altLang="zh-CN" dirty="0"/>
              <a:t>《</a:t>
            </a:r>
            <a:r>
              <a:rPr lang="zh-CN" altLang="en-US" dirty="0"/>
              <a:t>幼儿园教育纲要（试行草案）</a:t>
            </a:r>
            <a:r>
              <a:rPr lang="en-US" altLang="zh-CN" dirty="0"/>
              <a:t>》</a:t>
            </a:r>
            <a:r>
              <a:rPr lang="zh-CN" altLang="en-US" dirty="0"/>
              <a:t>实施多年之后，根据社会环境的变化和教育发展的趋势，对幼儿园教育的内容与要求、组织与实施、评价等做了规定，成为新时期指导幼儿园保教工作以及学前教育改革的重要文件。</a:t>
            </a:r>
          </a:p>
        </p:txBody>
      </p:sp>
    </p:spTree>
    <p:extLst>
      <p:ext uri="{BB962C8B-B14F-4D97-AF65-F5344CB8AC3E}">
        <p14:creationId xmlns:p14="http://schemas.microsoft.com/office/powerpoint/2010/main" val="21436729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76E9-BC2C-856A-1BD0-5DD24D93CE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1AA192-E1E0-1BD1-9065-6BA11EF9E2E5}"/>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AA5BAA4B-047D-5D27-75F6-8B4A9EBF59C0}"/>
              </a:ext>
            </a:extLst>
          </p:cNvPr>
          <p:cNvSpPr>
            <a:spLocks noGrp="1"/>
          </p:cNvSpPr>
          <p:nvPr>
            <p:ph idx="1"/>
          </p:nvPr>
        </p:nvSpPr>
        <p:spPr/>
        <p:txBody>
          <a:bodyPr>
            <a:normAutofit/>
          </a:bodyPr>
          <a:lstStyle/>
          <a:p>
            <a:pPr marL="0" indent="0">
              <a:buNone/>
            </a:pPr>
            <a:r>
              <a:rPr lang="zh-CN" altLang="en-US" dirty="0"/>
              <a:t>（三）学前教育行政管理逐步规范化、制度化</a:t>
            </a:r>
          </a:p>
          <a:p>
            <a:pPr marL="0" indent="0">
              <a:buNone/>
            </a:pPr>
            <a:r>
              <a:rPr lang="zh-CN" altLang="en-US" dirty="0"/>
              <a:t>我国学前教育行政管理逐渐走入规范化，具体表现为以下几方面。</a:t>
            </a:r>
          </a:p>
        </p:txBody>
      </p:sp>
    </p:spTree>
    <p:extLst>
      <p:ext uri="{BB962C8B-B14F-4D97-AF65-F5344CB8AC3E}">
        <p14:creationId xmlns:p14="http://schemas.microsoft.com/office/powerpoint/2010/main" val="21253508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C1D8A-3BCC-7D57-2670-8E0B3B81FB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AA13D51-34FC-8748-C055-699476B61AB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BC53CDA-698F-E7CA-5565-967B2B1BDB09}"/>
              </a:ext>
            </a:extLst>
          </p:cNvPr>
          <p:cNvSpPr>
            <a:spLocks noGrp="1"/>
          </p:cNvSpPr>
          <p:nvPr>
            <p:ph idx="1"/>
          </p:nvPr>
        </p:nvSpPr>
        <p:spPr/>
        <p:txBody>
          <a:bodyPr>
            <a:normAutofit/>
          </a:bodyPr>
          <a:lstStyle/>
          <a:p>
            <a:pPr marL="0" indent="0">
              <a:buNone/>
            </a:pPr>
            <a:r>
              <a:rPr lang="en-US" altLang="zh-CN" dirty="0"/>
              <a:t>1.	</a:t>
            </a:r>
            <a:r>
              <a:rPr lang="zh-CN" altLang="en-US" dirty="0"/>
              <a:t>建立起省、地（市）、县（区）、乡四级学前教育行政管理网络</a:t>
            </a:r>
          </a:p>
          <a:p>
            <a:pPr marL="0" indent="0">
              <a:buNone/>
            </a:pPr>
            <a:r>
              <a:rPr lang="zh-CN" altLang="en-US" dirty="0"/>
              <a:t>我国绝大多数地区建立起了省、地（市）、县（区）、乡四级学前教育行政管理网络，并设立了相应的教研培训网络，初步形成了上下通畅的管理体系。</a:t>
            </a:r>
          </a:p>
        </p:txBody>
      </p:sp>
    </p:spTree>
    <p:extLst>
      <p:ext uri="{BB962C8B-B14F-4D97-AF65-F5344CB8AC3E}">
        <p14:creationId xmlns:p14="http://schemas.microsoft.com/office/powerpoint/2010/main" val="35908168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A6A8-11CF-CA0E-8D23-254725EC99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90350E-BAA5-882B-E4A3-3E1FC03EC11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D7DE8E8D-08CC-EC69-729F-CFE44528FD6F}"/>
              </a:ext>
            </a:extLst>
          </p:cNvPr>
          <p:cNvSpPr>
            <a:spLocks noGrp="1"/>
          </p:cNvSpPr>
          <p:nvPr>
            <p:ph idx="1"/>
          </p:nvPr>
        </p:nvSpPr>
        <p:spPr/>
        <p:txBody>
          <a:bodyPr>
            <a:normAutofit/>
          </a:bodyPr>
          <a:lstStyle/>
          <a:p>
            <a:pPr marL="0" indent="0">
              <a:buNone/>
            </a:pPr>
            <a:r>
              <a:rPr lang="zh-CN" altLang="en-US" dirty="0"/>
              <a:t>逐步建立起地方负责、分级管理和有关部门分工负责的学前教育管理体制，学前教育事业的管理权限下放到了地方，使得各级政府加强了责任，增强了对学前教育工作的领导。</a:t>
            </a:r>
          </a:p>
        </p:txBody>
      </p:sp>
    </p:spTree>
    <p:extLst>
      <p:ext uri="{BB962C8B-B14F-4D97-AF65-F5344CB8AC3E}">
        <p14:creationId xmlns:p14="http://schemas.microsoft.com/office/powerpoint/2010/main" val="12902422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37D3-0522-B404-979D-F198FF48BA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860A3E7-1EF7-C6A3-0D2B-B1CFE93ABB6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417F849B-E022-BFCF-F05F-612A0813A4EE}"/>
              </a:ext>
            </a:extLst>
          </p:cNvPr>
          <p:cNvSpPr>
            <a:spLocks noGrp="1"/>
          </p:cNvSpPr>
          <p:nvPr>
            <p:ph idx="1"/>
          </p:nvPr>
        </p:nvSpPr>
        <p:spPr/>
        <p:txBody>
          <a:bodyPr>
            <a:normAutofit/>
          </a:bodyPr>
          <a:lstStyle/>
          <a:p>
            <a:pPr marL="0" indent="0">
              <a:buNone/>
            </a:pPr>
            <a:r>
              <a:rPr lang="zh-CN" altLang="en-US" dirty="0"/>
              <a:t>各地方根据两个法规</a:t>
            </a:r>
            <a:r>
              <a:rPr lang="en-US" altLang="zh-CN" dirty="0"/>
              <a:t>《</a:t>
            </a:r>
            <a:r>
              <a:rPr lang="zh-CN" altLang="en-US" dirty="0"/>
              <a:t>幼儿园工作规程</a:t>
            </a:r>
            <a:r>
              <a:rPr lang="en-US" altLang="zh-CN" dirty="0"/>
              <a:t>》《</a:t>
            </a:r>
            <a:r>
              <a:rPr lang="zh-CN" altLang="en-US" dirty="0"/>
              <a:t>幼儿园管理条例</a:t>
            </a:r>
            <a:r>
              <a:rPr lang="en-US" altLang="zh-CN" dirty="0"/>
              <a:t>》</a:t>
            </a:r>
            <a:r>
              <a:rPr lang="zh-CN" altLang="en-US" dirty="0"/>
              <a:t>制定和颁发了与之相配套的地方性法规和规章制度，促进了学前教育事业的发展，形成了学前教育管理工作规范化、制度化的措施。</a:t>
            </a:r>
          </a:p>
        </p:txBody>
      </p:sp>
    </p:spTree>
    <p:extLst>
      <p:ext uri="{BB962C8B-B14F-4D97-AF65-F5344CB8AC3E}">
        <p14:creationId xmlns:p14="http://schemas.microsoft.com/office/powerpoint/2010/main" val="3486905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3E483-06D6-9A93-1A23-68DD0B737A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BA0E41-9609-150C-8472-275ECDC95D51}"/>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7D6D1AA0-E3BB-C045-4602-C552AF99C863}"/>
              </a:ext>
            </a:extLst>
          </p:cNvPr>
          <p:cNvSpPr>
            <a:spLocks noGrp="1"/>
          </p:cNvSpPr>
          <p:nvPr>
            <p:ph idx="1"/>
          </p:nvPr>
        </p:nvSpPr>
        <p:spPr/>
        <p:txBody>
          <a:bodyPr>
            <a:normAutofit/>
          </a:bodyPr>
          <a:lstStyle/>
          <a:p>
            <a:pPr marL="0" indent="0">
              <a:buNone/>
            </a:pPr>
            <a:r>
              <a:rPr lang="en-US" altLang="zh-CN" dirty="0"/>
              <a:t>2.	</a:t>
            </a:r>
            <a:r>
              <a:rPr lang="zh-CN" altLang="en-US" dirty="0"/>
              <a:t>实行国家、集体、个人一起办学前教育的方针，办园体制多元</a:t>
            </a:r>
          </a:p>
          <a:p>
            <a:pPr marL="0" indent="0">
              <a:buNone/>
            </a:pPr>
            <a:r>
              <a:rPr lang="zh-CN" altLang="en-US" dirty="0"/>
              <a:t>市场经济体制的确立，给了民间力量发展空间，社会各方面的办学热情和积极性得到释放。</a:t>
            </a:r>
          </a:p>
        </p:txBody>
      </p:sp>
    </p:spTree>
    <p:extLst>
      <p:ext uri="{BB962C8B-B14F-4D97-AF65-F5344CB8AC3E}">
        <p14:creationId xmlns:p14="http://schemas.microsoft.com/office/powerpoint/2010/main" val="45428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808D6-AF45-A53E-E1BC-531745C294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B280DEE-2533-2919-2785-5F19A2F1E8ED}"/>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E659537D-5ADE-8C15-9DCC-F156C64B74DE}"/>
              </a:ext>
            </a:extLst>
          </p:cNvPr>
          <p:cNvSpPr>
            <a:spLocks noGrp="1"/>
          </p:cNvSpPr>
          <p:nvPr>
            <p:ph idx="1"/>
          </p:nvPr>
        </p:nvSpPr>
        <p:spPr/>
        <p:txBody>
          <a:bodyPr>
            <a:normAutofit/>
          </a:bodyPr>
          <a:lstStyle/>
          <a:p>
            <a:pPr marL="0" indent="0">
              <a:buNone/>
            </a:pPr>
            <a:r>
              <a:rPr lang="zh-CN" altLang="en-US" dirty="0"/>
              <a:t>行政指的是由政府机关承担的国家职能活动，是为实现国家的目的，依法组织和协调各种力量，统筹各种政务事宜，参与制定并且主持执行政策的活动。可见，行政是管理这个更大系统中的子系统，是管理的较高层次。相对而言，管理的外延比行政宽泛，管理现象也比行政现象更久远。</a:t>
            </a:r>
          </a:p>
        </p:txBody>
      </p:sp>
    </p:spTree>
    <p:extLst>
      <p:ext uri="{BB962C8B-B14F-4D97-AF65-F5344CB8AC3E}">
        <p14:creationId xmlns:p14="http://schemas.microsoft.com/office/powerpoint/2010/main" val="13142785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2D33-0B9D-DD4C-E92B-13EE8814232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056C4E-1141-A967-28BA-5DE7501C3777}"/>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77B1425-BB1D-49E5-E2A7-C2494B1CA2A8}"/>
              </a:ext>
            </a:extLst>
          </p:cNvPr>
          <p:cNvSpPr>
            <a:spLocks noGrp="1"/>
          </p:cNvSpPr>
          <p:nvPr>
            <p:ph idx="1"/>
          </p:nvPr>
        </p:nvSpPr>
        <p:spPr/>
        <p:txBody>
          <a:bodyPr>
            <a:normAutofit/>
          </a:bodyPr>
          <a:lstStyle/>
          <a:p>
            <a:pPr marL="0" indent="0">
              <a:buNone/>
            </a:pPr>
            <a:r>
              <a:rPr lang="zh-CN" altLang="en-US" dirty="0"/>
              <a:t>民办幼儿园得到了大发展，成为学前教育不可或缺的重要组成部分，实现了国家、集体、个人一起办学前教育的方针，出现了各种新的办园形式，办学形式灵活多样，办学体制多样化，事业发展的渠道得到了拓宽，以满足社会多方面需求。</a:t>
            </a:r>
          </a:p>
        </p:txBody>
      </p:sp>
    </p:spTree>
    <p:extLst>
      <p:ext uri="{BB962C8B-B14F-4D97-AF65-F5344CB8AC3E}">
        <p14:creationId xmlns:p14="http://schemas.microsoft.com/office/powerpoint/2010/main" val="15864557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65111-B38F-FEFC-48B5-63762F20EC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B56BE3B-D880-C05A-8750-BA94108B263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90DAC2A-AA7F-6012-18F1-CFC81EBD8FEA}"/>
              </a:ext>
            </a:extLst>
          </p:cNvPr>
          <p:cNvSpPr>
            <a:spLocks noGrp="1"/>
          </p:cNvSpPr>
          <p:nvPr>
            <p:ph idx="1"/>
          </p:nvPr>
        </p:nvSpPr>
        <p:spPr/>
        <p:txBody>
          <a:bodyPr>
            <a:normAutofit/>
          </a:bodyPr>
          <a:lstStyle/>
          <a:p>
            <a:pPr marL="0" indent="0">
              <a:buNone/>
            </a:pPr>
            <a:r>
              <a:rPr lang="en-US" altLang="zh-CN" dirty="0"/>
              <a:t>3.	</a:t>
            </a:r>
            <a:r>
              <a:rPr lang="zh-CN" altLang="en-US" dirty="0"/>
              <a:t>幼儿园实行“园长负责制”</a:t>
            </a:r>
          </a:p>
          <a:p>
            <a:pPr marL="0" indent="0">
              <a:buNone/>
            </a:pPr>
            <a:r>
              <a:rPr lang="zh-CN" altLang="en-US" dirty="0"/>
              <a:t>幼儿园逐步实行“园长负责制”，进行园所内部管理体制改革，增强了办园活力和提高了办园水平。</a:t>
            </a:r>
          </a:p>
        </p:txBody>
      </p:sp>
    </p:spTree>
    <p:extLst>
      <p:ext uri="{BB962C8B-B14F-4D97-AF65-F5344CB8AC3E}">
        <p14:creationId xmlns:p14="http://schemas.microsoft.com/office/powerpoint/2010/main" val="22737849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2499-17CA-13E3-97C2-4D07F32A967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9EF364-1CA6-F23C-D4CC-FE556A56D42C}"/>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DE7C07A-FD0E-53E4-B6A3-C5EF1B4FFAD8}"/>
              </a:ext>
            </a:extLst>
          </p:cNvPr>
          <p:cNvSpPr>
            <a:spLocks noGrp="1"/>
          </p:cNvSpPr>
          <p:nvPr>
            <p:ph idx="1"/>
          </p:nvPr>
        </p:nvSpPr>
        <p:spPr/>
        <p:txBody>
          <a:bodyPr>
            <a:normAutofit/>
          </a:bodyPr>
          <a:lstStyle/>
          <a:p>
            <a:pPr marL="0" indent="0">
              <a:buNone/>
            </a:pPr>
            <a:r>
              <a:rPr lang="en-US" altLang="zh-CN" dirty="0"/>
              <a:t>4.	</a:t>
            </a:r>
            <a:r>
              <a:rPr lang="zh-CN" altLang="en-US" dirty="0"/>
              <a:t>教师素质和专业化水平不断提高</a:t>
            </a:r>
          </a:p>
          <a:p>
            <a:pPr marL="0" indent="0">
              <a:buNone/>
            </a:pPr>
            <a:r>
              <a:rPr lang="zh-CN" altLang="en-US" dirty="0"/>
              <a:t>各级教育部门注重师资队伍建设，形成一手抓培养、培训，一手抓管理的局面，教师素质和专业化水平不断提高。</a:t>
            </a:r>
          </a:p>
        </p:txBody>
      </p:sp>
    </p:spTree>
    <p:extLst>
      <p:ext uri="{BB962C8B-B14F-4D97-AF65-F5344CB8AC3E}">
        <p14:creationId xmlns:p14="http://schemas.microsoft.com/office/powerpoint/2010/main" val="2177331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3D898-A9AB-6104-4BA6-9D2FBE3DF2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DB7260-B53E-25A6-7487-E46AF4F659F0}"/>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96E2C1F8-4310-4C10-B449-DEABA543838B}"/>
              </a:ext>
            </a:extLst>
          </p:cNvPr>
          <p:cNvSpPr>
            <a:spLocks noGrp="1"/>
          </p:cNvSpPr>
          <p:nvPr>
            <p:ph idx="1"/>
          </p:nvPr>
        </p:nvSpPr>
        <p:spPr/>
        <p:txBody>
          <a:bodyPr>
            <a:normAutofit/>
          </a:bodyPr>
          <a:lstStyle/>
          <a:p>
            <a:pPr marL="0" indent="0">
              <a:buNone/>
            </a:pPr>
            <a:r>
              <a:rPr lang="en-US" altLang="zh-CN" dirty="0"/>
              <a:t>20</a:t>
            </a:r>
            <a:r>
              <a:rPr lang="zh-CN" altLang="en-US" dirty="0"/>
              <a:t>世纪</a:t>
            </a:r>
            <a:r>
              <a:rPr lang="en-US" altLang="zh-CN" dirty="0"/>
              <a:t>90</a:t>
            </a:r>
            <a:r>
              <a:rPr lang="zh-CN" altLang="en-US" dirty="0"/>
              <a:t>年代以来，伴随经济和社会的发展，我国学前教育有了飞速发展，入园数较之</a:t>
            </a:r>
            <a:r>
              <a:rPr lang="en-US" altLang="zh-CN" dirty="0"/>
              <a:t>80</a:t>
            </a:r>
            <a:r>
              <a:rPr lang="zh-CN" altLang="en-US" dirty="0"/>
              <a:t>年代翻了一番，在城市地区已满足或基本满足了需要。如</a:t>
            </a:r>
            <a:r>
              <a:rPr lang="en-US" altLang="zh-CN" dirty="0"/>
              <a:t>1982</a:t>
            </a:r>
            <a:r>
              <a:rPr lang="zh-CN" altLang="en-US" dirty="0"/>
              <a:t>年和</a:t>
            </a:r>
            <a:r>
              <a:rPr lang="en-US" altLang="zh-CN" dirty="0"/>
              <a:t>1992</a:t>
            </a:r>
            <a:r>
              <a:rPr lang="zh-CN" altLang="en-US" dirty="0"/>
              <a:t>年，入园儿童数分别为</a:t>
            </a:r>
            <a:r>
              <a:rPr lang="en-US" altLang="zh-CN" dirty="0"/>
              <a:t>11131</a:t>
            </a:r>
            <a:r>
              <a:rPr lang="zh-CN" altLang="en-US" dirty="0"/>
              <a:t>万人和</a:t>
            </a:r>
            <a:r>
              <a:rPr lang="en-US" altLang="zh-CN" dirty="0"/>
              <a:t>2 42819</a:t>
            </a:r>
            <a:r>
              <a:rPr lang="zh-CN" altLang="en-US" dirty="0"/>
              <a:t>万人 。</a:t>
            </a:r>
          </a:p>
        </p:txBody>
      </p:sp>
    </p:spTree>
    <p:extLst>
      <p:ext uri="{BB962C8B-B14F-4D97-AF65-F5344CB8AC3E}">
        <p14:creationId xmlns:p14="http://schemas.microsoft.com/office/powerpoint/2010/main" val="2747283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1EBE-044E-8B18-F75A-29D612F418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86A5FE-4DCE-66B9-747D-1336E489A813}"/>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45B74D3-D048-858B-ACF5-1153AA6E97B9}"/>
              </a:ext>
            </a:extLst>
          </p:cNvPr>
          <p:cNvSpPr>
            <a:spLocks noGrp="1"/>
          </p:cNvSpPr>
          <p:nvPr>
            <p:ph idx="1"/>
          </p:nvPr>
        </p:nvSpPr>
        <p:spPr/>
        <p:txBody>
          <a:bodyPr>
            <a:normAutofit/>
          </a:bodyPr>
          <a:lstStyle/>
          <a:p>
            <a:pPr marL="0" indent="0">
              <a:buNone/>
            </a:pPr>
            <a:r>
              <a:rPr lang="zh-CN" altLang="en-US" dirty="0"/>
              <a:t>为促进农村学前教育的发展，原国家教委曾连续发文，对</a:t>
            </a:r>
            <a:r>
              <a:rPr lang="en-US" altLang="zh-CN" dirty="0"/>
              <a:t>80</a:t>
            </a:r>
            <a:r>
              <a:rPr lang="zh-CN" altLang="en-US" dirty="0"/>
              <a:t>年代出现的农村学前教育的普遍形式即学前班进行了规范。如，</a:t>
            </a:r>
            <a:r>
              <a:rPr lang="en-US" altLang="zh-CN" dirty="0"/>
              <a:t>1986</a:t>
            </a:r>
            <a:r>
              <a:rPr lang="zh-CN" altLang="en-US" dirty="0"/>
              <a:t>年发布了</a:t>
            </a:r>
            <a:r>
              <a:rPr lang="en-US" altLang="zh-CN" dirty="0"/>
              <a:t>《</a:t>
            </a:r>
            <a:r>
              <a:rPr lang="zh-CN" altLang="en-US" dirty="0"/>
              <a:t>关于进一步办好幼儿学前班的意见</a:t>
            </a:r>
            <a:r>
              <a:rPr lang="en-US" altLang="zh-CN" dirty="0"/>
              <a:t>》</a:t>
            </a:r>
            <a:r>
              <a:rPr lang="zh-CN" altLang="en-US" dirty="0"/>
              <a:t>，对</a:t>
            </a:r>
            <a:r>
              <a:rPr lang="en-US" altLang="zh-CN" dirty="0"/>
              <a:t>80</a:t>
            </a:r>
            <a:r>
              <a:rPr lang="zh-CN" altLang="en-US" dirty="0"/>
              <a:t>年代出现的农村学前教育的普遍形式即学前班进行了规范，在教育活动、师资培训及办班条件等方面提出了要求。</a:t>
            </a:r>
          </a:p>
        </p:txBody>
      </p:sp>
    </p:spTree>
    <p:extLst>
      <p:ext uri="{BB962C8B-B14F-4D97-AF65-F5344CB8AC3E}">
        <p14:creationId xmlns:p14="http://schemas.microsoft.com/office/powerpoint/2010/main" val="3611073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BEE0-5B64-7ADD-051A-44CC7AA118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2E6F04-E2BB-4D18-5623-1EF005831365}"/>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07E03012-274F-03B2-0A92-09F5C0105120}"/>
              </a:ext>
            </a:extLst>
          </p:cNvPr>
          <p:cNvSpPr>
            <a:spLocks noGrp="1"/>
          </p:cNvSpPr>
          <p:nvPr>
            <p:ph idx="1"/>
          </p:nvPr>
        </p:nvSpPr>
        <p:spPr/>
        <p:txBody>
          <a:bodyPr>
            <a:normAutofit/>
          </a:bodyPr>
          <a:lstStyle/>
          <a:p>
            <a:pPr marL="0" indent="0">
              <a:buNone/>
            </a:pPr>
            <a:r>
              <a:rPr lang="en-US" altLang="zh-CN" dirty="0"/>
              <a:t>1991</a:t>
            </a:r>
            <a:r>
              <a:rPr lang="zh-CN" altLang="en-US" dirty="0"/>
              <a:t>年，又出台了</a:t>
            </a:r>
            <a:r>
              <a:rPr lang="en-US" altLang="zh-CN" dirty="0"/>
              <a:t>《</a:t>
            </a:r>
            <a:r>
              <a:rPr lang="zh-CN" altLang="en-US" dirty="0"/>
              <a:t>关于改进和加强学前班管理的意见</a:t>
            </a:r>
            <a:r>
              <a:rPr lang="en-US" altLang="zh-CN" dirty="0"/>
              <a:t>》</a:t>
            </a:r>
            <a:r>
              <a:rPr lang="zh-CN" altLang="en-US" dirty="0"/>
              <a:t>，进一步明确了学前班的性质和举办原则，规范了学前班的领导和管理，对保育和教育、改善办班条件、学前班师资管理和培训等提出了指导性意见。</a:t>
            </a:r>
          </a:p>
        </p:txBody>
      </p:sp>
    </p:spTree>
    <p:extLst>
      <p:ext uri="{BB962C8B-B14F-4D97-AF65-F5344CB8AC3E}">
        <p14:creationId xmlns:p14="http://schemas.microsoft.com/office/powerpoint/2010/main" val="25811355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C5E2-8E5C-D5BA-3144-22B507502B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1B1DB1-98F0-4580-6140-A7F896C754F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43CB006A-D865-62DE-C957-5D8F96EE3923}"/>
              </a:ext>
            </a:extLst>
          </p:cNvPr>
          <p:cNvSpPr>
            <a:spLocks noGrp="1"/>
          </p:cNvSpPr>
          <p:nvPr>
            <p:ph idx="1"/>
          </p:nvPr>
        </p:nvSpPr>
        <p:spPr/>
        <p:txBody>
          <a:bodyPr>
            <a:normAutofit/>
          </a:bodyPr>
          <a:lstStyle/>
          <a:p>
            <a:pPr marL="0" indent="0">
              <a:buNone/>
            </a:pPr>
            <a:r>
              <a:rPr lang="zh-CN" altLang="en-US" dirty="0"/>
              <a:t>在国家相关政策指导下，学前班得到了积极健康的发展，扩大了学前教育的受益范围，保证了儿童在入学前受到一定程度的学前教育，成为我国农村学前教育的主要形式。据统计，</a:t>
            </a:r>
            <a:r>
              <a:rPr lang="en-US" altLang="zh-CN" dirty="0"/>
              <a:t>1993</a:t>
            </a:r>
            <a:r>
              <a:rPr lang="zh-CN" altLang="en-US" dirty="0"/>
              <a:t>年，学前班已占全国学前教育机构总班数</a:t>
            </a:r>
            <a:r>
              <a:rPr lang="en-US" altLang="zh-CN" dirty="0"/>
              <a:t>44.6%</a:t>
            </a:r>
            <a:r>
              <a:rPr lang="zh-CN" altLang="en-US" dirty="0"/>
              <a:t>。其中，农村学前班占</a:t>
            </a:r>
            <a:r>
              <a:rPr lang="en-US" altLang="zh-CN" dirty="0"/>
              <a:t>56.2%</a:t>
            </a:r>
            <a:r>
              <a:rPr lang="zh-CN" altLang="en-US" dirty="0"/>
              <a:t>，县镇学前班占</a:t>
            </a:r>
            <a:r>
              <a:rPr lang="en-US" altLang="zh-CN" dirty="0"/>
              <a:t>30.3% </a:t>
            </a:r>
            <a:r>
              <a:rPr lang="zh-CN" altLang="en-US" dirty="0"/>
              <a:t>。</a:t>
            </a:r>
          </a:p>
        </p:txBody>
      </p:sp>
    </p:spTree>
    <p:extLst>
      <p:ext uri="{BB962C8B-B14F-4D97-AF65-F5344CB8AC3E}">
        <p14:creationId xmlns:p14="http://schemas.microsoft.com/office/powerpoint/2010/main" val="37401741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01CF1-A337-600E-DE0A-AE38BC22D8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9928278-545E-3B03-C4E9-117FDD77FAEC}"/>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59A3413-27F0-15FE-CE72-1EBD91AA5B03}"/>
              </a:ext>
            </a:extLst>
          </p:cNvPr>
          <p:cNvSpPr>
            <a:spLocks noGrp="1"/>
          </p:cNvSpPr>
          <p:nvPr>
            <p:ph idx="1"/>
          </p:nvPr>
        </p:nvSpPr>
        <p:spPr/>
        <p:txBody>
          <a:bodyPr>
            <a:normAutofit/>
          </a:bodyPr>
          <a:lstStyle/>
          <a:p>
            <a:pPr marL="0" indent="0">
              <a:buNone/>
            </a:pPr>
            <a:r>
              <a:rPr lang="zh-CN" altLang="en-US" dirty="0"/>
              <a:t>进入</a:t>
            </a:r>
            <a:r>
              <a:rPr lang="en-US" altLang="zh-CN" dirty="0"/>
              <a:t>21</a:t>
            </a:r>
            <a:r>
              <a:rPr lang="zh-CN" altLang="en-US" dirty="0"/>
              <a:t>世纪以后，在基本完成了</a:t>
            </a:r>
            <a:r>
              <a:rPr lang="en-US" altLang="zh-CN" dirty="0"/>
              <a:t>《</a:t>
            </a:r>
            <a:r>
              <a:rPr lang="zh-CN" altLang="en-US" dirty="0"/>
              <a:t>九十年代中国儿童发展规划纲要</a:t>
            </a:r>
            <a:r>
              <a:rPr lang="en-US" altLang="zh-CN" dirty="0"/>
              <a:t>》</a:t>
            </a:r>
            <a:r>
              <a:rPr lang="zh-CN" altLang="en-US" dirty="0"/>
              <a:t>任务的基础上，国务院又颁布了</a:t>
            </a:r>
            <a:r>
              <a:rPr lang="en-US" altLang="zh-CN" dirty="0"/>
              <a:t>《</a:t>
            </a:r>
            <a:r>
              <a:rPr lang="zh-CN" altLang="en-US" dirty="0"/>
              <a:t>中国儿童发展纲要（</a:t>
            </a:r>
            <a:r>
              <a:rPr lang="en-US" altLang="zh-CN" dirty="0"/>
              <a:t>2001—2010</a:t>
            </a:r>
            <a:r>
              <a:rPr lang="zh-CN" altLang="en-US" dirty="0"/>
              <a:t>年）</a:t>
            </a:r>
            <a:r>
              <a:rPr lang="en-US" altLang="zh-CN" dirty="0"/>
              <a:t>》</a:t>
            </a:r>
            <a:r>
              <a:rPr lang="zh-CN" altLang="en-US" dirty="0"/>
              <a:t>。这部以儿童为主体的国家行动计划，再次重申了“儿童优先”原则，强调逐步完善保护儿童的法律法规体系，依法保障儿童权益，要求优化儿童成长环境，使困境儿童受到特殊保护。</a:t>
            </a:r>
          </a:p>
        </p:txBody>
      </p:sp>
    </p:spTree>
    <p:extLst>
      <p:ext uri="{BB962C8B-B14F-4D97-AF65-F5344CB8AC3E}">
        <p14:creationId xmlns:p14="http://schemas.microsoft.com/office/powerpoint/2010/main" val="25419166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0C127-F776-1832-A8C7-6B29AAD7FB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A8318E-5070-462E-6EDE-D6D2BCD98886}"/>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36667D9-5015-116F-1A53-6AF38077C95A}"/>
              </a:ext>
            </a:extLst>
          </p:cNvPr>
          <p:cNvSpPr>
            <a:spLocks noGrp="1"/>
          </p:cNvSpPr>
          <p:nvPr>
            <p:ph idx="1"/>
          </p:nvPr>
        </p:nvSpPr>
        <p:spPr/>
        <p:txBody>
          <a:bodyPr>
            <a:normAutofit/>
          </a:bodyPr>
          <a:lstStyle/>
          <a:p>
            <a:pPr marL="0" indent="0">
              <a:buNone/>
            </a:pPr>
            <a:r>
              <a:rPr lang="zh-CN" altLang="en-US" dirty="0"/>
              <a:t>在此背景下，国务院办公厅于</a:t>
            </a:r>
            <a:r>
              <a:rPr lang="en-US" altLang="zh-CN" dirty="0"/>
              <a:t>2003</a:t>
            </a:r>
            <a:r>
              <a:rPr lang="zh-CN" altLang="en-US" dirty="0"/>
              <a:t>年</a:t>
            </a:r>
            <a:r>
              <a:rPr lang="en-US" altLang="zh-CN" dirty="0"/>
              <a:t>3</a:t>
            </a:r>
            <a:r>
              <a:rPr lang="zh-CN" altLang="en-US" dirty="0"/>
              <a:t>月转发了</a:t>
            </a:r>
            <a:r>
              <a:rPr lang="en-US" altLang="zh-CN" dirty="0"/>
              <a:t>《</a:t>
            </a:r>
            <a:r>
              <a:rPr lang="zh-CN" altLang="en-US" dirty="0"/>
              <a:t>关于幼儿教育改革与发展的指导意见</a:t>
            </a:r>
            <a:r>
              <a:rPr lang="en-US" altLang="zh-CN" dirty="0"/>
              <a:t>》</a:t>
            </a:r>
            <a:r>
              <a:rPr lang="zh-CN" altLang="en-US" dirty="0"/>
              <a:t>，就幼儿教育改革与发展目标、幼儿教育管理体制和机制以及师资队伍建设等方面提出了指导性意见，以有针对性地解决当前幼儿教育改革和发展过程中出现的问题。</a:t>
            </a:r>
          </a:p>
        </p:txBody>
      </p:sp>
    </p:spTree>
    <p:extLst>
      <p:ext uri="{BB962C8B-B14F-4D97-AF65-F5344CB8AC3E}">
        <p14:creationId xmlns:p14="http://schemas.microsoft.com/office/powerpoint/2010/main" val="12823256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B9B51-7092-54DB-C2F8-3076A7D6B2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A09FA7-6FE1-7079-E92F-3B2C85B5D69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70A9490A-A3A2-6C20-83A2-1380D998F6F6}"/>
              </a:ext>
            </a:extLst>
          </p:cNvPr>
          <p:cNvSpPr>
            <a:spLocks noGrp="1"/>
          </p:cNvSpPr>
          <p:nvPr>
            <p:ph idx="1"/>
          </p:nvPr>
        </p:nvSpPr>
        <p:spPr/>
        <p:txBody>
          <a:bodyPr>
            <a:normAutofit/>
          </a:bodyPr>
          <a:lstStyle/>
          <a:p>
            <a:pPr marL="0" indent="0">
              <a:buNone/>
            </a:pPr>
            <a:r>
              <a:rPr lang="zh-CN" altLang="en-US" dirty="0"/>
              <a:t>规定了作为幼儿教育主管部门的教育行政部门和相关国家职能部门在新形势下的职责与相互关系，强调加大社会协调，要求各地区要采取切实有效措施，确保低收入家庭和流动人口子女享有接受幼儿教育的机会。同年，教育部在全国幼儿教育工作座谈会上进一步明确，“十五”期间幼儿教育发展的重点在农村。</a:t>
            </a:r>
          </a:p>
        </p:txBody>
      </p:sp>
    </p:spTree>
    <p:extLst>
      <p:ext uri="{BB962C8B-B14F-4D97-AF65-F5344CB8AC3E}">
        <p14:creationId xmlns:p14="http://schemas.microsoft.com/office/powerpoint/2010/main" val="45319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DCCA9-E97B-7CB5-10AE-A72463A86B2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8B0404-B33C-8F7A-E0E4-1A8F0C4CDFEF}"/>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8F7C6130-FA6B-A823-8508-757CC22F7AB5}"/>
              </a:ext>
            </a:extLst>
          </p:cNvPr>
          <p:cNvSpPr>
            <a:spLocks noGrp="1"/>
          </p:cNvSpPr>
          <p:nvPr>
            <p:ph idx="1"/>
          </p:nvPr>
        </p:nvSpPr>
        <p:spPr/>
        <p:txBody>
          <a:bodyPr>
            <a:normAutofit/>
          </a:bodyPr>
          <a:lstStyle/>
          <a:p>
            <a:pPr marL="0" indent="0">
              <a:buNone/>
            </a:pPr>
            <a:r>
              <a:rPr lang="zh-CN" altLang="en-US" dirty="0"/>
              <a:t>行政作为国家的一种职能，是在国家出现之后才产生的。而管理则与人类社会一样长久，并且管理涉及人类社会的所有群体活动。行政作为国家的职能，是以国家权力为后盾的，体现统治阶级的意志，具有鲜明的政治性，在阶级社会具有阶级性。</a:t>
            </a:r>
          </a:p>
        </p:txBody>
      </p:sp>
    </p:spTree>
    <p:extLst>
      <p:ext uri="{BB962C8B-B14F-4D97-AF65-F5344CB8AC3E}">
        <p14:creationId xmlns:p14="http://schemas.microsoft.com/office/powerpoint/2010/main" val="18723513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E227-4F92-D630-158B-4A74D87342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5F97AAA-E7BA-66E4-55A3-C05BE5500AC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06428B41-E918-799B-EC11-B1057DA10C9F}"/>
              </a:ext>
            </a:extLst>
          </p:cNvPr>
          <p:cNvSpPr>
            <a:spLocks noGrp="1"/>
          </p:cNvSpPr>
          <p:nvPr>
            <p:ph idx="1"/>
          </p:nvPr>
        </p:nvSpPr>
        <p:spPr/>
        <p:txBody>
          <a:bodyPr>
            <a:normAutofit/>
          </a:bodyPr>
          <a:lstStyle/>
          <a:p>
            <a:pPr marL="0" indent="0">
              <a:buNone/>
            </a:pPr>
            <a:r>
              <a:rPr lang="zh-CN" altLang="en-US" dirty="0"/>
              <a:t>在改革开放和建立社会主义市场经济的背景下，教育领域深入改革，实施素质教育，中国学前教育的发展步入了一个新的历史阶段。</a:t>
            </a:r>
            <a:r>
              <a:rPr lang="en-US" altLang="zh-CN" dirty="0"/>
              <a:t>2010</a:t>
            </a:r>
            <a:r>
              <a:rPr lang="zh-CN" altLang="en-US" dirty="0"/>
              <a:t>年，国务院</a:t>
            </a:r>
            <a:r>
              <a:rPr lang="en-US" altLang="zh-CN" dirty="0"/>
              <a:t>《</a:t>
            </a:r>
            <a:r>
              <a:rPr lang="zh-CN" altLang="en-US" dirty="0"/>
              <a:t>国家中长期教育改革和发展规划纲要（</a:t>
            </a:r>
            <a:r>
              <a:rPr lang="en-US" altLang="zh-CN" dirty="0"/>
              <a:t>2010—2020</a:t>
            </a:r>
            <a:r>
              <a:rPr lang="zh-CN" altLang="en-US" dirty="0"/>
              <a:t>年）</a:t>
            </a:r>
            <a:r>
              <a:rPr lang="en-US" altLang="zh-CN" dirty="0"/>
              <a:t>》</a:t>
            </a:r>
            <a:r>
              <a:rPr lang="zh-CN" altLang="en-US" dirty="0"/>
              <a:t>颁布执行以来，学前教育得到更大关注，呈现逐年增长的态势。</a:t>
            </a:r>
          </a:p>
        </p:txBody>
      </p:sp>
    </p:spTree>
    <p:extLst>
      <p:ext uri="{BB962C8B-B14F-4D97-AF65-F5344CB8AC3E}">
        <p14:creationId xmlns:p14="http://schemas.microsoft.com/office/powerpoint/2010/main" val="2648081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2A7E-DA2F-578F-7D38-82DA19327FF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2CE4A40-29DB-4440-CEB2-7F8484AB24A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A02EC533-677C-EFF2-9B55-6A0CDE286E79}"/>
              </a:ext>
            </a:extLst>
          </p:cNvPr>
          <p:cNvSpPr>
            <a:spLocks noGrp="1"/>
          </p:cNvSpPr>
          <p:nvPr>
            <p:ph idx="1"/>
          </p:nvPr>
        </p:nvSpPr>
        <p:spPr/>
        <p:txBody>
          <a:bodyPr>
            <a:normAutofit/>
          </a:bodyPr>
          <a:lstStyle/>
          <a:p>
            <a:pPr marL="0" indent="0">
              <a:buNone/>
            </a:pPr>
            <a:r>
              <a:rPr lang="zh-CN" altLang="en-US" dirty="0"/>
              <a:t>据</a:t>
            </a:r>
            <a:r>
              <a:rPr lang="en-US" altLang="zh-CN" dirty="0"/>
              <a:t>2015</a:t>
            </a:r>
            <a:r>
              <a:rPr lang="zh-CN" altLang="en-US" dirty="0"/>
              <a:t>年的最新统计数据，全国共有幼儿园</a:t>
            </a:r>
            <a:r>
              <a:rPr lang="en-US" altLang="zh-CN" dirty="0"/>
              <a:t>22.37</a:t>
            </a:r>
            <a:r>
              <a:rPr lang="zh-CN" altLang="en-US" dirty="0"/>
              <a:t>万所，其中，民办幼儿园占据大半壁江山，达近七成，共计</a:t>
            </a:r>
            <a:r>
              <a:rPr lang="en-US" altLang="zh-CN" dirty="0"/>
              <a:t>14.64</a:t>
            </a:r>
            <a:r>
              <a:rPr lang="zh-CN" altLang="en-US" dirty="0"/>
              <a:t>万所。在园儿童（包括附设班）总数为</a:t>
            </a:r>
            <a:r>
              <a:rPr lang="en-US" altLang="zh-CN" dirty="0"/>
              <a:t>4264.83</a:t>
            </a:r>
            <a:r>
              <a:rPr lang="zh-CN" altLang="en-US" dirty="0"/>
              <a:t>万人。入园率达到</a:t>
            </a:r>
            <a:r>
              <a:rPr lang="en-US" altLang="zh-CN" dirty="0"/>
              <a:t>75.0% </a:t>
            </a:r>
            <a:r>
              <a:rPr lang="zh-CN" altLang="en-US" dirty="0"/>
              <a:t>。</a:t>
            </a:r>
          </a:p>
        </p:txBody>
      </p:sp>
    </p:spTree>
    <p:extLst>
      <p:ext uri="{BB962C8B-B14F-4D97-AF65-F5344CB8AC3E}">
        <p14:creationId xmlns:p14="http://schemas.microsoft.com/office/powerpoint/2010/main" val="37900729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B10DB-308F-BDB9-4EA2-3C87C4AFF7DE}"/>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ADC8A324-6360-BCA4-7A51-DDC484E329DB}"/>
              </a:ext>
            </a:extLst>
          </p:cNvPr>
          <p:cNvSpPr>
            <a:spLocks noGrp="1"/>
          </p:cNvSpPr>
          <p:nvPr>
            <p:ph type="title"/>
          </p:nvPr>
        </p:nvSpPr>
        <p:spPr>
          <a:xfrm>
            <a:off x="1164590" y="2390274"/>
            <a:ext cx="9867900" cy="1474337"/>
          </a:xfrm>
        </p:spPr>
        <p:txBody>
          <a:bodyPr>
            <a:noAutofit/>
          </a:bodyPr>
          <a:lstStyle/>
          <a:p>
            <a:br>
              <a:rPr lang="zh-CN" altLang="en-US" dirty="0"/>
            </a:br>
            <a:r>
              <a:rPr lang="zh-CN" altLang="en-US" dirty="0"/>
              <a:t>第四节  我国学前教育事业发展方针与现行管理</a:t>
            </a:r>
          </a:p>
        </p:txBody>
      </p:sp>
    </p:spTree>
    <p:extLst>
      <p:ext uri="{BB962C8B-B14F-4D97-AF65-F5344CB8AC3E}">
        <p14:creationId xmlns:p14="http://schemas.microsoft.com/office/powerpoint/2010/main" val="6983107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79EB-6EDC-E0C2-B3B8-9A6C2594F4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2D3C079-4CEE-A707-531D-0EFAB63DDD6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E75BCE6-2BD5-FE12-3E02-99776E063CB5}"/>
              </a:ext>
            </a:extLst>
          </p:cNvPr>
          <p:cNvSpPr>
            <a:spLocks noGrp="1"/>
          </p:cNvSpPr>
          <p:nvPr>
            <p:ph idx="1"/>
          </p:nvPr>
        </p:nvSpPr>
        <p:spPr/>
        <p:txBody>
          <a:bodyPr>
            <a:normAutofit/>
          </a:bodyPr>
          <a:lstStyle/>
          <a:p>
            <a:pPr marL="0" indent="0">
              <a:buNone/>
            </a:pPr>
            <a:r>
              <a:rPr lang="zh-CN" altLang="en-US" dirty="0"/>
              <a:t>一、我国学前教育事业发展方针和行政管理原则</a:t>
            </a:r>
          </a:p>
          <a:p>
            <a:pPr marL="0" indent="0">
              <a:buNone/>
            </a:pPr>
            <a:r>
              <a:rPr lang="zh-CN" altLang="en-US" dirty="0"/>
              <a:t>（一）我国学前教育事业发展方针</a:t>
            </a:r>
          </a:p>
          <a:p>
            <a:pPr marL="0" indent="0">
              <a:buNone/>
            </a:pPr>
            <a:r>
              <a:rPr lang="zh-CN" altLang="en-US" dirty="0"/>
              <a:t>我国学前教育事业发展方针的确立经历了一个逐步明确的过程。</a:t>
            </a:r>
            <a:r>
              <a:rPr lang="en-US" altLang="zh-CN" dirty="0"/>
              <a:t>1951</a:t>
            </a:r>
            <a:r>
              <a:rPr lang="zh-CN" altLang="en-US" dirty="0"/>
              <a:t>年，政务院</a:t>
            </a:r>
            <a:r>
              <a:rPr lang="en-US" altLang="zh-CN" dirty="0"/>
              <a:t>《</a:t>
            </a:r>
            <a:r>
              <a:rPr lang="zh-CN" altLang="en-US" dirty="0"/>
              <a:t>关于改革学制的决定</a:t>
            </a:r>
            <a:r>
              <a:rPr lang="en-US" altLang="zh-CN" dirty="0"/>
              <a:t>》</a:t>
            </a:r>
            <a:r>
              <a:rPr lang="zh-CN" altLang="en-US" dirty="0"/>
              <a:t>规定，“幼儿园应该在有条件的城市首先建立，然后逐步推广”。</a:t>
            </a:r>
          </a:p>
        </p:txBody>
      </p:sp>
    </p:spTree>
    <p:extLst>
      <p:ext uri="{BB962C8B-B14F-4D97-AF65-F5344CB8AC3E}">
        <p14:creationId xmlns:p14="http://schemas.microsoft.com/office/powerpoint/2010/main" val="36573335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FBE7-DBC4-5991-62FE-5EE6C32EA2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320BD3A-6C57-28D4-F6A2-269221036B3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C61613F-3D20-CC87-3124-03170D49B47C}"/>
              </a:ext>
            </a:extLst>
          </p:cNvPr>
          <p:cNvSpPr>
            <a:spLocks noGrp="1"/>
          </p:cNvSpPr>
          <p:nvPr>
            <p:ph idx="1"/>
          </p:nvPr>
        </p:nvSpPr>
        <p:spPr/>
        <p:txBody>
          <a:bodyPr>
            <a:normAutofit/>
          </a:bodyPr>
          <a:lstStyle/>
          <a:p>
            <a:pPr marL="0" indent="0">
              <a:buNone/>
            </a:pPr>
            <a:r>
              <a:rPr lang="en-US" altLang="zh-CN" dirty="0"/>
              <a:t>1956</a:t>
            </a:r>
            <a:r>
              <a:rPr lang="zh-CN" altLang="en-US" dirty="0"/>
              <a:t>年，内务部、教育部和卫生部联合颁发了</a:t>
            </a:r>
            <a:r>
              <a:rPr lang="en-US" altLang="zh-CN" dirty="0"/>
              <a:t>《</a:t>
            </a:r>
            <a:r>
              <a:rPr lang="zh-CN" altLang="en-US" dirty="0"/>
              <a:t>关于托儿所和幼儿园几个问题的联合通知</a:t>
            </a:r>
            <a:r>
              <a:rPr lang="en-US" altLang="zh-CN" dirty="0"/>
              <a:t>》</a:t>
            </a:r>
            <a:r>
              <a:rPr lang="zh-CN" altLang="en-US" dirty="0"/>
              <a:t>，指出“托儿所和幼儿园必须有相应的增加</a:t>
            </a:r>
            <a:r>
              <a:rPr lang="en-US" altLang="zh-CN" dirty="0"/>
              <a:t>……</a:t>
            </a:r>
            <a:r>
              <a:rPr lang="zh-CN" altLang="en-US" dirty="0"/>
              <a:t>在城市中由厂矿、企业、机关团体、群众举办，在农村提倡农业生产合作社举办。”</a:t>
            </a:r>
          </a:p>
        </p:txBody>
      </p:sp>
    </p:spTree>
    <p:extLst>
      <p:ext uri="{BB962C8B-B14F-4D97-AF65-F5344CB8AC3E}">
        <p14:creationId xmlns:p14="http://schemas.microsoft.com/office/powerpoint/2010/main" val="3209799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755F5-3A8C-3866-5C66-B440F3486B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BE7B69-540F-69D0-62E0-94813B4D9EA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5E208CE-FD2E-88F3-52E5-35DA5FF9196C}"/>
              </a:ext>
            </a:extLst>
          </p:cNvPr>
          <p:cNvSpPr>
            <a:spLocks noGrp="1"/>
          </p:cNvSpPr>
          <p:nvPr>
            <p:ph idx="1"/>
          </p:nvPr>
        </p:nvSpPr>
        <p:spPr/>
        <p:txBody>
          <a:bodyPr>
            <a:normAutofit/>
          </a:bodyPr>
          <a:lstStyle/>
          <a:p>
            <a:pPr marL="0" indent="0">
              <a:buNone/>
            </a:pPr>
            <a:r>
              <a:rPr lang="en-US" altLang="zh-CN" dirty="0"/>
              <a:t>1978</a:t>
            </a:r>
            <a:r>
              <a:rPr lang="zh-CN" altLang="en-US" dirty="0"/>
              <a:t>年的十一届三中全会，党和政府明确了我国教育发展的指导思想，提出“调整、改革、整顿、提高”的八字方针。</a:t>
            </a:r>
            <a:r>
              <a:rPr lang="en-US" altLang="zh-CN" dirty="0"/>
              <a:t>1979</a:t>
            </a:r>
            <a:r>
              <a:rPr lang="zh-CN" altLang="en-US" dirty="0"/>
              <a:t>年</a:t>
            </a:r>
            <a:r>
              <a:rPr lang="en-US" altLang="zh-CN" dirty="0"/>
              <a:t>《</a:t>
            </a:r>
            <a:r>
              <a:rPr lang="zh-CN" altLang="en-US" dirty="0"/>
              <a:t>全国托幼工作会议纪要</a:t>
            </a:r>
            <a:r>
              <a:rPr lang="en-US" altLang="zh-CN" dirty="0"/>
              <a:t>》</a:t>
            </a:r>
            <a:r>
              <a:rPr lang="zh-CN" altLang="en-US" dirty="0"/>
              <a:t>指出，要“坚持两条腿走路的方针”。</a:t>
            </a:r>
          </a:p>
        </p:txBody>
      </p:sp>
    </p:spTree>
    <p:extLst>
      <p:ext uri="{BB962C8B-B14F-4D97-AF65-F5344CB8AC3E}">
        <p14:creationId xmlns:p14="http://schemas.microsoft.com/office/powerpoint/2010/main" val="11432305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8002-A185-12A5-1BC2-F429869400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CE8C8C-3404-4F15-8B75-0F81BF9F035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C1AB614-CA85-366D-80AF-B729DC5FA5B1}"/>
              </a:ext>
            </a:extLst>
          </p:cNvPr>
          <p:cNvSpPr>
            <a:spLocks noGrp="1"/>
          </p:cNvSpPr>
          <p:nvPr>
            <p:ph idx="1"/>
          </p:nvPr>
        </p:nvSpPr>
        <p:spPr/>
        <p:txBody>
          <a:bodyPr>
            <a:normAutofit/>
          </a:bodyPr>
          <a:lstStyle/>
          <a:p>
            <a:pPr marL="0" indent="0">
              <a:buNone/>
            </a:pPr>
            <a:r>
              <a:rPr lang="en-US" altLang="zh-CN" dirty="0"/>
              <a:t>1983</a:t>
            </a:r>
            <a:r>
              <a:rPr lang="zh-CN" altLang="en-US" dirty="0"/>
              <a:t>年</a:t>
            </a:r>
            <a:r>
              <a:rPr lang="en-US" altLang="zh-CN" dirty="0"/>
              <a:t>9</a:t>
            </a:r>
            <a:r>
              <a:rPr lang="zh-CN" altLang="en-US" dirty="0"/>
              <a:t>月教育部发布了</a:t>
            </a:r>
            <a:r>
              <a:rPr lang="en-US" altLang="zh-CN" dirty="0"/>
              <a:t>《</a:t>
            </a:r>
            <a:r>
              <a:rPr lang="zh-CN" altLang="en-US" dirty="0"/>
              <a:t>关于发展农村幼儿教育的几点意见</a:t>
            </a:r>
            <a:r>
              <a:rPr lang="en-US" altLang="zh-CN" dirty="0"/>
              <a:t>》</a:t>
            </a:r>
            <a:r>
              <a:rPr lang="zh-CN" altLang="en-US" dirty="0"/>
              <a:t>，又一次明确提出，“在我们这样一个人口众多、经济尚不够发达的国家，发展幼儿教育必须坚持‘两条腿走路’的方针。”</a:t>
            </a:r>
          </a:p>
        </p:txBody>
      </p:sp>
    </p:spTree>
    <p:extLst>
      <p:ext uri="{BB962C8B-B14F-4D97-AF65-F5344CB8AC3E}">
        <p14:creationId xmlns:p14="http://schemas.microsoft.com/office/powerpoint/2010/main" val="20818101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6474-5787-14E4-A6C8-58C34B572C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815B0F-22CA-9604-5894-3329B5955FF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D824EDE-2E2C-A508-F944-D9FF09F83853}"/>
              </a:ext>
            </a:extLst>
          </p:cNvPr>
          <p:cNvSpPr>
            <a:spLocks noGrp="1"/>
          </p:cNvSpPr>
          <p:nvPr>
            <p:ph idx="1"/>
          </p:nvPr>
        </p:nvSpPr>
        <p:spPr/>
        <p:txBody>
          <a:bodyPr>
            <a:normAutofit/>
          </a:bodyPr>
          <a:lstStyle/>
          <a:p>
            <a:pPr marL="0" indent="0">
              <a:buNone/>
            </a:pPr>
            <a:r>
              <a:rPr lang="zh-CN" altLang="en-US" dirty="0"/>
              <a:t>针对农村学前教育事业的发展，明确指出，“农村应以群众集体办园为主，充分调动社（乡）、队（村）的积极性；县镇则应大力提倡机关、厂矿企事业、街道办园，并支持群众个人办园。与此同时，要积极恢复和发展教育部门办的幼儿园”。</a:t>
            </a:r>
          </a:p>
        </p:txBody>
      </p:sp>
    </p:spTree>
    <p:extLst>
      <p:ext uri="{BB962C8B-B14F-4D97-AF65-F5344CB8AC3E}">
        <p14:creationId xmlns:p14="http://schemas.microsoft.com/office/powerpoint/2010/main" val="21607879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C735-1EFA-00A5-E182-71453B15B9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D00F51-A417-6F69-EE71-4D615C0BF25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DDB812C-DC4A-20B4-B84E-830C3CAF456D}"/>
              </a:ext>
            </a:extLst>
          </p:cNvPr>
          <p:cNvSpPr>
            <a:spLocks noGrp="1"/>
          </p:cNvSpPr>
          <p:nvPr>
            <p:ph idx="1"/>
          </p:nvPr>
        </p:nvSpPr>
        <p:spPr/>
        <p:txBody>
          <a:bodyPr>
            <a:normAutofit/>
          </a:bodyPr>
          <a:lstStyle/>
          <a:p>
            <a:pPr marL="0" indent="0">
              <a:buNone/>
            </a:pPr>
            <a:r>
              <a:rPr lang="zh-CN" altLang="en-US" dirty="0"/>
              <a:t>“两条腿走路”实际上就是国家教育部门办园与社会各方面力量办园、集体与个体民众办园、公办和民办两条途径并举。</a:t>
            </a:r>
          </a:p>
        </p:txBody>
      </p:sp>
    </p:spTree>
    <p:extLst>
      <p:ext uri="{BB962C8B-B14F-4D97-AF65-F5344CB8AC3E}">
        <p14:creationId xmlns:p14="http://schemas.microsoft.com/office/powerpoint/2010/main" val="30534424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81BC-E587-B4F0-B01F-511D32641D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BB84E0-F4C8-8738-78DB-F5D3FBD2646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FD7431B-76DE-ED90-77D4-8E698F736B80}"/>
              </a:ext>
            </a:extLst>
          </p:cNvPr>
          <p:cNvSpPr>
            <a:spLocks noGrp="1"/>
          </p:cNvSpPr>
          <p:nvPr>
            <p:ph idx="1"/>
          </p:nvPr>
        </p:nvSpPr>
        <p:spPr/>
        <p:txBody>
          <a:bodyPr>
            <a:normAutofit/>
          </a:bodyPr>
          <a:lstStyle/>
          <a:p>
            <a:pPr marL="0" indent="0">
              <a:buNone/>
            </a:pPr>
            <a:r>
              <a:rPr lang="en-US" altLang="zh-CN" dirty="0"/>
              <a:t>1988</a:t>
            </a:r>
            <a:r>
              <a:rPr lang="zh-CN" altLang="en-US" dirty="0"/>
              <a:t>年，国务院办公厅转发了</a:t>
            </a:r>
            <a:r>
              <a:rPr lang="en-US" altLang="zh-CN" dirty="0"/>
              <a:t>《</a:t>
            </a:r>
            <a:r>
              <a:rPr lang="zh-CN" altLang="en-US" dirty="0"/>
              <a:t>国家教委等部门关于加强幼儿教育工作的意见</a:t>
            </a:r>
            <a:r>
              <a:rPr lang="en-US" altLang="zh-CN" dirty="0"/>
              <a:t>》</a:t>
            </a:r>
            <a:r>
              <a:rPr lang="zh-CN" altLang="en-US" dirty="0"/>
              <a:t>（</a:t>
            </a:r>
            <a:r>
              <a:rPr lang="en-US" altLang="zh-CN" dirty="0"/>
              <a:t>38</a:t>
            </a:r>
            <a:r>
              <a:rPr lang="zh-CN" altLang="en-US" dirty="0"/>
              <a:t>号文件），将我国学前教育事业发展方针明确表述为：“动员和依靠社会各方面力量，通过多种渠道、多种形式发展幼儿教育事业。”</a:t>
            </a:r>
          </a:p>
        </p:txBody>
      </p:sp>
    </p:spTree>
    <p:extLst>
      <p:ext uri="{BB962C8B-B14F-4D97-AF65-F5344CB8AC3E}">
        <p14:creationId xmlns:p14="http://schemas.microsoft.com/office/powerpoint/2010/main" val="46011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3FD1-2F0B-9D5F-B7BF-6AEC744B559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CBBF9C-CBA8-D32E-65B4-FE3421F989E2}"/>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D0C07AC7-7994-65CB-9932-E4DC11F01AFB}"/>
              </a:ext>
            </a:extLst>
          </p:cNvPr>
          <p:cNvSpPr>
            <a:spLocks noGrp="1"/>
          </p:cNvSpPr>
          <p:nvPr>
            <p:ph idx="1"/>
          </p:nvPr>
        </p:nvSpPr>
        <p:spPr/>
        <p:txBody>
          <a:bodyPr>
            <a:normAutofit/>
          </a:bodyPr>
          <a:lstStyle/>
          <a:p>
            <a:pPr marL="0" indent="0">
              <a:buNone/>
            </a:pPr>
            <a:r>
              <a:rPr lang="zh-CN" altLang="en-US" dirty="0"/>
              <a:t>国家的统治权正是通过行政这一政务活动而发挥作用的。在我国，行政指的是国务院和部门、各省市、自治区人民政府以及区县等行政机关对国家政治、经济、教育、体育、文化等方面的事务进行的管理。</a:t>
            </a:r>
          </a:p>
        </p:txBody>
      </p:sp>
    </p:spTree>
    <p:extLst>
      <p:ext uri="{BB962C8B-B14F-4D97-AF65-F5344CB8AC3E}">
        <p14:creationId xmlns:p14="http://schemas.microsoft.com/office/powerpoint/2010/main" val="23272084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EFB03-CB31-1FE5-A8C5-2EE520F950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FF44CD5-44B8-ACF7-73A4-9D0C2F5EFA7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5B99F06-FADF-A871-F252-7F8673B69A27}"/>
              </a:ext>
            </a:extLst>
          </p:cNvPr>
          <p:cNvSpPr>
            <a:spLocks noGrp="1"/>
          </p:cNvSpPr>
          <p:nvPr>
            <p:ph idx="1"/>
          </p:nvPr>
        </p:nvSpPr>
        <p:spPr/>
        <p:txBody>
          <a:bodyPr>
            <a:normAutofit/>
          </a:bodyPr>
          <a:lstStyle/>
          <a:p>
            <a:pPr marL="0" indent="0">
              <a:buNone/>
            </a:pPr>
            <a:r>
              <a:rPr lang="en-US" altLang="zh-CN" dirty="0"/>
              <a:t>1989</a:t>
            </a:r>
            <a:r>
              <a:rPr lang="zh-CN" altLang="en-US" dirty="0"/>
              <a:t>年颁布并实施的</a:t>
            </a:r>
            <a:r>
              <a:rPr lang="en-US" altLang="zh-CN" dirty="0"/>
              <a:t>《</a:t>
            </a:r>
            <a:r>
              <a:rPr lang="zh-CN" altLang="en-US" dirty="0"/>
              <a:t>幼儿园管理条例</a:t>
            </a:r>
            <a:r>
              <a:rPr lang="en-US" altLang="zh-CN" dirty="0"/>
              <a:t>》</a:t>
            </a:r>
            <a:r>
              <a:rPr lang="zh-CN" altLang="en-US" dirty="0"/>
              <a:t>，将这一方针写入其中，以便贯彻实施，推动全国学前教育事业的发展。</a:t>
            </a:r>
            <a:endParaRPr lang="en-US" altLang="zh-CN" dirty="0"/>
          </a:p>
          <a:p>
            <a:pPr marL="0" indent="0">
              <a:buNone/>
            </a:pPr>
            <a:r>
              <a:rPr lang="zh-CN" altLang="en-US" dirty="0"/>
              <a:t>这里，对我国幼儿教育事业发展方针作进一步解释和说明。</a:t>
            </a:r>
          </a:p>
        </p:txBody>
      </p:sp>
    </p:spTree>
    <p:extLst>
      <p:ext uri="{BB962C8B-B14F-4D97-AF65-F5344CB8AC3E}">
        <p14:creationId xmlns:p14="http://schemas.microsoft.com/office/powerpoint/2010/main" val="15945277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6F21-642D-80EC-8DA8-9BB6907437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B86D7B-5F17-A301-FE2E-0296FBF7698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B1835E9-7740-DACA-72E0-C96D55B5635E}"/>
              </a:ext>
            </a:extLst>
          </p:cNvPr>
          <p:cNvSpPr>
            <a:spLocks noGrp="1"/>
          </p:cNvSpPr>
          <p:nvPr>
            <p:ph idx="1"/>
          </p:nvPr>
        </p:nvSpPr>
        <p:spPr/>
        <p:txBody>
          <a:bodyPr>
            <a:normAutofit/>
          </a:bodyPr>
          <a:lstStyle/>
          <a:p>
            <a:pPr marL="0" indent="0">
              <a:buNone/>
            </a:pPr>
            <a:r>
              <a:rPr lang="en-US" altLang="zh-CN" dirty="0"/>
              <a:t>1. </a:t>
            </a:r>
            <a:r>
              <a:rPr lang="zh-CN" altLang="en-US" dirty="0"/>
              <a:t>发展学前教育必须坚持多渠道</a:t>
            </a:r>
          </a:p>
          <a:p>
            <a:pPr marL="0" indent="0">
              <a:buNone/>
            </a:pPr>
            <a:r>
              <a:rPr lang="zh-CN" altLang="en-US" dirty="0"/>
              <a:t>发展学前教育必须坚持办园途径的多种渠道，而不能是单一渠道，不仅要由地方政府举办，更重要的是要动员和依靠各部门、各单位、群众团体以及公民个人等社会力量来兴办；不仅要有全民性质的以及大量集体性质的幼儿园，还应当有个人举办的个体幼儿园。</a:t>
            </a:r>
          </a:p>
        </p:txBody>
      </p:sp>
    </p:spTree>
    <p:extLst>
      <p:ext uri="{BB962C8B-B14F-4D97-AF65-F5344CB8AC3E}">
        <p14:creationId xmlns:p14="http://schemas.microsoft.com/office/powerpoint/2010/main" val="40858055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0A4C-2C3B-EE09-B04D-C3CED8C966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4DC31F-8912-CBE1-28AE-3E72B47536E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47806EE-11E8-2D80-9203-DCBCD92982B2}"/>
              </a:ext>
            </a:extLst>
          </p:cNvPr>
          <p:cNvSpPr>
            <a:spLocks noGrp="1"/>
          </p:cNvSpPr>
          <p:nvPr>
            <p:ph idx="1"/>
          </p:nvPr>
        </p:nvSpPr>
        <p:spPr/>
        <p:txBody>
          <a:bodyPr>
            <a:normAutofit/>
          </a:bodyPr>
          <a:lstStyle/>
          <a:p>
            <a:pPr marL="0" indent="0">
              <a:buNone/>
            </a:pPr>
            <a:r>
              <a:rPr lang="zh-CN" altLang="en-US" dirty="0"/>
              <a:t>学前教育的发展要适应社会政治和经济的要求，不断拓宽发展渠道。</a:t>
            </a:r>
            <a:r>
              <a:rPr lang="en-US" altLang="zh-CN" dirty="0"/>
              <a:t>20</a:t>
            </a:r>
            <a:r>
              <a:rPr lang="zh-CN" altLang="en-US" dirty="0"/>
              <a:t>世纪</a:t>
            </a:r>
            <a:r>
              <a:rPr lang="en-US" altLang="zh-CN" dirty="0"/>
              <a:t>80</a:t>
            </a:r>
            <a:r>
              <a:rPr lang="zh-CN" altLang="en-US" dirty="0"/>
              <a:t>年代以前，我国城镇以国营经济为主的企事业单位办园，作为后勤福利，提供比较稳定的经费，同时也有相当一部分是街道集体举办的自负盈亏的幼儿园；乡村由乡村群众集体举办为主，由乡村和群众集资筹措经费。</a:t>
            </a:r>
          </a:p>
        </p:txBody>
      </p:sp>
    </p:spTree>
    <p:extLst>
      <p:ext uri="{BB962C8B-B14F-4D97-AF65-F5344CB8AC3E}">
        <p14:creationId xmlns:p14="http://schemas.microsoft.com/office/powerpoint/2010/main" val="544083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FE84-3F1E-728A-FFAC-21BA88A562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E2454FC-4B66-63CC-F613-97328C1DF87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CACF10D-11B8-66FA-2678-4CAE393C4B64}"/>
              </a:ext>
            </a:extLst>
          </p:cNvPr>
          <p:cNvSpPr>
            <a:spLocks noGrp="1"/>
          </p:cNvSpPr>
          <p:nvPr>
            <p:ph idx="1"/>
          </p:nvPr>
        </p:nvSpPr>
        <p:spPr/>
        <p:txBody>
          <a:bodyPr>
            <a:normAutofit/>
          </a:bodyPr>
          <a:lstStyle/>
          <a:p>
            <a:pPr marL="0" indent="0">
              <a:buNone/>
            </a:pPr>
            <a:r>
              <a:rPr lang="zh-CN" altLang="en-US" dirty="0"/>
              <a:t>进入</a:t>
            </a:r>
            <a:r>
              <a:rPr lang="en-US" altLang="zh-CN" dirty="0"/>
              <a:t>20</a:t>
            </a:r>
            <a:r>
              <a:rPr lang="zh-CN" altLang="en-US" dirty="0"/>
              <a:t>世纪</a:t>
            </a:r>
            <a:r>
              <a:rPr lang="en-US" altLang="zh-CN" dirty="0"/>
              <a:t>90</a:t>
            </a:r>
            <a:r>
              <a:rPr lang="zh-CN" altLang="en-US" dirty="0"/>
              <a:t>年代以后，伴随国家经济体制转型，办园途径进一步扩大，各种社会力量举办学前教育机构的热情日益高涨，个人、社会团体等举办的民办园显著增加，同时还出现了新的办园体制，比如企业公司办园、联合办园、合作办园等，部分企业单位幼儿园也有转而由个体、团体承办的现象，实行国有民营。</a:t>
            </a:r>
          </a:p>
        </p:txBody>
      </p:sp>
    </p:spTree>
    <p:extLst>
      <p:ext uri="{BB962C8B-B14F-4D97-AF65-F5344CB8AC3E}">
        <p14:creationId xmlns:p14="http://schemas.microsoft.com/office/powerpoint/2010/main" val="6922762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7237-08A8-C5E5-D239-BC547B3122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5A30FA-A8FA-309B-7B50-21B39BE5B05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E488F5E-CF3E-9A04-6763-1665F7A58069}"/>
              </a:ext>
            </a:extLst>
          </p:cNvPr>
          <p:cNvSpPr>
            <a:spLocks noGrp="1"/>
          </p:cNvSpPr>
          <p:nvPr>
            <p:ph idx="1"/>
          </p:nvPr>
        </p:nvSpPr>
        <p:spPr/>
        <p:txBody>
          <a:bodyPr>
            <a:normAutofit/>
          </a:bodyPr>
          <a:lstStyle/>
          <a:p>
            <a:pPr marL="0" indent="0">
              <a:buNone/>
            </a:pPr>
            <a:r>
              <a:rPr lang="zh-CN" altLang="en-US" dirty="0"/>
              <a:t>近年来，学前教育发展出现了多元化趋向，特别是民办园得到了比较大的发展，成为学前教育的重要力量，事业发展渠道大大拓宽。</a:t>
            </a:r>
          </a:p>
        </p:txBody>
      </p:sp>
    </p:spTree>
    <p:extLst>
      <p:ext uri="{BB962C8B-B14F-4D97-AF65-F5344CB8AC3E}">
        <p14:creationId xmlns:p14="http://schemas.microsoft.com/office/powerpoint/2010/main" val="32295577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0C3A-1F0B-B0E8-E35C-749BB0E7D2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BE3BBF4-E682-6A48-62B7-03F61B6A162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6B04955-5746-2FCE-AD00-ABCDD1E04478}"/>
              </a:ext>
            </a:extLst>
          </p:cNvPr>
          <p:cNvSpPr>
            <a:spLocks noGrp="1"/>
          </p:cNvSpPr>
          <p:nvPr>
            <p:ph idx="1"/>
          </p:nvPr>
        </p:nvSpPr>
        <p:spPr/>
        <p:txBody>
          <a:bodyPr>
            <a:normAutofit/>
          </a:bodyPr>
          <a:lstStyle/>
          <a:p>
            <a:pPr marL="0" indent="0">
              <a:buNone/>
            </a:pPr>
            <a:r>
              <a:rPr lang="en-US" altLang="zh-CN" dirty="0"/>
              <a:t>2. </a:t>
            </a:r>
            <a:r>
              <a:rPr lang="zh-CN" altLang="en-US" dirty="0"/>
              <a:t>学前教育的组织形式要因地制宜、灵活多样</a:t>
            </a:r>
          </a:p>
          <a:p>
            <a:pPr marL="0" indent="0">
              <a:buNone/>
            </a:pPr>
            <a:r>
              <a:rPr lang="zh-CN" altLang="en-US" dirty="0"/>
              <a:t>学前教育的组织形式要坚持多样化，而不是单一的形式。随着社会的发展，科学的进步，人们对早期教育的认识也在不断深化，学前教育概念的内涵更加丰富和扩展了。</a:t>
            </a:r>
          </a:p>
        </p:txBody>
      </p:sp>
    </p:spTree>
    <p:extLst>
      <p:ext uri="{BB962C8B-B14F-4D97-AF65-F5344CB8AC3E}">
        <p14:creationId xmlns:p14="http://schemas.microsoft.com/office/powerpoint/2010/main" val="20437641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5DFF-8B71-3AD7-6DA8-B8E542C0EB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B0C75F-3E88-6ACC-CE46-8E2561E8137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D179E55-CFC2-9B79-2E66-CBF8BE8F9F51}"/>
              </a:ext>
            </a:extLst>
          </p:cNvPr>
          <p:cNvSpPr>
            <a:spLocks noGrp="1"/>
          </p:cNvSpPr>
          <p:nvPr>
            <p:ph idx="1"/>
          </p:nvPr>
        </p:nvSpPr>
        <p:spPr/>
        <p:txBody>
          <a:bodyPr>
            <a:normAutofit/>
          </a:bodyPr>
          <a:lstStyle/>
          <a:p>
            <a:pPr marL="0" indent="0">
              <a:buNone/>
            </a:pPr>
            <a:r>
              <a:rPr lang="zh-CN" altLang="en-US" dirty="0"/>
              <a:t>学前教育不再等同于幼儿园机构教育，家庭对儿童有着不可替代的作用，加之各种传媒和社会环境等，对幼儿发展也具有重要的影响作用。因此，学前教育要重视家庭教育和社会教育。学前教育组织形式要从以往的相对单一化、正规化向多样化发展。</a:t>
            </a:r>
          </a:p>
        </p:txBody>
      </p:sp>
    </p:spTree>
    <p:extLst>
      <p:ext uri="{BB962C8B-B14F-4D97-AF65-F5344CB8AC3E}">
        <p14:creationId xmlns:p14="http://schemas.microsoft.com/office/powerpoint/2010/main" val="2135653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45DA8-459A-323A-12B7-94D0FD5B73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E22A85-0F92-7780-23F2-B23380778EC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11D9AF7-FEEE-9833-8042-AA6763A724B4}"/>
              </a:ext>
            </a:extLst>
          </p:cNvPr>
          <p:cNvSpPr>
            <a:spLocks noGrp="1"/>
          </p:cNvSpPr>
          <p:nvPr>
            <p:ph idx="1"/>
          </p:nvPr>
        </p:nvSpPr>
        <p:spPr/>
        <p:txBody>
          <a:bodyPr>
            <a:normAutofit/>
          </a:bodyPr>
          <a:lstStyle/>
          <a:p>
            <a:pPr marL="0" indent="0">
              <a:buNone/>
            </a:pPr>
            <a:r>
              <a:rPr lang="zh-CN" altLang="en-US" dirty="0"/>
              <a:t>我国学前教育以往是以正规机构教育为主的结构。学前教育发展受经济和人口两大要素的制约，在我们这样一个人口众多的经济不发达国家，要为学龄前儿童提供广泛的受教育机会，仅靠发展正规的机构教育是不现实的。</a:t>
            </a:r>
          </a:p>
        </p:txBody>
      </p:sp>
    </p:spTree>
    <p:extLst>
      <p:ext uri="{BB962C8B-B14F-4D97-AF65-F5344CB8AC3E}">
        <p14:creationId xmlns:p14="http://schemas.microsoft.com/office/powerpoint/2010/main" val="27308781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78B1A-289F-327C-B27E-A19CE091B9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9EB228-AB53-50B1-BFB6-817CF445129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8DC4C12-DE5C-E56F-2603-BC89EF002882}"/>
              </a:ext>
            </a:extLst>
          </p:cNvPr>
          <p:cNvSpPr>
            <a:spLocks noGrp="1"/>
          </p:cNvSpPr>
          <p:nvPr>
            <p:ph idx="1"/>
          </p:nvPr>
        </p:nvSpPr>
        <p:spPr/>
        <p:txBody>
          <a:bodyPr>
            <a:normAutofit/>
          </a:bodyPr>
          <a:lstStyle/>
          <a:p>
            <a:pPr marL="0" indent="0">
              <a:buNone/>
            </a:pPr>
            <a:r>
              <a:rPr lang="zh-CN" altLang="en-US" dirty="0"/>
              <a:t>从世界学前教育发展趋势看，学前教育呈现多形式多功能，非正规占有较大比重，这也表明其区别于普通学校教育的独特性。其实，我国</a:t>
            </a:r>
            <a:r>
              <a:rPr lang="en-US" altLang="zh-CN" dirty="0"/>
              <a:t>20</a:t>
            </a:r>
            <a:r>
              <a:rPr lang="zh-CN" altLang="en-US" dirty="0"/>
              <a:t>世纪</a:t>
            </a:r>
            <a:r>
              <a:rPr lang="en-US" altLang="zh-CN" dirty="0"/>
              <a:t>90</a:t>
            </a:r>
            <a:r>
              <a:rPr lang="zh-CN" altLang="en-US" dirty="0"/>
              <a:t>年代以来就在探索各种非正规教育形式，充分发掘社会和社区中的人力物力资源，因地制宜，发展学前教育，为大多数儿童提供尽可能多的学前教育机会。</a:t>
            </a:r>
          </a:p>
        </p:txBody>
      </p:sp>
    </p:spTree>
    <p:extLst>
      <p:ext uri="{BB962C8B-B14F-4D97-AF65-F5344CB8AC3E}">
        <p14:creationId xmlns:p14="http://schemas.microsoft.com/office/powerpoint/2010/main" val="21418416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02B5F-6483-4DFD-6DFD-342F1FF3B4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4D4822-5EB7-E777-66CA-82E9F2F0E68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0A4AE5E-EB01-D869-6CE0-F3B33AEC7801}"/>
              </a:ext>
            </a:extLst>
          </p:cNvPr>
          <p:cNvSpPr>
            <a:spLocks noGrp="1"/>
          </p:cNvSpPr>
          <p:nvPr>
            <p:ph idx="1"/>
          </p:nvPr>
        </p:nvSpPr>
        <p:spPr/>
        <p:txBody>
          <a:bodyPr>
            <a:normAutofit/>
          </a:bodyPr>
          <a:lstStyle/>
          <a:p>
            <a:pPr marL="0" indent="0">
              <a:buNone/>
            </a:pPr>
            <a:r>
              <a:rPr lang="zh-CN" altLang="en-US" dirty="0"/>
              <a:t>特别是在一些边远贫困地区，积极尝试各种灵活多样的非正规教育形式，创出了宝贵的经验，如河北、安徽、广西等地区出现了幼儿活动站、游戏小组、巡回辅导站等，内蒙古草原牧区创建了“大篷车”流动幼儿园，解决了当地幼儿的学前教育问题，受到了广泛的支持和欢迎。</a:t>
            </a:r>
          </a:p>
        </p:txBody>
      </p:sp>
    </p:spTree>
    <p:extLst>
      <p:ext uri="{BB962C8B-B14F-4D97-AF65-F5344CB8AC3E}">
        <p14:creationId xmlns:p14="http://schemas.microsoft.com/office/powerpoint/2010/main" val="104693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87E0-0B7E-14F4-9201-CDBB5BF347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42AF2B8-C76F-16C2-EC58-3E867F7BB4E4}"/>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F3F0F045-77B7-899F-7F34-20E3EC841409}"/>
              </a:ext>
            </a:extLst>
          </p:cNvPr>
          <p:cNvSpPr>
            <a:spLocks noGrp="1"/>
          </p:cNvSpPr>
          <p:nvPr>
            <p:ph idx="1"/>
          </p:nvPr>
        </p:nvSpPr>
        <p:spPr/>
        <p:txBody>
          <a:bodyPr>
            <a:normAutofit/>
          </a:bodyPr>
          <a:lstStyle/>
          <a:p>
            <a:pPr marL="0" indent="0">
              <a:buNone/>
            </a:pPr>
            <a:r>
              <a:rPr lang="zh-CN" altLang="en-US" dirty="0"/>
              <a:t>广义的行政，与管理是同一个含义。美国行政学家怀德（</a:t>
            </a:r>
            <a:r>
              <a:rPr lang="en-US" altLang="zh-CN" dirty="0" err="1"/>
              <a:t>L.D.White</a:t>
            </a:r>
            <a:r>
              <a:rPr lang="zh-CN" altLang="en-US" dirty="0"/>
              <a:t>）在</a:t>
            </a:r>
            <a:r>
              <a:rPr lang="en-US" altLang="zh-CN" dirty="0"/>
              <a:t>《</a:t>
            </a:r>
            <a:r>
              <a:rPr lang="zh-CN" altLang="en-US" dirty="0"/>
              <a:t>行政学导论</a:t>
            </a:r>
            <a:r>
              <a:rPr lang="en-US" altLang="zh-CN" dirty="0"/>
              <a:t>》</a:t>
            </a:r>
            <a:r>
              <a:rPr lang="zh-CN" altLang="en-US" dirty="0"/>
              <a:t>（</a:t>
            </a:r>
            <a:r>
              <a:rPr lang="en-US" altLang="zh-CN" dirty="0"/>
              <a:t>1926</a:t>
            </a:r>
            <a:r>
              <a:rPr lang="zh-CN" altLang="en-US" dirty="0"/>
              <a:t>）中提出：“行政乃是为完成或实现一个政权机关所宣布的政策而采取的一切活动，或者为完成或实现某种目的对许多人所做的指挥、协调和控制。”各个社会组织、各个单位的管理都可以称之为行政管理。</a:t>
            </a:r>
          </a:p>
        </p:txBody>
      </p:sp>
    </p:spTree>
    <p:extLst>
      <p:ext uri="{BB962C8B-B14F-4D97-AF65-F5344CB8AC3E}">
        <p14:creationId xmlns:p14="http://schemas.microsoft.com/office/powerpoint/2010/main" val="52516637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CE01F-5F26-3D11-945D-DB893B5038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3AEC67-FE7F-156B-595A-39D8A1C5F2E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F8874E9-60CA-B048-D087-C280E4ED1AD9}"/>
              </a:ext>
            </a:extLst>
          </p:cNvPr>
          <p:cNvSpPr>
            <a:spLocks noGrp="1"/>
          </p:cNvSpPr>
          <p:nvPr>
            <p:ph idx="1"/>
          </p:nvPr>
        </p:nvSpPr>
        <p:spPr/>
        <p:txBody>
          <a:bodyPr>
            <a:normAutofit/>
          </a:bodyPr>
          <a:lstStyle/>
          <a:p>
            <a:pPr marL="0" indent="0">
              <a:buNone/>
            </a:pPr>
            <a:r>
              <a:rPr lang="zh-CN" altLang="en-US" dirty="0"/>
              <a:t>随着终身教育概念的提出，当前学前教育的社会职能已经不限于学前教育机构内的幼儿，而是扩展到家长和社区公众，与此同时，家长也是学前教育的重要力量和资源。</a:t>
            </a:r>
          </a:p>
        </p:txBody>
      </p:sp>
    </p:spTree>
    <p:extLst>
      <p:ext uri="{BB962C8B-B14F-4D97-AF65-F5344CB8AC3E}">
        <p14:creationId xmlns:p14="http://schemas.microsoft.com/office/powerpoint/2010/main" val="4061460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6369-FC63-3084-0269-4B23F17750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789183-B702-5FB8-7CA7-5CEE48457EA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8BF4289-189F-AB1E-940C-9CD31CD2FE54}"/>
              </a:ext>
            </a:extLst>
          </p:cNvPr>
          <p:cNvSpPr>
            <a:spLocks noGrp="1"/>
          </p:cNvSpPr>
          <p:nvPr>
            <p:ph idx="1"/>
          </p:nvPr>
        </p:nvSpPr>
        <p:spPr/>
        <p:txBody>
          <a:bodyPr>
            <a:normAutofit/>
          </a:bodyPr>
          <a:lstStyle/>
          <a:p>
            <a:pPr marL="0" indent="0">
              <a:buNone/>
            </a:pPr>
            <a:r>
              <a:rPr lang="zh-CN" altLang="en-US" dirty="0"/>
              <a:t>国务院颁发的</a:t>
            </a:r>
            <a:r>
              <a:rPr lang="en-US" altLang="zh-CN" dirty="0"/>
              <a:t>《</a:t>
            </a:r>
            <a:r>
              <a:rPr lang="zh-CN" altLang="en-US" dirty="0"/>
              <a:t>九十年代中国儿童发展纲要</a:t>
            </a:r>
            <a:r>
              <a:rPr lang="en-US" altLang="zh-CN" dirty="0"/>
              <a:t>》</a:t>
            </a:r>
            <a:r>
              <a:rPr lang="zh-CN" altLang="en-US" dirty="0"/>
              <a:t>中，不仅有直接指向儿童的指标，还有非儿童发展性指标：前者指儿童入园率；后者则是指</a:t>
            </a:r>
            <a:r>
              <a:rPr lang="en-US" altLang="zh-CN" dirty="0"/>
              <a:t>14</a:t>
            </a:r>
            <a:r>
              <a:rPr lang="zh-CN" altLang="en-US" dirty="0"/>
              <a:t>岁以下儿童家长接受科学育儿指导的百分比要逐步提高。</a:t>
            </a:r>
          </a:p>
        </p:txBody>
      </p:sp>
    </p:spTree>
    <p:extLst>
      <p:ext uri="{BB962C8B-B14F-4D97-AF65-F5344CB8AC3E}">
        <p14:creationId xmlns:p14="http://schemas.microsoft.com/office/powerpoint/2010/main" val="19127610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4AAE-2E9D-29B0-1453-CABC29CA53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5C42EE5-00E1-C3D4-6F33-FA4916C6919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D07F66D-593C-93EC-2B33-86ABDDE29D08}"/>
              </a:ext>
            </a:extLst>
          </p:cNvPr>
          <p:cNvSpPr>
            <a:spLocks noGrp="1"/>
          </p:cNvSpPr>
          <p:nvPr>
            <p:ph idx="1"/>
          </p:nvPr>
        </p:nvSpPr>
        <p:spPr/>
        <p:txBody>
          <a:bodyPr>
            <a:normAutofit/>
          </a:bodyPr>
          <a:lstStyle/>
          <a:p>
            <a:pPr marL="0" indent="0">
              <a:buNone/>
            </a:pPr>
            <a:r>
              <a:rPr lang="en-US" altLang="zh-CN" dirty="0"/>
              <a:t>1997</a:t>
            </a:r>
            <a:r>
              <a:rPr lang="zh-CN" altLang="en-US" dirty="0"/>
              <a:t>年</a:t>
            </a:r>
            <a:r>
              <a:rPr lang="en-US" altLang="zh-CN" dirty="0"/>
              <a:t>3</a:t>
            </a:r>
            <a:r>
              <a:rPr lang="zh-CN" altLang="en-US" dirty="0"/>
              <a:t>月，国家教委、全国妇联联合制订了</a:t>
            </a:r>
            <a:r>
              <a:rPr lang="en-US" altLang="zh-CN" dirty="0"/>
              <a:t>《</a:t>
            </a:r>
            <a:r>
              <a:rPr lang="zh-CN" altLang="en-US" dirty="0"/>
              <a:t>家长教育行为规范</a:t>
            </a:r>
            <a:r>
              <a:rPr lang="en-US" altLang="zh-CN" dirty="0"/>
              <a:t>》</a:t>
            </a:r>
            <a:r>
              <a:rPr lang="zh-CN" altLang="en-US" dirty="0"/>
              <a:t>并专门颁发通知。这表明，学前教育要通过教育家长，扩大社会宣传，增强公民的教育意识，鼓励公众关注、支持和参与学前教育，在此过程中提高其自身素质，也有利于创造良好的家庭和社会大环境，为儿童的发展带来积极影响。</a:t>
            </a:r>
          </a:p>
        </p:txBody>
      </p:sp>
    </p:spTree>
    <p:extLst>
      <p:ext uri="{BB962C8B-B14F-4D97-AF65-F5344CB8AC3E}">
        <p14:creationId xmlns:p14="http://schemas.microsoft.com/office/powerpoint/2010/main" val="7834313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227C-EC92-FE2B-7A5A-3D47F0881A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9FDFAD1-C931-FED7-E75D-E22D6FBE8F6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083C68D-DC7F-A7F9-EB8F-6E436372FA4E}"/>
              </a:ext>
            </a:extLst>
          </p:cNvPr>
          <p:cNvSpPr>
            <a:spLocks noGrp="1"/>
          </p:cNvSpPr>
          <p:nvPr>
            <p:ph idx="1"/>
          </p:nvPr>
        </p:nvSpPr>
        <p:spPr/>
        <p:txBody>
          <a:bodyPr>
            <a:normAutofit/>
          </a:bodyPr>
          <a:lstStyle/>
          <a:p>
            <a:pPr marL="0" indent="0">
              <a:buNone/>
            </a:pPr>
            <a:r>
              <a:rPr lang="zh-CN" altLang="en-US" dirty="0"/>
              <a:t>贯彻我国学前教育事业发展方针，一定要树立大教育观念，这就要求学前教育从自我封闭的体系中走出来，增强开放意识，将学前教育自身需要置于社会发展与经济变革的大背景中考虑，让学前教育与学校教育以及家庭、社会紧密联系，创造一体化的教育环境。</a:t>
            </a:r>
          </a:p>
        </p:txBody>
      </p:sp>
    </p:spTree>
    <p:extLst>
      <p:ext uri="{BB962C8B-B14F-4D97-AF65-F5344CB8AC3E}">
        <p14:creationId xmlns:p14="http://schemas.microsoft.com/office/powerpoint/2010/main" val="39759881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46CA-9ABD-072C-0711-7B98100CEC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BB9183-A22B-C6CA-EF04-E122BCDF1A8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9EEA347-1989-5C62-A28A-B9E64EAEB3F5}"/>
              </a:ext>
            </a:extLst>
          </p:cNvPr>
          <p:cNvSpPr>
            <a:spLocks noGrp="1"/>
          </p:cNvSpPr>
          <p:nvPr>
            <p:ph idx="1"/>
          </p:nvPr>
        </p:nvSpPr>
        <p:spPr/>
        <p:txBody>
          <a:bodyPr>
            <a:normAutofit/>
          </a:bodyPr>
          <a:lstStyle/>
          <a:p>
            <a:pPr marL="0" indent="0">
              <a:buNone/>
            </a:pPr>
            <a:r>
              <a:rPr lang="zh-CN" altLang="en-US" dirty="0"/>
              <a:t>学前教育要适应多种需要，要把办教育的形式和渠道途径两者综合起来加以考虑，拓宽发展空间，扩大教育的受益范围，为更多儿童提供受教育机会和条件，更好实现服务社会的功能。</a:t>
            </a:r>
          </a:p>
        </p:txBody>
      </p:sp>
    </p:spTree>
    <p:extLst>
      <p:ext uri="{BB962C8B-B14F-4D97-AF65-F5344CB8AC3E}">
        <p14:creationId xmlns:p14="http://schemas.microsoft.com/office/powerpoint/2010/main" val="39708584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9ABA-8E56-7FF7-838B-DA56FDB4A6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57F049C-411E-EB25-AE20-24A0FC9111B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8A264DD-E8D0-BEC7-56D6-6DEBC1163894}"/>
              </a:ext>
            </a:extLst>
          </p:cNvPr>
          <p:cNvSpPr>
            <a:spLocks noGrp="1"/>
          </p:cNvSpPr>
          <p:nvPr>
            <p:ph idx="1"/>
          </p:nvPr>
        </p:nvSpPr>
        <p:spPr/>
        <p:txBody>
          <a:bodyPr>
            <a:normAutofit/>
          </a:bodyPr>
          <a:lstStyle/>
          <a:p>
            <a:pPr marL="0" indent="0">
              <a:buNone/>
            </a:pPr>
            <a:r>
              <a:rPr lang="zh-CN" altLang="en-US" dirty="0"/>
              <a:t>处于经济体制转型的情况下，学前教育要主动适应社会的发展和变化，研究新情况，解决新问题，要从各地实际和不同需要出发，积极探索灵活多样的办学形式。例如，提供半日制或全日制、农村季节制等服务类型。</a:t>
            </a:r>
          </a:p>
        </p:txBody>
      </p:sp>
    </p:spTree>
    <p:extLst>
      <p:ext uri="{BB962C8B-B14F-4D97-AF65-F5344CB8AC3E}">
        <p14:creationId xmlns:p14="http://schemas.microsoft.com/office/powerpoint/2010/main" val="80844612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9FF1-5BF4-A036-6F4B-8B4D1E5150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BD949A-86A4-06E4-83A4-C40DF8CBE61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E323B0D-07CF-F890-CCF7-B931FAC41EF1}"/>
              </a:ext>
            </a:extLst>
          </p:cNvPr>
          <p:cNvSpPr>
            <a:spLocks noGrp="1"/>
          </p:cNvSpPr>
          <p:nvPr>
            <p:ph idx="1"/>
          </p:nvPr>
        </p:nvSpPr>
        <p:spPr/>
        <p:txBody>
          <a:bodyPr>
            <a:normAutofit/>
          </a:bodyPr>
          <a:lstStyle/>
          <a:p>
            <a:pPr marL="0" indent="0">
              <a:buNone/>
            </a:pPr>
            <a:r>
              <a:rPr lang="zh-CN" altLang="en-US" dirty="0"/>
              <a:t>还可以有交叉轮换制、周末开放等灵活服务的形式，又如同龄班、混合年龄班、亲子活动小组等正规与非正规结合的形式。</a:t>
            </a:r>
            <a:endParaRPr lang="en-US" altLang="zh-CN" dirty="0"/>
          </a:p>
          <a:p>
            <a:pPr marL="0" indent="0">
              <a:buNone/>
            </a:pPr>
            <a:r>
              <a:rPr lang="zh-CN" altLang="en-US" dirty="0"/>
              <a:t>总之，学前教育要在服务社会、满足多样化教育需求的同时，才能实现自身的发展壮大。</a:t>
            </a:r>
          </a:p>
          <a:p>
            <a:pPr marL="0" indent="0">
              <a:buNone/>
            </a:pPr>
            <a:endParaRPr lang="zh-CN" altLang="en-US" dirty="0"/>
          </a:p>
        </p:txBody>
      </p:sp>
    </p:spTree>
    <p:extLst>
      <p:ext uri="{BB962C8B-B14F-4D97-AF65-F5344CB8AC3E}">
        <p14:creationId xmlns:p14="http://schemas.microsoft.com/office/powerpoint/2010/main" val="16364761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CC2E3-DD20-37B8-7121-2B05D89723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142BE5-7554-8BDF-C28D-7D5E86E4A42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352BA17-DD5B-9855-AE03-D249B052B334}"/>
              </a:ext>
            </a:extLst>
          </p:cNvPr>
          <p:cNvSpPr>
            <a:spLocks noGrp="1"/>
          </p:cNvSpPr>
          <p:nvPr>
            <p:ph idx="1"/>
          </p:nvPr>
        </p:nvSpPr>
        <p:spPr/>
        <p:txBody>
          <a:bodyPr>
            <a:normAutofit/>
          </a:bodyPr>
          <a:lstStyle/>
          <a:p>
            <a:pPr marL="0" indent="0">
              <a:buNone/>
            </a:pPr>
            <a:r>
              <a:rPr lang="zh-CN" altLang="en-US" dirty="0"/>
              <a:t>（二）我国现行学前教育管理体制与管理原则</a:t>
            </a:r>
          </a:p>
          <a:p>
            <a:pPr marL="0" indent="0">
              <a:buNone/>
            </a:pPr>
            <a:r>
              <a:rPr lang="zh-CN" altLang="en-US" dirty="0"/>
              <a:t>在我国，国家对各级各类的教育管理实行中央和地方两级管理体制。随着新中国的建立到今天，随着学前教育事业的发展，相应的管理体制也在逐步建立和完善起来。</a:t>
            </a:r>
          </a:p>
        </p:txBody>
      </p:sp>
    </p:spTree>
    <p:extLst>
      <p:ext uri="{BB962C8B-B14F-4D97-AF65-F5344CB8AC3E}">
        <p14:creationId xmlns:p14="http://schemas.microsoft.com/office/powerpoint/2010/main" val="342849617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15C09-B1B2-A9F9-94EA-3740CE32AD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880AD39-ECBB-3AB4-B09D-F10626393E7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C129F84-FD79-4599-CF45-D5C6BC837A37}"/>
              </a:ext>
            </a:extLst>
          </p:cNvPr>
          <p:cNvSpPr>
            <a:spLocks noGrp="1"/>
          </p:cNvSpPr>
          <p:nvPr>
            <p:ph idx="1"/>
          </p:nvPr>
        </p:nvSpPr>
        <p:spPr/>
        <p:txBody>
          <a:bodyPr>
            <a:normAutofit/>
          </a:bodyPr>
          <a:lstStyle/>
          <a:p>
            <a:pPr marL="0" indent="0">
              <a:buNone/>
            </a:pPr>
            <a:r>
              <a:rPr lang="en-US" altLang="zh-CN" dirty="0"/>
              <a:t>1985</a:t>
            </a:r>
            <a:r>
              <a:rPr lang="zh-CN" altLang="en-US" dirty="0"/>
              <a:t>年，中共中央</a:t>
            </a:r>
            <a:r>
              <a:rPr lang="en-US" altLang="zh-CN" dirty="0"/>
              <a:t>《</a:t>
            </a:r>
            <a:r>
              <a:rPr lang="zh-CN" altLang="en-US" dirty="0"/>
              <a:t>关于教育体制改革的决定</a:t>
            </a:r>
            <a:r>
              <a:rPr lang="en-US" altLang="zh-CN" dirty="0"/>
              <a:t>》</a:t>
            </a:r>
            <a:r>
              <a:rPr lang="zh-CN" altLang="en-US" dirty="0"/>
              <a:t>进一步明确了“要把发展基础教育的责任交给地方”，指出，实行“基础教育地方负责、分级管理的原则，是发展我国教育事业、改革我国教育体制的基础一环”。学前教育属于基础教育的一部分，管理体制被确立为“地方负责、分级管理和有关部门分工负责”。</a:t>
            </a:r>
          </a:p>
        </p:txBody>
      </p:sp>
    </p:spTree>
    <p:extLst>
      <p:ext uri="{BB962C8B-B14F-4D97-AF65-F5344CB8AC3E}">
        <p14:creationId xmlns:p14="http://schemas.microsoft.com/office/powerpoint/2010/main" val="32596807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7616-4BEE-E8BB-B6ED-BCEE9F573BD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467301-9331-87CE-F026-C4D0F7A1D8D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823C3DD-8844-2AB8-90B3-9894A7A37084}"/>
              </a:ext>
            </a:extLst>
          </p:cNvPr>
          <p:cNvSpPr>
            <a:spLocks noGrp="1"/>
          </p:cNvSpPr>
          <p:nvPr>
            <p:ph idx="1"/>
          </p:nvPr>
        </p:nvSpPr>
        <p:spPr/>
        <p:txBody>
          <a:bodyPr>
            <a:normAutofit/>
          </a:bodyPr>
          <a:lstStyle/>
          <a:p>
            <a:pPr marL="0" indent="0">
              <a:buNone/>
            </a:pPr>
            <a:r>
              <a:rPr lang="en-US" altLang="zh-CN" dirty="0"/>
              <a:t>1987</a:t>
            </a:r>
            <a:r>
              <a:rPr lang="zh-CN" altLang="en-US" dirty="0"/>
              <a:t>年，国务院办公厅转发的原国家教委等部门</a:t>
            </a:r>
            <a:r>
              <a:rPr lang="en-US" altLang="zh-CN" dirty="0"/>
              <a:t>《</a:t>
            </a:r>
            <a:r>
              <a:rPr lang="zh-CN" altLang="en-US" dirty="0"/>
              <a:t>关于确立幼儿教育事业领导管理职责分工请示的通知</a:t>
            </a:r>
            <a:r>
              <a:rPr lang="en-US" altLang="zh-CN" dirty="0"/>
              <a:t>》</a:t>
            </a:r>
            <a:r>
              <a:rPr lang="zh-CN" altLang="en-US" dirty="0"/>
              <a:t>，明确了，幼儿教育事业“必须要在政府的统一领导下”，“实行地方负责、分级管理和有关部门分工负责”的原则。</a:t>
            </a:r>
          </a:p>
        </p:txBody>
      </p:sp>
    </p:spTree>
    <p:extLst>
      <p:ext uri="{BB962C8B-B14F-4D97-AF65-F5344CB8AC3E}">
        <p14:creationId xmlns:p14="http://schemas.microsoft.com/office/powerpoint/2010/main" val="293932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56C1-96DE-5704-A102-AD0E85E50F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5E3523-D6AF-70C2-9937-CBEA77E0F4B1}"/>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5E21D0A5-18AE-7321-FC07-80ECC603D849}"/>
              </a:ext>
            </a:extLst>
          </p:cNvPr>
          <p:cNvSpPr>
            <a:spLocks noGrp="1"/>
          </p:cNvSpPr>
          <p:nvPr>
            <p:ph idx="1"/>
          </p:nvPr>
        </p:nvSpPr>
        <p:spPr/>
        <p:txBody>
          <a:bodyPr>
            <a:normAutofit/>
          </a:bodyPr>
          <a:lstStyle/>
          <a:p>
            <a:pPr marL="0" indent="0">
              <a:buNone/>
            </a:pPr>
            <a:r>
              <a:rPr lang="zh-CN" altLang="en-US" dirty="0"/>
              <a:t>二、学前教育行政与管理体制</a:t>
            </a:r>
          </a:p>
          <a:p>
            <a:pPr marL="0" indent="0">
              <a:buNone/>
            </a:pPr>
            <a:r>
              <a:rPr lang="en-US" altLang="zh-CN" dirty="0"/>
              <a:t>(</a:t>
            </a:r>
            <a:r>
              <a:rPr lang="zh-CN" altLang="en-US" dirty="0"/>
              <a:t>一</a:t>
            </a:r>
            <a:r>
              <a:rPr lang="en-US" altLang="zh-CN" dirty="0"/>
              <a:t>)</a:t>
            </a:r>
            <a:r>
              <a:rPr lang="zh-CN" altLang="en-US" dirty="0"/>
              <a:t>学前教育行政</a:t>
            </a:r>
          </a:p>
          <a:p>
            <a:pPr marL="0" indent="0">
              <a:buNone/>
            </a:pPr>
            <a:r>
              <a:rPr lang="zh-CN" altLang="en-US" dirty="0"/>
              <a:t>教育行政是国家行政的重要组成部分，国家为了实现教育目的，通过政府及其教育行政部门，依法对各类教育事业和教育机构进行的领导管理活动。</a:t>
            </a:r>
          </a:p>
        </p:txBody>
      </p:sp>
    </p:spTree>
    <p:extLst>
      <p:ext uri="{BB962C8B-B14F-4D97-AF65-F5344CB8AC3E}">
        <p14:creationId xmlns:p14="http://schemas.microsoft.com/office/powerpoint/2010/main" val="14343227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D865E-F0E6-5B06-4930-5791F582D4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FBC12C-9055-6594-63D3-3E12619E0E4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88E1FED-63B4-44DF-053E-31B96A7E6464}"/>
              </a:ext>
            </a:extLst>
          </p:cNvPr>
          <p:cNvSpPr>
            <a:spLocks noGrp="1"/>
          </p:cNvSpPr>
          <p:nvPr>
            <p:ph idx="1"/>
          </p:nvPr>
        </p:nvSpPr>
        <p:spPr/>
        <p:txBody>
          <a:bodyPr>
            <a:normAutofit/>
          </a:bodyPr>
          <a:lstStyle/>
          <a:p>
            <a:pPr marL="0" indent="0">
              <a:buNone/>
            </a:pPr>
            <a:r>
              <a:rPr lang="en-US" altLang="zh-CN" dirty="0"/>
              <a:t>1989</a:t>
            </a:r>
            <a:r>
              <a:rPr lang="zh-CN" altLang="en-US" dirty="0"/>
              <a:t>年，经国务院批准的</a:t>
            </a:r>
            <a:r>
              <a:rPr lang="en-US" altLang="zh-CN" dirty="0"/>
              <a:t>《</a:t>
            </a:r>
            <a:r>
              <a:rPr lang="zh-CN" altLang="en-US" dirty="0"/>
              <a:t>幼儿园管理条例</a:t>
            </a:r>
            <a:r>
              <a:rPr lang="en-US" altLang="zh-CN" dirty="0"/>
              <a:t>》</a:t>
            </a:r>
            <a:r>
              <a:rPr lang="zh-CN" altLang="en-US" dirty="0"/>
              <a:t>又以法规形式将这一体制确立下来。“地方负责、分级管理和有关部门分工负责”既是我国现行的学前教育行政管理体制，同时又是学前教育事业管理的基本原则。</a:t>
            </a:r>
          </a:p>
        </p:txBody>
      </p:sp>
    </p:spTree>
    <p:extLst>
      <p:ext uri="{BB962C8B-B14F-4D97-AF65-F5344CB8AC3E}">
        <p14:creationId xmlns:p14="http://schemas.microsoft.com/office/powerpoint/2010/main" val="29068530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B771-C5E6-FD0D-E4EB-9FAEF489441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059689-8A40-BBC8-8695-F717F706AD1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8C84214-FC7B-CF3D-AD0F-F6DFDFAF4F5F}"/>
              </a:ext>
            </a:extLst>
          </p:cNvPr>
          <p:cNvSpPr>
            <a:spLocks noGrp="1"/>
          </p:cNvSpPr>
          <p:nvPr>
            <p:ph idx="1"/>
          </p:nvPr>
        </p:nvSpPr>
        <p:spPr/>
        <p:txBody>
          <a:bodyPr>
            <a:normAutofit/>
          </a:bodyPr>
          <a:lstStyle/>
          <a:p>
            <a:pPr marL="0" indent="0">
              <a:buNone/>
            </a:pPr>
            <a:r>
              <a:rPr lang="zh-CN" altLang="en-US" dirty="0"/>
              <a:t>是为贯彻我国学前教育事业发展方针并和方针相一致的领导与管理原则。</a:t>
            </a:r>
          </a:p>
          <a:p>
            <a:pPr marL="0" indent="0">
              <a:buNone/>
            </a:pPr>
            <a:r>
              <a:rPr lang="zh-CN" altLang="en-US" dirty="0"/>
              <a:t>正确认识这一原则的基本含义，才能更好地贯彻实施。</a:t>
            </a:r>
          </a:p>
        </p:txBody>
      </p:sp>
    </p:spTree>
    <p:extLst>
      <p:ext uri="{BB962C8B-B14F-4D97-AF65-F5344CB8AC3E}">
        <p14:creationId xmlns:p14="http://schemas.microsoft.com/office/powerpoint/2010/main" val="24958875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B496-84CD-B193-748A-B072F6326E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B469F1-7DBC-E421-289B-751F1AA0065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3A696BD-2415-D88E-6102-B10809189B47}"/>
              </a:ext>
            </a:extLst>
          </p:cNvPr>
          <p:cNvSpPr>
            <a:spLocks noGrp="1"/>
          </p:cNvSpPr>
          <p:nvPr>
            <p:ph idx="1"/>
          </p:nvPr>
        </p:nvSpPr>
        <p:spPr/>
        <p:txBody>
          <a:bodyPr>
            <a:normAutofit/>
          </a:bodyPr>
          <a:lstStyle/>
          <a:p>
            <a:pPr marL="0" indent="0">
              <a:buNone/>
            </a:pPr>
            <a:r>
              <a:rPr lang="en-US" altLang="zh-CN" dirty="0"/>
              <a:t>1. </a:t>
            </a:r>
            <a:r>
              <a:rPr lang="zh-CN" altLang="en-US" dirty="0"/>
              <a:t>政府负责，学前教育事业管理地方化</a:t>
            </a:r>
          </a:p>
          <a:p>
            <a:pPr marL="0" indent="0">
              <a:buNone/>
            </a:pPr>
            <a:r>
              <a:rPr lang="zh-CN" altLang="en-US" dirty="0"/>
              <a:t>学前教育是基础教育的一部分，把发展学前教育的责任和权力交给地方，是为了充分调动地方发展学前教育的积极性，使地方能够根据当地经济和社会发展的实际需要，统筹规划，合理布局，使学前教育更好地适应和满足当地群众生产、生活的需要。</a:t>
            </a:r>
          </a:p>
        </p:txBody>
      </p:sp>
    </p:spTree>
    <p:extLst>
      <p:ext uri="{BB962C8B-B14F-4D97-AF65-F5344CB8AC3E}">
        <p14:creationId xmlns:p14="http://schemas.microsoft.com/office/powerpoint/2010/main" val="19879899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320EC-6D83-C58C-2534-ED2A558F0A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C91C01-63C7-DDC6-C87F-31BF470DF7C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F6A087D-1869-E1B6-A699-523449E018D1}"/>
              </a:ext>
            </a:extLst>
          </p:cNvPr>
          <p:cNvSpPr>
            <a:spLocks noGrp="1"/>
          </p:cNvSpPr>
          <p:nvPr>
            <p:ph idx="1"/>
          </p:nvPr>
        </p:nvSpPr>
        <p:spPr/>
        <p:txBody>
          <a:bodyPr>
            <a:normAutofit/>
          </a:bodyPr>
          <a:lstStyle/>
          <a:p>
            <a:pPr marL="0" indent="0">
              <a:buNone/>
            </a:pPr>
            <a:r>
              <a:rPr lang="zh-CN" altLang="en-US" dirty="0"/>
              <a:t>这样也有利于因地制宜地加强领导和管理；学前教育事业管理体制的地方化也有利于我国学前教育事业发展方针的贯彻落实，实现办园途径多渠道和办园形式上的灵活多样化；再有，地方负责可以使我国学前教育事业的管理体制和基础教育的管理体制有所衔接和协调。</a:t>
            </a:r>
          </a:p>
        </p:txBody>
      </p:sp>
    </p:spTree>
    <p:extLst>
      <p:ext uri="{BB962C8B-B14F-4D97-AF65-F5344CB8AC3E}">
        <p14:creationId xmlns:p14="http://schemas.microsoft.com/office/powerpoint/2010/main" val="35771047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67D8-388F-1330-72A4-B83596EDD2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3461B6-A6F4-F311-D53B-152457C3B91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08D8E0F-CF8D-1496-982D-3F640DECB0F7}"/>
              </a:ext>
            </a:extLst>
          </p:cNvPr>
          <p:cNvSpPr>
            <a:spLocks noGrp="1"/>
          </p:cNvSpPr>
          <p:nvPr>
            <p:ph idx="1"/>
          </p:nvPr>
        </p:nvSpPr>
        <p:spPr/>
        <p:txBody>
          <a:bodyPr>
            <a:normAutofit/>
          </a:bodyPr>
          <a:lstStyle/>
          <a:p>
            <a:pPr marL="0" indent="0">
              <a:buNone/>
            </a:pPr>
            <a:r>
              <a:rPr lang="zh-CN" altLang="en-US" dirty="0"/>
              <a:t>地方负责实际上意味着政府负责，强调地方各级人民政府要把学前教育作为具有独特性的重要事业来抓。一方面要贯彻国家有关学前教育的方针政策、法令和宏观规划；另一方面还需要根据当地实际，对地方学前教育事业做出规划和布局方案，制定地方的具体政策规章与制度，管理当地各类学前教育机构。</a:t>
            </a:r>
          </a:p>
        </p:txBody>
      </p:sp>
    </p:spTree>
    <p:extLst>
      <p:ext uri="{BB962C8B-B14F-4D97-AF65-F5344CB8AC3E}">
        <p14:creationId xmlns:p14="http://schemas.microsoft.com/office/powerpoint/2010/main" val="35632186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B101D-BE53-2C5E-EB5A-E1C7ACF1D7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DCE7C3F-4025-E14D-A56A-A0A7D33BB51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801AB11-8950-D5D2-0D9A-B97227367358}"/>
              </a:ext>
            </a:extLst>
          </p:cNvPr>
          <p:cNvSpPr>
            <a:spLocks noGrp="1"/>
          </p:cNvSpPr>
          <p:nvPr>
            <p:ph idx="1"/>
          </p:nvPr>
        </p:nvSpPr>
        <p:spPr/>
        <p:txBody>
          <a:bodyPr>
            <a:normAutofit/>
          </a:bodyPr>
          <a:lstStyle/>
          <a:p>
            <a:pPr marL="0" indent="0">
              <a:buNone/>
            </a:pPr>
            <a:r>
              <a:rPr lang="en-US" altLang="zh-CN" dirty="0"/>
              <a:t>《</a:t>
            </a:r>
            <a:r>
              <a:rPr lang="zh-CN" altLang="en-US" dirty="0"/>
              <a:t>幼儿园管理条例</a:t>
            </a:r>
            <a:r>
              <a:rPr lang="en-US" altLang="zh-CN" dirty="0"/>
              <a:t>》</a:t>
            </a:r>
            <a:r>
              <a:rPr lang="zh-CN" altLang="en-US" dirty="0"/>
              <a:t>从颁布至今已有</a:t>
            </a:r>
            <a:r>
              <a:rPr lang="en-US" altLang="zh-CN" dirty="0"/>
              <a:t>20</a:t>
            </a:r>
            <a:r>
              <a:rPr lang="zh-CN" altLang="en-US" dirty="0"/>
              <a:t>余年，实践证明，把管理权限下放到地方，有益于各级政府增强责任感，加强对学前教育工作的领导，把学前教育纳入本地经济和社会发展规划，综合予以考虑和实施，从而推动事业的发展，并形成地方特色。</a:t>
            </a:r>
          </a:p>
        </p:txBody>
      </p:sp>
    </p:spTree>
    <p:extLst>
      <p:ext uri="{BB962C8B-B14F-4D97-AF65-F5344CB8AC3E}">
        <p14:creationId xmlns:p14="http://schemas.microsoft.com/office/powerpoint/2010/main" val="24895551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6A57-1902-5787-829A-98E75A74D5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EB5C01-A3CB-A121-18EA-1330E5DBA33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2D344D8-923A-BC3B-590D-F088F6574737}"/>
              </a:ext>
            </a:extLst>
          </p:cNvPr>
          <p:cNvSpPr>
            <a:spLocks noGrp="1"/>
          </p:cNvSpPr>
          <p:nvPr>
            <p:ph idx="1"/>
          </p:nvPr>
        </p:nvSpPr>
        <p:spPr/>
        <p:txBody>
          <a:bodyPr>
            <a:normAutofit/>
          </a:bodyPr>
          <a:lstStyle/>
          <a:p>
            <a:pPr marL="0" indent="0">
              <a:buNone/>
            </a:pPr>
            <a:r>
              <a:rPr lang="en-US" altLang="zh-CN" dirty="0"/>
              <a:t>2. </a:t>
            </a:r>
            <a:r>
              <a:rPr lang="zh-CN" altLang="en-US" dirty="0"/>
              <a:t>分级管理，教育部门发挥主管作用</a:t>
            </a:r>
          </a:p>
          <a:p>
            <a:pPr marL="0" indent="0">
              <a:buNone/>
            </a:pPr>
            <a:r>
              <a:rPr lang="zh-CN" altLang="en-US" dirty="0"/>
              <a:t>教育行政部门作为政府的教育职能部门，要发挥主管作用，实现行业化、专业化的管理。</a:t>
            </a:r>
          </a:p>
        </p:txBody>
      </p:sp>
    </p:spTree>
    <p:extLst>
      <p:ext uri="{BB962C8B-B14F-4D97-AF65-F5344CB8AC3E}">
        <p14:creationId xmlns:p14="http://schemas.microsoft.com/office/powerpoint/2010/main" val="794272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E0A1-99DC-4B86-57BA-ADA7C36D8F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90C76C-784E-D1D0-6509-61BF9667E5B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C066703-80DD-15BF-4DA5-94017B601139}"/>
              </a:ext>
            </a:extLst>
          </p:cNvPr>
          <p:cNvSpPr>
            <a:spLocks noGrp="1"/>
          </p:cNvSpPr>
          <p:nvPr>
            <p:ph idx="1"/>
          </p:nvPr>
        </p:nvSpPr>
        <p:spPr/>
        <p:txBody>
          <a:bodyPr>
            <a:normAutofit/>
          </a:bodyPr>
          <a:lstStyle/>
          <a:p>
            <a:pPr marL="0" indent="0">
              <a:buNone/>
            </a:pPr>
            <a:r>
              <a:rPr lang="zh-CN" altLang="en-US" dirty="0"/>
              <a:t>教育行政部门是政府管理各级各类教育的职能部门，担负着当地政府有关学前教育决策的参谋者和贯彻执行的组织者的作用，主要职能是：“综合管理、社会协调、业务指导。”</a:t>
            </a:r>
          </a:p>
        </p:txBody>
      </p:sp>
    </p:spTree>
    <p:extLst>
      <p:ext uri="{BB962C8B-B14F-4D97-AF65-F5344CB8AC3E}">
        <p14:creationId xmlns:p14="http://schemas.microsoft.com/office/powerpoint/2010/main" val="9281515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1DAD-126C-8048-A617-991AD19ECB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AA16A57-5CCA-B3A2-6F78-C4F4A22D6B7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C96F343-53EF-8137-AE25-03E51D1B0491}"/>
              </a:ext>
            </a:extLst>
          </p:cNvPr>
          <p:cNvSpPr>
            <a:spLocks noGrp="1"/>
          </p:cNvSpPr>
          <p:nvPr>
            <p:ph idx="1"/>
          </p:nvPr>
        </p:nvSpPr>
        <p:spPr/>
        <p:txBody>
          <a:bodyPr>
            <a:normAutofit/>
          </a:bodyPr>
          <a:lstStyle/>
          <a:p>
            <a:pPr marL="0" indent="0">
              <a:buNone/>
            </a:pPr>
            <a:r>
              <a:rPr lang="en-US" altLang="zh-CN" dirty="0"/>
              <a:t>《</a:t>
            </a:r>
            <a:r>
              <a:rPr lang="zh-CN" altLang="en-US" dirty="0"/>
              <a:t>幼儿园管理条例</a:t>
            </a:r>
            <a:r>
              <a:rPr lang="en-US" altLang="zh-CN" dirty="0"/>
              <a:t>》</a:t>
            </a:r>
            <a:r>
              <a:rPr lang="zh-CN" altLang="en-US" dirty="0"/>
              <a:t>在确定“地方负责、分级管理”这一原则时，还规定“地方各级人民政府的教育行政部门，主管本行政辖区的幼儿园管理工作”。主管的内容，就是教育行政部门的具体职责。</a:t>
            </a:r>
          </a:p>
        </p:txBody>
      </p:sp>
    </p:spTree>
    <p:extLst>
      <p:ext uri="{BB962C8B-B14F-4D97-AF65-F5344CB8AC3E}">
        <p14:creationId xmlns:p14="http://schemas.microsoft.com/office/powerpoint/2010/main" val="301826522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03FD-1178-0E15-97A0-17A6F6BBE2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ED8EEC-5E98-04D0-30EC-712439EDCEB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17A48A4-E36B-1E10-4286-74EA0FF5A268}"/>
              </a:ext>
            </a:extLst>
          </p:cNvPr>
          <p:cNvSpPr>
            <a:spLocks noGrp="1"/>
          </p:cNvSpPr>
          <p:nvPr>
            <p:ph idx="1"/>
          </p:nvPr>
        </p:nvSpPr>
        <p:spPr/>
        <p:txBody>
          <a:bodyPr>
            <a:normAutofit/>
          </a:bodyPr>
          <a:lstStyle/>
          <a:p>
            <a:pPr marL="0" indent="0">
              <a:buNone/>
            </a:pPr>
            <a:r>
              <a:rPr lang="zh-CN" altLang="en-US" dirty="0"/>
              <a:t>对此，</a:t>
            </a:r>
            <a:r>
              <a:rPr lang="en-US" altLang="zh-CN" dirty="0"/>
              <a:t>1987</a:t>
            </a:r>
            <a:r>
              <a:rPr lang="zh-CN" altLang="en-US" dirty="0"/>
              <a:t>年国务院办公厅转发的原国家教委等部门</a:t>
            </a:r>
            <a:r>
              <a:rPr lang="en-US" altLang="zh-CN" dirty="0"/>
              <a:t>《</a:t>
            </a:r>
            <a:r>
              <a:rPr lang="zh-CN" altLang="en-US" dirty="0"/>
              <a:t>关于明确幼儿教育事业领导管理职责分工的请示的通知</a:t>
            </a:r>
            <a:r>
              <a:rPr lang="en-US" altLang="zh-CN" dirty="0"/>
              <a:t>》</a:t>
            </a:r>
            <a:r>
              <a:rPr lang="zh-CN" altLang="en-US" dirty="0"/>
              <a:t>（</a:t>
            </a:r>
            <a:r>
              <a:rPr lang="en-US" altLang="zh-CN" dirty="0"/>
              <a:t>69</a:t>
            </a:r>
            <a:r>
              <a:rPr lang="zh-CN" altLang="en-US" dirty="0"/>
              <a:t>号文件）中，对教育行政部门明确规定了六条职责。</a:t>
            </a:r>
          </a:p>
        </p:txBody>
      </p:sp>
    </p:spTree>
    <p:extLst>
      <p:ext uri="{BB962C8B-B14F-4D97-AF65-F5344CB8AC3E}">
        <p14:creationId xmlns:p14="http://schemas.microsoft.com/office/powerpoint/2010/main" val="243501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E699-F8D1-617D-AB26-B24C24D5E2A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020C28-8C32-736D-1FA2-CE88A790A12C}"/>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2812BD20-EEF9-8D13-4564-59BC785D727D}"/>
              </a:ext>
            </a:extLst>
          </p:cNvPr>
          <p:cNvSpPr>
            <a:spLocks noGrp="1"/>
          </p:cNvSpPr>
          <p:nvPr>
            <p:ph idx="1"/>
          </p:nvPr>
        </p:nvSpPr>
        <p:spPr/>
        <p:txBody>
          <a:bodyPr>
            <a:normAutofit/>
          </a:bodyPr>
          <a:lstStyle/>
          <a:p>
            <a:pPr marL="0" indent="0">
              <a:buNone/>
            </a:pPr>
            <a:r>
              <a:rPr lang="zh-CN" altLang="en-US" dirty="0"/>
              <a:t>从形式上来看，国家对教育事务的管理古已有之。然而，真正现代意义上的国家教育职能，是近现代民族国家的产物，是随着现代教育制度或学制的形成而确立起来的。</a:t>
            </a:r>
          </a:p>
        </p:txBody>
      </p:sp>
    </p:spTree>
    <p:extLst>
      <p:ext uri="{BB962C8B-B14F-4D97-AF65-F5344CB8AC3E}">
        <p14:creationId xmlns:p14="http://schemas.microsoft.com/office/powerpoint/2010/main" val="37096802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7391-6062-65D9-FAD8-9DE6F83F478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58AB63-A416-88AA-854C-007B5320261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111AC66-E91A-8CD9-3C64-7BB3FD49CA6B}"/>
              </a:ext>
            </a:extLst>
          </p:cNvPr>
          <p:cNvSpPr>
            <a:spLocks noGrp="1"/>
          </p:cNvSpPr>
          <p:nvPr>
            <p:ph idx="1"/>
          </p:nvPr>
        </p:nvSpPr>
        <p:spPr/>
        <p:txBody>
          <a:bodyPr>
            <a:normAutofit/>
          </a:bodyPr>
          <a:lstStyle/>
          <a:p>
            <a:pPr marL="0" indent="0">
              <a:buNone/>
            </a:pPr>
            <a:r>
              <a:rPr lang="en-US" altLang="zh-CN" dirty="0"/>
              <a:t>2003</a:t>
            </a:r>
            <a:r>
              <a:rPr lang="zh-CN" altLang="en-US" dirty="0"/>
              <a:t>年国务院办公厅转发教育部等部门</a:t>
            </a:r>
            <a:r>
              <a:rPr lang="en-US" altLang="zh-CN" dirty="0"/>
              <a:t>《</a:t>
            </a:r>
            <a:r>
              <a:rPr lang="zh-CN" altLang="en-US" dirty="0"/>
              <a:t>关于幼儿教育改革与发展的指导意见</a:t>
            </a:r>
            <a:r>
              <a:rPr lang="en-US" altLang="zh-CN" dirty="0"/>
              <a:t>》</a:t>
            </a:r>
            <a:r>
              <a:rPr lang="zh-CN" altLang="en-US" dirty="0"/>
              <a:t>（以下简称</a:t>
            </a:r>
            <a:r>
              <a:rPr lang="en-US" altLang="zh-CN" dirty="0"/>
              <a:t>《</a:t>
            </a:r>
            <a:r>
              <a:rPr lang="zh-CN" altLang="en-US" dirty="0"/>
              <a:t>意见</a:t>
            </a:r>
            <a:r>
              <a:rPr lang="en-US" altLang="zh-CN" dirty="0"/>
              <a:t>》</a:t>
            </a:r>
            <a:r>
              <a:rPr lang="zh-CN" altLang="en-US" dirty="0"/>
              <a:t>）中，对教育行政部门的职责作了适当调整：在贯彻相关规章制度、行政法规的同时，要制定事业发展规划并组织实施；要制定相关标准，实行分类定级管理，向有关部门提出对幼儿园收费标准的意见；</a:t>
            </a:r>
          </a:p>
        </p:txBody>
      </p:sp>
    </p:spTree>
    <p:extLst>
      <p:ext uri="{BB962C8B-B14F-4D97-AF65-F5344CB8AC3E}">
        <p14:creationId xmlns:p14="http://schemas.microsoft.com/office/powerpoint/2010/main" val="29163518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9AE0-A861-4463-F449-0295650C54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E6B7C0-D2A5-B5B7-99B5-A6E553F5A4E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A91DD9D-AE95-1C5A-DFB8-903E07F8D2AF}"/>
              </a:ext>
            </a:extLst>
          </p:cNvPr>
          <p:cNvSpPr>
            <a:spLocks noGrp="1"/>
          </p:cNvSpPr>
          <p:nvPr>
            <p:ph idx="1"/>
          </p:nvPr>
        </p:nvSpPr>
        <p:spPr/>
        <p:txBody>
          <a:bodyPr>
            <a:normAutofit/>
          </a:bodyPr>
          <a:lstStyle/>
          <a:p>
            <a:pPr marL="0" indent="0">
              <a:buNone/>
            </a:pPr>
            <a:r>
              <a:rPr lang="zh-CN" altLang="en-US" dirty="0"/>
              <a:t>建立幼儿教育督导和评估制度；培养和培训各类幼儿园园长、教师，建立园长、教师考核和资格审定制度；具体指导和推动家庭幼儿教育；与卫生部门合作，共同开展</a:t>
            </a:r>
            <a:r>
              <a:rPr lang="en-US" altLang="zh-CN" dirty="0"/>
              <a:t>0</a:t>
            </a:r>
            <a:r>
              <a:rPr lang="zh-CN" altLang="en-US" dirty="0"/>
              <a:t>～</a:t>
            </a:r>
            <a:r>
              <a:rPr lang="en-US" altLang="zh-CN" dirty="0"/>
              <a:t>6</a:t>
            </a:r>
            <a:r>
              <a:rPr lang="zh-CN" altLang="en-US" dirty="0"/>
              <a:t>岁儿童家长的科学育儿指导。</a:t>
            </a:r>
          </a:p>
        </p:txBody>
      </p:sp>
    </p:spTree>
    <p:extLst>
      <p:ext uri="{BB962C8B-B14F-4D97-AF65-F5344CB8AC3E}">
        <p14:creationId xmlns:p14="http://schemas.microsoft.com/office/powerpoint/2010/main" val="7742149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3764-B9FC-0098-A600-B8218F1900D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DA975B-D4B1-2C3A-8A77-EC932C81D91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FC00457-6C72-17DB-856E-DB6671F9779C}"/>
              </a:ext>
            </a:extLst>
          </p:cNvPr>
          <p:cNvSpPr>
            <a:spLocks noGrp="1"/>
          </p:cNvSpPr>
          <p:nvPr>
            <p:ph idx="1"/>
          </p:nvPr>
        </p:nvSpPr>
        <p:spPr/>
        <p:txBody>
          <a:bodyPr>
            <a:normAutofit/>
          </a:bodyPr>
          <a:lstStyle/>
          <a:p>
            <a:pPr marL="0" indent="0">
              <a:buNone/>
            </a:pPr>
            <a:r>
              <a:rPr lang="zh-CN" altLang="en-US" dirty="0"/>
              <a:t>伴随着</a:t>
            </a:r>
            <a:r>
              <a:rPr lang="en-US" altLang="zh-CN" dirty="0"/>
              <a:t>《</a:t>
            </a:r>
            <a:r>
              <a:rPr lang="zh-CN" altLang="en-US" dirty="0"/>
              <a:t>意见</a:t>
            </a:r>
            <a:r>
              <a:rPr lang="en-US" altLang="zh-CN" dirty="0"/>
              <a:t>》</a:t>
            </a:r>
            <a:r>
              <a:rPr lang="zh-CN" altLang="en-US" dirty="0"/>
              <a:t>的颁布，多种形式的促进</a:t>
            </a:r>
            <a:r>
              <a:rPr lang="en-US" altLang="zh-CN" dirty="0"/>
              <a:t>3</a:t>
            </a:r>
            <a:r>
              <a:rPr lang="zh-CN" altLang="en-US" dirty="0"/>
              <a:t>岁前婴幼儿身心发展和提高家长科学育儿能力的教育机构应运而生，如各种类型的亲子园。幼儿园也将视野投向社区，针对社区</a:t>
            </a:r>
            <a:r>
              <a:rPr lang="en-US" altLang="zh-CN" dirty="0"/>
              <a:t>3</a:t>
            </a:r>
            <a:r>
              <a:rPr lang="zh-CN" altLang="en-US" dirty="0"/>
              <a:t>岁前婴幼儿及其家庭开展了灵活多样的教育与服务。</a:t>
            </a:r>
          </a:p>
        </p:txBody>
      </p:sp>
    </p:spTree>
    <p:extLst>
      <p:ext uri="{BB962C8B-B14F-4D97-AF65-F5344CB8AC3E}">
        <p14:creationId xmlns:p14="http://schemas.microsoft.com/office/powerpoint/2010/main" val="6931445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6F1D-8F3D-1555-4205-C8AA12BFFB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37EE13-9742-BEBB-7899-4956C9A0D29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D82006A-2580-02F2-135A-7E81E7772B9F}"/>
              </a:ext>
            </a:extLst>
          </p:cNvPr>
          <p:cNvSpPr>
            <a:spLocks noGrp="1"/>
          </p:cNvSpPr>
          <p:nvPr>
            <p:ph idx="1"/>
          </p:nvPr>
        </p:nvSpPr>
        <p:spPr/>
        <p:txBody>
          <a:bodyPr>
            <a:normAutofit fontScale="92500" lnSpcReduction="10000"/>
          </a:bodyPr>
          <a:lstStyle/>
          <a:p>
            <a:pPr marL="0" indent="0">
              <a:buNone/>
            </a:pPr>
            <a:r>
              <a:rPr lang="zh-CN" altLang="en-US" dirty="0"/>
              <a:t>关于中央和地方两级管理的职责，</a:t>
            </a:r>
            <a:r>
              <a:rPr lang="en-US" altLang="zh-CN" dirty="0"/>
              <a:t>《</a:t>
            </a:r>
            <a:r>
              <a:rPr lang="zh-CN" altLang="en-US" dirty="0"/>
              <a:t>幼儿园管理条例</a:t>
            </a:r>
            <a:r>
              <a:rPr lang="en-US" altLang="zh-CN" dirty="0"/>
              <a:t>》</a:t>
            </a:r>
            <a:r>
              <a:rPr lang="zh-CN" altLang="en-US" dirty="0"/>
              <a:t>中做了明确的规定：</a:t>
            </a:r>
          </a:p>
          <a:p>
            <a:pPr marL="0" indent="0">
              <a:buNone/>
            </a:pPr>
            <a:r>
              <a:rPr lang="zh-CN" altLang="en-US" dirty="0"/>
              <a:t>“国家教育委员会主管全国的幼儿园管理”，原国家教委作为执政层，主要的职责是决策，确定全国幼儿教育的大政方针，实施宏观管理。国家教委的有关司处，按照“统一领导、分工负责”的原则统一管理全国幼儿教育工作。根据</a:t>
            </a:r>
            <a:r>
              <a:rPr lang="en-US" altLang="zh-CN" dirty="0"/>
              <a:t>《</a:t>
            </a:r>
            <a:r>
              <a:rPr lang="zh-CN" altLang="en-US" dirty="0"/>
              <a:t>政府机构改革方案</a:t>
            </a:r>
            <a:r>
              <a:rPr lang="en-US" altLang="zh-CN" dirty="0"/>
              <a:t>》</a:t>
            </a:r>
            <a:r>
              <a:rPr lang="zh-CN" altLang="en-US" dirty="0"/>
              <a:t>，国家教育部已于</a:t>
            </a:r>
            <a:r>
              <a:rPr lang="en-US" altLang="zh-CN" dirty="0"/>
              <a:t>1998</a:t>
            </a:r>
            <a:r>
              <a:rPr lang="zh-CN" altLang="en-US" dirty="0"/>
              <a:t>年</a:t>
            </a:r>
            <a:r>
              <a:rPr lang="en-US" altLang="zh-CN" dirty="0"/>
              <a:t>8</a:t>
            </a:r>
            <a:r>
              <a:rPr lang="zh-CN" altLang="en-US" dirty="0"/>
              <a:t>月基本完成了机构内部的精简，职能的调整还需要逐步推进。</a:t>
            </a:r>
          </a:p>
          <a:p>
            <a:pPr marL="0" indent="0">
              <a:buNone/>
            </a:pPr>
            <a:endParaRPr lang="zh-CN" altLang="en-US" dirty="0"/>
          </a:p>
        </p:txBody>
      </p:sp>
    </p:spTree>
    <p:extLst>
      <p:ext uri="{BB962C8B-B14F-4D97-AF65-F5344CB8AC3E}">
        <p14:creationId xmlns:p14="http://schemas.microsoft.com/office/powerpoint/2010/main" val="23615824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6E9F-A6E1-715E-3005-BE3CFABF00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9AAD81-44E6-A695-A4E2-0C668F7D700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21720D2-030A-3739-AC87-A11234DC851C}"/>
              </a:ext>
            </a:extLst>
          </p:cNvPr>
          <p:cNvSpPr>
            <a:spLocks noGrp="1"/>
          </p:cNvSpPr>
          <p:nvPr>
            <p:ph idx="1"/>
          </p:nvPr>
        </p:nvSpPr>
        <p:spPr/>
        <p:txBody>
          <a:bodyPr>
            <a:normAutofit/>
          </a:bodyPr>
          <a:lstStyle/>
          <a:p>
            <a:pPr marL="0" indent="0">
              <a:buNone/>
            </a:pPr>
            <a:r>
              <a:rPr lang="zh-CN" altLang="en-US" dirty="0"/>
              <a:t>关于地方的职责，</a:t>
            </a:r>
            <a:r>
              <a:rPr lang="en-US" altLang="zh-CN" dirty="0"/>
              <a:t>《</a:t>
            </a:r>
            <a:r>
              <a:rPr lang="zh-CN" altLang="en-US" dirty="0"/>
              <a:t>幼儿园管理条例</a:t>
            </a:r>
            <a:r>
              <a:rPr lang="en-US" altLang="zh-CN" dirty="0"/>
              <a:t>》</a:t>
            </a:r>
            <a:r>
              <a:rPr lang="zh-CN" altLang="en-US" dirty="0"/>
              <a:t>中指出，“地方各级人民政府的教育行政部门，主管本行政辖区内的幼儿园管理工作。”地方各级教育行政部门在地方各级人民政府的统一领导下，行使管理教育的权力。</a:t>
            </a:r>
          </a:p>
        </p:txBody>
      </p:sp>
    </p:spTree>
    <p:extLst>
      <p:ext uri="{BB962C8B-B14F-4D97-AF65-F5344CB8AC3E}">
        <p14:creationId xmlns:p14="http://schemas.microsoft.com/office/powerpoint/2010/main" val="13885414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5A8C-137A-7DF7-1ABF-4CCED8797D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B722A7-72CC-C813-86AF-C8CC6FF04D3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809A73E-CC51-7FA7-AF81-2B88315D90C7}"/>
              </a:ext>
            </a:extLst>
          </p:cNvPr>
          <p:cNvSpPr>
            <a:spLocks noGrp="1"/>
          </p:cNvSpPr>
          <p:nvPr>
            <p:ph idx="1"/>
          </p:nvPr>
        </p:nvSpPr>
        <p:spPr/>
        <p:txBody>
          <a:bodyPr>
            <a:normAutofit/>
          </a:bodyPr>
          <a:lstStyle/>
          <a:p>
            <a:pPr marL="0" indent="0">
              <a:buNone/>
            </a:pPr>
            <a:r>
              <a:rPr lang="zh-CN" altLang="en-US" dirty="0"/>
              <a:t>其中，省地市教育行政部门属于行政层，职责是承上启下，既要贯彻中央的决策，同时又要对地方的学前教育事业进行宏观管理，加强地方法规建设和制定规划，对当地学前教育工作进行指导、监督。</a:t>
            </a:r>
          </a:p>
        </p:txBody>
      </p:sp>
    </p:spTree>
    <p:extLst>
      <p:ext uri="{BB962C8B-B14F-4D97-AF65-F5344CB8AC3E}">
        <p14:creationId xmlns:p14="http://schemas.microsoft.com/office/powerpoint/2010/main" val="16078294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685C-DC85-C02F-20F0-17CF023B75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B188BA-707E-09AF-5203-354D079940F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A440850-8EBC-D17F-CFF6-D3D4C76DB017}"/>
              </a:ext>
            </a:extLst>
          </p:cNvPr>
          <p:cNvSpPr>
            <a:spLocks noGrp="1"/>
          </p:cNvSpPr>
          <p:nvPr>
            <p:ph idx="1"/>
          </p:nvPr>
        </p:nvSpPr>
        <p:spPr/>
        <p:txBody>
          <a:bodyPr>
            <a:normAutofit/>
          </a:bodyPr>
          <a:lstStyle/>
          <a:p>
            <a:pPr marL="0" indent="0">
              <a:buNone/>
            </a:pPr>
            <a:r>
              <a:rPr lang="zh-CN" altLang="en-US" dirty="0"/>
              <a:t>县乡包括区和街道在学前教育行政体系或结构中属于管理层，即基层学前教育行政，职责是贯彻执行国家和上级方针政策指示，制定发展本县、乡学前教育的具体计划及实施的措施方案，直接负责本行政区内各类托幼机构的管理和领导，起着具体实施学前教育行政、予以管理指导的关键作用。具体来说，基层学前教育行政的工作内容主要有以下几个方面。</a:t>
            </a:r>
          </a:p>
        </p:txBody>
      </p:sp>
    </p:spTree>
    <p:extLst>
      <p:ext uri="{BB962C8B-B14F-4D97-AF65-F5344CB8AC3E}">
        <p14:creationId xmlns:p14="http://schemas.microsoft.com/office/powerpoint/2010/main" val="35461704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BCEE-9951-F32C-EAA0-B536F8D1AE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E0BD02F-0C30-7350-6282-99CE2369C01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4C70681-2963-31C1-FCCC-900E0F2477D2}"/>
              </a:ext>
            </a:extLst>
          </p:cNvPr>
          <p:cNvSpPr>
            <a:spLocks noGrp="1"/>
          </p:cNvSpPr>
          <p:nvPr>
            <p:ph idx="1"/>
          </p:nvPr>
        </p:nvSpPr>
        <p:spPr/>
        <p:txBody>
          <a:bodyPr>
            <a:normAutofit/>
          </a:bodyPr>
          <a:lstStyle/>
          <a:p>
            <a:pPr marL="0" indent="0">
              <a:buNone/>
            </a:pPr>
            <a:r>
              <a:rPr lang="zh-CN" altLang="en-US" dirty="0"/>
              <a:t>（</a:t>
            </a:r>
            <a:r>
              <a:rPr lang="en-US" altLang="zh-CN" dirty="0"/>
              <a:t>1</a:t>
            </a:r>
            <a:r>
              <a:rPr lang="zh-CN" altLang="en-US" dirty="0"/>
              <a:t>）统筹管理辖区内托幼园所</a:t>
            </a:r>
          </a:p>
          <a:p>
            <a:pPr marL="0" indent="0">
              <a:buNone/>
            </a:pPr>
            <a:r>
              <a:rPr lang="zh-CN" altLang="en-US" dirty="0"/>
              <a:t>贯彻落实国家教育方针和上级教育行政法规，制定具体适合本地区的规章制度并逐步完善，管理领导园所工作；协调各相关职能部门，如卫生、妇联、财政等部门，重视、支持学前教育的发展；</a:t>
            </a:r>
          </a:p>
        </p:txBody>
      </p:sp>
    </p:spTree>
    <p:extLst>
      <p:ext uri="{BB962C8B-B14F-4D97-AF65-F5344CB8AC3E}">
        <p14:creationId xmlns:p14="http://schemas.microsoft.com/office/powerpoint/2010/main" val="48408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C344-0DA2-98BB-E7F8-DF3A8EEDD06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D9521A-91B6-84E0-6F8F-6AE835543AD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8083E14-E613-B06A-0347-87022D1DB8E5}"/>
              </a:ext>
            </a:extLst>
          </p:cNvPr>
          <p:cNvSpPr>
            <a:spLocks noGrp="1"/>
          </p:cNvSpPr>
          <p:nvPr>
            <p:ph idx="1"/>
          </p:nvPr>
        </p:nvSpPr>
        <p:spPr/>
        <p:txBody>
          <a:bodyPr>
            <a:normAutofit/>
          </a:bodyPr>
          <a:lstStyle/>
          <a:p>
            <a:pPr marL="0" indent="0">
              <a:buNone/>
            </a:pPr>
            <a:r>
              <a:rPr lang="zh-CN" altLang="en-US" dirty="0"/>
              <a:t>依据国家相关政策法规，制定适合本地区的具体的规章制度；与辖区内不同类型、办学体制幼儿园的举办者建立良好共建关系，为幼儿园发展创设良好的氛围；</a:t>
            </a:r>
          </a:p>
        </p:txBody>
      </p:sp>
    </p:spTree>
    <p:extLst>
      <p:ext uri="{BB962C8B-B14F-4D97-AF65-F5344CB8AC3E}">
        <p14:creationId xmlns:p14="http://schemas.microsoft.com/office/powerpoint/2010/main" val="17915722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E4FA-0A47-1244-D624-A47C0CE4C4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46FA79-25A6-26F0-FE4C-1B4E50816AB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309E2CF-AED2-F214-ED3D-0033BBF61F19}"/>
              </a:ext>
            </a:extLst>
          </p:cNvPr>
          <p:cNvSpPr>
            <a:spLocks noGrp="1"/>
          </p:cNvSpPr>
          <p:nvPr>
            <p:ph idx="1"/>
          </p:nvPr>
        </p:nvSpPr>
        <p:spPr/>
        <p:txBody>
          <a:bodyPr>
            <a:normAutofit/>
          </a:bodyPr>
          <a:lstStyle/>
          <a:p>
            <a:pPr marL="0" indent="0">
              <a:buNone/>
            </a:pPr>
            <a:r>
              <a:rPr lang="zh-CN" altLang="en-US" dirty="0"/>
              <a:t>在全面分析本地区各类园所状况的基础上，统一规划或者计划本地区学前教育事业发展数量、质量的要求，在此基础上进行分类分层指导，推动整个地区内学前教育事业的发展。</a:t>
            </a:r>
          </a:p>
        </p:txBody>
      </p:sp>
    </p:spTree>
    <p:extLst>
      <p:ext uri="{BB962C8B-B14F-4D97-AF65-F5344CB8AC3E}">
        <p14:creationId xmlns:p14="http://schemas.microsoft.com/office/powerpoint/2010/main" val="103787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86AFD-A9B0-3B59-1050-828448A8CF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BA1A7D-08F3-3137-977E-C3906A31B10B}"/>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67840F76-C614-1891-CA5B-2AA553A77937}"/>
              </a:ext>
            </a:extLst>
          </p:cNvPr>
          <p:cNvSpPr>
            <a:spLocks noGrp="1"/>
          </p:cNvSpPr>
          <p:nvPr>
            <p:ph idx="1"/>
          </p:nvPr>
        </p:nvSpPr>
        <p:spPr/>
        <p:txBody>
          <a:bodyPr>
            <a:normAutofit/>
          </a:bodyPr>
          <a:lstStyle/>
          <a:p>
            <a:pPr marL="0" indent="0">
              <a:buNone/>
            </a:pPr>
            <a:r>
              <a:rPr lang="zh-CN" altLang="en-US" dirty="0"/>
              <a:t>教育行政是国家教育职能的表现形式，具有政治性和教育专业性。一方面，教育行政与国家政权直接联系，体现国家或统治阶级的意志，通过行政的管理和调控，保证教育的发展方向，因而具有鲜明的政治性。</a:t>
            </a:r>
          </a:p>
        </p:txBody>
      </p:sp>
    </p:spTree>
    <p:extLst>
      <p:ext uri="{BB962C8B-B14F-4D97-AF65-F5344CB8AC3E}">
        <p14:creationId xmlns:p14="http://schemas.microsoft.com/office/powerpoint/2010/main" val="36038892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34305-8C57-6F6D-0854-83D3507E30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1C164D-8589-34BB-2A7E-6B4D99C50BE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5F84F84-278B-BEAE-8C88-7ED568A2582F}"/>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）对各类型托幼园所进行管理和指导</a:t>
            </a:r>
          </a:p>
          <a:p>
            <a:pPr marL="0" indent="0">
              <a:buNone/>
            </a:pPr>
            <a:r>
              <a:rPr lang="zh-CN" altLang="en-US" dirty="0"/>
              <a:t>督促和促进托幼园所依法办园，规范管理。包括对区域内各类型幼儿园（公办园、社会力量办园等）的登记注册、办园条件的审核、园长、教师任职资格的备案、保教质量的监控等。</a:t>
            </a:r>
          </a:p>
        </p:txBody>
      </p:sp>
    </p:spTree>
    <p:extLst>
      <p:ext uri="{BB962C8B-B14F-4D97-AF65-F5344CB8AC3E}">
        <p14:creationId xmlns:p14="http://schemas.microsoft.com/office/powerpoint/2010/main" val="17290383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D2B3-7D17-9F92-3A47-5055515A9D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F04679-DD4B-20B0-6F5F-747F10132B0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07841A5-D95A-47EE-6EA9-262D387D898A}"/>
              </a:ext>
            </a:extLst>
          </p:cNvPr>
          <p:cNvSpPr>
            <a:spLocks noGrp="1"/>
          </p:cNvSpPr>
          <p:nvPr>
            <p:ph idx="1"/>
          </p:nvPr>
        </p:nvSpPr>
        <p:spPr/>
        <p:txBody>
          <a:bodyPr>
            <a:normAutofit/>
          </a:bodyPr>
          <a:lstStyle/>
          <a:p>
            <a:pPr marL="0" indent="0">
              <a:buNone/>
            </a:pPr>
            <a:r>
              <a:rPr lang="zh-CN" altLang="en-US" dirty="0"/>
              <a:t>同时，要对所辖区域的园所进行定期视察指导和专题调研。包括了解幼儿园执行教育政策法规的情况，进行督导或视导，帮助园所分析问题、改进工作、促进保教质量的提高。</a:t>
            </a:r>
          </a:p>
        </p:txBody>
      </p:sp>
    </p:spTree>
    <p:extLst>
      <p:ext uri="{BB962C8B-B14F-4D97-AF65-F5344CB8AC3E}">
        <p14:creationId xmlns:p14="http://schemas.microsoft.com/office/powerpoint/2010/main" val="7223593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56D4-550E-2A2E-550C-4F4A7AF2AB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22CF5A-DE07-9E58-4F65-910E94EA8DC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54A230C-9405-D540-08CC-00771CE7A821}"/>
              </a:ext>
            </a:extLst>
          </p:cNvPr>
          <p:cNvSpPr>
            <a:spLocks noGrp="1"/>
          </p:cNvSpPr>
          <p:nvPr>
            <p:ph idx="1"/>
          </p:nvPr>
        </p:nvSpPr>
        <p:spPr/>
        <p:txBody>
          <a:bodyPr>
            <a:normAutofit/>
          </a:bodyPr>
          <a:lstStyle/>
          <a:p>
            <a:pPr marL="0" indent="0">
              <a:buNone/>
            </a:pPr>
            <a:r>
              <a:rPr lang="zh-CN" altLang="en-US" dirty="0"/>
              <a:t>同时，向教育行政机关和政府提供反馈报告的职责，使其能够掌握所辖地区学前教育事业发展的状况，作为规范学前教育事业发展和改进工作的依据。可以通过多种方式对幼儿园进行视导，全面深入掌握情况，评价现状。</a:t>
            </a:r>
          </a:p>
        </p:txBody>
      </p:sp>
    </p:spTree>
    <p:extLst>
      <p:ext uri="{BB962C8B-B14F-4D97-AF65-F5344CB8AC3E}">
        <p14:creationId xmlns:p14="http://schemas.microsoft.com/office/powerpoint/2010/main" val="5976720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C7A80-F34E-B0C6-0749-2E528BFC9E2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0EF412-30D5-6387-8C01-9086BBE4611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244D1E3-C0C8-1C6E-B362-E0FD55502BFE}"/>
              </a:ext>
            </a:extLst>
          </p:cNvPr>
          <p:cNvSpPr>
            <a:spLocks noGrp="1"/>
          </p:cNvSpPr>
          <p:nvPr>
            <p:ph idx="1"/>
          </p:nvPr>
        </p:nvSpPr>
        <p:spPr/>
        <p:txBody>
          <a:bodyPr>
            <a:normAutofit/>
          </a:bodyPr>
          <a:lstStyle/>
          <a:p>
            <a:pPr marL="0" indent="0">
              <a:buNone/>
            </a:pPr>
            <a:r>
              <a:rPr lang="zh-CN" altLang="en-US" dirty="0"/>
              <a:t>再有，可以通过定期的会议、观摩、研讨等活动，加强幼儿园之间的交流互动和资源共享，促进区域学前教育的均衡发展。</a:t>
            </a:r>
          </a:p>
        </p:txBody>
      </p:sp>
    </p:spTree>
    <p:extLst>
      <p:ext uri="{BB962C8B-B14F-4D97-AF65-F5344CB8AC3E}">
        <p14:creationId xmlns:p14="http://schemas.microsoft.com/office/powerpoint/2010/main" val="187575455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3724-AC54-6652-F5A8-54010C570E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4129E6-D973-2E7B-30F0-B791C1DEE9C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001E314-42D6-2220-6E7D-B33616A2F96A}"/>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）抓好示范园、中心园，以点带面地建立业务网络</a:t>
            </a:r>
          </a:p>
          <a:p>
            <a:pPr marL="0" indent="0">
              <a:buNone/>
            </a:pPr>
            <a:r>
              <a:rPr lang="zh-CN" altLang="en-US" dirty="0"/>
              <a:t>教育行政部门的一项重要职责是办好示范园、中心园。基层学前教育行政要通过示范园建设，从园领导班子和师资建设、办园特色、管理制度和教科研等方面进行指导，提出具体的落实措施，促进示范园提高保教质量，办出特色，发挥示范作用。</a:t>
            </a:r>
          </a:p>
        </p:txBody>
      </p:sp>
    </p:spTree>
    <p:extLst>
      <p:ext uri="{BB962C8B-B14F-4D97-AF65-F5344CB8AC3E}">
        <p14:creationId xmlns:p14="http://schemas.microsoft.com/office/powerpoint/2010/main" val="99650666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D0156-75E9-EEC5-F9F2-DBE1F3861D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3D79B5-6F56-BD5D-8B34-88A704ADD32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95A6A3F-4C02-CA34-DAB6-4E4546F76FF7}"/>
              </a:ext>
            </a:extLst>
          </p:cNvPr>
          <p:cNvSpPr>
            <a:spLocks noGrp="1"/>
          </p:cNvSpPr>
          <p:nvPr>
            <p:ph idx="1"/>
          </p:nvPr>
        </p:nvSpPr>
        <p:spPr/>
        <p:txBody>
          <a:bodyPr>
            <a:normAutofit/>
          </a:bodyPr>
          <a:lstStyle/>
          <a:p>
            <a:pPr marL="0" indent="0">
              <a:buNone/>
            </a:pPr>
            <a:r>
              <a:rPr lang="zh-CN" altLang="en-US" dirty="0"/>
              <a:t>应注重把示范园建设和形成辖区学前教育业务网络结合起来，在各类园所之间建立经常化联系，以点带面，发挥示范和辐射作用，推动所属地区学前教育工作的开展。</a:t>
            </a:r>
          </a:p>
        </p:txBody>
      </p:sp>
    </p:spTree>
    <p:extLst>
      <p:ext uri="{BB962C8B-B14F-4D97-AF65-F5344CB8AC3E}">
        <p14:creationId xmlns:p14="http://schemas.microsoft.com/office/powerpoint/2010/main" val="266519867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ABA8-8D84-AD7C-992C-C35A3FDD1E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1B0A4C-D679-E70C-932B-5D325CEF2CB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C5DF03C-5C30-D347-A431-441699C78ADB}"/>
              </a:ext>
            </a:extLst>
          </p:cNvPr>
          <p:cNvSpPr>
            <a:spLocks noGrp="1"/>
          </p:cNvSpPr>
          <p:nvPr>
            <p:ph idx="1"/>
          </p:nvPr>
        </p:nvSpPr>
        <p:spPr/>
        <p:txBody>
          <a:bodyPr>
            <a:normAutofit/>
          </a:bodyPr>
          <a:lstStyle/>
          <a:p>
            <a:pPr marL="0" indent="0">
              <a:buNone/>
            </a:pPr>
            <a:r>
              <a:rPr lang="zh-CN" altLang="en-US" dirty="0"/>
              <a:t>（</a:t>
            </a:r>
            <a:r>
              <a:rPr lang="en-US" altLang="zh-CN" dirty="0"/>
              <a:t>4</a:t>
            </a:r>
            <a:r>
              <a:rPr lang="zh-CN" altLang="en-US" dirty="0"/>
              <a:t>）注重教师培训和队伍建设</a:t>
            </a:r>
          </a:p>
          <a:p>
            <a:pPr marL="0" indent="0">
              <a:buNone/>
            </a:pPr>
            <a:r>
              <a:rPr lang="zh-CN" altLang="en-US" dirty="0"/>
              <a:t>制定辖区内幼儿园教师队伍建设的规划和重点措施。可以把教研培训与幼儿园师资、干部队伍建设结合起来，提升其教育专业素质和管理能力。要把师德建设放在师资队伍建设的首位。</a:t>
            </a:r>
          </a:p>
        </p:txBody>
      </p:sp>
    </p:spTree>
    <p:extLst>
      <p:ext uri="{BB962C8B-B14F-4D97-AF65-F5344CB8AC3E}">
        <p14:creationId xmlns:p14="http://schemas.microsoft.com/office/powerpoint/2010/main" val="120647214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6F11-803D-61BA-6F3C-4244356084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A464B3-FB5E-30F2-681C-44CCEAF85A2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280EFED-2093-9964-395F-4AD5E0F2DD57}"/>
              </a:ext>
            </a:extLst>
          </p:cNvPr>
          <p:cNvSpPr>
            <a:spLocks noGrp="1"/>
          </p:cNvSpPr>
          <p:nvPr>
            <p:ph idx="1"/>
          </p:nvPr>
        </p:nvSpPr>
        <p:spPr/>
        <p:txBody>
          <a:bodyPr>
            <a:normAutofit/>
          </a:bodyPr>
          <a:lstStyle/>
          <a:p>
            <a:pPr marL="0" indent="0">
              <a:buNone/>
            </a:pPr>
            <a:r>
              <a:rPr lang="zh-CN" altLang="en-US" dirty="0"/>
              <a:t>在此基础上，通过有计划地教研活动和培训工作提升教师的专业化水平和素养。基层教研人员应协助配合各时期行政工作的重点，开展各种形式的教研活动。可以依地区、分片组建教研组，进行研讨观摩，有针对性地组织讲座，有目的、有计划地开展对教师及相关人员的培训。</a:t>
            </a:r>
          </a:p>
        </p:txBody>
      </p:sp>
    </p:spTree>
    <p:extLst>
      <p:ext uri="{BB962C8B-B14F-4D97-AF65-F5344CB8AC3E}">
        <p14:creationId xmlns:p14="http://schemas.microsoft.com/office/powerpoint/2010/main" val="17312379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76D7-6DB9-D102-AF40-016BF39426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85F1BD-D7F9-126C-F8E8-4C71F571319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05B6E68-BED0-11D7-E386-24258E06F7DA}"/>
              </a:ext>
            </a:extLst>
          </p:cNvPr>
          <p:cNvSpPr>
            <a:spLocks noGrp="1"/>
          </p:cNvSpPr>
          <p:nvPr>
            <p:ph idx="1"/>
          </p:nvPr>
        </p:nvSpPr>
        <p:spPr/>
        <p:txBody>
          <a:bodyPr>
            <a:normAutofit/>
          </a:bodyPr>
          <a:lstStyle/>
          <a:p>
            <a:pPr marL="0" indent="0">
              <a:buNone/>
            </a:pPr>
            <a:r>
              <a:rPr lang="zh-CN" altLang="en-US" dirty="0"/>
              <a:t>（</a:t>
            </a:r>
            <a:r>
              <a:rPr lang="en-US" altLang="zh-CN" dirty="0"/>
              <a:t>5</a:t>
            </a:r>
            <a:r>
              <a:rPr lang="zh-CN" altLang="en-US" dirty="0"/>
              <a:t>）支持社区教育工作和家庭教育指导</a:t>
            </a:r>
          </a:p>
          <a:p>
            <a:pPr marL="0" indent="0">
              <a:buNone/>
            </a:pPr>
            <a:r>
              <a:rPr lang="en-US" altLang="zh-CN" dirty="0"/>
              <a:t>2003</a:t>
            </a:r>
            <a:r>
              <a:rPr lang="zh-CN" altLang="en-US" dirty="0"/>
              <a:t>年，</a:t>
            </a:r>
            <a:r>
              <a:rPr lang="en-US" altLang="zh-CN" dirty="0"/>
              <a:t>《</a:t>
            </a:r>
            <a:r>
              <a:rPr lang="zh-CN" altLang="en-US" dirty="0"/>
              <a:t>关于幼儿教育改革和发展的指导意见</a:t>
            </a:r>
            <a:r>
              <a:rPr lang="en-US" altLang="zh-CN" dirty="0"/>
              <a:t>》</a:t>
            </a:r>
            <a:r>
              <a:rPr lang="zh-CN" altLang="en-US" dirty="0"/>
              <a:t>对教育行政部门的职责作了一定的调整，增加了“做好社区教育工作及家庭教育指导工作”的内容。</a:t>
            </a:r>
          </a:p>
        </p:txBody>
      </p:sp>
    </p:spTree>
    <p:extLst>
      <p:ext uri="{BB962C8B-B14F-4D97-AF65-F5344CB8AC3E}">
        <p14:creationId xmlns:p14="http://schemas.microsoft.com/office/powerpoint/2010/main" val="32577183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EA86-836A-0E4E-AA22-305C9134C67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F18679-5618-0E96-37F5-C1A1AC9CB5F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FF3AE96-B546-4CA7-FD74-CFF914CFFDD3}"/>
              </a:ext>
            </a:extLst>
          </p:cNvPr>
          <p:cNvSpPr>
            <a:spLocks noGrp="1"/>
          </p:cNvSpPr>
          <p:nvPr>
            <p:ph idx="1"/>
          </p:nvPr>
        </p:nvSpPr>
        <p:spPr/>
        <p:txBody>
          <a:bodyPr>
            <a:normAutofit/>
          </a:bodyPr>
          <a:lstStyle/>
          <a:p>
            <a:pPr marL="0" indent="0">
              <a:buNone/>
            </a:pPr>
            <a:r>
              <a:rPr lang="zh-CN" altLang="en-US" dirty="0"/>
              <a:t>基层学前教育行政部门要与本辖区卫生保健、妇联、街道等部门协调，共同支持幼儿园开展社区教育工作及家庭教育指导工作，提升辖区内幼儿及其家庭的受教育率。</a:t>
            </a:r>
          </a:p>
        </p:txBody>
      </p:sp>
    </p:spTree>
    <p:extLst>
      <p:ext uri="{BB962C8B-B14F-4D97-AF65-F5344CB8AC3E}">
        <p14:creationId xmlns:p14="http://schemas.microsoft.com/office/powerpoint/2010/main" val="352184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FC2-322C-89AE-707A-6C33951DEF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E59C-20A1-321C-D4A9-843441FDA3D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47F5-FE5D-2913-D687-FE8F1A35524A}"/>
              </a:ext>
            </a:extLst>
          </p:cNvPr>
          <p:cNvSpPr>
            <a:spLocks noGrp="1"/>
          </p:cNvSpPr>
          <p:nvPr>
            <p:ph idx="1"/>
          </p:nvPr>
        </p:nvSpPr>
        <p:spPr/>
        <p:txBody>
          <a:bodyPr>
            <a:normAutofit/>
          </a:bodyPr>
          <a:lstStyle/>
          <a:p>
            <a:pPr marL="0" indent="0">
              <a:buNone/>
            </a:pPr>
            <a:r>
              <a:rPr lang="zh-CN" altLang="en-US" dirty="0"/>
              <a:t>本章首先界定了行政与学前教育行政以及其他相关概念，在对学前教育管理体制加以探讨的基础上，考察了几个国家的学前教育发展及其管理体制，对世界范围的学前教育管理发展趋向进行了分析。</a:t>
            </a:r>
          </a:p>
        </p:txBody>
      </p:sp>
    </p:spTree>
    <p:extLst>
      <p:ext uri="{BB962C8B-B14F-4D97-AF65-F5344CB8AC3E}">
        <p14:creationId xmlns:p14="http://schemas.microsoft.com/office/powerpoint/2010/main" val="187110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E69D-B292-3587-72EF-4C29A3633A8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3FD00C-03E3-D1CA-F55E-9038E653A5BE}"/>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CB433653-7957-B3FE-964A-532614FF551A}"/>
              </a:ext>
            </a:extLst>
          </p:cNvPr>
          <p:cNvSpPr>
            <a:spLocks noGrp="1"/>
          </p:cNvSpPr>
          <p:nvPr>
            <p:ph idx="1"/>
          </p:nvPr>
        </p:nvSpPr>
        <p:spPr/>
        <p:txBody>
          <a:bodyPr>
            <a:normAutofit/>
          </a:bodyPr>
          <a:lstStyle/>
          <a:p>
            <a:pPr marL="0" indent="0">
              <a:buNone/>
            </a:pPr>
            <a:r>
              <a:rPr lang="zh-CN" altLang="en-US" dirty="0"/>
              <a:t>另一方面，教育行政有具有较强的专业性，通过专业化、行业化管理，使教育这一社会活动能够遵循人的培养规律，更好地实现预期目标。教育行政的政治性和教育专业性是行政管理双重特征的体现，两者是不可分割、相互统一的。</a:t>
            </a:r>
          </a:p>
        </p:txBody>
      </p:sp>
    </p:spTree>
    <p:extLst>
      <p:ext uri="{BB962C8B-B14F-4D97-AF65-F5344CB8AC3E}">
        <p14:creationId xmlns:p14="http://schemas.microsoft.com/office/powerpoint/2010/main" val="8510800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8B80-9C6E-1C2B-9A4A-4A375D21B3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472AD3-9CB0-3F00-E7AD-9B948AF38DC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E4B8144-1999-4427-DE0E-9EEB706EE116}"/>
              </a:ext>
            </a:extLst>
          </p:cNvPr>
          <p:cNvSpPr>
            <a:spLocks noGrp="1"/>
          </p:cNvSpPr>
          <p:nvPr>
            <p:ph idx="1"/>
          </p:nvPr>
        </p:nvSpPr>
        <p:spPr/>
        <p:txBody>
          <a:bodyPr>
            <a:normAutofit/>
          </a:bodyPr>
          <a:lstStyle/>
          <a:p>
            <a:pPr marL="0" indent="0">
              <a:buNone/>
            </a:pPr>
            <a:r>
              <a:rPr lang="zh-CN" altLang="en-US" dirty="0"/>
              <a:t>要了解家庭与社区需求，引导各类型幼儿园“开门办园”，同时发现和支持民间有益经验，采用适宜形式，如游戏小组、社区活动站、向社区开放园所设施设备、入户指导开办亲子园等，为社区内婴幼儿及其家长提供服务与指导。</a:t>
            </a:r>
          </a:p>
        </p:txBody>
      </p:sp>
    </p:spTree>
    <p:extLst>
      <p:ext uri="{BB962C8B-B14F-4D97-AF65-F5344CB8AC3E}">
        <p14:creationId xmlns:p14="http://schemas.microsoft.com/office/powerpoint/2010/main" val="4566910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D5CC0-09B1-D9D0-F692-27B56BF306D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A2A11E-C02A-3A41-A3F2-23BD6083047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10043D0-3E6E-6B5E-248B-7952C8345DC5}"/>
              </a:ext>
            </a:extLst>
          </p:cNvPr>
          <p:cNvSpPr>
            <a:spLocks noGrp="1"/>
          </p:cNvSpPr>
          <p:nvPr>
            <p:ph idx="1"/>
          </p:nvPr>
        </p:nvSpPr>
        <p:spPr/>
        <p:txBody>
          <a:bodyPr>
            <a:normAutofit/>
          </a:bodyPr>
          <a:lstStyle/>
          <a:p>
            <a:pPr marL="0" indent="0">
              <a:buNone/>
            </a:pPr>
            <a:r>
              <a:rPr lang="zh-CN" altLang="en-US" dirty="0"/>
              <a:t>自</a:t>
            </a:r>
            <a:r>
              <a:rPr lang="en-US" altLang="zh-CN" dirty="0"/>
              <a:t>《</a:t>
            </a:r>
            <a:r>
              <a:rPr lang="zh-CN" altLang="en-US" dirty="0"/>
              <a:t>幼儿园管理条例</a:t>
            </a:r>
            <a:r>
              <a:rPr lang="en-US" altLang="zh-CN" dirty="0"/>
              <a:t>》</a:t>
            </a:r>
            <a:r>
              <a:rPr lang="zh-CN" altLang="en-US" dirty="0"/>
              <a:t>发布以来，我国学前教育行政管理体制逐步建立起来，学前教育行政的职能作用日益突出，成为学前教育事业发展的组织保障。各地也在逐步理顺体制，加强教育行政组织机构的自身建设，改变多重领导和缺乏管理并存的状况。</a:t>
            </a:r>
          </a:p>
        </p:txBody>
      </p:sp>
    </p:spTree>
    <p:extLst>
      <p:ext uri="{BB962C8B-B14F-4D97-AF65-F5344CB8AC3E}">
        <p14:creationId xmlns:p14="http://schemas.microsoft.com/office/powerpoint/2010/main" val="92032041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A81D-2B68-D672-AFAF-2D84EE9A2B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F30C6A-21E3-8BC0-87FD-8772C3E093D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13368DB-10DD-F3B6-60DB-C68BE114AA99}"/>
              </a:ext>
            </a:extLst>
          </p:cNvPr>
          <p:cNvSpPr>
            <a:spLocks noGrp="1"/>
          </p:cNvSpPr>
          <p:nvPr>
            <p:ph idx="1"/>
          </p:nvPr>
        </p:nvSpPr>
        <p:spPr/>
        <p:txBody>
          <a:bodyPr>
            <a:normAutofit/>
          </a:bodyPr>
          <a:lstStyle/>
          <a:p>
            <a:pPr marL="0" indent="0">
              <a:buNone/>
            </a:pPr>
            <a:r>
              <a:rPr lang="en-US" altLang="zh-CN" dirty="0"/>
              <a:t>3. </a:t>
            </a:r>
            <a:r>
              <a:rPr lang="zh-CN" altLang="en-US" dirty="0"/>
              <a:t>分工负责，学前教育事业管理社会化</a:t>
            </a:r>
          </a:p>
          <a:p>
            <a:pPr marL="0" indent="0">
              <a:buNone/>
            </a:pPr>
            <a:r>
              <a:rPr lang="zh-CN" altLang="en-US" dirty="0"/>
              <a:t>学前教育是一项综合性的社会事业，涉及非常广泛的领域，如卫生、福利、文化、民政、经济等诸多方面，学前教育管理除了地方负责、分级管理之外，还需要“有关部门分工负责”。</a:t>
            </a:r>
          </a:p>
        </p:txBody>
      </p:sp>
    </p:spTree>
    <p:extLst>
      <p:ext uri="{BB962C8B-B14F-4D97-AF65-F5344CB8AC3E}">
        <p14:creationId xmlns:p14="http://schemas.microsoft.com/office/powerpoint/2010/main" val="356188297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99B51-9202-0A2B-C24F-6857E45EAE9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CE4520-E022-7F9F-72A4-7DEBE213A7B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2C83DA0-E3FF-1D77-5EA6-3B6E9799A603}"/>
              </a:ext>
            </a:extLst>
          </p:cNvPr>
          <p:cNvSpPr>
            <a:spLocks noGrp="1"/>
          </p:cNvSpPr>
          <p:nvPr>
            <p:ph idx="1"/>
          </p:nvPr>
        </p:nvSpPr>
        <p:spPr/>
        <p:txBody>
          <a:bodyPr>
            <a:normAutofit/>
          </a:bodyPr>
          <a:lstStyle/>
          <a:p>
            <a:pPr marL="0" indent="0">
              <a:buNone/>
            </a:pPr>
            <a:r>
              <a:rPr lang="zh-CN" altLang="en-US" dirty="0"/>
              <a:t>这就意味着政府的各个有关部门要对学前教育事业承担相应的职责，同时教育职能部门要主动协调，形成发展的合力。</a:t>
            </a:r>
            <a:endParaRPr lang="en-US" altLang="zh-CN" dirty="0"/>
          </a:p>
          <a:p>
            <a:pPr marL="0" indent="0">
              <a:buNone/>
            </a:pPr>
            <a:r>
              <a:rPr lang="en-US" altLang="zh-CN" dirty="0"/>
              <a:t>2003</a:t>
            </a:r>
            <a:r>
              <a:rPr lang="zh-CN" altLang="en-US" dirty="0"/>
              <a:t>年，国务院办公厅转发教育部等部门</a:t>
            </a:r>
            <a:r>
              <a:rPr lang="en-US" altLang="zh-CN" dirty="0"/>
              <a:t>《</a:t>
            </a:r>
            <a:r>
              <a:rPr lang="zh-CN" altLang="en-US" dirty="0"/>
              <a:t>关于幼儿教育改革与发展的指导意见</a:t>
            </a:r>
            <a:r>
              <a:rPr lang="en-US" altLang="zh-CN" dirty="0"/>
              <a:t>》</a:t>
            </a:r>
            <a:r>
              <a:rPr lang="zh-CN" altLang="en-US" dirty="0"/>
              <a:t>中，在已有文件的基础上，对有关部门的职责结合新时期的要求做出了如下调整：</a:t>
            </a:r>
          </a:p>
          <a:p>
            <a:pPr marL="0" indent="0">
              <a:buNone/>
            </a:pPr>
            <a:endParaRPr lang="zh-CN" altLang="en-US" dirty="0"/>
          </a:p>
        </p:txBody>
      </p:sp>
    </p:spTree>
    <p:extLst>
      <p:ext uri="{BB962C8B-B14F-4D97-AF65-F5344CB8AC3E}">
        <p14:creationId xmlns:p14="http://schemas.microsoft.com/office/powerpoint/2010/main" val="35134025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55E2-F345-7789-1A91-93B18CE71F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B07A8E-C6F8-88F6-15F6-4D7F70C5B02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299F3F7-5B6E-44D7-6149-6AEA162EF7E7}"/>
              </a:ext>
            </a:extLst>
          </p:cNvPr>
          <p:cNvSpPr>
            <a:spLocks noGrp="1"/>
          </p:cNvSpPr>
          <p:nvPr>
            <p:ph idx="1"/>
          </p:nvPr>
        </p:nvSpPr>
        <p:spPr/>
        <p:txBody>
          <a:bodyPr>
            <a:normAutofit/>
          </a:bodyPr>
          <a:lstStyle/>
          <a:p>
            <a:pPr marL="0" indent="0">
              <a:buNone/>
            </a:pPr>
            <a:r>
              <a:rPr lang="zh-CN" altLang="en-US" dirty="0"/>
              <a:t>卫生部门负责拟订有关幼儿园卫生保健方面的法规和规章制度，监督和指导幼儿园卫生保健业务工作，负责对</a:t>
            </a:r>
            <a:r>
              <a:rPr lang="en-US" altLang="zh-CN" dirty="0"/>
              <a:t>0</a:t>
            </a:r>
            <a:r>
              <a:rPr lang="zh-CN" altLang="en-US" dirty="0"/>
              <a:t>～</a:t>
            </a:r>
            <a:r>
              <a:rPr lang="en-US" altLang="zh-CN" dirty="0"/>
              <a:t>6</a:t>
            </a:r>
            <a:r>
              <a:rPr lang="zh-CN" altLang="en-US" dirty="0"/>
              <a:t>岁儿童家长进行儿童卫生保健、营养、生长发育等方面的指导。</a:t>
            </a:r>
          </a:p>
        </p:txBody>
      </p:sp>
    </p:spTree>
    <p:extLst>
      <p:ext uri="{BB962C8B-B14F-4D97-AF65-F5344CB8AC3E}">
        <p14:creationId xmlns:p14="http://schemas.microsoft.com/office/powerpoint/2010/main" val="32367111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73DD-4ABE-F635-0C34-9DDB162418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5F50ED-ECB2-A67C-244C-DE2D14E8DFB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5210187-E347-C727-D21B-A684D376F612}"/>
              </a:ext>
            </a:extLst>
          </p:cNvPr>
          <p:cNvSpPr>
            <a:spLocks noGrp="1"/>
          </p:cNvSpPr>
          <p:nvPr>
            <p:ph idx="1"/>
          </p:nvPr>
        </p:nvSpPr>
        <p:spPr/>
        <p:txBody>
          <a:bodyPr>
            <a:normAutofit/>
          </a:bodyPr>
          <a:lstStyle/>
          <a:p>
            <a:pPr marL="0" indent="0">
              <a:buNone/>
            </a:pPr>
            <a:r>
              <a:rPr lang="zh-CN" altLang="en-US" dirty="0"/>
              <a:t>教育部门会同财政部门和价格主管部门按照不以营利为目的的原则，制定幼儿园（班）收费管理办法。明确提出，要保证低收入家庭、流动人口子女等享有接受教育的机会。</a:t>
            </a:r>
          </a:p>
        </p:txBody>
      </p:sp>
    </p:spTree>
    <p:extLst>
      <p:ext uri="{BB962C8B-B14F-4D97-AF65-F5344CB8AC3E}">
        <p14:creationId xmlns:p14="http://schemas.microsoft.com/office/powerpoint/2010/main" val="30501732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2A47-3284-19BF-0C60-F51FDD502D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07BC11-85CC-22BB-5C36-87327E237DC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7D3B930-AD16-0C39-6089-6FC96F312A57}"/>
              </a:ext>
            </a:extLst>
          </p:cNvPr>
          <p:cNvSpPr>
            <a:spLocks noGrp="1"/>
          </p:cNvSpPr>
          <p:nvPr>
            <p:ph idx="1"/>
          </p:nvPr>
        </p:nvSpPr>
        <p:spPr/>
        <p:txBody>
          <a:bodyPr>
            <a:normAutofit/>
          </a:bodyPr>
          <a:lstStyle/>
          <a:p>
            <a:pPr marL="0" indent="0">
              <a:buNone/>
            </a:pPr>
            <a:r>
              <a:rPr lang="zh-CN" altLang="en-US" dirty="0"/>
              <a:t>建设部门要会同教育部门在城镇规划中合理确定幼儿园的布局和位置，在城镇改造和城市小区建设的过程，要建设与居住人口相适应的幼儿园。特别对新建小区和旧区改造的幼儿园做了规定。</a:t>
            </a:r>
          </a:p>
        </p:txBody>
      </p:sp>
    </p:spTree>
    <p:extLst>
      <p:ext uri="{BB962C8B-B14F-4D97-AF65-F5344CB8AC3E}">
        <p14:creationId xmlns:p14="http://schemas.microsoft.com/office/powerpoint/2010/main" val="277544045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0878-0DBC-6A1B-5B79-8CB8703C05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049C25-4989-1425-BD0A-E92467482D6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43E1ED1-868D-64B4-5AAF-FA7C043B3004}"/>
              </a:ext>
            </a:extLst>
          </p:cNvPr>
          <p:cNvSpPr>
            <a:spLocks noGrp="1"/>
          </p:cNvSpPr>
          <p:nvPr>
            <p:ph idx="1"/>
          </p:nvPr>
        </p:nvSpPr>
        <p:spPr/>
        <p:txBody>
          <a:bodyPr>
            <a:normAutofit/>
          </a:bodyPr>
          <a:lstStyle/>
          <a:p>
            <a:pPr marL="0" indent="0">
              <a:buNone/>
            </a:pPr>
            <a:r>
              <a:rPr lang="zh-CN" altLang="en-US" dirty="0"/>
              <a:t>民政部门要把发展学前教育作为城市社区教育的重要内容，与教育部门共同探索依托社区发展学前教育的管理机制和有关政策。</a:t>
            </a:r>
          </a:p>
        </p:txBody>
      </p:sp>
    </p:spTree>
    <p:extLst>
      <p:ext uri="{BB962C8B-B14F-4D97-AF65-F5344CB8AC3E}">
        <p14:creationId xmlns:p14="http://schemas.microsoft.com/office/powerpoint/2010/main" val="52506980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82F3-CCBD-4598-C7A2-01A473CE43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9C85DB-4DC2-890A-3AB7-BDEF1524BE7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A624F5A-74D6-7049-267B-396F8C784B00}"/>
              </a:ext>
            </a:extLst>
          </p:cNvPr>
          <p:cNvSpPr>
            <a:spLocks noGrp="1"/>
          </p:cNvSpPr>
          <p:nvPr>
            <p:ph idx="1"/>
          </p:nvPr>
        </p:nvSpPr>
        <p:spPr/>
        <p:txBody>
          <a:bodyPr>
            <a:normAutofit/>
          </a:bodyPr>
          <a:lstStyle/>
          <a:p>
            <a:pPr marL="0" indent="0">
              <a:buNone/>
            </a:pPr>
            <a:r>
              <a:rPr lang="zh-CN" altLang="en-US" dirty="0"/>
              <a:t>劳动保障部门则要保证城市、农村幼儿教师的合法权益。</a:t>
            </a:r>
          </a:p>
          <a:p>
            <a:pPr marL="0" indent="0">
              <a:buNone/>
            </a:pPr>
            <a:r>
              <a:rPr lang="zh-CN" altLang="en-US" dirty="0"/>
              <a:t>编制部门要会同教育部门、财政部门制定幼儿园教职工编制标准。</a:t>
            </a:r>
          </a:p>
          <a:p>
            <a:pPr marL="0" indent="0">
              <a:buNone/>
            </a:pPr>
            <a:r>
              <a:rPr lang="zh-CN" altLang="en-US" dirty="0"/>
              <a:t>要充分发挥各级妇女儿童工作委员会和妇联组织的作用。</a:t>
            </a:r>
          </a:p>
        </p:txBody>
      </p:sp>
    </p:spTree>
    <p:extLst>
      <p:ext uri="{BB962C8B-B14F-4D97-AF65-F5344CB8AC3E}">
        <p14:creationId xmlns:p14="http://schemas.microsoft.com/office/powerpoint/2010/main" val="35425240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41AD8-A3CE-48EB-C0E5-A0D0EE685F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5E806D-871C-21C5-E2DB-FC62EF29FF2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9019C2D-A51D-F32C-5224-C009D7CB0557}"/>
              </a:ext>
            </a:extLst>
          </p:cNvPr>
          <p:cNvSpPr>
            <a:spLocks noGrp="1"/>
          </p:cNvSpPr>
          <p:nvPr>
            <p:ph idx="1"/>
          </p:nvPr>
        </p:nvSpPr>
        <p:spPr/>
        <p:txBody>
          <a:bodyPr>
            <a:normAutofit/>
          </a:bodyPr>
          <a:lstStyle/>
          <a:p>
            <a:pPr marL="0" indent="0">
              <a:buNone/>
            </a:pPr>
            <a:r>
              <a:rPr lang="zh-CN" altLang="en-US" dirty="0"/>
              <a:t>学前教育是涉及各个行业、领域和部门的社会事业。作为政府主管教育的教育行政部门，社会协调是其非常重要的管理职能，所谓主管意味着要主动争取政府及其他部门和社会力量如卫计委、妇联与社区的参与和支持，搞好社会协调，从而对学前教育实施综合管理。</a:t>
            </a:r>
          </a:p>
        </p:txBody>
      </p:sp>
    </p:spTree>
    <p:extLst>
      <p:ext uri="{BB962C8B-B14F-4D97-AF65-F5344CB8AC3E}">
        <p14:creationId xmlns:p14="http://schemas.microsoft.com/office/powerpoint/2010/main" val="264755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06E1-D0C2-7965-9F0E-EACE0710AC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E5246A-F724-EAFC-894D-87D9BE83BD99}"/>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368F102D-029B-BCC4-0C1D-3294F302A55D}"/>
              </a:ext>
            </a:extLst>
          </p:cNvPr>
          <p:cNvSpPr>
            <a:spLocks noGrp="1"/>
          </p:cNvSpPr>
          <p:nvPr>
            <p:ph idx="1"/>
          </p:nvPr>
        </p:nvSpPr>
        <p:spPr/>
        <p:txBody>
          <a:bodyPr>
            <a:normAutofit/>
          </a:bodyPr>
          <a:lstStyle/>
          <a:p>
            <a:pPr marL="0" indent="0">
              <a:buNone/>
            </a:pPr>
            <a:r>
              <a:rPr lang="zh-CN" altLang="en-US" dirty="0"/>
              <a:t>学前教育行政指的是，国家和地方政府及其教育行政部门对学前教育事业进行宏观管理，包括制定规划、法规和政策，对学前教育进行组织、引导、督导，并协调有关部门的关系等，保证学前教育事业的发展。</a:t>
            </a:r>
          </a:p>
        </p:txBody>
      </p:sp>
    </p:spTree>
    <p:extLst>
      <p:ext uri="{BB962C8B-B14F-4D97-AF65-F5344CB8AC3E}">
        <p14:creationId xmlns:p14="http://schemas.microsoft.com/office/powerpoint/2010/main" val="40691445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05FB8-51C9-2E38-8B99-695DAE80DE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A780EC-9CD7-8C80-DC79-F77ABA44D78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4531079-96F1-7E72-586E-269EB93D27F1}"/>
              </a:ext>
            </a:extLst>
          </p:cNvPr>
          <p:cNvSpPr>
            <a:spLocks noGrp="1"/>
          </p:cNvSpPr>
          <p:nvPr>
            <p:ph idx="1"/>
          </p:nvPr>
        </p:nvSpPr>
        <p:spPr/>
        <p:txBody>
          <a:bodyPr>
            <a:normAutofit/>
          </a:bodyPr>
          <a:lstStyle/>
          <a:p>
            <a:pPr marL="0" indent="0">
              <a:buNone/>
            </a:pPr>
            <a:r>
              <a:rPr lang="zh-CN" altLang="en-US" dirty="0"/>
              <a:t>二、深化我国学前教育体制改革</a:t>
            </a:r>
          </a:p>
          <a:p>
            <a:pPr marL="0" indent="0">
              <a:buNone/>
            </a:pPr>
            <a:r>
              <a:rPr lang="zh-CN" altLang="en-US" dirty="0"/>
              <a:t>（一）现行学前教育发展与管理体制存在的问题</a:t>
            </a:r>
          </a:p>
          <a:p>
            <a:pPr marL="0" indent="0">
              <a:buNone/>
            </a:pPr>
            <a:r>
              <a:rPr lang="zh-CN" altLang="en-US" dirty="0"/>
              <a:t>过去的</a:t>
            </a:r>
            <a:r>
              <a:rPr lang="en-US" altLang="zh-CN" dirty="0"/>
              <a:t>30</a:t>
            </a:r>
            <a:r>
              <a:rPr lang="zh-CN" altLang="en-US" dirty="0"/>
              <a:t>余年，我国学前教育的大发展有目共睹，很多方面都取得了积极成效。</a:t>
            </a:r>
          </a:p>
        </p:txBody>
      </p:sp>
    </p:spTree>
    <p:extLst>
      <p:ext uri="{BB962C8B-B14F-4D97-AF65-F5344CB8AC3E}">
        <p14:creationId xmlns:p14="http://schemas.microsoft.com/office/powerpoint/2010/main" val="14399885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4460-C3DC-7302-D555-A3AA20EF4D0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C92958-57D5-6AD9-9CCD-B8AE7D93509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0F785EE-45F2-A75E-128F-E026D89441E8}"/>
              </a:ext>
            </a:extLst>
          </p:cNvPr>
          <p:cNvSpPr>
            <a:spLocks noGrp="1"/>
          </p:cNvSpPr>
          <p:nvPr>
            <p:ph idx="1"/>
          </p:nvPr>
        </p:nvSpPr>
        <p:spPr/>
        <p:txBody>
          <a:bodyPr>
            <a:normAutofit/>
          </a:bodyPr>
          <a:lstStyle/>
          <a:p>
            <a:pPr marL="0" indent="0">
              <a:buNone/>
            </a:pPr>
            <a:r>
              <a:rPr lang="zh-CN" altLang="en-US" dirty="0"/>
              <a:t>尽管如此，我们也要看到存在的问题。我国目前的教育管理体制是</a:t>
            </a:r>
            <a:r>
              <a:rPr lang="en-US" altLang="zh-CN" dirty="0"/>
              <a:t>20</a:t>
            </a:r>
            <a:r>
              <a:rPr lang="zh-CN" altLang="en-US" dirty="0"/>
              <a:t>世纪</a:t>
            </a:r>
            <a:r>
              <a:rPr lang="en-US" altLang="zh-CN" dirty="0"/>
              <a:t>80</a:t>
            </a:r>
            <a:r>
              <a:rPr lang="zh-CN" altLang="en-US" dirty="0"/>
              <a:t>年代中期逐步建立起来的，并在不断地推动着事业的发展。应当承认，现行的教育行政体制依然存在不完善的地方。</a:t>
            </a:r>
          </a:p>
        </p:txBody>
      </p:sp>
    </p:spTree>
    <p:extLst>
      <p:ext uri="{BB962C8B-B14F-4D97-AF65-F5344CB8AC3E}">
        <p14:creationId xmlns:p14="http://schemas.microsoft.com/office/powerpoint/2010/main" val="37003634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6FE8-3B40-1CA1-B512-3912C1BA55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31664D-54A3-97EC-A100-A3FD69731B4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D4419BE-3FBF-F888-0766-23B8CC320C22}"/>
              </a:ext>
            </a:extLst>
          </p:cNvPr>
          <p:cNvSpPr>
            <a:spLocks noGrp="1"/>
          </p:cNvSpPr>
          <p:nvPr>
            <p:ph idx="1"/>
          </p:nvPr>
        </p:nvSpPr>
        <p:spPr/>
        <p:txBody>
          <a:bodyPr>
            <a:normAutofit/>
          </a:bodyPr>
          <a:lstStyle/>
          <a:p>
            <a:pPr marL="0" indent="0">
              <a:buNone/>
            </a:pPr>
            <a:r>
              <a:rPr lang="zh-CN" altLang="en-US" dirty="0"/>
              <a:t>这种不完善既涉及体制自身原有的局限，特别是中央集权制带来的诸如制度僵化、统得过死、资源无法有效利用、教育与社会脱节、效率不高等问题；</a:t>
            </a:r>
          </a:p>
        </p:txBody>
      </p:sp>
    </p:spTree>
    <p:extLst>
      <p:ext uri="{BB962C8B-B14F-4D97-AF65-F5344CB8AC3E}">
        <p14:creationId xmlns:p14="http://schemas.microsoft.com/office/powerpoint/2010/main" val="33629105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2EA1-083E-D5DA-FEED-43A9285F5D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57AC73-A3EE-7FBD-E590-4908C42EA24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E16D6AE-D064-9682-8A77-BF40980499EA}"/>
              </a:ext>
            </a:extLst>
          </p:cNvPr>
          <p:cNvSpPr>
            <a:spLocks noGrp="1"/>
          </p:cNvSpPr>
          <p:nvPr>
            <p:ph idx="1"/>
          </p:nvPr>
        </p:nvSpPr>
        <p:spPr/>
        <p:txBody>
          <a:bodyPr>
            <a:normAutofit/>
          </a:bodyPr>
          <a:lstStyle/>
          <a:p>
            <a:pPr marL="0" indent="0">
              <a:buNone/>
            </a:pPr>
            <a:r>
              <a:rPr lang="zh-CN" altLang="en-US" dirty="0"/>
              <a:t>同时，面临经济体制转型的时代背景和社会变革的环境，也越来越暴露出现有的教育体制与社会经济发展的新形势不相适应的新情况、新问题，以及学前教育管理如何遵循自身特点的问题，因此需要不断深化改革。</a:t>
            </a:r>
          </a:p>
        </p:txBody>
      </p:sp>
    </p:spTree>
    <p:extLst>
      <p:ext uri="{BB962C8B-B14F-4D97-AF65-F5344CB8AC3E}">
        <p14:creationId xmlns:p14="http://schemas.microsoft.com/office/powerpoint/2010/main" val="115389937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9026-41D5-4E33-DD20-FE6C17A387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90B101-1F9D-0E5F-8DDD-1A027EC1427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5BE6FAB-35C4-74A5-C915-DF8825DE59BA}"/>
              </a:ext>
            </a:extLst>
          </p:cNvPr>
          <p:cNvSpPr>
            <a:spLocks noGrp="1"/>
          </p:cNvSpPr>
          <p:nvPr>
            <p:ph idx="1"/>
          </p:nvPr>
        </p:nvSpPr>
        <p:spPr/>
        <p:txBody>
          <a:bodyPr>
            <a:normAutofit/>
          </a:bodyPr>
          <a:lstStyle/>
          <a:p>
            <a:pPr marL="0" indent="0">
              <a:buNone/>
            </a:pPr>
            <a:r>
              <a:rPr lang="zh-CN" altLang="en-US" dirty="0"/>
              <a:t>分析起来，现行学前教育体制的不完善比较突出地表现在如下几个方面。</a:t>
            </a:r>
          </a:p>
        </p:txBody>
      </p:sp>
    </p:spTree>
    <p:extLst>
      <p:ext uri="{BB962C8B-B14F-4D97-AF65-F5344CB8AC3E}">
        <p14:creationId xmlns:p14="http://schemas.microsoft.com/office/powerpoint/2010/main" val="75536834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632B-9D92-4ED3-6B53-5D83B96DDB6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7B6FDA-5C8A-E8E7-CBF0-A10EFA41AC7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58475BC-BE03-A53B-DEF9-6B71C002CE7E}"/>
              </a:ext>
            </a:extLst>
          </p:cNvPr>
          <p:cNvSpPr>
            <a:spLocks noGrp="1"/>
          </p:cNvSpPr>
          <p:nvPr>
            <p:ph idx="1"/>
          </p:nvPr>
        </p:nvSpPr>
        <p:spPr/>
        <p:txBody>
          <a:bodyPr>
            <a:normAutofit/>
          </a:bodyPr>
          <a:lstStyle/>
          <a:p>
            <a:pPr marL="0" indent="0">
              <a:buNone/>
            </a:pPr>
            <a:r>
              <a:rPr lang="en-US" altLang="zh-CN" dirty="0"/>
              <a:t>1. </a:t>
            </a:r>
            <a:r>
              <a:rPr lang="zh-CN" altLang="en-US" dirty="0"/>
              <a:t>条块分割，各自为政，协调统筹功能欠缺</a:t>
            </a:r>
          </a:p>
          <a:p>
            <a:pPr marL="0" indent="0">
              <a:buNone/>
            </a:pPr>
            <a:r>
              <a:rPr lang="zh-CN" altLang="en-US" dirty="0"/>
              <a:t>长期以来，我国实行的以中央集权为主的教育管理体制尽管经过多次调整，仍然未能处理好条与块之间的关系。就是说，教育系统垂直领导与当地政府横向领导之间的关系如何协调平衡的问题没有很好地解决。</a:t>
            </a:r>
          </a:p>
        </p:txBody>
      </p:sp>
    </p:spTree>
    <p:extLst>
      <p:ext uri="{BB962C8B-B14F-4D97-AF65-F5344CB8AC3E}">
        <p14:creationId xmlns:p14="http://schemas.microsoft.com/office/powerpoint/2010/main" val="111764226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FDF4-908A-3BDE-FF15-0893F12E81D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24430B-BCBF-6449-1008-A49810862AD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9D23A9C-C9B3-AB1E-60A2-00149A90D959}"/>
              </a:ext>
            </a:extLst>
          </p:cNvPr>
          <p:cNvSpPr>
            <a:spLocks noGrp="1"/>
          </p:cNvSpPr>
          <p:nvPr>
            <p:ph idx="1"/>
          </p:nvPr>
        </p:nvSpPr>
        <p:spPr/>
        <p:txBody>
          <a:bodyPr>
            <a:normAutofit/>
          </a:bodyPr>
          <a:lstStyle/>
          <a:p>
            <a:pPr marL="0" indent="0">
              <a:buNone/>
            </a:pPr>
            <a:r>
              <a:rPr lang="zh-CN" altLang="en-US" dirty="0"/>
              <a:t>一方面，中央和地方各级教育行政之间的关系没有完全理顺；各级政府和教育行政之间的管理权限仍然存在不够明确、清晰的地方。</a:t>
            </a:r>
          </a:p>
        </p:txBody>
      </p:sp>
    </p:spTree>
    <p:extLst>
      <p:ext uri="{BB962C8B-B14F-4D97-AF65-F5344CB8AC3E}">
        <p14:creationId xmlns:p14="http://schemas.microsoft.com/office/powerpoint/2010/main" val="198315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8851-3525-CFBA-2068-7DBAA606082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8321D0-9DD4-9AB3-2514-DC28F562B40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9D761A5-E385-F96F-72BB-ED99DBDE80A8}"/>
              </a:ext>
            </a:extLst>
          </p:cNvPr>
          <p:cNvSpPr>
            <a:spLocks noGrp="1"/>
          </p:cNvSpPr>
          <p:nvPr>
            <p:ph idx="1"/>
          </p:nvPr>
        </p:nvSpPr>
        <p:spPr/>
        <p:txBody>
          <a:bodyPr>
            <a:normAutofit/>
          </a:bodyPr>
          <a:lstStyle/>
          <a:p>
            <a:pPr marL="0" indent="0">
              <a:buNone/>
            </a:pPr>
            <a:r>
              <a:rPr lang="zh-CN" altLang="en-US" dirty="0"/>
              <a:t>另一方面，政府和教育行政部门对其他部门领域的社会协调和综合统筹的功能 依然不足。教育职能归口演化成为单一部门管理，而未能整合多方面的行政资源。例如，教育行政部门与卫生、财政、人事等部门的合作尚处于初级阶段，至今依然没有建立长效机制来进行规范和提高。</a:t>
            </a:r>
          </a:p>
        </p:txBody>
      </p:sp>
    </p:spTree>
    <p:extLst>
      <p:ext uri="{BB962C8B-B14F-4D97-AF65-F5344CB8AC3E}">
        <p14:creationId xmlns:p14="http://schemas.microsoft.com/office/powerpoint/2010/main" val="21235477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C0321-6CCF-33C7-CB91-6EC9E20CA1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D9E1E82-A5D0-9C54-89F1-69899490AEA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EDBC70A-5589-B4F0-8677-A7F77A15AC92}"/>
              </a:ext>
            </a:extLst>
          </p:cNvPr>
          <p:cNvSpPr>
            <a:spLocks noGrp="1"/>
          </p:cNvSpPr>
          <p:nvPr>
            <p:ph idx="1"/>
          </p:nvPr>
        </p:nvSpPr>
        <p:spPr/>
        <p:txBody>
          <a:bodyPr>
            <a:normAutofit/>
          </a:bodyPr>
          <a:lstStyle/>
          <a:p>
            <a:pPr marL="0" indent="0">
              <a:buNone/>
            </a:pPr>
            <a:r>
              <a:rPr lang="zh-CN" altLang="en-US" dirty="0"/>
              <a:t>又如，社会力量办园包括机关、企事业、部队、高等院校等为举办者的幼儿园，教育行政部门与举办者缺乏沟通和协调，或者沟通和协调无效，有时会出现举办者颁发一个文件就让幼儿园停办的情况，教育行政部门只是对此进行备案登记。</a:t>
            </a:r>
          </a:p>
        </p:txBody>
      </p:sp>
    </p:spTree>
    <p:extLst>
      <p:ext uri="{BB962C8B-B14F-4D97-AF65-F5344CB8AC3E}">
        <p14:creationId xmlns:p14="http://schemas.microsoft.com/office/powerpoint/2010/main" val="55553565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5D02-1105-57D7-1DFF-93EF58702B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768270-EBAC-DCED-9ADC-B73BB164818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F4BAF18-33B7-4D36-CF27-8062F251E69E}"/>
              </a:ext>
            </a:extLst>
          </p:cNvPr>
          <p:cNvSpPr>
            <a:spLocks noGrp="1"/>
          </p:cNvSpPr>
          <p:nvPr>
            <p:ph idx="1"/>
          </p:nvPr>
        </p:nvSpPr>
        <p:spPr/>
        <p:txBody>
          <a:bodyPr>
            <a:normAutofit/>
          </a:bodyPr>
          <a:lstStyle/>
          <a:p>
            <a:pPr marL="0" indent="0">
              <a:buNone/>
            </a:pPr>
            <a:r>
              <a:rPr lang="zh-CN" altLang="en-US" dirty="0"/>
              <a:t>教育行政部门仅限于业务指导，对辖区内学前教育资源综合统筹管理乏力；同时，以往妇联在动员社会力量、发挥对学前教育管理上予以协调配合方面的作用也大大减弱。</a:t>
            </a:r>
          </a:p>
        </p:txBody>
      </p:sp>
    </p:spTree>
    <p:extLst>
      <p:ext uri="{BB962C8B-B14F-4D97-AF65-F5344CB8AC3E}">
        <p14:creationId xmlns:p14="http://schemas.microsoft.com/office/powerpoint/2010/main" val="175355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8D14A-A226-A6BB-8EDF-670181D319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F717D5-F98F-9BBE-B21B-76664455C0CD}"/>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7A2F48BE-3F37-224A-6692-BE9279C1CAD5}"/>
              </a:ext>
            </a:extLst>
          </p:cNvPr>
          <p:cNvSpPr>
            <a:spLocks noGrp="1"/>
          </p:cNvSpPr>
          <p:nvPr>
            <p:ph idx="1"/>
          </p:nvPr>
        </p:nvSpPr>
        <p:spPr/>
        <p:txBody>
          <a:bodyPr>
            <a:normAutofit/>
          </a:bodyPr>
          <a:lstStyle/>
          <a:p>
            <a:pPr marL="0" indent="0">
              <a:buNone/>
            </a:pPr>
            <a:r>
              <a:rPr lang="zh-CN" altLang="en-US" dirty="0"/>
              <a:t>简而言之，学前教育行政是国家对学前教育的管理，它的对象主要是社会公共的托幼组织机构，因此也称之为学前教育行政。</a:t>
            </a:r>
          </a:p>
        </p:txBody>
      </p:sp>
    </p:spTree>
    <p:extLst>
      <p:ext uri="{BB962C8B-B14F-4D97-AF65-F5344CB8AC3E}">
        <p14:creationId xmlns:p14="http://schemas.microsoft.com/office/powerpoint/2010/main" val="3901938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CAFDB-BDC8-52A5-986D-DFCA03BED0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2005C3-14BD-64D9-3FFC-CCA320F2CBA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9AA4D4F-7A35-93CA-A124-5EDD78A24445}"/>
              </a:ext>
            </a:extLst>
          </p:cNvPr>
          <p:cNvSpPr>
            <a:spLocks noGrp="1"/>
          </p:cNvSpPr>
          <p:nvPr>
            <p:ph idx="1"/>
          </p:nvPr>
        </p:nvSpPr>
        <p:spPr/>
        <p:txBody>
          <a:bodyPr>
            <a:normAutofit/>
          </a:bodyPr>
          <a:lstStyle/>
          <a:p>
            <a:pPr marL="0" indent="0">
              <a:buNone/>
            </a:pPr>
            <a:r>
              <a:rPr lang="zh-CN" altLang="en-US" dirty="0"/>
              <a:t>教育行政内部也表现为各自为政倾向，缺乏横向沟通协调。例如，伴随着农村劳动力的涌入，在一些大城市的农村地区或城乡交界地区，出现了为外来人口子女提供教育服务的学前教育机构，这些机构以其低收费、服务灵活等满足了绝大多数外来人口子女的受教育问题。</a:t>
            </a:r>
          </a:p>
        </p:txBody>
      </p:sp>
    </p:spTree>
    <p:extLst>
      <p:ext uri="{BB962C8B-B14F-4D97-AF65-F5344CB8AC3E}">
        <p14:creationId xmlns:p14="http://schemas.microsoft.com/office/powerpoint/2010/main" val="9502989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B3D1A-53A8-700A-4F00-7ACE6D25AB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C9B08F-554E-A7A1-70F9-6977C4284C5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5652E2D-89F5-A5AC-7D16-3B80367ED374}"/>
              </a:ext>
            </a:extLst>
          </p:cNvPr>
          <p:cNvSpPr>
            <a:spLocks noGrp="1"/>
          </p:cNvSpPr>
          <p:nvPr>
            <p:ph idx="1"/>
          </p:nvPr>
        </p:nvSpPr>
        <p:spPr/>
        <p:txBody>
          <a:bodyPr>
            <a:normAutofit/>
          </a:bodyPr>
          <a:lstStyle/>
          <a:p>
            <a:pPr marL="0" indent="0">
              <a:buNone/>
            </a:pPr>
            <a:r>
              <a:rPr lang="zh-CN" altLang="en-US" dirty="0"/>
              <a:t>目前政府及相关职能部门依然限于计划经济下城市户籍人口管理的思路和措施，对于这类不同形式学前教育机构的管理并未纳入视线范围，在教育行政内部各部门尚未有明确的职责分工，教育行政机构中各职能部门面对这一问题往往互相推诿扯皮，而迟迟没有形成明确的职责和拿出适宜的管理办法。</a:t>
            </a:r>
          </a:p>
        </p:txBody>
      </p:sp>
    </p:spTree>
    <p:extLst>
      <p:ext uri="{BB962C8B-B14F-4D97-AF65-F5344CB8AC3E}">
        <p14:creationId xmlns:p14="http://schemas.microsoft.com/office/powerpoint/2010/main" val="391971298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E8E0-2653-F535-A9F9-22776EBB5BB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837C2F-5D27-C337-7DEF-2280A0D38D4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A4023C1-A627-C9FC-564F-EAF5C5734125}"/>
              </a:ext>
            </a:extLst>
          </p:cNvPr>
          <p:cNvSpPr>
            <a:spLocks noGrp="1"/>
          </p:cNvSpPr>
          <p:nvPr>
            <p:ph idx="1"/>
          </p:nvPr>
        </p:nvSpPr>
        <p:spPr/>
        <p:txBody>
          <a:bodyPr>
            <a:normAutofit/>
          </a:bodyPr>
          <a:lstStyle/>
          <a:p>
            <a:pPr marL="0" indent="0">
              <a:buNone/>
            </a:pPr>
            <a:r>
              <a:rPr lang="zh-CN" altLang="en-US" dirty="0"/>
              <a:t>此外，在强调政府对教育实施主管职能的同时，对于如何发挥社会参与管理的积极性，也没有给予应有的重视。</a:t>
            </a:r>
          </a:p>
        </p:txBody>
      </p:sp>
    </p:spTree>
    <p:extLst>
      <p:ext uri="{BB962C8B-B14F-4D97-AF65-F5344CB8AC3E}">
        <p14:creationId xmlns:p14="http://schemas.microsoft.com/office/powerpoint/2010/main" val="151773178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1EAE2-73AE-1CD0-B3D0-528D3714BD2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9C4B61-BCC6-4FE0-C1C4-0844FE71235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600A497-57AD-40F3-3D41-D7CF70A7292F}"/>
              </a:ext>
            </a:extLst>
          </p:cNvPr>
          <p:cNvSpPr>
            <a:spLocks noGrp="1"/>
          </p:cNvSpPr>
          <p:nvPr>
            <p:ph idx="1"/>
          </p:nvPr>
        </p:nvSpPr>
        <p:spPr/>
        <p:txBody>
          <a:bodyPr>
            <a:normAutofit/>
          </a:bodyPr>
          <a:lstStyle/>
          <a:p>
            <a:pPr marL="0" indent="0">
              <a:buNone/>
            </a:pPr>
            <a:r>
              <a:rPr lang="en-US" altLang="zh-CN" dirty="0"/>
              <a:t>2. </a:t>
            </a:r>
            <a:r>
              <a:rPr lang="zh-CN" altLang="en-US" dirty="0"/>
              <a:t>教育行政管理职能窄化，管理范围与手段方式局限</a:t>
            </a:r>
          </a:p>
          <a:p>
            <a:pPr marL="0" indent="0">
              <a:buNone/>
            </a:pPr>
            <a:r>
              <a:rPr lang="zh-CN" altLang="en-US" dirty="0"/>
              <a:t>对于学前教育这一社会事业，教育行政管理相对地属于专业化行业化管理，其职能窄化不同于综合管理的部门。</a:t>
            </a:r>
          </a:p>
        </p:txBody>
      </p:sp>
    </p:spTree>
    <p:extLst>
      <p:ext uri="{BB962C8B-B14F-4D97-AF65-F5344CB8AC3E}">
        <p14:creationId xmlns:p14="http://schemas.microsoft.com/office/powerpoint/2010/main" val="108527487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DF91-1C6D-65A4-D599-06DDFC28B7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5B0044-8F39-DBA1-2A70-8F36694479A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93D836F-0678-D50E-2009-F936068107DB}"/>
              </a:ext>
            </a:extLst>
          </p:cNvPr>
          <p:cNvSpPr>
            <a:spLocks noGrp="1"/>
          </p:cNvSpPr>
          <p:nvPr>
            <p:ph idx="1"/>
          </p:nvPr>
        </p:nvSpPr>
        <p:spPr/>
        <p:txBody>
          <a:bodyPr>
            <a:normAutofit/>
          </a:bodyPr>
          <a:lstStyle/>
          <a:p>
            <a:pPr marL="0" indent="0">
              <a:buNone/>
            </a:pPr>
            <a:r>
              <a:rPr lang="zh-CN" altLang="en-US" dirty="0"/>
              <a:t>加之长期的习惯定势，管理范围注重微观，管理手段方式为直接管理，限制多，忽视间接管理，管理中易出现越位、错位和缺位现象，即该管的没有管，不该管的却干涉过多。</a:t>
            </a:r>
          </a:p>
        </p:txBody>
      </p:sp>
    </p:spTree>
    <p:extLst>
      <p:ext uri="{BB962C8B-B14F-4D97-AF65-F5344CB8AC3E}">
        <p14:creationId xmlns:p14="http://schemas.microsoft.com/office/powerpoint/2010/main" val="9286748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CB9B-8930-4095-BA78-FE6EFA766B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3D095D-6DB3-70D5-0C97-09432157F43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4814C77-99B3-1236-E627-05ABF5DEB5AF}"/>
              </a:ext>
            </a:extLst>
          </p:cNvPr>
          <p:cNvSpPr>
            <a:spLocks noGrp="1"/>
          </p:cNvSpPr>
          <p:nvPr>
            <p:ph idx="1"/>
          </p:nvPr>
        </p:nvSpPr>
        <p:spPr/>
        <p:txBody>
          <a:bodyPr>
            <a:normAutofit/>
          </a:bodyPr>
          <a:lstStyle/>
          <a:p>
            <a:pPr marL="0" indent="0">
              <a:buNone/>
            </a:pPr>
            <a:r>
              <a:rPr lang="zh-CN" altLang="en-US" dirty="0"/>
              <a:t>越位现象：教育行政干预或限制过多，管了不应该管的事情，包揽太多，统得过死；托幼机构的自主权受到削弱。</a:t>
            </a:r>
          </a:p>
          <a:p>
            <a:pPr marL="0" indent="0">
              <a:buNone/>
            </a:pPr>
            <a:r>
              <a:rPr lang="zh-CN" altLang="en-US" dirty="0"/>
              <a:t>错位现象：中央、地方、部门之间分工不明，职责不清，导致政出多门，交叉错位。</a:t>
            </a:r>
          </a:p>
        </p:txBody>
      </p:sp>
    </p:spTree>
    <p:extLst>
      <p:ext uri="{BB962C8B-B14F-4D97-AF65-F5344CB8AC3E}">
        <p14:creationId xmlns:p14="http://schemas.microsoft.com/office/powerpoint/2010/main" val="251887115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A5057-04ED-9DED-2A15-6F34E02F9E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731819-2A1A-6272-19DA-08BA1AD0477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AA42115-726E-AAC7-1D39-AF459D7D8CDD}"/>
              </a:ext>
            </a:extLst>
          </p:cNvPr>
          <p:cNvSpPr>
            <a:spLocks noGrp="1"/>
          </p:cNvSpPr>
          <p:nvPr>
            <p:ph idx="1"/>
          </p:nvPr>
        </p:nvSpPr>
        <p:spPr/>
        <p:txBody>
          <a:bodyPr>
            <a:normAutofit/>
          </a:bodyPr>
          <a:lstStyle/>
          <a:p>
            <a:pPr marL="0" indent="0">
              <a:buNone/>
            </a:pPr>
            <a:r>
              <a:rPr lang="zh-CN" altLang="en-US" dirty="0"/>
              <a:t>例如，街道幼儿园在体制上属于集体所有制，原则上是政府办园，实际定位为民办，职能定位的模糊导致一些城市的街道幼儿园却出现举步维艰，无法办园，甚至被随意撤销、取缔的现象；</a:t>
            </a:r>
          </a:p>
        </p:txBody>
      </p:sp>
    </p:spTree>
    <p:extLst>
      <p:ext uri="{BB962C8B-B14F-4D97-AF65-F5344CB8AC3E}">
        <p14:creationId xmlns:p14="http://schemas.microsoft.com/office/powerpoint/2010/main" val="24034086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9101-558C-4518-7E9A-DF85FF05BF1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107F0E-55C0-87D7-CB32-EE3D071D448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78F3AE5-89B7-25A5-637D-CD8D019D1643}"/>
              </a:ext>
            </a:extLst>
          </p:cNvPr>
          <p:cNvSpPr>
            <a:spLocks noGrp="1"/>
          </p:cNvSpPr>
          <p:nvPr>
            <p:ph idx="1"/>
          </p:nvPr>
        </p:nvSpPr>
        <p:spPr/>
        <p:txBody>
          <a:bodyPr>
            <a:normAutofit/>
          </a:bodyPr>
          <a:lstStyle/>
          <a:p>
            <a:pPr marL="0" indent="0">
              <a:buNone/>
            </a:pPr>
            <a:r>
              <a:rPr lang="zh-CN" altLang="en-US" dirty="0"/>
              <a:t>幼儿园教职员工的职称评定无法进行，人事档案管理政策交叉错位。教育行政部门一些管理办法的出台缺乏调查研究的依据，主观随意性强。</a:t>
            </a:r>
          </a:p>
        </p:txBody>
      </p:sp>
    </p:spTree>
    <p:extLst>
      <p:ext uri="{BB962C8B-B14F-4D97-AF65-F5344CB8AC3E}">
        <p14:creationId xmlns:p14="http://schemas.microsoft.com/office/powerpoint/2010/main" val="226085013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3901-191A-4C22-69FB-9407BF5B56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EACF44-0F85-C2C6-A653-F684174A6C3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39558E0-8E50-BE95-44F8-6864C34FDADA}"/>
              </a:ext>
            </a:extLst>
          </p:cNvPr>
          <p:cNvSpPr>
            <a:spLocks noGrp="1"/>
          </p:cNvSpPr>
          <p:nvPr>
            <p:ph idx="1"/>
          </p:nvPr>
        </p:nvSpPr>
        <p:spPr/>
        <p:txBody>
          <a:bodyPr>
            <a:normAutofit/>
          </a:bodyPr>
          <a:lstStyle/>
          <a:p>
            <a:pPr marL="0" indent="0">
              <a:buNone/>
            </a:pPr>
            <a:r>
              <a:rPr lang="zh-CN" altLang="en-US" dirty="0"/>
              <a:t>例如，近年来，各地以规范学前教育为名，针对所谓的“学前班小学化”趋向，纷纷出台“取消学前班的规定”，这一政策的出台无视客观条件和学前班事实上在满足社会弱势儿童受教育需要方面所发挥的作用，未进行认真的调查和分析。甚至一刀切地取消城乡所有小学附设学前班，而导致了新的入园难。</a:t>
            </a:r>
          </a:p>
        </p:txBody>
      </p:sp>
    </p:spTree>
    <p:extLst>
      <p:ext uri="{BB962C8B-B14F-4D97-AF65-F5344CB8AC3E}">
        <p14:creationId xmlns:p14="http://schemas.microsoft.com/office/powerpoint/2010/main" val="345691762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0B55-EFC0-275E-E04A-72D0197BF1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C27635-8EFB-3B13-F7A6-80008BE46B5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CC76B3B-C823-E034-7F63-5865543C93B6}"/>
              </a:ext>
            </a:extLst>
          </p:cNvPr>
          <p:cNvSpPr>
            <a:spLocks noGrp="1"/>
          </p:cNvSpPr>
          <p:nvPr>
            <p:ph idx="1"/>
          </p:nvPr>
        </p:nvSpPr>
        <p:spPr/>
        <p:txBody>
          <a:bodyPr>
            <a:normAutofit/>
          </a:bodyPr>
          <a:lstStyle/>
          <a:p>
            <a:pPr marL="0" indent="0">
              <a:buNone/>
            </a:pPr>
            <a:r>
              <a:rPr lang="zh-CN" altLang="en-US" dirty="0"/>
              <a:t>缺位现象：该办的事情没有真正抓起来。行政的自主性比较弱，遇到一些新问题，教育行政部门习惯于等待，或依赖上级行政部门或政府部门给出相应的政策，依照执行，“不求有功，但求无过”的思想倾向较突出，面临新情况往往缺乏作为，能动性较弱。</a:t>
            </a:r>
          </a:p>
        </p:txBody>
      </p:sp>
    </p:spTree>
    <p:extLst>
      <p:ext uri="{BB962C8B-B14F-4D97-AF65-F5344CB8AC3E}">
        <p14:creationId xmlns:p14="http://schemas.microsoft.com/office/powerpoint/2010/main" val="282974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2A64-A15A-5AB0-0227-AEF1631E4C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3598B3C-098D-61DD-06B0-EEF0CD42A690}"/>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F9179571-AA05-5E9E-A20F-E47323E97D20}"/>
              </a:ext>
            </a:extLst>
          </p:cNvPr>
          <p:cNvSpPr>
            <a:spLocks noGrp="1"/>
          </p:cNvSpPr>
          <p:nvPr>
            <p:ph idx="1"/>
          </p:nvPr>
        </p:nvSpPr>
        <p:spPr/>
        <p:txBody>
          <a:bodyPr>
            <a:normAutofit/>
          </a:bodyPr>
          <a:lstStyle/>
          <a:p>
            <a:pPr marL="0" indent="0">
              <a:buNone/>
            </a:pPr>
            <a:r>
              <a:rPr lang="en-US" altLang="zh-CN" dirty="0"/>
              <a:t>(</a:t>
            </a:r>
            <a:r>
              <a:rPr lang="zh-CN" altLang="en-US" dirty="0"/>
              <a:t>二</a:t>
            </a:r>
            <a:r>
              <a:rPr lang="en-US" altLang="zh-CN" dirty="0"/>
              <a:t>)</a:t>
            </a:r>
            <a:r>
              <a:rPr lang="zh-CN" altLang="en-US" dirty="0"/>
              <a:t>学前教育管理体制</a:t>
            </a:r>
          </a:p>
          <a:p>
            <a:pPr marL="0" indent="0">
              <a:buNone/>
            </a:pPr>
            <a:r>
              <a:rPr lang="zh-CN" altLang="en-US" dirty="0"/>
              <a:t>教育管理体制是由教育管理机构和相应的规范组成的，包括教育行政体制和学校管理体制。教育行政体制指的是国家领导管理教育的组织结构和工作制度的总称。</a:t>
            </a:r>
          </a:p>
        </p:txBody>
      </p:sp>
    </p:spTree>
    <p:extLst>
      <p:ext uri="{BB962C8B-B14F-4D97-AF65-F5344CB8AC3E}">
        <p14:creationId xmlns:p14="http://schemas.microsoft.com/office/powerpoint/2010/main" val="308115167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0D4BD-0C22-ED5C-DBAD-BA7EF33766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C594EA-3FE8-E6F0-AAC6-E11125BD4EF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925468F-0045-4468-180F-BC0C99BFFCE3}"/>
              </a:ext>
            </a:extLst>
          </p:cNvPr>
          <p:cNvSpPr>
            <a:spLocks noGrp="1"/>
          </p:cNvSpPr>
          <p:nvPr>
            <p:ph idx="1"/>
          </p:nvPr>
        </p:nvSpPr>
        <p:spPr/>
        <p:txBody>
          <a:bodyPr>
            <a:normAutofit/>
          </a:bodyPr>
          <a:lstStyle/>
          <a:p>
            <a:pPr marL="0" indent="0">
              <a:buNone/>
            </a:pPr>
            <a:r>
              <a:rPr lang="en-US" altLang="zh-CN" dirty="0"/>
              <a:t>3. </a:t>
            </a:r>
            <a:r>
              <a:rPr lang="zh-CN" altLang="en-US" dirty="0"/>
              <a:t>资源未能统筹调配，资源短缺和浪费并存，地区和城乡间差异拉大</a:t>
            </a:r>
          </a:p>
          <a:p>
            <a:pPr marL="0" indent="0">
              <a:buNone/>
            </a:pPr>
            <a:r>
              <a:rPr lang="zh-CN" altLang="en-US" dirty="0"/>
              <a:t>目前政府办园的投资渠道，教育资源没有能够统筹调配，存在资源短缺和严重浪费并存的现象。</a:t>
            </a:r>
          </a:p>
        </p:txBody>
      </p:sp>
    </p:spTree>
    <p:extLst>
      <p:ext uri="{BB962C8B-B14F-4D97-AF65-F5344CB8AC3E}">
        <p14:creationId xmlns:p14="http://schemas.microsoft.com/office/powerpoint/2010/main" val="277135410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046A-5086-1167-4658-DE2D2E6048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0A7F64F-CE77-76E3-69E8-1A6FF01E8F8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8E380DD-0D6D-6E26-ED90-204D99DC6805}"/>
              </a:ext>
            </a:extLst>
          </p:cNvPr>
          <p:cNvSpPr>
            <a:spLocks noGrp="1"/>
          </p:cNvSpPr>
          <p:nvPr>
            <p:ph idx="1"/>
          </p:nvPr>
        </p:nvSpPr>
        <p:spPr/>
        <p:txBody>
          <a:bodyPr>
            <a:normAutofit/>
          </a:bodyPr>
          <a:lstStyle/>
          <a:p>
            <a:pPr marL="0" indent="0">
              <a:buNone/>
            </a:pPr>
            <a:r>
              <a:rPr lang="zh-CN" altLang="en-US" dirty="0"/>
              <a:t>自</a:t>
            </a:r>
            <a:r>
              <a:rPr lang="en-US" altLang="zh-CN" dirty="0"/>
              <a:t>2010</a:t>
            </a:r>
            <a:r>
              <a:rPr lang="zh-CN" altLang="en-US" dirty="0"/>
              <a:t>年</a:t>
            </a:r>
            <a:r>
              <a:rPr lang="en-US" altLang="zh-CN" dirty="0"/>
              <a:t>《</a:t>
            </a:r>
            <a:r>
              <a:rPr lang="zh-CN" altLang="en-US" dirty="0"/>
              <a:t>国家中长期教育发展规划</a:t>
            </a:r>
            <a:r>
              <a:rPr lang="en-US" altLang="zh-CN" dirty="0"/>
              <a:t>》</a:t>
            </a:r>
            <a:r>
              <a:rPr lang="zh-CN" altLang="en-US" dirty="0"/>
              <a:t>实施以来，财政对学前教育的经费拨付力度加大，然而对各类型幼儿园未能明了其间的差异性，而是简单化地统称为公办性质的幼儿园，实施整齐划一、不加区分的管理；</a:t>
            </a:r>
          </a:p>
        </p:txBody>
      </p:sp>
    </p:spTree>
    <p:extLst>
      <p:ext uri="{BB962C8B-B14F-4D97-AF65-F5344CB8AC3E}">
        <p14:creationId xmlns:p14="http://schemas.microsoft.com/office/powerpoint/2010/main" val="337514644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66A9-529D-1804-FC68-D932F593D4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89410A0-5569-4ED9-FB78-82AAC6087A9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C02CB39-B341-08E2-92B1-43214F0C55F7}"/>
              </a:ext>
            </a:extLst>
          </p:cNvPr>
          <p:cNvSpPr>
            <a:spLocks noGrp="1"/>
          </p:cNvSpPr>
          <p:nvPr>
            <p:ph idx="1"/>
          </p:nvPr>
        </p:nvSpPr>
        <p:spPr/>
        <p:txBody>
          <a:bodyPr>
            <a:normAutofit/>
          </a:bodyPr>
          <a:lstStyle/>
          <a:p>
            <a:pPr marL="0" indent="0">
              <a:buNone/>
            </a:pPr>
            <a:r>
              <a:rPr lang="zh-CN" altLang="en-US" dirty="0"/>
              <a:t>教育财政制度依然延续计划经济的办法，没有发挥政府在维护公平方面向处于社会弱势地位的低端人群倾斜的托底作用，人为加大了托幼机构之间的差距，造成教育资源短缺和严重浪费并存，以及两极分化现象 等。</a:t>
            </a:r>
          </a:p>
        </p:txBody>
      </p:sp>
    </p:spTree>
    <p:extLst>
      <p:ext uri="{BB962C8B-B14F-4D97-AF65-F5344CB8AC3E}">
        <p14:creationId xmlns:p14="http://schemas.microsoft.com/office/powerpoint/2010/main" val="1576669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BC88-CEBA-4BDA-AC67-D31A63380D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B56E8C-BE58-093D-CCD0-75120EF83AE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4822289-82CE-4B2F-1912-DDC6C87A95AD}"/>
              </a:ext>
            </a:extLst>
          </p:cNvPr>
          <p:cNvSpPr>
            <a:spLocks noGrp="1"/>
          </p:cNvSpPr>
          <p:nvPr>
            <p:ph idx="1"/>
          </p:nvPr>
        </p:nvSpPr>
        <p:spPr/>
        <p:txBody>
          <a:bodyPr>
            <a:normAutofit/>
          </a:bodyPr>
          <a:lstStyle/>
          <a:p>
            <a:pPr marL="0" indent="0">
              <a:buNone/>
            </a:pPr>
            <a:r>
              <a:rPr lang="zh-CN" altLang="en-US" dirty="0"/>
              <a:t>近年名园办分园，扩大所谓优质教育的做法，导致了资源过度集中，人为地制造差距，破坏了教育生态，其实是违背教育管理规律，加大了风险，分析其背后的原因还是政绩的驱动。</a:t>
            </a:r>
          </a:p>
        </p:txBody>
      </p:sp>
    </p:spTree>
    <p:extLst>
      <p:ext uri="{BB962C8B-B14F-4D97-AF65-F5344CB8AC3E}">
        <p14:creationId xmlns:p14="http://schemas.microsoft.com/office/powerpoint/2010/main" val="12090914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7AB2-8E1F-6841-BEF2-108082B8223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793C7C-3D35-1157-92D0-CEE775B8B8F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CF05A16-4804-286C-B3A2-9B106BFF5614}"/>
              </a:ext>
            </a:extLst>
          </p:cNvPr>
          <p:cNvSpPr>
            <a:spLocks noGrp="1"/>
          </p:cNvSpPr>
          <p:nvPr>
            <p:ph idx="1"/>
          </p:nvPr>
        </p:nvSpPr>
        <p:spPr/>
        <p:txBody>
          <a:bodyPr>
            <a:normAutofit/>
          </a:bodyPr>
          <a:lstStyle/>
          <a:p>
            <a:pPr marL="0" indent="0">
              <a:buNone/>
            </a:pPr>
            <a:r>
              <a:rPr lang="zh-CN" altLang="en-US" dirty="0"/>
              <a:t>此外，长期以来，大一统集权体制及相应意识形态的影响，对民间办学仍有很多束缚和限制，不利于其积极性的发挥。基于我国国情和经济体制转型的需要，如何统筹调配资源，使有限的资金发挥最大效益，如何让更多机构和儿童受益，相关的政策滞后，迫切需要研究和探索。</a:t>
            </a:r>
          </a:p>
        </p:txBody>
      </p:sp>
    </p:spTree>
    <p:extLst>
      <p:ext uri="{BB962C8B-B14F-4D97-AF65-F5344CB8AC3E}">
        <p14:creationId xmlns:p14="http://schemas.microsoft.com/office/powerpoint/2010/main" val="2891042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2A5F-A829-9741-4084-D4EC28EC465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3F2939-B56E-AAB6-5658-2C270B1E980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276E1E1-1E7D-3587-8E71-B37C8B8F14C7}"/>
              </a:ext>
            </a:extLst>
          </p:cNvPr>
          <p:cNvSpPr>
            <a:spLocks noGrp="1"/>
          </p:cNvSpPr>
          <p:nvPr>
            <p:ph idx="1"/>
          </p:nvPr>
        </p:nvSpPr>
        <p:spPr/>
        <p:txBody>
          <a:bodyPr>
            <a:normAutofit/>
          </a:bodyPr>
          <a:lstStyle/>
          <a:p>
            <a:pPr marL="0" indent="0">
              <a:buNone/>
            </a:pPr>
            <a:r>
              <a:rPr lang="en-US" altLang="zh-CN" dirty="0"/>
              <a:t>4. </a:t>
            </a:r>
            <a:r>
              <a:rPr lang="zh-CN" altLang="en-US" dirty="0"/>
              <a:t>办园形式以正规化为主，托幼机构封闭办园，面向社会服务意识欠缺</a:t>
            </a:r>
          </a:p>
          <a:p>
            <a:pPr marL="0" indent="0">
              <a:buNone/>
            </a:pPr>
            <a:r>
              <a:rPr lang="zh-CN" altLang="en-US" dirty="0"/>
              <a:t>迄今，办园形式仍以正规的全日制为主，托幼机构关门办园，面向社会的服务意识严重欠缺。这显然与教育行政的指导调控导向有关。</a:t>
            </a:r>
          </a:p>
        </p:txBody>
      </p:sp>
    </p:spTree>
    <p:extLst>
      <p:ext uri="{BB962C8B-B14F-4D97-AF65-F5344CB8AC3E}">
        <p14:creationId xmlns:p14="http://schemas.microsoft.com/office/powerpoint/2010/main" val="424664706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0042-9316-18BC-567D-26A290EDDC4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59CAB6-E518-8B6F-DE42-647BB91FEBB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A654E8E-A64F-B334-413D-1D746F6C663F}"/>
              </a:ext>
            </a:extLst>
          </p:cNvPr>
          <p:cNvSpPr>
            <a:spLocks noGrp="1"/>
          </p:cNvSpPr>
          <p:nvPr>
            <p:ph idx="1"/>
          </p:nvPr>
        </p:nvSpPr>
        <p:spPr/>
        <p:txBody>
          <a:bodyPr>
            <a:normAutofit/>
          </a:bodyPr>
          <a:lstStyle/>
          <a:p>
            <a:pPr marL="0" indent="0">
              <a:buNone/>
            </a:pPr>
            <a:r>
              <a:rPr lang="zh-CN" altLang="en-US" dirty="0"/>
              <a:t>在一些地方，教育行政只注重对有一定规模的正规幼儿园所予以关注和指导，其他则忽略不计或一刀切地污名化为“黑园”。</a:t>
            </a:r>
          </a:p>
        </p:txBody>
      </p:sp>
    </p:spTree>
    <p:extLst>
      <p:ext uri="{BB962C8B-B14F-4D97-AF65-F5344CB8AC3E}">
        <p14:creationId xmlns:p14="http://schemas.microsoft.com/office/powerpoint/2010/main" val="202197814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A5AEB-BAB5-FB0C-4E8D-080BA56472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B334CB-CAD6-55F8-1C8E-CEE6D148F5F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D7AF3FD-74AE-9A22-DC8E-78D3C6D75457}"/>
              </a:ext>
            </a:extLst>
          </p:cNvPr>
          <p:cNvSpPr>
            <a:spLocks noGrp="1"/>
          </p:cNvSpPr>
          <p:nvPr>
            <p:ph idx="1"/>
          </p:nvPr>
        </p:nvSpPr>
        <p:spPr/>
        <p:txBody>
          <a:bodyPr>
            <a:normAutofit/>
          </a:bodyPr>
          <a:lstStyle/>
          <a:p>
            <a:pPr marL="0" indent="0">
              <a:buNone/>
            </a:pPr>
            <a:r>
              <a:rPr lang="zh-CN" altLang="en-US" dirty="0"/>
              <a:t>在观念上存在着就教育谈教育的倾向，强调学前教育机构的正规化、标准化，以单一正规化的标准衡量全部的学前教育，而不顾各地发展不平衡的实际条件，以及社会对于学前教育多样化的需求。导致教育与社会脱节，学前教育的社会服务功能未能得到有效发挥。</a:t>
            </a:r>
          </a:p>
        </p:txBody>
      </p:sp>
    </p:spTree>
    <p:extLst>
      <p:ext uri="{BB962C8B-B14F-4D97-AF65-F5344CB8AC3E}">
        <p14:creationId xmlns:p14="http://schemas.microsoft.com/office/powerpoint/2010/main" val="302978721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95AA-9230-9FA2-6BF2-C9440387DCE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DAAB73-1313-F8F8-A966-E8EB84168E3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2ED2E4B-131B-D85E-22C2-A55630AD86D6}"/>
              </a:ext>
            </a:extLst>
          </p:cNvPr>
          <p:cNvSpPr>
            <a:spLocks noGrp="1"/>
          </p:cNvSpPr>
          <p:nvPr>
            <p:ph idx="1"/>
          </p:nvPr>
        </p:nvSpPr>
        <p:spPr/>
        <p:txBody>
          <a:bodyPr>
            <a:normAutofit/>
          </a:bodyPr>
          <a:lstStyle/>
          <a:p>
            <a:pPr marL="0" indent="0">
              <a:buNone/>
            </a:pPr>
            <a:r>
              <a:rPr lang="zh-CN" altLang="en-US" dirty="0"/>
              <a:t>我国的学前教育机构首先是在城市发展起来，这一现实有着历史必然性。然而，长此以往，也导致了对学前教育的发展限于以城市为本位和中心的管理观念。</a:t>
            </a:r>
          </a:p>
        </p:txBody>
      </p:sp>
    </p:spTree>
    <p:extLst>
      <p:ext uri="{BB962C8B-B14F-4D97-AF65-F5344CB8AC3E}">
        <p14:creationId xmlns:p14="http://schemas.microsoft.com/office/powerpoint/2010/main" val="344396567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7F58-F69E-D9E9-83E2-15B34420E2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30C795-6738-6B68-3613-E89111946B9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DEDE800-1451-951A-A8E7-B73ED52A9EB4}"/>
              </a:ext>
            </a:extLst>
          </p:cNvPr>
          <p:cNvSpPr>
            <a:spLocks noGrp="1"/>
          </p:cNvSpPr>
          <p:nvPr>
            <p:ph idx="1"/>
          </p:nvPr>
        </p:nvSpPr>
        <p:spPr/>
        <p:txBody>
          <a:bodyPr>
            <a:normAutofit/>
          </a:bodyPr>
          <a:lstStyle/>
          <a:p>
            <a:pPr marL="0" indent="0">
              <a:buNone/>
            </a:pPr>
            <a:r>
              <a:rPr lang="zh-CN" altLang="en-US" dirty="0"/>
              <a:t>这种狭隘的教育发展思路，及相应的以正规化作为参照的管理策略，既不符合世界学前教育发展趋势，也与经济体制转型的新形势相背离，在一定程度上制约了学前教育事业的发展，对于我国今后农村学前教育的大发展是不利的，迫切需要改变。</a:t>
            </a:r>
          </a:p>
        </p:txBody>
      </p:sp>
    </p:spTree>
    <p:extLst>
      <p:ext uri="{BB962C8B-B14F-4D97-AF65-F5344CB8AC3E}">
        <p14:creationId xmlns:p14="http://schemas.microsoft.com/office/powerpoint/2010/main" val="341321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DE74-B018-D54A-4FD3-60A1FFF89C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6EE728-81E3-5AF5-0559-4092CB3C01E0}"/>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D2BD6CA1-DDD3-F1DE-C3E7-82D6C05B7237}"/>
              </a:ext>
            </a:extLst>
          </p:cNvPr>
          <p:cNvSpPr>
            <a:spLocks noGrp="1"/>
          </p:cNvSpPr>
          <p:nvPr>
            <p:ph idx="1"/>
          </p:nvPr>
        </p:nvSpPr>
        <p:spPr/>
        <p:txBody>
          <a:bodyPr>
            <a:normAutofit/>
          </a:bodyPr>
          <a:lstStyle/>
          <a:p>
            <a:pPr marL="0" indent="0">
              <a:buNone/>
            </a:pPr>
            <a:r>
              <a:rPr lang="zh-CN" altLang="en-US" dirty="0"/>
              <a:t>是国家对教育的宏观管理体制，它要解决的是国家机关如何管理教育的问题，包括国家对整个教育的办学体制以及国家对各级各类教育的管理体制等；学校管理体制指的是微观的教育机构的管理体制，它所要解决的是学校系统内部如何管理教育的问题。</a:t>
            </a:r>
          </a:p>
        </p:txBody>
      </p:sp>
    </p:spTree>
    <p:extLst>
      <p:ext uri="{BB962C8B-B14F-4D97-AF65-F5344CB8AC3E}">
        <p14:creationId xmlns:p14="http://schemas.microsoft.com/office/powerpoint/2010/main" val="229019547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018AC-C535-2260-FFDB-5B4A8A8BF6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60178F-BB79-EAE3-0912-BDC4926F95A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913F9E2-DF93-E382-434F-8E45E8B45CFF}"/>
              </a:ext>
            </a:extLst>
          </p:cNvPr>
          <p:cNvSpPr>
            <a:spLocks noGrp="1"/>
          </p:cNvSpPr>
          <p:nvPr>
            <p:ph idx="1"/>
          </p:nvPr>
        </p:nvSpPr>
        <p:spPr/>
        <p:txBody>
          <a:bodyPr>
            <a:normAutofit/>
          </a:bodyPr>
          <a:lstStyle/>
          <a:p>
            <a:pPr marL="0" indent="0">
              <a:buNone/>
            </a:pPr>
            <a:r>
              <a:rPr lang="zh-CN" altLang="en-US" dirty="0"/>
              <a:t>体制方面存在的问题，在相当程度上是源于对有关学前教育性质、功能的认识方面还存在偏差，把学前教育更多地等同于一般学校教育，强调其教育性，而对其特有的社会福利性、公益服务性、保育性等广泛综合的功能认识不足。</a:t>
            </a:r>
          </a:p>
        </p:txBody>
      </p:sp>
    </p:spTree>
    <p:extLst>
      <p:ext uri="{BB962C8B-B14F-4D97-AF65-F5344CB8AC3E}">
        <p14:creationId xmlns:p14="http://schemas.microsoft.com/office/powerpoint/2010/main" val="41764543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3C4D-F9BF-CE7A-7EC3-539346841D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1B5DC3-3275-B615-32A5-587E7EB1B25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82AD376-528F-82EA-5BA4-875DE7F8AB39}"/>
              </a:ext>
            </a:extLst>
          </p:cNvPr>
          <p:cNvSpPr>
            <a:spLocks noGrp="1"/>
          </p:cNvSpPr>
          <p:nvPr>
            <p:ph idx="1"/>
          </p:nvPr>
        </p:nvSpPr>
        <p:spPr/>
        <p:txBody>
          <a:bodyPr>
            <a:normAutofit/>
          </a:bodyPr>
          <a:lstStyle/>
          <a:p>
            <a:pPr marL="0" indent="0">
              <a:buNone/>
            </a:pPr>
            <a:r>
              <a:rPr lang="zh-CN" altLang="en-US" dirty="0"/>
              <a:t>加之长期以来受苏联影响，学前教育基于国家包办和划一、统一的思路。近年来，条块分割、各自为政愈益严重，过于强调正规化，重视垂直的专业化管理，各职能部门缺乏协调，无法整合行政资源来实施综合管理。</a:t>
            </a:r>
          </a:p>
        </p:txBody>
      </p:sp>
    </p:spTree>
    <p:extLst>
      <p:ext uri="{BB962C8B-B14F-4D97-AF65-F5344CB8AC3E}">
        <p14:creationId xmlns:p14="http://schemas.microsoft.com/office/powerpoint/2010/main" val="7724529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07F1-27A0-08E1-D778-C97FF86921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AC5519-7D8C-8272-F81A-515F106D7C2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544B68F-F212-5A41-65AC-C43361192FE4}"/>
              </a:ext>
            </a:extLst>
          </p:cNvPr>
          <p:cNvSpPr>
            <a:spLocks noGrp="1"/>
          </p:cNvSpPr>
          <p:nvPr>
            <p:ph idx="1"/>
          </p:nvPr>
        </p:nvSpPr>
        <p:spPr/>
        <p:txBody>
          <a:bodyPr>
            <a:normAutofit/>
          </a:bodyPr>
          <a:lstStyle/>
          <a:p>
            <a:pPr marL="0" indent="0">
              <a:buNone/>
            </a:pPr>
            <a:r>
              <a:rPr lang="zh-CN" altLang="en-US" dirty="0"/>
              <a:t>因而需要对学前教育进行正确定位，在明确其独特性质和功能的基础上，探索学前教育体制改革的思路和适宜的途径。</a:t>
            </a:r>
          </a:p>
        </p:txBody>
      </p:sp>
    </p:spTree>
    <p:extLst>
      <p:ext uri="{BB962C8B-B14F-4D97-AF65-F5344CB8AC3E}">
        <p14:creationId xmlns:p14="http://schemas.microsoft.com/office/powerpoint/2010/main" val="181378110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CA41-AFA7-FB03-55C5-AFB093E818B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7B6B45-F79B-44A6-459B-06543A6C702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0A9E4C2-DC05-7CC0-E54D-0796CD5626D8}"/>
              </a:ext>
            </a:extLst>
          </p:cNvPr>
          <p:cNvSpPr>
            <a:spLocks noGrp="1"/>
          </p:cNvSpPr>
          <p:nvPr>
            <p:ph idx="1"/>
          </p:nvPr>
        </p:nvSpPr>
        <p:spPr/>
        <p:txBody>
          <a:bodyPr>
            <a:normAutofit/>
          </a:bodyPr>
          <a:lstStyle/>
          <a:p>
            <a:pPr marL="0" indent="0">
              <a:buNone/>
            </a:pPr>
            <a:r>
              <a:rPr lang="zh-CN" altLang="en-US" dirty="0"/>
              <a:t>（二）深化学前教育体制改革的要点</a:t>
            </a:r>
          </a:p>
          <a:p>
            <a:pPr marL="0" indent="0">
              <a:buNone/>
            </a:pPr>
            <a:r>
              <a:rPr lang="zh-CN" altLang="en-US" dirty="0"/>
              <a:t>学前教育行政体制改革是一个历史的范畴，是动态的、不断深化和逐步完善的过程。一方面，要把学前教育体制改革纳入社会改革和教育整体改革之中，予以综合考虑；</a:t>
            </a:r>
          </a:p>
        </p:txBody>
      </p:sp>
    </p:spTree>
    <p:extLst>
      <p:ext uri="{BB962C8B-B14F-4D97-AF65-F5344CB8AC3E}">
        <p14:creationId xmlns:p14="http://schemas.microsoft.com/office/powerpoint/2010/main" val="144277367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C01EA-C1EE-45FC-FDBD-A68F6971F7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F282CA-D9BB-ABEE-56F5-590EF0BD4FC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ED77653-2F35-54EC-695C-0653D9B20914}"/>
              </a:ext>
            </a:extLst>
          </p:cNvPr>
          <p:cNvSpPr>
            <a:spLocks noGrp="1"/>
          </p:cNvSpPr>
          <p:nvPr>
            <p:ph idx="1"/>
          </p:nvPr>
        </p:nvSpPr>
        <p:spPr/>
        <p:txBody>
          <a:bodyPr>
            <a:normAutofit/>
          </a:bodyPr>
          <a:lstStyle/>
          <a:p>
            <a:pPr marL="0" indent="0">
              <a:buNone/>
            </a:pPr>
            <a:r>
              <a:rPr lang="zh-CN" altLang="en-US" dirty="0"/>
              <a:t>另一方面，还要根据学前教育的特点以及面临的特殊问题，积极实践、努力探索适宜的途径；再有，联系世界学前教育改革的动向和发展趋势，可以有助于澄清并明了我国学前教育的发展以及管理体制改革的大致方向。</a:t>
            </a:r>
          </a:p>
        </p:txBody>
      </p:sp>
    </p:spTree>
    <p:extLst>
      <p:ext uri="{BB962C8B-B14F-4D97-AF65-F5344CB8AC3E}">
        <p14:creationId xmlns:p14="http://schemas.microsoft.com/office/powerpoint/2010/main" val="30536614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5BC8-0604-0F3D-DDA3-DE276B11870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E4F660-5308-F42E-9679-F60EF1213B3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68C05DC-B89D-5396-4F86-A0863A4607F5}"/>
              </a:ext>
            </a:extLst>
          </p:cNvPr>
          <p:cNvSpPr>
            <a:spLocks noGrp="1"/>
          </p:cNvSpPr>
          <p:nvPr>
            <p:ph idx="1"/>
          </p:nvPr>
        </p:nvSpPr>
        <p:spPr/>
        <p:txBody>
          <a:bodyPr>
            <a:normAutofit/>
          </a:bodyPr>
          <a:lstStyle/>
          <a:p>
            <a:pPr marL="0" indent="0">
              <a:buNone/>
            </a:pPr>
            <a:r>
              <a:rPr lang="zh-CN" altLang="en-US" dirty="0"/>
              <a:t>正如中共中央</a:t>
            </a:r>
            <a:r>
              <a:rPr lang="en-US" altLang="zh-CN" dirty="0"/>
              <a:t>《</a:t>
            </a:r>
            <a:r>
              <a:rPr lang="zh-CN" altLang="en-US" dirty="0"/>
              <a:t>关于教育体制改革的决定</a:t>
            </a:r>
            <a:r>
              <a:rPr lang="en-US" altLang="zh-CN" dirty="0"/>
              <a:t>》</a:t>
            </a:r>
            <a:r>
              <a:rPr lang="zh-CN" altLang="en-US" dirty="0"/>
              <a:t>所指出的，体制改革的最终目的是要多出人才、出好人才，要实现每个儿童受教育权利、儿童发展权利这一国家目标，就需要通过建立有效合理的学前教育管理体系和运行机制，创造有利于学前教育发展的环境条件。</a:t>
            </a:r>
          </a:p>
        </p:txBody>
      </p:sp>
    </p:spTree>
    <p:extLst>
      <p:ext uri="{BB962C8B-B14F-4D97-AF65-F5344CB8AC3E}">
        <p14:creationId xmlns:p14="http://schemas.microsoft.com/office/powerpoint/2010/main" val="68142922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2F8D-FBD4-7E1C-83EE-0CD494D0B1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5160675-19AE-FEA2-9300-A114DE10CA4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8F355DA-3173-4CB3-7242-9F4BF222D257}"/>
              </a:ext>
            </a:extLst>
          </p:cNvPr>
          <p:cNvSpPr>
            <a:spLocks noGrp="1"/>
          </p:cNvSpPr>
          <p:nvPr>
            <p:ph idx="1"/>
          </p:nvPr>
        </p:nvSpPr>
        <p:spPr/>
        <p:txBody>
          <a:bodyPr>
            <a:normAutofit/>
          </a:bodyPr>
          <a:lstStyle/>
          <a:p>
            <a:pPr marL="0" indent="0">
              <a:buNone/>
            </a:pPr>
            <a:r>
              <a:rPr lang="zh-CN" altLang="en-US" dirty="0"/>
              <a:t>深化学前教育体制改革，需要在对学前教育性质与社会功能加深认识的同时，关注如下问题。</a:t>
            </a:r>
          </a:p>
        </p:txBody>
      </p:sp>
    </p:spTree>
    <p:extLst>
      <p:ext uri="{BB962C8B-B14F-4D97-AF65-F5344CB8AC3E}">
        <p14:creationId xmlns:p14="http://schemas.microsoft.com/office/powerpoint/2010/main" val="11343661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1AE1-03B7-4456-DDE0-69A5C21EB42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18050E-7BD2-F811-1FB5-FE79BE9358C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FC4AF15-E444-F321-6F23-4EBC4AEEF529}"/>
              </a:ext>
            </a:extLst>
          </p:cNvPr>
          <p:cNvSpPr>
            <a:spLocks noGrp="1"/>
          </p:cNvSpPr>
          <p:nvPr>
            <p:ph idx="1"/>
          </p:nvPr>
        </p:nvSpPr>
        <p:spPr/>
        <p:txBody>
          <a:bodyPr>
            <a:normAutofit/>
          </a:bodyPr>
          <a:lstStyle/>
          <a:p>
            <a:pPr marL="0" indent="0">
              <a:buNone/>
            </a:pPr>
            <a:r>
              <a:rPr lang="en-US" altLang="zh-CN" dirty="0"/>
              <a:t>1. </a:t>
            </a:r>
            <a:r>
              <a:rPr lang="zh-CN" altLang="en-US" dirty="0"/>
              <a:t>政府简政放权，转变职能，理顺关系，提高效率</a:t>
            </a:r>
          </a:p>
          <a:p>
            <a:pPr marL="0" indent="0">
              <a:buNone/>
            </a:pPr>
            <a:r>
              <a:rPr lang="zh-CN" altLang="en-US" dirty="0"/>
              <a:t>教育行政体制改革应该建立起中央、地方、学校、社会和谐统一的关系，也即“中央统一领导、地方分级管理、学校自主办学、社会参与管理”这样一种良性机制。改革是一个系统工程。体制改革中，政府必须首先简政放权、转变职能和理顺关系。</a:t>
            </a:r>
          </a:p>
        </p:txBody>
      </p:sp>
    </p:spTree>
    <p:extLst>
      <p:ext uri="{BB962C8B-B14F-4D97-AF65-F5344CB8AC3E}">
        <p14:creationId xmlns:p14="http://schemas.microsoft.com/office/powerpoint/2010/main" val="410690496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C433-C0AE-D751-73FA-82CFF9134B4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41246D-FC62-4521-6DC2-6D52BFC4309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B40F6FA-BEAB-13B3-25DF-C71B446E7C06}"/>
              </a:ext>
            </a:extLst>
          </p:cNvPr>
          <p:cNvSpPr>
            <a:spLocks noGrp="1"/>
          </p:cNvSpPr>
          <p:nvPr>
            <p:ph idx="1"/>
          </p:nvPr>
        </p:nvSpPr>
        <p:spPr/>
        <p:txBody>
          <a:bodyPr>
            <a:normAutofit/>
          </a:bodyPr>
          <a:lstStyle/>
          <a:p>
            <a:pPr marL="0" indent="0">
              <a:buNone/>
            </a:pPr>
            <a:r>
              <a:rPr lang="zh-CN" altLang="en-US" dirty="0"/>
              <a:t>（</a:t>
            </a:r>
            <a:r>
              <a:rPr lang="en-US" altLang="zh-CN" dirty="0"/>
              <a:t>1</a:t>
            </a:r>
            <a:r>
              <a:rPr lang="zh-CN" altLang="en-US" dirty="0"/>
              <a:t>）中央和地方关系上，坚持基础教育管理地方化，简政放权。</a:t>
            </a:r>
          </a:p>
          <a:p>
            <a:pPr marL="0" indent="0">
              <a:buNone/>
            </a:pPr>
            <a:r>
              <a:rPr lang="zh-CN" altLang="en-US" dirty="0"/>
              <a:t>（</a:t>
            </a:r>
            <a:r>
              <a:rPr lang="en-US" altLang="zh-CN" dirty="0"/>
              <a:t>2</a:t>
            </a:r>
            <a:r>
              <a:rPr lang="zh-CN" altLang="en-US" dirty="0"/>
              <a:t>）明确政府和教育行政部门对学前教育管理的权责关系，注重发挥政府对教育行政部门以及各有关职能部门比如民政、妇联与卫计、计划、财政等部门的统筹协调功能。</a:t>
            </a:r>
          </a:p>
        </p:txBody>
      </p:sp>
    </p:spTree>
    <p:extLst>
      <p:ext uri="{BB962C8B-B14F-4D97-AF65-F5344CB8AC3E}">
        <p14:creationId xmlns:p14="http://schemas.microsoft.com/office/powerpoint/2010/main" val="160111440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38E3-5ED8-8168-ADD7-DB6178C25B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51962B-A1E4-06BB-6C27-2148AFD9694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07C3CD7-ACA8-04B0-6727-DB44451E764A}"/>
              </a:ext>
            </a:extLst>
          </p:cNvPr>
          <p:cNvSpPr>
            <a:spLocks noGrp="1"/>
          </p:cNvSpPr>
          <p:nvPr>
            <p:ph idx="1"/>
          </p:nvPr>
        </p:nvSpPr>
        <p:spPr/>
        <p:txBody>
          <a:bodyPr>
            <a:normAutofit/>
          </a:bodyPr>
          <a:lstStyle/>
          <a:p>
            <a:pPr marL="0" indent="0">
              <a:buNone/>
            </a:pPr>
            <a:r>
              <a:rPr lang="zh-CN" altLang="en-US" dirty="0"/>
              <a:t>教育行政部门作为主管教育的职能部门，应当主动与有关部门联系，强化社会协调功能，使各职能部门对学前教育既有分工又密切联系、协调配合，形成合力。</a:t>
            </a:r>
          </a:p>
        </p:txBody>
      </p:sp>
    </p:spTree>
    <p:extLst>
      <p:ext uri="{BB962C8B-B14F-4D97-AF65-F5344CB8AC3E}">
        <p14:creationId xmlns:p14="http://schemas.microsoft.com/office/powerpoint/2010/main" val="16921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269BB-408C-83B0-F94E-8087C48555D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0DC9EE-01B9-2728-A1CF-403A1FAE2721}"/>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1B2158B1-8A36-6526-8A96-646805758250}"/>
              </a:ext>
            </a:extLst>
          </p:cNvPr>
          <p:cNvSpPr>
            <a:spLocks noGrp="1"/>
          </p:cNvSpPr>
          <p:nvPr>
            <p:ph idx="1"/>
          </p:nvPr>
        </p:nvSpPr>
        <p:spPr/>
        <p:txBody>
          <a:bodyPr>
            <a:normAutofit/>
          </a:bodyPr>
          <a:lstStyle/>
          <a:p>
            <a:pPr marL="0" indent="0">
              <a:buNone/>
            </a:pPr>
            <a:r>
              <a:rPr lang="zh-CN" altLang="en-US" dirty="0"/>
              <a:t>相对来说，教育管理体制是一个上位的概念。在教育管理学中，如果不做特别说明，提到教育管理体制一般是指教育行政体制。</a:t>
            </a:r>
          </a:p>
        </p:txBody>
      </p:sp>
    </p:spTree>
    <p:extLst>
      <p:ext uri="{BB962C8B-B14F-4D97-AF65-F5344CB8AC3E}">
        <p14:creationId xmlns:p14="http://schemas.microsoft.com/office/powerpoint/2010/main" val="60853051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5102-8D7F-4250-907E-2343B7F220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3DD0601-3D31-34AE-E184-43151F88886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BD29350-070A-BDBC-EA87-07E027C93EC2}"/>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）各级教育行政部门进一步理顺关系。一方面要注重发挥上级即地方政府和教育行政部门的宏观指导和统筹协调的作用，同时又要加强基层教育行政对辖区内的学前教育机构及设施的管理。</a:t>
            </a:r>
          </a:p>
        </p:txBody>
      </p:sp>
    </p:spTree>
    <p:extLst>
      <p:ext uri="{BB962C8B-B14F-4D97-AF65-F5344CB8AC3E}">
        <p14:creationId xmlns:p14="http://schemas.microsoft.com/office/powerpoint/2010/main" val="179887381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C47F5-3787-7C7C-5DE4-034352BD7C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26732D-91D7-2C6C-9C53-9255FE306E9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F4D2CBC5-36C9-F805-4094-FAEC6C8AA727}"/>
              </a:ext>
            </a:extLst>
          </p:cNvPr>
          <p:cNvSpPr>
            <a:spLocks noGrp="1"/>
          </p:cNvSpPr>
          <p:nvPr>
            <p:ph idx="1"/>
          </p:nvPr>
        </p:nvSpPr>
        <p:spPr/>
        <p:txBody>
          <a:bodyPr>
            <a:normAutofit/>
          </a:bodyPr>
          <a:lstStyle/>
          <a:p>
            <a:pPr marL="0" indent="0">
              <a:buNone/>
            </a:pPr>
            <a:r>
              <a:rPr lang="zh-CN" altLang="en-US" dirty="0"/>
              <a:t>教育行政部门要作为统一的整体发挥作用，以政策、法规、信息等手段加强对各类型托幼机构的调控服务和教育视导督导。管理方式由直接的行政管理向间接管理转化。</a:t>
            </a:r>
          </a:p>
        </p:txBody>
      </p:sp>
    </p:spTree>
    <p:extLst>
      <p:ext uri="{BB962C8B-B14F-4D97-AF65-F5344CB8AC3E}">
        <p14:creationId xmlns:p14="http://schemas.microsoft.com/office/powerpoint/2010/main" val="298123536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B5D1-DEE3-1F21-78AF-4ED16FBD2C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DBF928-CD45-D177-9770-D4F580437DE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F234CA9-28D1-D19D-0C9F-57AE26BE5B82}"/>
              </a:ext>
            </a:extLst>
          </p:cNvPr>
          <p:cNvSpPr>
            <a:spLocks noGrp="1"/>
          </p:cNvSpPr>
          <p:nvPr>
            <p:ph idx="1"/>
          </p:nvPr>
        </p:nvSpPr>
        <p:spPr/>
        <p:txBody>
          <a:bodyPr>
            <a:normAutofit/>
          </a:bodyPr>
          <a:lstStyle/>
          <a:p>
            <a:pPr marL="0" indent="0">
              <a:buNone/>
            </a:pPr>
            <a:r>
              <a:rPr lang="zh-CN" altLang="en-US" dirty="0"/>
              <a:t>（</a:t>
            </a:r>
            <a:r>
              <a:rPr lang="en-US" altLang="zh-CN" dirty="0"/>
              <a:t>4</a:t>
            </a:r>
            <a:r>
              <a:rPr lang="zh-CN" altLang="en-US" dirty="0"/>
              <a:t>）改善政府及其教育行政部门同教育机构也即托幼园所的关系，下放办学自主权，增强园所办学的动力和活力，并建立和完善相应的法规政策，依法行政和加强服务。</a:t>
            </a:r>
          </a:p>
        </p:txBody>
      </p:sp>
    </p:spTree>
    <p:extLst>
      <p:ext uri="{BB962C8B-B14F-4D97-AF65-F5344CB8AC3E}">
        <p14:creationId xmlns:p14="http://schemas.microsoft.com/office/powerpoint/2010/main" val="18942018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121F-3042-C745-3B64-23AFE9268F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AE1DF9E-8B0A-F793-C127-C3651732E63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ED0B805-7458-639E-3F60-592A6DD166B9}"/>
              </a:ext>
            </a:extLst>
          </p:cNvPr>
          <p:cNvSpPr>
            <a:spLocks noGrp="1"/>
          </p:cNvSpPr>
          <p:nvPr>
            <p:ph idx="1"/>
          </p:nvPr>
        </p:nvSpPr>
        <p:spPr/>
        <p:txBody>
          <a:bodyPr>
            <a:normAutofit/>
          </a:bodyPr>
          <a:lstStyle/>
          <a:p>
            <a:pPr marL="0" indent="0">
              <a:buNone/>
            </a:pPr>
            <a:r>
              <a:rPr lang="zh-CN" altLang="en-US" dirty="0"/>
              <a:t>在经济体制转型的背景下，政府及相关职能部门要明确角色定位，依法行政，加强社会管理和公共服务职能，认真贯彻中央政策法规，健全配套规范和措施，规范和限制政府行为。这其中，改变以往习惯性的行政指令工作方式，增强服务意识是非常关键的。</a:t>
            </a:r>
          </a:p>
        </p:txBody>
      </p:sp>
    </p:spTree>
    <p:extLst>
      <p:ext uri="{BB962C8B-B14F-4D97-AF65-F5344CB8AC3E}">
        <p14:creationId xmlns:p14="http://schemas.microsoft.com/office/powerpoint/2010/main" val="35651979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71EE-C27A-449A-9011-6D4E947BAF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A894D76-D461-2756-088A-9DE6DD79DE7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7AF3157-154B-B45A-4C8E-D4C2BB1ABCCB}"/>
              </a:ext>
            </a:extLst>
          </p:cNvPr>
          <p:cNvSpPr>
            <a:spLocks noGrp="1"/>
          </p:cNvSpPr>
          <p:nvPr>
            <p:ph idx="1"/>
          </p:nvPr>
        </p:nvSpPr>
        <p:spPr/>
        <p:txBody>
          <a:bodyPr>
            <a:normAutofit/>
          </a:bodyPr>
          <a:lstStyle/>
          <a:p>
            <a:pPr marL="0" indent="0">
              <a:buNone/>
            </a:pPr>
            <a:r>
              <a:rPr lang="en-US" altLang="zh-CN" dirty="0"/>
              <a:t>2. </a:t>
            </a:r>
            <a:r>
              <a:rPr lang="zh-CN" altLang="en-US" dirty="0"/>
              <a:t>深化办园体制改革，鼓励多元投资，研究扶持政策</a:t>
            </a:r>
          </a:p>
          <a:p>
            <a:pPr marL="0" indent="0">
              <a:buNone/>
            </a:pPr>
            <a:r>
              <a:rPr lang="zh-CN" altLang="en-US" dirty="0"/>
              <a:t>幼儿园办园体制是指国家规范办园行为的体系和制度，涉及办园批准权限、办园规划、办园主体和办园经费等，解决谁投资、谁办园、谁管理的问题。我国学前教育以往主要是在城市发展，是以国有资金为主渠道的形式。</a:t>
            </a:r>
          </a:p>
        </p:txBody>
      </p:sp>
    </p:spTree>
    <p:extLst>
      <p:ext uri="{BB962C8B-B14F-4D97-AF65-F5344CB8AC3E}">
        <p14:creationId xmlns:p14="http://schemas.microsoft.com/office/powerpoint/2010/main" val="428659467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6665-8C03-FEBF-3A46-08BBE883D19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1A54171-E83E-9CE4-04B6-060A33AA443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5D7F084-423A-3D0E-AA46-12BAC0F63B64}"/>
              </a:ext>
            </a:extLst>
          </p:cNvPr>
          <p:cNvSpPr>
            <a:spLocks noGrp="1"/>
          </p:cNvSpPr>
          <p:nvPr>
            <p:ph idx="1"/>
          </p:nvPr>
        </p:nvSpPr>
        <p:spPr/>
        <p:txBody>
          <a:bodyPr>
            <a:normAutofit/>
          </a:bodyPr>
          <a:lstStyle/>
          <a:p>
            <a:pPr marL="0" indent="0">
              <a:buNone/>
            </a:pPr>
            <a:r>
              <a:rPr lang="zh-CN" altLang="en-US" dirty="0"/>
              <a:t>学前教育事业要有较大的发展，要把发展重点转向广大农村，特别是中西部地区，仅仅限于国家投资的单一办学渠道、由各级政府、各单位部门包揽各种资源等是不现实的，也是不适宜的。</a:t>
            </a:r>
          </a:p>
        </p:txBody>
      </p:sp>
    </p:spTree>
    <p:extLst>
      <p:ext uri="{BB962C8B-B14F-4D97-AF65-F5344CB8AC3E}">
        <p14:creationId xmlns:p14="http://schemas.microsoft.com/office/powerpoint/2010/main" val="69063491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1F24-9616-68E7-85BE-91DA6C2E1E0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575AE1-5FA7-E819-F8E6-F125F773E6B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8DEA19E-7295-77EC-2C24-F4DFB9B3051A}"/>
              </a:ext>
            </a:extLst>
          </p:cNvPr>
          <p:cNvSpPr>
            <a:spLocks noGrp="1"/>
          </p:cNvSpPr>
          <p:nvPr>
            <p:ph idx="1"/>
          </p:nvPr>
        </p:nvSpPr>
        <p:spPr/>
        <p:txBody>
          <a:bodyPr>
            <a:normAutofit/>
          </a:bodyPr>
          <a:lstStyle/>
          <a:p>
            <a:pPr marL="0" indent="0">
              <a:buNone/>
            </a:pPr>
            <a:r>
              <a:rPr lang="zh-CN" altLang="en-US" dirty="0"/>
              <a:t>当今向市场经济转型的新形势下，作为社会公益性、公共福利性和服务性的学前教育，要走向社会，纳入社会服务体系，必须拓宽自我发展的空间和渠道。</a:t>
            </a:r>
          </a:p>
        </p:txBody>
      </p:sp>
    </p:spTree>
    <p:extLst>
      <p:ext uri="{BB962C8B-B14F-4D97-AF65-F5344CB8AC3E}">
        <p14:creationId xmlns:p14="http://schemas.microsoft.com/office/powerpoint/2010/main" val="20685895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93D5F-7338-1E3D-6B93-5A00B56AE4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FA5669B-4529-7673-ED69-3F0538FA280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974C518-7B5A-F3A4-E5F9-7F7F4BE316BA}"/>
              </a:ext>
            </a:extLst>
          </p:cNvPr>
          <p:cNvSpPr>
            <a:spLocks noGrp="1"/>
          </p:cNvSpPr>
          <p:nvPr>
            <p:ph idx="1"/>
          </p:nvPr>
        </p:nvSpPr>
        <p:spPr/>
        <p:txBody>
          <a:bodyPr>
            <a:normAutofit/>
          </a:bodyPr>
          <a:lstStyle/>
          <a:p>
            <a:pPr marL="0" indent="0">
              <a:buNone/>
            </a:pPr>
            <a:r>
              <a:rPr lang="zh-CN" altLang="en-US" dirty="0"/>
              <a:t>政府对学前教育负责，并不意味着包办教育，更重要的是要确立正确的事业发展的方针政策，建立并完善相应的制度法规，为学前教育的发展创造适宜的环境与条件。</a:t>
            </a:r>
          </a:p>
        </p:txBody>
      </p:sp>
    </p:spTree>
    <p:extLst>
      <p:ext uri="{BB962C8B-B14F-4D97-AF65-F5344CB8AC3E}">
        <p14:creationId xmlns:p14="http://schemas.microsoft.com/office/powerpoint/2010/main" val="121722228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148E3-2511-C92C-D09D-40E3E47DD1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7C5687-A157-5031-D016-36684B7F678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7EF081E-879B-93D5-C591-2BAC29CCFB7C}"/>
              </a:ext>
            </a:extLst>
          </p:cNvPr>
          <p:cNvSpPr>
            <a:spLocks noGrp="1"/>
          </p:cNvSpPr>
          <p:nvPr>
            <p:ph idx="1"/>
          </p:nvPr>
        </p:nvSpPr>
        <p:spPr/>
        <p:txBody>
          <a:bodyPr>
            <a:normAutofit/>
          </a:bodyPr>
          <a:lstStyle/>
          <a:p>
            <a:pPr marL="0" indent="0">
              <a:buNone/>
            </a:pPr>
            <a:r>
              <a:rPr lang="zh-CN" altLang="en-US" dirty="0"/>
              <a:t>我国学前教育事业的发展方针是，“动员社会各方面力量，多渠道、多形式发展幼儿教育事业”。贯彻落实这一方针，必须深化办学体制改革，鼓励多元投资并研究制度化的财政扶持办法。</a:t>
            </a:r>
          </a:p>
        </p:txBody>
      </p:sp>
    </p:spTree>
    <p:extLst>
      <p:ext uri="{BB962C8B-B14F-4D97-AF65-F5344CB8AC3E}">
        <p14:creationId xmlns:p14="http://schemas.microsoft.com/office/powerpoint/2010/main" val="378009793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035BF-6EDC-C3C9-838C-61BB4DF50A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870C07-BFCA-1A3D-BBA7-4B012F59048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41232A9-1765-8C15-C022-234434AC3C4A}"/>
              </a:ext>
            </a:extLst>
          </p:cNvPr>
          <p:cNvSpPr>
            <a:spLocks noGrp="1"/>
          </p:cNvSpPr>
          <p:nvPr>
            <p:ph idx="1"/>
          </p:nvPr>
        </p:nvSpPr>
        <p:spPr/>
        <p:txBody>
          <a:bodyPr>
            <a:normAutofit/>
          </a:bodyPr>
          <a:lstStyle/>
          <a:p>
            <a:pPr marL="0" indent="0">
              <a:buNone/>
            </a:pPr>
            <a:r>
              <a:rPr lang="zh-CN" altLang="en-US" dirty="0"/>
              <a:t>（</a:t>
            </a:r>
            <a:r>
              <a:rPr lang="en-US" altLang="zh-CN" dirty="0"/>
              <a:t>1</a:t>
            </a:r>
            <a:r>
              <a:rPr lang="zh-CN" altLang="en-US" dirty="0"/>
              <a:t>）继续坚持“谁办园谁出钱，谁受益谁负担”的原则，建立财政支持、举办者投资、幼儿家长缴费、社会捐资、幼儿园自筹等多元投资机制。鼓励多种办学形式，广泛吸收社会资金，发展学前教育事业。</a:t>
            </a:r>
          </a:p>
        </p:txBody>
      </p:sp>
    </p:spTree>
    <p:extLst>
      <p:ext uri="{BB962C8B-B14F-4D97-AF65-F5344CB8AC3E}">
        <p14:creationId xmlns:p14="http://schemas.microsoft.com/office/powerpoint/2010/main" val="16817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14F6-63C0-256B-E410-16236C6C2D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A5492F-2BC9-C56E-C69E-422E29B569CE}"/>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A4AF0FA7-0CF2-ACD8-6CC7-4BBFD1828829}"/>
              </a:ext>
            </a:extLst>
          </p:cNvPr>
          <p:cNvSpPr>
            <a:spLocks noGrp="1"/>
          </p:cNvSpPr>
          <p:nvPr>
            <p:ph idx="1"/>
          </p:nvPr>
        </p:nvSpPr>
        <p:spPr/>
        <p:txBody>
          <a:bodyPr>
            <a:normAutofit/>
          </a:bodyPr>
          <a:lstStyle/>
          <a:p>
            <a:pPr marL="0" indent="0">
              <a:buNone/>
            </a:pPr>
            <a:r>
              <a:rPr lang="zh-CN" altLang="en-US" dirty="0"/>
              <a:t>教育行政体制是一个国家对教育实施管理的根本性制度，是指一个国家在一定政治经济制度和科技发展水平基础上建立起来的办学体制、财政体制与管理体制等相对稳定的教育模式。教育行政体制是国家管理本国教育事业的制度化途径，对于教育事业的发展、行政效率的提高起着决定性作用。</a:t>
            </a:r>
          </a:p>
        </p:txBody>
      </p:sp>
    </p:spTree>
    <p:extLst>
      <p:ext uri="{BB962C8B-B14F-4D97-AF65-F5344CB8AC3E}">
        <p14:creationId xmlns:p14="http://schemas.microsoft.com/office/powerpoint/2010/main" val="172647861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359C-DA0F-0A6E-1722-33AD17D82E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296921-344C-1ACA-CB65-877F463E833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C972B4A-67EE-4AFC-4EE7-1A1176B29ACB}"/>
              </a:ext>
            </a:extLst>
          </p:cNvPr>
          <p:cNvSpPr>
            <a:spLocks noGrp="1"/>
          </p:cNvSpPr>
          <p:nvPr>
            <p:ph idx="1"/>
          </p:nvPr>
        </p:nvSpPr>
        <p:spPr/>
        <p:txBody>
          <a:bodyPr>
            <a:normAutofit/>
          </a:bodyPr>
          <a:lstStyle/>
          <a:p>
            <a:pPr marL="0" indent="0">
              <a:buNone/>
            </a:pPr>
            <a:r>
              <a:rPr lang="zh-CN" altLang="en-US" dirty="0"/>
              <a:t>特别是要发展各种形式的民办园作为教育事业的重要组成部分，而不是仅限于作补充。要在深入探索、实践基础上，建立相关的扶持政策，并提供服务。</a:t>
            </a:r>
          </a:p>
        </p:txBody>
      </p:sp>
    </p:spTree>
    <p:extLst>
      <p:ext uri="{BB962C8B-B14F-4D97-AF65-F5344CB8AC3E}">
        <p14:creationId xmlns:p14="http://schemas.microsoft.com/office/powerpoint/2010/main" val="33572827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9754-AA7F-2EFE-EDB8-99F846D73A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D5222C2-EAB4-F5A4-6000-80D3048D552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C517685-D7B9-0A3E-9FCA-4C71035A1D04}"/>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）推动社会力量特别是企事业单位办园的转型，改革对学前教育的财政投资体制，实现社会、个人、国家分担教育的投资机制。</a:t>
            </a:r>
          </a:p>
        </p:txBody>
      </p:sp>
    </p:spTree>
    <p:extLst>
      <p:ext uri="{BB962C8B-B14F-4D97-AF65-F5344CB8AC3E}">
        <p14:creationId xmlns:p14="http://schemas.microsoft.com/office/powerpoint/2010/main" val="27280975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11E0-50A0-CCFF-A39B-D29BFEBD30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8DCFBF3-C134-157B-9A38-8D605055CDE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80F45CA-E914-4D2A-520C-C98678C5414B}"/>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研究新形势下的新问题，为事业的发展特别是各种新的办园类型，比如民办园、转制园、非正规学前教育机构包括未经审批的托幼园所等，出台适宜的制度规范，给予相应的支持。在有关产权、收费、园所法人地位等方面，进一步理顺职责权限，引导办园方向。</a:t>
            </a:r>
          </a:p>
        </p:txBody>
      </p:sp>
    </p:spTree>
    <p:extLst>
      <p:ext uri="{BB962C8B-B14F-4D97-AF65-F5344CB8AC3E}">
        <p14:creationId xmlns:p14="http://schemas.microsoft.com/office/powerpoint/2010/main" val="368142210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2A0E6-0492-5F90-8F45-7E7DCF6333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4CB5BE-A178-F0BE-D110-D8CF4DD12BC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EBEBB0D-41E4-E31C-2CF9-D39F3095985E}"/>
              </a:ext>
            </a:extLst>
          </p:cNvPr>
          <p:cNvSpPr>
            <a:spLocks noGrp="1"/>
          </p:cNvSpPr>
          <p:nvPr>
            <p:ph idx="1"/>
          </p:nvPr>
        </p:nvSpPr>
        <p:spPr/>
        <p:txBody>
          <a:bodyPr>
            <a:normAutofit/>
          </a:bodyPr>
          <a:lstStyle/>
          <a:p>
            <a:pPr marL="0" indent="0">
              <a:buNone/>
            </a:pPr>
            <a:r>
              <a:rPr lang="zh-CN" altLang="en-US" dirty="0"/>
              <a:t>（</a:t>
            </a:r>
            <a:r>
              <a:rPr lang="en-US" altLang="zh-CN" dirty="0"/>
              <a:t>4</a:t>
            </a:r>
            <a:r>
              <a:rPr lang="zh-CN" altLang="en-US" dirty="0"/>
              <a:t>）要建立向低端人群倾斜的政策措施，包括最基本办园标准而非高标准 ，让弱势人群幼儿包括农村幼儿、低收入家庭和城市外来务工人员子女享有接受学前教育的机会。</a:t>
            </a:r>
          </a:p>
        </p:txBody>
      </p:sp>
    </p:spTree>
    <p:extLst>
      <p:ext uri="{BB962C8B-B14F-4D97-AF65-F5344CB8AC3E}">
        <p14:creationId xmlns:p14="http://schemas.microsoft.com/office/powerpoint/2010/main" val="260803477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E4AB-AD10-21FF-69AA-7F7A34856BA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9B465D-A445-C3FC-8860-5C7F5548C70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B509C78-C6C7-FF18-5527-54AC4B816362}"/>
              </a:ext>
            </a:extLst>
          </p:cNvPr>
          <p:cNvSpPr>
            <a:spLocks noGrp="1"/>
          </p:cNvSpPr>
          <p:nvPr>
            <p:ph idx="1"/>
          </p:nvPr>
        </p:nvSpPr>
        <p:spPr/>
        <p:txBody>
          <a:bodyPr>
            <a:normAutofit/>
          </a:bodyPr>
          <a:lstStyle/>
          <a:p>
            <a:pPr marL="0" indent="0">
              <a:buNone/>
            </a:pPr>
            <a:r>
              <a:rPr lang="zh-CN" altLang="en-US" dirty="0"/>
              <a:t>概言之，政府的管理主要的不是直接办教育，更不能想当然地以划一统一的标准，简单化地管理一切托幼园所，而是体现在创设鼓励和扶持各种社会力量办学的社会环境，特别是为自下而上的发展学前教育提供政策支持。目前迫切需要在相关政策、制度上有所创新和突破。</a:t>
            </a:r>
          </a:p>
        </p:txBody>
      </p:sp>
    </p:spTree>
    <p:extLst>
      <p:ext uri="{BB962C8B-B14F-4D97-AF65-F5344CB8AC3E}">
        <p14:creationId xmlns:p14="http://schemas.microsoft.com/office/powerpoint/2010/main" val="145286434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DD9C-EA3D-6056-E4D9-FCF4C37A08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2CE5BEA-4F4E-187B-F7A0-0F180CF0EE2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1D18803-F314-58F6-3CC8-BCEA5D2DC5FF}"/>
              </a:ext>
            </a:extLst>
          </p:cNvPr>
          <p:cNvSpPr>
            <a:spLocks noGrp="1"/>
          </p:cNvSpPr>
          <p:nvPr>
            <p:ph idx="1"/>
          </p:nvPr>
        </p:nvSpPr>
        <p:spPr/>
        <p:txBody>
          <a:bodyPr>
            <a:normAutofit/>
          </a:bodyPr>
          <a:lstStyle/>
          <a:p>
            <a:pPr marL="0" indent="0">
              <a:buNone/>
            </a:pPr>
            <a:r>
              <a:rPr lang="zh-CN" altLang="en-US" dirty="0"/>
              <a:t>要提供宽松的条件，鼓励社会各方面特别是民间力量发展学前教育的积极性。值得高兴的是，一些地方政府在改革学前教育制度，建立与国家政策相应的配套管理办法方面已有所行动 ；</a:t>
            </a:r>
          </a:p>
        </p:txBody>
      </p:sp>
    </p:spTree>
    <p:extLst>
      <p:ext uri="{BB962C8B-B14F-4D97-AF65-F5344CB8AC3E}">
        <p14:creationId xmlns:p14="http://schemas.microsoft.com/office/powerpoint/2010/main" val="332173273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62BB-1DC6-E8CD-3378-9F38F62ED5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259223-3A9E-3AD7-3F08-6911AF56A56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FE7DB51-76AE-249F-972C-E081174149F2}"/>
              </a:ext>
            </a:extLst>
          </p:cNvPr>
          <p:cNvSpPr>
            <a:spLocks noGrp="1"/>
          </p:cNvSpPr>
          <p:nvPr>
            <p:ph idx="1"/>
          </p:nvPr>
        </p:nvSpPr>
        <p:spPr/>
        <p:txBody>
          <a:bodyPr>
            <a:normAutofit/>
          </a:bodyPr>
          <a:lstStyle/>
          <a:p>
            <a:pPr marL="0" indent="0">
              <a:buNone/>
            </a:pPr>
            <a:r>
              <a:rPr lang="zh-CN" altLang="en-US" dirty="0"/>
              <a:t>有的地区对公益性办园机构通过试行购买服务，给予扶持鼓励等。关键是要实事求是地研究、分析问题，才能有相应的管理办法的创新。</a:t>
            </a:r>
          </a:p>
        </p:txBody>
      </p:sp>
    </p:spTree>
    <p:extLst>
      <p:ext uri="{BB962C8B-B14F-4D97-AF65-F5344CB8AC3E}">
        <p14:creationId xmlns:p14="http://schemas.microsoft.com/office/powerpoint/2010/main" val="72716990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DDCC-FB80-1D9A-D1F9-35A776748E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C4BEA98-5FA7-CEA1-723B-DEC9C76EB2A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B74E4835-A890-06D9-879F-3337BF39A4FD}"/>
              </a:ext>
            </a:extLst>
          </p:cNvPr>
          <p:cNvSpPr>
            <a:spLocks noGrp="1"/>
          </p:cNvSpPr>
          <p:nvPr>
            <p:ph idx="1"/>
          </p:nvPr>
        </p:nvSpPr>
        <p:spPr/>
        <p:txBody>
          <a:bodyPr>
            <a:normAutofit/>
          </a:bodyPr>
          <a:lstStyle/>
          <a:p>
            <a:pPr marL="0" indent="0">
              <a:buNone/>
            </a:pPr>
            <a:r>
              <a:rPr lang="en-US" altLang="zh-CN" dirty="0"/>
              <a:t>3. </a:t>
            </a:r>
            <a:r>
              <a:rPr lang="zh-CN" altLang="en-US" dirty="0"/>
              <a:t>发展社区教育，强化社区管理功能</a:t>
            </a:r>
          </a:p>
          <a:p>
            <a:pPr marL="0" indent="0">
              <a:buNone/>
            </a:pPr>
            <a:r>
              <a:rPr lang="zh-CN" altLang="en-US" dirty="0"/>
              <a:t>我国学前教育事业的管理，在相当长的时期内是所谓的条条管理，即各级教育机构主要接受上级教育行政部门的指挥，形成一种垂直型教育行政领导关系。</a:t>
            </a:r>
          </a:p>
        </p:txBody>
      </p:sp>
    </p:spTree>
    <p:extLst>
      <p:ext uri="{BB962C8B-B14F-4D97-AF65-F5344CB8AC3E}">
        <p14:creationId xmlns:p14="http://schemas.microsoft.com/office/powerpoint/2010/main" val="85335863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C643-DE01-005F-A840-1CDAC0BF53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0848FD8-6F0A-4E25-6FAA-BAA13C4A87B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E5A4426-8F0E-F3AE-7B54-F5429145C819}"/>
              </a:ext>
            </a:extLst>
          </p:cNvPr>
          <p:cNvSpPr>
            <a:spLocks noGrp="1"/>
          </p:cNvSpPr>
          <p:nvPr>
            <p:ph idx="1"/>
          </p:nvPr>
        </p:nvSpPr>
        <p:spPr/>
        <p:txBody>
          <a:bodyPr>
            <a:normAutofit/>
          </a:bodyPr>
          <a:lstStyle/>
          <a:p>
            <a:pPr marL="0" indent="0">
              <a:buNone/>
            </a:pPr>
            <a:r>
              <a:rPr lang="zh-CN" altLang="en-US" dirty="0"/>
              <a:t>自</a:t>
            </a:r>
            <a:r>
              <a:rPr lang="en-US" altLang="zh-CN" dirty="0"/>
              <a:t>1985</a:t>
            </a:r>
            <a:r>
              <a:rPr lang="zh-CN" altLang="en-US" dirty="0"/>
              <a:t>年教育体制改革以来，中央就提出要简政放权，加强地方政府对教育的责任，即突出所谓的块块管理。进入</a:t>
            </a:r>
            <a:r>
              <a:rPr lang="en-US" altLang="zh-CN" dirty="0"/>
              <a:t>20</a:t>
            </a:r>
            <a:r>
              <a:rPr lang="zh-CN" altLang="en-US" dirty="0"/>
              <a:t>世纪</a:t>
            </a:r>
            <a:r>
              <a:rPr lang="en-US" altLang="zh-CN" dirty="0"/>
              <a:t>90</a:t>
            </a:r>
            <a:r>
              <a:rPr lang="zh-CN" altLang="en-US" dirty="0"/>
              <a:t>年代后，我国实行经济体制改革，由计划经济转入市场经济。</a:t>
            </a:r>
          </a:p>
        </p:txBody>
      </p:sp>
    </p:spTree>
    <p:extLst>
      <p:ext uri="{BB962C8B-B14F-4D97-AF65-F5344CB8AC3E}">
        <p14:creationId xmlns:p14="http://schemas.microsoft.com/office/powerpoint/2010/main" val="354144741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4602D-CDC3-3250-3310-3B6DC3EF79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1E29CB-11E7-8DAE-000B-75EAAA0BFB7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5FBDE73-CF31-6F55-50E7-ABA9F8BEF4F6}"/>
              </a:ext>
            </a:extLst>
          </p:cNvPr>
          <p:cNvSpPr>
            <a:spLocks noGrp="1"/>
          </p:cNvSpPr>
          <p:nvPr>
            <p:ph idx="1"/>
          </p:nvPr>
        </p:nvSpPr>
        <p:spPr/>
        <p:txBody>
          <a:bodyPr>
            <a:normAutofit/>
          </a:bodyPr>
          <a:lstStyle/>
          <a:p>
            <a:pPr marL="0" indent="0">
              <a:buNone/>
            </a:pPr>
            <a:r>
              <a:rPr lang="zh-CN" altLang="en-US" dirty="0"/>
              <a:t>这一社会变革不仅要求对教育的管理要理顺中央和地方的关系，还意味着教育要特别关注社会的需要，面向社会来兴办教育，并在教育事业的发展和管理上，理顺政府与社会的关系、教育与市场的关系。</a:t>
            </a:r>
          </a:p>
        </p:txBody>
      </p:sp>
    </p:spTree>
    <p:extLst>
      <p:ext uri="{BB962C8B-B14F-4D97-AF65-F5344CB8AC3E}">
        <p14:creationId xmlns:p14="http://schemas.microsoft.com/office/powerpoint/2010/main" val="165860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0916-AB6F-8B81-0A70-7DCD2D4A1E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365C43-21AF-905D-FD4B-BADE2E53E069}"/>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35B3F8B9-B351-22AB-FD98-85FD01F7A1A3}"/>
              </a:ext>
            </a:extLst>
          </p:cNvPr>
          <p:cNvSpPr>
            <a:spLocks noGrp="1"/>
          </p:cNvSpPr>
          <p:nvPr>
            <p:ph idx="1"/>
          </p:nvPr>
        </p:nvSpPr>
        <p:spPr/>
        <p:txBody>
          <a:bodyPr>
            <a:normAutofit/>
          </a:bodyPr>
          <a:lstStyle/>
          <a:p>
            <a:pPr marL="0" indent="0">
              <a:buNone/>
            </a:pPr>
            <a:r>
              <a:rPr lang="zh-CN" altLang="en-US" dirty="0"/>
              <a:t>教育行政体制的形成需要经历一定的过程，不仅和国家政权的性质、政体的形式有十分密切的关系，而且受国家的经济基础、文化传统等因素的影响和制约。归纳起来，世界各国的教育行政体制大致体现为两大类别：中央集权的教育行政体制和地方分权制教育行政体制。</a:t>
            </a:r>
          </a:p>
        </p:txBody>
      </p:sp>
    </p:spTree>
    <p:extLst>
      <p:ext uri="{BB962C8B-B14F-4D97-AF65-F5344CB8AC3E}">
        <p14:creationId xmlns:p14="http://schemas.microsoft.com/office/powerpoint/2010/main" val="232925660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294F-81A3-6525-744B-D7563C0E4B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1B62F3-382D-8600-64F4-44ABC1993BB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FA43FCE-9BC8-8C2A-7E13-40E241AFD105}"/>
              </a:ext>
            </a:extLst>
          </p:cNvPr>
          <p:cNvSpPr>
            <a:spLocks noGrp="1"/>
          </p:cNvSpPr>
          <p:nvPr>
            <p:ph idx="1"/>
          </p:nvPr>
        </p:nvSpPr>
        <p:spPr/>
        <p:txBody>
          <a:bodyPr>
            <a:normAutofit/>
          </a:bodyPr>
          <a:lstStyle/>
          <a:p>
            <a:pPr marL="0" indent="0">
              <a:buNone/>
            </a:pPr>
            <a:r>
              <a:rPr lang="zh-CN" altLang="en-US" dirty="0"/>
              <a:t>社会化、社区化是学前教育事业发展的趋势，因此，强化社区的功能，探索学前教育社会化、社区化的管理模式势在必行。</a:t>
            </a:r>
          </a:p>
        </p:txBody>
      </p:sp>
    </p:spTree>
    <p:extLst>
      <p:ext uri="{BB962C8B-B14F-4D97-AF65-F5344CB8AC3E}">
        <p14:creationId xmlns:p14="http://schemas.microsoft.com/office/powerpoint/2010/main" val="9318265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D76E-C068-9559-A2C4-E8F20DC81F0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C639D4-4C6C-FDF9-CF86-B1FDEBE0DC7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2F62789-B2FE-A201-7B5C-0CF67BDA83DB}"/>
              </a:ext>
            </a:extLst>
          </p:cNvPr>
          <p:cNvSpPr>
            <a:spLocks noGrp="1"/>
          </p:cNvSpPr>
          <p:nvPr>
            <p:ph idx="1"/>
          </p:nvPr>
        </p:nvSpPr>
        <p:spPr/>
        <p:txBody>
          <a:bodyPr>
            <a:normAutofit/>
          </a:bodyPr>
          <a:lstStyle/>
          <a:p>
            <a:pPr marL="0" indent="0">
              <a:buNone/>
            </a:pPr>
            <a:r>
              <a:rPr lang="zh-CN" altLang="en-US" dirty="0"/>
              <a:t>其实，无论是从理论上，还是从组织和环境的相互关系上，都不宜就教育谈教育，而是需要分析环境的变化，研究教育发展的途径，使教育能够很好地适应环境。从现实的需要和要求来看，特别在经济体制转型的时期，需要按照社会变化带来的新的需求来调整思路和形成对策。</a:t>
            </a:r>
          </a:p>
        </p:txBody>
      </p:sp>
    </p:spTree>
    <p:extLst>
      <p:ext uri="{BB962C8B-B14F-4D97-AF65-F5344CB8AC3E}">
        <p14:creationId xmlns:p14="http://schemas.microsoft.com/office/powerpoint/2010/main" val="364816122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15BF-C2B8-9FD4-70DD-7DBF4222E3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BEC7DB-A046-0B68-8E83-CF412C59C54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0514087-32B2-2458-4242-80ECAFA6C1AA}"/>
              </a:ext>
            </a:extLst>
          </p:cNvPr>
          <p:cNvSpPr>
            <a:spLocks noGrp="1"/>
          </p:cNvSpPr>
          <p:nvPr>
            <p:ph idx="1"/>
          </p:nvPr>
        </p:nvSpPr>
        <p:spPr/>
        <p:txBody>
          <a:bodyPr>
            <a:normAutofit/>
          </a:bodyPr>
          <a:lstStyle/>
          <a:p>
            <a:pPr marL="0" indent="0">
              <a:buNone/>
            </a:pPr>
            <a:r>
              <a:rPr lang="zh-CN" altLang="en-US" dirty="0"/>
              <a:t>比如，</a:t>
            </a:r>
            <a:r>
              <a:rPr lang="en-US" altLang="zh-CN" dirty="0"/>
              <a:t>20</a:t>
            </a:r>
            <a:r>
              <a:rPr lang="zh-CN" altLang="en-US" dirty="0"/>
              <a:t>世纪</a:t>
            </a:r>
            <a:r>
              <a:rPr lang="en-US" altLang="zh-CN" dirty="0"/>
              <a:t>90</a:t>
            </a:r>
            <a:r>
              <a:rPr lang="zh-CN" altLang="en-US" dirty="0"/>
              <a:t>年代以来，我国实行市场经济，教育作为第三产业要注重研究社会变革带来的新情况、新问题，了解社会变化带来的新需要，主动为之服务。</a:t>
            </a:r>
          </a:p>
        </p:txBody>
      </p:sp>
    </p:spTree>
    <p:extLst>
      <p:ext uri="{BB962C8B-B14F-4D97-AF65-F5344CB8AC3E}">
        <p14:creationId xmlns:p14="http://schemas.microsoft.com/office/powerpoint/2010/main" val="378813609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7A37-0C2E-10C5-3C26-0EF0F4C4F8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9BC766-9C22-7F8A-AC66-C60481A80B0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65D22A0-7EE8-B887-11E3-4B0DC5C0FF2E}"/>
              </a:ext>
            </a:extLst>
          </p:cNvPr>
          <p:cNvSpPr>
            <a:spLocks noGrp="1"/>
          </p:cNvSpPr>
          <p:nvPr>
            <p:ph idx="1"/>
          </p:nvPr>
        </p:nvSpPr>
        <p:spPr/>
        <p:txBody>
          <a:bodyPr>
            <a:normAutofit/>
          </a:bodyPr>
          <a:lstStyle/>
          <a:p>
            <a:pPr marL="0" indent="0">
              <a:buNone/>
            </a:pPr>
            <a:r>
              <a:rPr lang="zh-CN" altLang="en-US" dirty="0"/>
              <a:t>党的“十五大”进一步明确了企业改革的思路，要加大国有企业改革的力度，提出逐步建立现代企业制度，其中重要的一环就是分离企业的社会服务职能，托幼机构等作为后勤之一部分，逐渐从企业中分离，使学前教育走向社会。</a:t>
            </a:r>
          </a:p>
        </p:txBody>
      </p:sp>
    </p:spTree>
    <p:extLst>
      <p:ext uri="{BB962C8B-B14F-4D97-AF65-F5344CB8AC3E}">
        <p14:creationId xmlns:p14="http://schemas.microsoft.com/office/powerpoint/2010/main" val="34896163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4A63D-DB4F-8645-D91F-A93020AB72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B95C5F-A445-D942-792C-CCF8EFA081D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0CD6637-89CE-FADC-ED43-B745743CEE26}"/>
              </a:ext>
            </a:extLst>
          </p:cNvPr>
          <p:cNvSpPr>
            <a:spLocks noGrp="1"/>
          </p:cNvSpPr>
          <p:nvPr>
            <p:ph idx="1"/>
          </p:nvPr>
        </p:nvSpPr>
        <p:spPr/>
        <p:txBody>
          <a:bodyPr>
            <a:normAutofit/>
          </a:bodyPr>
          <a:lstStyle/>
          <a:p>
            <a:pPr marL="0" indent="0">
              <a:buNone/>
            </a:pPr>
            <a:r>
              <a:rPr lang="zh-CN" altLang="en-US" dirty="0"/>
              <a:t>“十五大”又提出，积极推进各项配套改革，建立社会保障体系。</a:t>
            </a:r>
            <a:r>
              <a:rPr lang="en-US" altLang="zh-CN" dirty="0"/>
              <a:t>2007</a:t>
            </a:r>
            <a:r>
              <a:rPr lang="zh-CN" altLang="en-US" dirty="0"/>
              <a:t>年的两会明确了实行社会统筹和个人账户相结合的养老和医疗保障制度，完善失业保险和社会救济制度，提供最基本的社会保障。</a:t>
            </a:r>
          </a:p>
        </p:txBody>
      </p:sp>
    </p:spTree>
    <p:extLst>
      <p:ext uri="{BB962C8B-B14F-4D97-AF65-F5344CB8AC3E}">
        <p14:creationId xmlns:p14="http://schemas.microsoft.com/office/powerpoint/2010/main" val="289682713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05AC7-D869-5447-8FB4-1EE8B8B874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6F0D8F3-4A7E-F43D-AF1B-25CBD6B8829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0BD3939-83B4-91F1-50A9-6B3F130C081E}"/>
              </a:ext>
            </a:extLst>
          </p:cNvPr>
          <p:cNvSpPr>
            <a:spLocks noGrp="1"/>
          </p:cNvSpPr>
          <p:nvPr>
            <p:ph idx="1"/>
          </p:nvPr>
        </p:nvSpPr>
        <p:spPr/>
        <p:txBody>
          <a:bodyPr>
            <a:normAutofit/>
          </a:bodyPr>
          <a:lstStyle/>
          <a:p>
            <a:pPr marL="0" indent="0">
              <a:buNone/>
            </a:pPr>
            <a:r>
              <a:rPr lang="zh-CN" altLang="en-US" dirty="0"/>
              <a:t>民政部</a:t>
            </a:r>
            <a:r>
              <a:rPr lang="en-US" altLang="zh-CN" dirty="0"/>
              <a:t>《</a:t>
            </a:r>
            <a:r>
              <a:rPr lang="zh-CN" altLang="en-US" dirty="0"/>
              <a:t>关于民政事业九五计划和</a:t>
            </a:r>
            <a:r>
              <a:rPr lang="en-US" altLang="zh-CN" dirty="0"/>
              <a:t>2010</a:t>
            </a:r>
            <a:r>
              <a:rPr lang="zh-CN" altLang="en-US" dirty="0"/>
              <a:t>年远景目标纲要（草案）</a:t>
            </a:r>
            <a:r>
              <a:rPr lang="en-US" altLang="zh-CN" dirty="0"/>
              <a:t>》</a:t>
            </a:r>
            <a:r>
              <a:rPr lang="zh-CN" altLang="en-US" dirty="0"/>
              <a:t>中也提出，要建立社区服务中心，实现每个街道都有一个社区服务中心，基本建立起多种经济成分并存、服务门类多样、服务质量和管理水平较高、效益较好的社区服务网络。</a:t>
            </a:r>
          </a:p>
        </p:txBody>
      </p:sp>
    </p:spTree>
    <p:extLst>
      <p:ext uri="{BB962C8B-B14F-4D97-AF65-F5344CB8AC3E}">
        <p14:creationId xmlns:p14="http://schemas.microsoft.com/office/powerpoint/2010/main" val="188205151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7F5A0-9D95-1C73-53FA-2CA82177C59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AD0AF9-ADA8-E4B9-87D5-A5EAC5FC52B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02F00A8-6E69-4CD7-846E-D5D02E887816}"/>
              </a:ext>
            </a:extLst>
          </p:cNvPr>
          <p:cNvSpPr>
            <a:spLocks noGrp="1"/>
          </p:cNvSpPr>
          <p:nvPr>
            <p:ph idx="1"/>
          </p:nvPr>
        </p:nvSpPr>
        <p:spPr/>
        <p:txBody>
          <a:bodyPr>
            <a:normAutofit/>
          </a:bodyPr>
          <a:lstStyle/>
          <a:p>
            <a:pPr marL="0" indent="0">
              <a:buNone/>
            </a:pPr>
            <a:r>
              <a:rPr lang="zh-CN" altLang="en-US" dirty="0"/>
              <a:t>这表明，社会发展对学前教育事业提出了新的要求，也提供了有利条件。学前教育走向社会，纳入整体的社会服务保障体系，并成为社区工作的有机组成部分，是社会发展的必然。</a:t>
            </a:r>
          </a:p>
        </p:txBody>
      </p:sp>
    </p:spTree>
    <p:extLst>
      <p:ext uri="{BB962C8B-B14F-4D97-AF65-F5344CB8AC3E}">
        <p14:creationId xmlns:p14="http://schemas.microsoft.com/office/powerpoint/2010/main" val="154186249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2832-A9D3-F817-B160-F8AE292FF03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95F9B4-E3ED-B169-54E1-CDF8A6DEF04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8E026F4-CBA8-1FF9-411A-0A65BE6A8A7B}"/>
              </a:ext>
            </a:extLst>
          </p:cNvPr>
          <p:cNvSpPr>
            <a:spLocks noGrp="1"/>
          </p:cNvSpPr>
          <p:nvPr>
            <p:ph idx="1"/>
          </p:nvPr>
        </p:nvSpPr>
        <p:spPr/>
        <p:txBody>
          <a:bodyPr>
            <a:normAutofit/>
          </a:bodyPr>
          <a:lstStyle/>
          <a:p>
            <a:pPr marL="0" indent="0">
              <a:buNone/>
            </a:pPr>
            <a:r>
              <a:rPr lang="zh-CN" altLang="en-US" dirty="0"/>
              <a:t>社区和人们的生活息息相关，城市管理体制正在走向“政府</a:t>
            </a:r>
            <a:r>
              <a:rPr lang="en-US" altLang="zh-CN" dirty="0"/>
              <a:t>—</a:t>
            </a:r>
            <a:r>
              <a:rPr lang="zh-CN" altLang="en-US" dirty="0"/>
              <a:t>社区</a:t>
            </a:r>
            <a:r>
              <a:rPr lang="en-US" altLang="zh-CN" dirty="0"/>
              <a:t>—</a:t>
            </a:r>
            <a:r>
              <a:rPr lang="zh-CN" altLang="en-US" dirty="0"/>
              <a:t>居民”模式。社区既是学前教育的兴办主体，也是学前教育的直接受益者。</a:t>
            </a:r>
          </a:p>
        </p:txBody>
      </p:sp>
    </p:spTree>
    <p:extLst>
      <p:ext uri="{BB962C8B-B14F-4D97-AF65-F5344CB8AC3E}">
        <p14:creationId xmlns:p14="http://schemas.microsoft.com/office/powerpoint/2010/main" val="101465467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3D9E0-FD20-A2E3-FEFD-8AFA6C135D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29B0C1-2639-DD06-39E1-F1BD613F42E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B17945E-0AE0-413A-816D-CE461FE6DF1C}"/>
              </a:ext>
            </a:extLst>
          </p:cNvPr>
          <p:cNvSpPr>
            <a:spLocks noGrp="1"/>
          </p:cNvSpPr>
          <p:nvPr>
            <p:ph idx="1"/>
          </p:nvPr>
        </p:nvSpPr>
        <p:spPr/>
        <p:txBody>
          <a:bodyPr>
            <a:normAutofit/>
          </a:bodyPr>
          <a:lstStyle/>
          <a:p>
            <a:pPr marL="0" indent="0">
              <a:buNone/>
            </a:pPr>
            <a:r>
              <a:rPr lang="zh-CN" altLang="en-US" dirty="0"/>
              <a:t>在市场经济体制已经确立的今天，“单位人”已经转变为“社会人”，人们对教育的需求越来越多样化。</a:t>
            </a:r>
          </a:p>
        </p:txBody>
      </p:sp>
    </p:spTree>
    <p:extLst>
      <p:ext uri="{BB962C8B-B14F-4D97-AF65-F5344CB8AC3E}">
        <p14:creationId xmlns:p14="http://schemas.microsoft.com/office/powerpoint/2010/main" val="127526588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E57DE-D2A4-E205-FE5B-3321ABBF33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EB7FB5-90B8-E9A0-FB35-AFD83196D04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778296D-0B1D-3773-423E-B0A1F2124D6B}"/>
              </a:ext>
            </a:extLst>
          </p:cNvPr>
          <p:cNvSpPr>
            <a:spLocks noGrp="1"/>
          </p:cNvSpPr>
          <p:nvPr>
            <p:ph idx="1"/>
          </p:nvPr>
        </p:nvSpPr>
        <p:spPr/>
        <p:txBody>
          <a:bodyPr>
            <a:normAutofit/>
          </a:bodyPr>
          <a:lstStyle/>
          <a:p>
            <a:pPr marL="0" indent="0">
              <a:buNone/>
            </a:pPr>
            <a:r>
              <a:rPr lang="zh-CN" altLang="en-US" dirty="0"/>
              <a:t>原来由国家和企事业单位举办的正规幼儿园已经不足以满足人们的教育需求，以单一模式，整齐划一地开展正规学前教育也已经不能适应社会的发展，教育权正在回归社会，“小政府，大社会”的理念也成为教育事业发展的指导思想。</a:t>
            </a:r>
          </a:p>
        </p:txBody>
      </p:sp>
    </p:spTree>
    <p:extLst>
      <p:ext uri="{BB962C8B-B14F-4D97-AF65-F5344CB8AC3E}">
        <p14:creationId xmlns:p14="http://schemas.microsoft.com/office/powerpoint/2010/main" val="262694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E731F-9894-F627-7ED1-3129B097F1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94025B-2C61-BC5F-8A9A-BE67E3DAEFE7}"/>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8BE214F6-2DD7-B754-1590-3D5E8EAD17EA}"/>
              </a:ext>
            </a:extLst>
          </p:cNvPr>
          <p:cNvSpPr>
            <a:spLocks noGrp="1"/>
          </p:cNvSpPr>
          <p:nvPr>
            <p:ph idx="1"/>
          </p:nvPr>
        </p:nvSpPr>
        <p:spPr/>
        <p:txBody>
          <a:bodyPr>
            <a:normAutofit/>
          </a:bodyPr>
          <a:lstStyle/>
          <a:p>
            <a:pPr marL="0" indent="0">
              <a:buNone/>
            </a:pPr>
            <a:r>
              <a:rPr lang="zh-CN" altLang="en-US" dirty="0"/>
              <a:t>前者指教育行政权力集中于中央政府或上级机关，下属的地方政府或下级机关没有或很少有自主权，一切措施都必须以上级制定的法令为准，中央直接干预和支配全国教育系统运作，使全国形成整齐划一、自上而下的垂直型组织体系。</a:t>
            </a:r>
          </a:p>
        </p:txBody>
      </p:sp>
    </p:spTree>
    <p:extLst>
      <p:ext uri="{BB962C8B-B14F-4D97-AF65-F5344CB8AC3E}">
        <p14:creationId xmlns:p14="http://schemas.microsoft.com/office/powerpoint/2010/main" val="293484640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FEB8-0733-FF9C-C710-158591DD84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CFA575-413C-2F67-154E-C0378FDB279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A98ABA3-3A36-693D-75FC-ED18EC2B3EAA}"/>
              </a:ext>
            </a:extLst>
          </p:cNvPr>
          <p:cNvSpPr>
            <a:spLocks noGrp="1"/>
          </p:cNvSpPr>
          <p:nvPr>
            <p:ph idx="1"/>
          </p:nvPr>
        </p:nvSpPr>
        <p:spPr/>
        <p:txBody>
          <a:bodyPr>
            <a:normAutofit/>
          </a:bodyPr>
          <a:lstStyle/>
          <a:p>
            <a:pPr marL="0" indent="0">
              <a:buNone/>
            </a:pPr>
            <a:r>
              <a:rPr lang="zh-CN" altLang="en-US" dirty="0"/>
              <a:t>社会上特别是社区中存在的大量由民间兴办的非正规学前教育，在满足多样化需求和适应不同人群方面有着正规幼儿园所不具备的优势，可以作为正规教育的替代或补充，二者之间也可以形成相互渗透、联系及相互促进的关系，共同推动我国学前教育事业的发展。</a:t>
            </a:r>
          </a:p>
        </p:txBody>
      </p:sp>
    </p:spTree>
    <p:extLst>
      <p:ext uri="{BB962C8B-B14F-4D97-AF65-F5344CB8AC3E}">
        <p14:creationId xmlns:p14="http://schemas.microsoft.com/office/powerpoint/2010/main" val="96490168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BDAA-150A-36E6-C484-9ADBF0522C4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D85DA1-C798-7D64-304E-987E7430ED5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92A837E-A06F-E04C-E445-E8F15CA140A0}"/>
              </a:ext>
            </a:extLst>
          </p:cNvPr>
          <p:cNvSpPr>
            <a:spLocks noGrp="1"/>
          </p:cNvSpPr>
          <p:nvPr>
            <p:ph idx="1"/>
          </p:nvPr>
        </p:nvSpPr>
        <p:spPr/>
        <p:txBody>
          <a:bodyPr>
            <a:normAutofit/>
          </a:bodyPr>
          <a:lstStyle/>
          <a:p>
            <a:pPr marL="0" indent="0">
              <a:buNone/>
            </a:pPr>
            <a:r>
              <a:rPr lang="zh-CN" altLang="en-US" dirty="0"/>
              <a:t>从学前教育的对象或受益者的角度，这些多样化的办学形式也满足了他们对学前教育的选择权。社区非正规学前教育对于城市低收入人群以及近十余年日益增加的流入城市的外来务工人员的学龄前子女的教育需求提供了一种现实的解决途径。</a:t>
            </a:r>
          </a:p>
        </p:txBody>
      </p:sp>
    </p:spTree>
    <p:extLst>
      <p:ext uri="{BB962C8B-B14F-4D97-AF65-F5344CB8AC3E}">
        <p14:creationId xmlns:p14="http://schemas.microsoft.com/office/powerpoint/2010/main" val="15814032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101A-9AE7-63C4-EBC0-1583BBFC25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386714-424D-F178-18BE-5E016A09E47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2233049-B807-839A-0F23-9360D37A3FBD}"/>
              </a:ext>
            </a:extLst>
          </p:cNvPr>
          <p:cNvSpPr>
            <a:spLocks noGrp="1"/>
          </p:cNvSpPr>
          <p:nvPr>
            <p:ph idx="1"/>
          </p:nvPr>
        </p:nvSpPr>
        <p:spPr/>
        <p:txBody>
          <a:bodyPr>
            <a:normAutofit/>
          </a:bodyPr>
          <a:lstStyle/>
          <a:p>
            <a:pPr marL="0" indent="0">
              <a:buNone/>
            </a:pPr>
            <a:r>
              <a:rPr lang="zh-CN" altLang="en-US" dirty="0"/>
              <a:t>本届政府基于科学发展观和创建和谐社会的方针，提出了“走群众路线”的发展思路，“高手在民间”，这意味着相信群众和民间自下而上的力量。</a:t>
            </a:r>
            <a:r>
              <a:rPr lang="en-US" altLang="zh-CN" dirty="0"/>
              <a:t>1949</a:t>
            </a:r>
            <a:r>
              <a:rPr lang="zh-CN" altLang="en-US" dirty="0"/>
              <a:t>年以来直到</a:t>
            </a:r>
            <a:r>
              <a:rPr lang="en-US" altLang="zh-CN" dirty="0"/>
              <a:t>80</a:t>
            </a:r>
            <a:r>
              <a:rPr lang="zh-CN" altLang="en-US" dirty="0"/>
              <a:t>年代的生育高峰，都未出现幼儿入园难的问题，正是因为遵循了群众路线。</a:t>
            </a:r>
          </a:p>
        </p:txBody>
      </p:sp>
    </p:spTree>
    <p:extLst>
      <p:ext uri="{BB962C8B-B14F-4D97-AF65-F5344CB8AC3E}">
        <p14:creationId xmlns:p14="http://schemas.microsoft.com/office/powerpoint/2010/main" val="260421052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08B0-15EC-E504-6683-C69DAA1CE8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92CD6F-B17A-76EE-383B-9C1AB0F4CEF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AF178E8-5D1B-878F-D8DC-A8DE67D1B786}"/>
              </a:ext>
            </a:extLst>
          </p:cNvPr>
          <p:cNvSpPr>
            <a:spLocks noGrp="1"/>
          </p:cNvSpPr>
          <p:nvPr>
            <p:ph idx="1"/>
          </p:nvPr>
        </p:nvSpPr>
        <p:spPr/>
        <p:txBody>
          <a:bodyPr>
            <a:normAutofit/>
          </a:bodyPr>
          <a:lstStyle/>
          <a:p>
            <a:pPr marL="0" indent="0">
              <a:buNone/>
            </a:pPr>
            <a:r>
              <a:rPr lang="zh-CN" altLang="en-US" dirty="0"/>
              <a:t>在新的发展形势下，学前教育要能够适应社会需求，让更多儿童接受应有的学前教育，在全社会共享改革成果，实现社会公平与教育公平，更是离不开这一发展思路。</a:t>
            </a:r>
          </a:p>
        </p:txBody>
      </p:sp>
    </p:spTree>
    <p:extLst>
      <p:ext uri="{BB962C8B-B14F-4D97-AF65-F5344CB8AC3E}">
        <p14:creationId xmlns:p14="http://schemas.microsoft.com/office/powerpoint/2010/main" val="248552526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3631-59FC-4940-6793-8E01C441F0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262B31-8749-4690-E3E1-39D5314FC85E}"/>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7895E53-EA1B-D191-FDB2-52C3B4B7CEF4}"/>
              </a:ext>
            </a:extLst>
          </p:cNvPr>
          <p:cNvSpPr>
            <a:spLocks noGrp="1"/>
          </p:cNvSpPr>
          <p:nvPr>
            <p:ph idx="1"/>
          </p:nvPr>
        </p:nvSpPr>
        <p:spPr/>
        <p:txBody>
          <a:bodyPr>
            <a:normAutofit/>
          </a:bodyPr>
          <a:lstStyle/>
          <a:p>
            <a:pPr marL="0" indent="0">
              <a:buNone/>
            </a:pPr>
            <a:r>
              <a:rPr lang="zh-CN" altLang="en-US" dirty="0"/>
              <a:t>特别是目前实施全面二孩政策的背景下，对托幼服务也形成了新的挑战，应对这一局面必须摆脱已有的思维惯性，摆脱简单化的管理方式，向历史汲取经验，相信和依靠群众，尊重基层及民间自发的创造精神。</a:t>
            </a:r>
          </a:p>
        </p:txBody>
      </p:sp>
    </p:spTree>
    <p:extLst>
      <p:ext uri="{BB962C8B-B14F-4D97-AF65-F5344CB8AC3E}">
        <p14:creationId xmlns:p14="http://schemas.microsoft.com/office/powerpoint/2010/main" val="57348212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53100-2061-49F1-E466-05D25C2C484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9B62D0-EB31-A134-0E55-42C09321A4D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9B74B55-B416-60C5-1B34-E0832CF100A2}"/>
              </a:ext>
            </a:extLst>
          </p:cNvPr>
          <p:cNvSpPr>
            <a:spLocks noGrp="1"/>
          </p:cNvSpPr>
          <p:nvPr>
            <p:ph idx="1"/>
          </p:nvPr>
        </p:nvSpPr>
        <p:spPr/>
        <p:txBody>
          <a:bodyPr>
            <a:normAutofit/>
          </a:bodyPr>
          <a:lstStyle/>
          <a:p>
            <a:pPr marL="0" indent="0">
              <a:buNone/>
            </a:pPr>
            <a:r>
              <a:rPr lang="zh-CN" altLang="en-US" dirty="0"/>
              <a:t>学前教育要回到人，回归常识和朴素生活，而不是自我设限，强调单一标准，要鼓励依托社区的适应多元需求、差异化的托幼形式 。</a:t>
            </a:r>
          </a:p>
        </p:txBody>
      </p:sp>
    </p:spTree>
    <p:extLst>
      <p:ext uri="{BB962C8B-B14F-4D97-AF65-F5344CB8AC3E}">
        <p14:creationId xmlns:p14="http://schemas.microsoft.com/office/powerpoint/2010/main" val="178958468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0D5C2-B4A0-04EE-9EC6-B84C1FF0058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8930E5-B50C-993B-5C87-FAB6F4707B0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B8E835C-2721-BE71-5BA2-D847B9D521A2}"/>
              </a:ext>
            </a:extLst>
          </p:cNvPr>
          <p:cNvSpPr>
            <a:spLocks noGrp="1"/>
          </p:cNvSpPr>
          <p:nvPr>
            <p:ph idx="1"/>
          </p:nvPr>
        </p:nvSpPr>
        <p:spPr/>
        <p:txBody>
          <a:bodyPr>
            <a:normAutofit/>
          </a:bodyPr>
          <a:lstStyle/>
          <a:p>
            <a:pPr marL="0" indent="0">
              <a:buNone/>
            </a:pPr>
            <a:r>
              <a:rPr lang="zh-CN" altLang="en-US" dirty="0"/>
              <a:t>鉴于学前教育的性质与功能，其发展和管理，是一个综合性的问题，政府的统筹协调、建立跨部门管理体制和运行机制极为重要。这也是被其他国家的学前教育管理实践所证明了的：或是以综合性政府部门实施管理，或是实行跨部门管理。</a:t>
            </a:r>
          </a:p>
        </p:txBody>
      </p:sp>
    </p:spTree>
    <p:extLst>
      <p:ext uri="{BB962C8B-B14F-4D97-AF65-F5344CB8AC3E}">
        <p14:creationId xmlns:p14="http://schemas.microsoft.com/office/powerpoint/2010/main" val="382473604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3904-93CE-B47C-BAA4-2A9E7A9F98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504D83-D821-9BBC-04AC-DAB3BBDF6A6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B028154-98C4-2CEA-6E2D-D9B2C98FFC00}"/>
              </a:ext>
            </a:extLst>
          </p:cNvPr>
          <p:cNvSpPr>
            <a:spLocks noGrp="1"/>
          </p:cNvSpPr>
          <p:nvPr>
            <p:ph idx="1"/>
          </p:nvPr>
        </p:nvSpPr>
        <p:spPr/>
        <p:txBody>
          <a:bodyPr>
            <a:normAutofit/>
          </a:bodyPr>
          <a:lstStyle/>
          <a:p>
            <a:pPr marL="0" indent="0">
              <a:buNone/>
            </a:pPr>
            <a:r>
              <a:rPr lang="zh-CN" altLang="en-US" dirty="0"/>
              <a:t>学前教育涉及广泛的社会领域，类似计生、安全、志愿者等问题，并不是单一职能的教育部门所能够独立解决的，更需要跨部门综合管理。近年来有的地方实行跨部门管理，开创了联席会议制度的好办法 。</a:t>
            </a:r>
          </a:p>
        </p:txBody>
      </p:sp>
    </p:spTree>
    <p:extLst>
      <p:ext uri="{BB962C8B-B14F-4D97-AF65-F5344CB8AC3E}">
        <p14:creationId xmlns:p14="http://schemas.microsoft.com/office/powerpoint/2010/main" val="16107380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0C52-D753-69BE-AFE0-14F81FCE071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241952-5B9B-4968-97C3-1D00914ABE9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C8D2C6F-18CE-D85B-17EE-36234B578F1C}"/>
              </a:ext>
            </a:extLst>
          </p:cNvPr>
          <p:cNvSpPr>
            <a:spLocks noGrp="1"/>
          </p:cNvSpPr>
          <p:nvPr>
            <p:ph idx="1"/>
          </p:nvPr>
        </p:nvSpPr>
        <p:spPr/>
        <p:txBody>
          <a:bodyPr>
            <a:normAutofit/>
          </a:bodyPr>
          <a:lstStyle/>
          <a:p>
            <a:pPr marL="0" indent="0">
              <a:buNone/>
            </a:pPr>
            <a:r>
              <a:rPr lang="zh-CN" altLang="en-US" dirty="0"/>
              <a:t>探索跨部门管理，社区可以发挥更大的作用。所谓“上边千条线，下边一根针”，要在属地管理上应有所作为。</a:t>
            </a:r>
          </a:p>
        </p:txBody>
      </p:sp>
    </p:spTree>
    <p:extLst>
      <p:ext uri="{BB962C8B-B14F-4D97-AF65-F5344CB8AC3E}">
        <p14:creationId xmlns:p14="http://schemas.microsoft.com/office/powerpoint/2010/main" val="246980773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B91B-1467-13D9-9958-66870C8552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0F3ABE-0124-456A-9247-255ABC57B39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B12D0AC-D2B4-7412-E4BA-A1FC5CFB5AAA}"/>
              </a:ext>
            </a:extLst>
          </p:cNvPr>
          <p:cNvSpPr>
            <a:spLocks noGrp="1"/>
          </p:cNvSpPr>
          <p:nvPr>
            <p:ph idx="1"/>
          </p:nvPr>
        </p:nvSpPr>
        <p:spPr/>
        <p:txBody>
          <a:bodyPr>
            <a:normAutofit/>
          </a:bodyPr>
          <a:lstStyle/>
          <a:p>
            <a:pPr marL="0" indent="0">
              <a:buNone/>
            </a:pPr>
            <a:r>
              <a:rPr lang="zh-CN" altLang="en-US" dirty="0"/>
              <a:t>社区内的基层管理机构街道办，和社区内群众组织居委会在了解社区情况和居民需求方面具有优势，比如掌握社区内人口的数量，各年龄段的幼儿数等，在了解实际情况前提下进行规划，同时可以组织社区内各方面力量和资源。</a:t>
            </a:r>
          </a:p>
        </p:txBody>
      </p:sp>
    </p:spTree>
    <p:extLst>
      <p:ext uri="{BB962C8B-B14F-4D97-AF65-F5344CB8AC3E}">
        <p14:creationId xmlns:p14="http://schemas.microsoft.com/office/powerpoint/2010/main" val="315493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C266-686A-3653-286F-F3FEB648DD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AA6403-5B3C-5863-3375-FBBFAF91F797}"/>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6CC2081B-FC39-210C-B3B3-4E5FA51758CB}"/>
              </a:ext>
            </a:extLst>
          </p:cNvPr>
          <p:cNvSpPr>
            <a:spLocks noGrp="1"/>
          </p:cNvSpPr>
          <p:nvPr>
            <p:ph idx="1"/>
          </p:nvPr>
        </p:nvSpPr>
        <p:spPr/>
        <p:txBody>
          <a:bodyPr>
            <a:normAutofit/>
          </a:bodyPr>
          <a:lstStyle/>
          <a:p>
            <a:pPr marL="0" indent="0">
              <a:buNone/>
            </a:pPr>
            <a:r>
              <a:rPr lang="zh-CN" altLang="en-US" dirty="0"/>
              <a:t>后者指下级机关和地方政府在管理范围内有完全独立的权力，中央政府对下级机关和地方政府权限内的事项不加干预。地方分权制的权力在地方，中央的职责是提供服务，中央和地方之间不存在上下级关系。</a:t>
            </a:r>
          </a:p>
        </p:txBody>
      </p:sp>
    </p:spTree>
    <p:extLst>
      <p:ext uri="{BB962C8B-B14F-4D97-AF65-F5344CB8AC3E}">
        <p14:creationId xmlns:p14="http://schemas.microsoft.com/office/powerpoint/2010/main" val="16992327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D2FF0-F088-3556-2A66-D937DEDC38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607EFD-7FF2-D3B7-EF37-164EA2A1956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24D6ECE-9671-0B80-C560-DD7B37AA2C15}"/>
              </a:ext>
            </a:extLst>
          </p:cNvPr>
          <p:cNvSpPr>
            <a:spLocks noGrp="1"/>
          </p:cNvSpPr>
          <p:nvPr>
            <p:ph idx="1"/>
          </p:nvPr>
        </p:nvSpPr>
        <p:spPr/>
        <p:txBody>
          <a:bodyPr>
            <a:normAutofit/>
          </a:bodyPr>
          <a:lstStyle/>
          <a:p>
            <a:pPr marL="0" indent="0">
              <a:buNone/>
            </a:pPr>
            <a:r>
              <a:rPr lang="zh-CN" altLang="en-US" dirty="0"/>
              <a:t>可以考虑将教育的发展以及对非正规教育的管理纳入社区发展规划。又如，提供信息渠道、招募志愿者等，在供需之间搭建联系的桥梁，实现二者的结合、教育与社区发展同步。</a:t>
            </a:r>
          </a:p>
        </p:txBody>
      </p:sp>
    </p:spTree>
    <p:extLst>
      <p:ext uri="{BB962C8B-B14F-4D97-AF65-F5344CB8AC3E}">
        <p14:creationId xmlns:p14="http://schemas.microsoft.com/office/powerpoint/2010/main" val="265762662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DD00-BE14-1C56-EA82-B3DA7C9CD7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D5DB4F3-C30D-70E4-600E-8363173ADE5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215366C-D960-0A59-8766-4F11D89E00A5}"/>
              </a:ext>
            </a:extLst>
          </p:cNvPr>
          <p:cNvSpPr>
            <a:spLocks noGrp="1"/>
          </p:cNvSpPr>
          <p:nvPr>
            <p:ph idx="1"/>
          </p:nvPr>
        </p:nvSpPr>
        <p:spPr/>
        <p:txBody>
          <a:bodyPr>
            <a:normAutofit/>
          </a:bodyPr>
          <a:lstStyle/>
          <a:p>
            <a:pPr marL="0" indent="0">
              <a:buNone/>
            </a:pPr>
            <a:r>
              <a:rPr lang="zh-CN" altLang="en-US" dirty="0"/>
              <a:t>就目前的现实条件而言，教育行政部门要增强与街道社区的联系和密切双方关系，积极探索适合社会需要的学前教育形式与适宜的管理方式，探索在市场经济条件下，在对社区非正规教育的管理上，相关职能部门与社区的相互关系和联系问题。</a:t>
            </a:r>
          </a:p>
        </p:txBody>
      </p:sp>
    </p:spTree>
    <p:extLst>
      <p:ext uri="{BB962C8B-B14F-4D97-AF65-F5344CB8AC3E}">
        <p14:creationId xmlns:p14="http://schemas.microsoft.com/office/powerpoint/2010/main" val="136989663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5CC6-1A00-2F7D-8044-D106B9482BB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28C1C8-BF73-D017-B7E2-0D885737CE4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3AB30B5-D381-D6BD-F0B6-FEEE8D02B8E0}"/>
              </a:ext>
            </a:extLst>
          </p:cNvPr>
          <p:cNvSpPr>
            <a:spLocks noGrp="1"/>
          </p:cNvSpPr>
          <p:nvPr>
            <p:ph idx="1"/>
          </p:nvPr>
        </p:nvSpPr>
        <p:spPr/>
        <p:txBody>
          <a:bodyPr>
            <a:normAutofit/>
          </a:bodyPr>
          <a:lstStyle/>
          <a:p>
            <a:pPr marL="0" indent="0">
              <a:buNone/>
            </a:pPr>
            <a:r>
              <a:rPr lang="zh-CN" altLang="en-US" dirty="0"/>
              <a:t>事实上中华人民共和国成立</a:t>
            </a:r>
            <a:r>
              <a:rPr lang="en-US" altLang="zh-CN" dirty="0"/>
              <a:t>60</a:t>
            </a:r>
            <a:r>
              <a:rPr lang="zh-CN" altLang="en-US" dirty="0"/>
              <a:t>多年来，已经积累了一些成型的经验和管理办法，如发挥街道妇联的作用等。对于好的经验和办法，应当加以吸收和借鉴，保证政策的连续性和形成合力。</a:t>
            </a:r>
          </a:p>
        </p:txBody>
      </p:sp>
    </p:spTree>
    <p:extLst>
      <p:ext uri="{BB962C8B-B14F-4D97-AF65-F5344CB8AC3E}">
        <p14:creationId xmlns:p14="http://schemas.microsoft.com/office/powerpoint/2010/main" val="175374329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1D37E-6AAD-D954-D7D6-8CE2979CE0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27F8C3-C8A6-26F0-E1AE-1C35E8044BE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894E221-F685-F8DA-C434-3362052B52FE}"/>
              </a:ext>
            </a:extLst>
          </p:cNvPr>
          <p:cNvSpPr>
            <a:spLocks noGrp="1"/>
          </p:cNvSpPr>
          <p:nvPr>
            <p:ph idx="1"/>
          </p:nvPr>
        </p:nvSpPr>
        <p:spPr/>
        <p:txBody>
          <a:bodyPr>
            <a:normAutofit/>
          </a:bodyPr>
          <a:lstStyle/>
          <a:p>
            <a:pPr marL="0" indent="0">
              <a:buNone/>
            </a:pPr>
            <a:r>
              <a:rPr lang="zh-CN" altLang="en-US" dirty="0"/>
              <a:t>社区学前教育可以实现供需对接、就地取材、守望相助、就近便利地满足社区居民的需要，不仅有益于城市学前教育体制改革的探索，同时作为我国学前教育发展的重点和难点的农村，处在当前社会背景下，发展社区教育可以从一开始就很好地借鉴以往经验。</a:t>
            </a:r>
          </a:p>
        </p:txBody>
      </p:sp>
    </p:spTree>
    <p:extLst>
      <p:ext uri="{BB962C8B-B14F-4D97-AF65-F5344CB8AC3E}">
        <p14:creationId xmlns:p14="http://schemas.microsoft.com/office/powerpoint/2010/main" val="408768505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F7EA-9F3B-7921-966B-D9466A2534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64C88C-A9B0-6EA9-120D-B477401CEA1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17C66FF-05A2-1C71-E1A4-5BCFF4B05442}"/>
              </a:ext>
            </a:extLst>
          </p:cNvPr>
          <p:cNvSpPr>
            <a:spLocks noGrp="1"/>
          </p:cNvSpPr>
          <p:nvPr>
            <p:ph idx="1"/>
          </p:nvPr>
        </p:nvSpPr>
        <p:spPr/>
        <p:txBody>
          <a:bodyPr>
            <a:normAutofit/>
          </a:bodyPr>
          <a:lstStyle/>
          <a:p>
            <a:pPr marL="0" indent="0">
              <a:buNone/>
            </a:pPr>
            <a:r>
              <a:rPr lang="zh-CN" altLang="en-US" dirty="0"/>
              <a:t>跳出教育看教育，从体制上打破条块分割，充分发掘社区教育资源，发展学前教育，同时更好地发挥学前教育的社会服务功能，探索一条学前教育事业发展的新路。</a:t>
            </a:r>
          </a:p>
        </p:txBody>
      </p:sp>
    </p:spTree>
    <p:extLst>
      <p:ext uri="{BB962C8B-B14F-4D97-AF65-F5344CB8AC3E}">
        <p14:creationId xmlns:p14="http://schemas.microsoft.com/office/powerpoint/2010/main" val="334735827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8ACD9-8E3F-8805-69B6-0127622360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C9083A-E43E-FA07-5FBC-689ADD6C65C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E938D21-908A-1D26-44AD-DCB78A208F2F}"/>
              </a:ext>
            </a:extLst>
          </p:cNvPr>
          <p:cNvSpPr>
            <a:spLocks noGrp="1"/>
          </p:cNvSpPr>
          <p:nvPr>
            <p:ph idx="1"/>
          </p:nvPr>
        </p:nvSpPr>
        <p:spPr/>
        <p:txBody>
          <a:bodyPr>
            <a:normAutofit/>
          </a:bodyPr>
          <a:lstStyle/>
          <a:p>
            <a:pPr marL="0" indent="0">
              <a:buNone/>
            </a:pPr>
            <a:r>
              <a:rPr lang="zh-CN" altLang="en-US" dirty="0"/>
              <a:t>总体上来说，社区学前教育的发展既是世界学前教育改革和发展趋势，同时也符合我国可持续发展国策，有利于增强教育与社会、社区互为条件、双向互动、共建共享的关系，从根本上优化整体的社会环境。近年来我国一些地方社区教育的实践已经有了成型的经验，积累了行之有效的方法。</a:t>
            </a:r>
          </a:p>
        </p:txBody>
      </p:sp>
    </p:spTree>
    <p:extLst>
      <p:ext uri="{BB962C8B-B14F-4D97-AF65-F5344CB8AC3E}">
        <p14:creationId xmlns:p14="http://schemas.microsoft.com/office/powerpoint/2010/main" val="74873525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510BC-63AB-52F2-2D2F-19D7859E13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E4C95F-8B0A-09AA-4EA6-3FFA54CBEAD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DBB60E5-1D73-0632-87D6-CC8C92D13E44}"/>
              </a:ext>
            </a:extLst>
          </p:cNvPr>
          <p:cNvSpPr>
            <a:spLocks noGrp="1"/>
          </p:cNvSpPr>
          <p:nvPr>
            <p:ph idx="1"/>
          </p:nvPr>
        </p:nvSpPr>
        <p:spPr/>
        <p:txBody>
          <a:bodyPr>
            <a:normAutofit/>
          </a:bodyPr>
          <a:lstStyle/>
          <a:p>
            <a:pPr marL="0" indent="0">
              <a:buNone/>
            </a:pPr>
            <a:r>
              <a:rPr lang="zh-CN" altLang="en-US" dirty="0"/>
              <a:t>基于以上的认识，国家教育部把发展社区教育作为今后一个阶段学前教育事业发展的一个重要任务。</a:t>
            </a:r>
          </a:p>
        </p:txBody>
      </p:sp>
    </p:spTree>
    <p:extLst>
      <p:ext uri="{BB962C8B-B14F-4D97-AF65-F5344CB8AC3E}">
        <p14:creationId xmlns:p14="http://schemas.microsoft.com/office/powerpoint/2010/main" val="156990994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B930-FBF9-854B-55A0-3980CE5369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D6F7A1-82E1-1997-FC63-BB402A7F4D6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179FBD7-5A97-5C3A-10BB-CA90229764E2}"/>
              </a:ext>
            </a:extLst>
          </p:cNvPr>
          <p:cNvSpPr>
            <a:spLocks noGrp="1"/>
          </p:cNvSpPr>
          <p:nvPr>
            <p:ph idx="1"/>
          </p:nvPr>
        </p:nvSpPr>
        <p:spPr/>
        <p:txBody>
          <a:bodyPr>
            <a:normAutofit/>
          </a:bodyPr>
          <a:lstStyle/>
          <a:p>
            <a:pPr marL="0" indent="0">
              <a:buNone/>
            </a:pPr>
            <a:r>
              <a:rPr lang="zh-CN" altLang="en-US" dirty="0"/>
              <a:t>提出“依需要与可能，社区可举办多种形式的正规与非正规幼儿教育机构”，并逐步明确了“幼儿教育的发展方向应该是建立以社区为依托的、适应当地经济和社会发展的、正规与非正规相结合的组织形式”“积极探索以社区为依托，多种正规与非正规托幼机构及家庭教育服务设施相结合的区域性早期教育服务网络”  。</a:t>
            </a:r>
          </a:p>
        </p:txBody>
      </p:sp>
    </p:spTree>
    <p:extLst>
      <p:ext uri="{BB962C8B-B14F-4D97-AF65-F5344CB8AC3E}">
        <p14:creationId xmlns:p14="http://schemas.microsoft.com/office/powerpoint/2010/main" val="101298268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E3CC-ECA3-D775-42F1-C4C4E8EA68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5DFA20-2810-142A-FC3C-0D004D6F34A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121E1F8-5133-9AEC-FEC4-961A0C7E9783}"/>
              </a:ext>
            </a:extLst>
          </p:cNvPr>
          <p:cNvSpPr>
            <a:spLocks noGrp="1"/>
          </p:cNvSpPr>
          <p:nvPr>
            <p:ph idx="1"/>
          </p:nvPr>
        </p:nvSpPr>
        <p:spPr/>
        <p:txBody>
          <a:bodyPr>
            <a:normAutofit/>
          </a:bodyPr>
          <a:lstStyle/>
          <a:p>
            <a:pPr marL="0" indent="0">
              <a:buNone/>
            </a:pPr>
            <a:r>
              <a:rPr lang="zh-CN" altLang="en-US" dirty="0"/>
              <a:t>随着实践的发展与改革的深化，需要直面问题，勇于承担，主动协调，研究配套的政策措施与相应的管理办法，进一步探索学前教育社会化、社区化管理的适宜有效的模式，推动我国学前教育的健康发展。</a:t>
            </a:r>
          </a:p>
        </p:txBody>
      </p:sp>
    </p:spTree>
    <p:extLst>
      <p:ext uri="{BB962C8B-B14F-4D97-AF65-F5344CB8AC3E}">
        <p14:creationId xmlns:p14="http://schemas.microsoft.com/office/powerpoint/2010/main" val="60233760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F27A-C565-818A-1C9A-62A3964AE7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C68974-35A2-7B70-51D1-2DEEA63F251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ED0660F-F2DC-636A-CAC5-E9DF0EB4AAFD}"/>
              </a:ext>
            </a:extLst>
          </p:cNvPr>
          <p:cNvSpPr>
            <a:spLocks noGrp="1"/>
          </p:cNvSpPr>
          <p:nvPr>
            <p:ph idx="1"/>
          </p:nvPr>
        </p:nvSpPr>
        <p:spPr/>
        <p:txBody>
          <a:bodyPr>
            <a:normAutofit/>
          </a:bodyPr>
          <a:lstStyle/>
          <a:p>
            <a:pPr marL="0" indent="0">
              <a:buNone/>
            </a:pPr>
            <a:r>
              <a:rPr lang="zh-CN" altLang="en-US" dirty="0"/>
              <a:t>思考与练习</a:t>
            </a:r>
          </a:p>
          <a:p>
            <a:pPr marL="0" indent="0">
              <a:buNone/>
            </a:pPr>
            <a:r>
              <a:rPr lang="en-US" altLang="zh-CN" dirty="0"/>
              <a:t>1. </a:t>
            </a:r>
            <a:r>
              <a:rPr lang="zh-CN" altLang="en-US" dirty="0"/>
              <a:t>什么是行政？教育行政及其性质特点是怎样的？</a:t>
            </a:r>
          </a:p>
          <a:p>
            <a:pPr marL="0" indent="0">
              <a:buNone/>
            </a:pPr>
            <a:r>
              <a:rPr lang="en-US" altLang="zh-CN" dirty="0"/>
              <a:t>2.</a:t>
            </a:r>
            <a:r>
              <a:rPr lang="zh-CN" altLang="en-US" dirty="0"/>
              <a:t>学前教育教育行政体制的含义？</a:t>
            </a:r>
          </a:p>
        </p:txBody>
      </p:sp>
    </p:spTree>
    <p:extLst>
      <p:ext uri="{BB962C8B-B14F-4D97-AF65-F5344CB8AC3E}">
        <p14:creationId xmlns:p14="http://schemas.microsoft.com/office/powerpoint/2010/main" val="61032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27C14-A04C-D92B-E504-840A41C326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6E54D3-B0DE-679A-CC68-DC14B82FB96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35DBE9C6-8D2E-F0C9-8091-45F41D00BF54}"/>
              </a:ext>
            </a:extLst>
          </p:cNvPr>
          <p:cNvSpPr>
            <a:spLocks noGrp="1"/>
          </p:cNvSpPr>
          <p:nvPr>
            <p:ph idx="1"/>
          </p:nvPr>
        </p:nvSpPr>
        <p:spPr/>
        <p:txBody>
          <a:bodyPr>
            <a:normAutofit/>
          </a:bodyPr>
          <a:lstStyle/>
          <a:p>
            <a:pPr marL="0" indent="0">
              <a:buNone/>
            </a:pPr>
            <a:r>
              <a:rPr lang="zh-CN" altLang="en-US" dirty="0"/>
              <a:t>本章第三节着重讨论了我国现行学前教育管理体制的沿革，分析了学前教育发展特别是新中国建立以来的积极成效。经历了一定的沿革演变，我国学前教育发展方针明确表述为 “动员和依靠社会各方面力量，通过多种渠道、多种形式发展幼儿教育事业。”</a:t>
            </a:r>
          </a:p>
        </p:txBody>
      </p:sp>
    </p:spTree>
    <p:extLst>
      <p:ext uri="{BB962C8B-B14F-4D97-AF65-F5344CB8AC3E}">
        <p14:creationId xmlns:p14="http://schemas.microsoft.com/office/powerpoint/2010/main" val="4293659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4CC60-F150-030F-A3EC-BC1BCB6A8A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EF4D57-04F6-0CF7-13E5-09DD3CA27684}"/>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55F00FFC-71D8-AC5B-0650-D728B0D65343}"/>
              </a:ext>
            </a:extLst>
          </p:cNvPr>
          <p:cNvSpPr>
            <a:spLocks noGrp="1"/>
          </p:cNvSpPr>
          <p:nvPr>
            <p:ph idx="1"/>
          </p:nvPr>
        </p:nvSpPr>
        <p:spPr/>
        <p:txBody>
          <a:bodyPr>
            <a:normAutofit/>
          </a:bodyPr>
          <a:lstStyle/>
          <a:p>
            <a:pPr marL="0" indent="0">
              <a:buNone/>
            </a:pPr>
            <a:r>
              <a:rPr lang="zh-CN" altLang="en-US" dirty="0"/>
              <a:t>集权体制和分权体制各有短长，如何正确认识并处理好集权和分权的关系，是教育行政体制中的重要问题。当今世界各国教育行政改革总的趋向是日益均权化，中央集权制和地方分权制正在相互靠拢，采取介于集权和分权之间的制度，以使中央和地方之间的关系得到协调。</a:t>
            </a:r>
          </a:p>
        </p:txBody>
      </p:sp>
    </p:spTree>
    <p:extLst>
      <p:ext uri="{BB962C8B-B14F-4D97-AF65-F5344CB8AC3E}">
        <p14:creationId xmlns:p14="http://schemas.microsoft.com/office/powerpoint/2010/main" val="342964017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9302-FAD7-703E-8C9A-CB2A118ADA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B02309-31EB-10C0-FD4E-F469513B074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6345113-0F4D-DF32-F454-A56CDE68925C}"/>
              </a:ext>
            </a:extLst>
          </p:cNvPr>
          <p:cNvSpPr>
            <a:spLocks noGrp="1"/>
          </p:cNvSpPr>
          <p:nvPr>
            <p:ph idx="1"/>
          </p:nvPr>
        </p:nvSpPr>
        <p:spPr/>
        <p:txBody>
          <a:bodyPr>
            <a:normAutofit/>
          </a:bodyPr>
          <a:lstStyle/>
          <a:p>
            <a:pPr marL="0" indent="0">
              <a:buNone/>
            </a:pPr>
            <a:r>
              <a:rPr lang="en-US" altLang="zh-CN" dirty="0"/>
              <a:t>3.</a:t>
            </a:r>
            <a:r>
              <a:rPr lang="zh-CN" altLang="en-US" dirty="0"/>
              <a:t>了解一些主要国家学前教育发展及其管理，认识世界范围学前教育与管理的发展趋向。</a:t>
            </a:r>
          </a:p>
          <a:p>
            <a:pPr marL="0" indent="0">
              <a:buNone/>
            </a:pPr>
            <a:r>
              <a:rPr lang="en-US" altLang="zh-CN" dirty="0"/>
              <a:t>4. </a:t>
            </a:r>
            <a:r>
              <a:rPr lang="zh-CN" altLang="en-US" dirty="0"/>
              <a:t>我国学前教育事业发展方针是如何表述的？你对这一方针如何认识？</a:t>
            </a:r>
          </a:p>
        </p:txBody>
      </p:sp>
    </p:spTree>
    <p:extLst>
      <p:ext uri="{BB962C8B-B14F-4D97-AF65-F5344CB8AC3E}">
        <p14:creationId xmlns:p14="http://schemas.microsoft.com/office/powerpoint/2010/main" val="404338482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091B9-274F-E2D6-0278-A9337DA8985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F37CBB-8036-E0E5-E41B-18208A475E8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C8AE3A4-34AA-F3B8-E63E-2338C2B1A819}"/>
              </a:ext>
            </a:extLst>
          </p:cNvPr>
          <p:cNvSpPr>
            <a:spLocks noGrp="1"/>
          </p:cNvSpPr>
          <p:nvPr>
            <p:ph idx="1"/>
          </p:nvPr>
        </p:nvSpPr>
        <p:spPr/>
        <p:txBody>
          <a:bodyPr>
            <a:normAutofit/>
          </a:bodyPr>
          <a:lstStyle/>
          <a:p>
            <a:pPr marL="0" indent="0">
              <a:buNone/>
            </a:pPr>
            <a:r>
              <a:rPr lang="en-US" altLang="zh-CN" dirty="0"/>
              <a:t>5. </a:t>
            </a:r>
            <a:r>
              <a:rPr lang="zh-CN" altLang="en-US" dirty="0"/>
              <a:t>我国学前教育管理体制是怎样的？如何理解这一管理体制？为什么要将这一管理体制和原则以法规形式确定下来？</a:t>
            </a:r>
          </a:p>
          <a:p>
            <a:pPr marL="0" indent="0">
              <a:buNone/>
            </a:pPr>
            <a:r>
              <a:rPr lang="en-US" altLang="zh-CN" dirty="0"/>
              <a:t>6. </a:t>
            </a:r>
            <a:r>
              <a:rPr lang="zh-CN" altLang="en-US" dirty="0"/>
              <a:t>教育部门的管理职责是怎样的？基层学前教育行政的职能涉及哪些方面？</a:t>
            </a:r>
          </a:p>
        </p:txBody>
      </p:sp>
    </p:spTree>
    <p:extLst>
      <p:ext uri="{BB962C8B-B14F-4D97-AF65-F5344CB8AC3E}">
        <p14:creationId xmlns:p14="http://schemas.microsoft.com/office/powerpoint/2010/main" val="192884353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B864-8EAA-49DB-5E4D-5C05F2304B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2D3657-C5CD-0B3D-7707-0B10B467C67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3CEEB17-1728-D6E1-F9F4-62833450A2D7}"/>
              </a:ext>
            </a:extLst>
          </p:cNvPr>
          <p:cNvSpPr>
            <a:spLocks noGrp="1"/>
          </p:cNvSpPr>
          <p:nvPr>
            <p:ph idx="1"/>
          </p:nvPr>
        </p:nvSpPr>
        <p:spPr/>
        <p:txBody>
          <a:bodyPr>
            <a:normAutofit/>
          </a:bodyPr>
          <a:lstStyle/>
          <a:p>
            <a:pPr marL="0" indent="0">
              <a:buNone/>
            </a:pPr>
            <a:r>
              <a:rPr lang="en-US" altLang="zh-CN" dirty="0"/>
              <a:t>7. </a:t>
            </a:r>
            <a:r>
              <a:rPr lang="zh-CN" altLang="en-US" dirty="0"/>
              <a:t>我国现行学前教育管理体制存在怎样的问题？谈谈你对新形势下深化学前教育管理体制改革的看法。</a:t>
            </a:r>
          </a:p>
          <a:p>
            <a:pPr marL="0" indent="0">
              <a:buNone/>
            </a:pPr>
            <a:r>
              <a:rPr lang="en-US" altLang="zh-CN" dirty="0"/>
              <a:t>8. </a:t>
            </a:r>
            <a:r>
              <a:rPr lang="zh-CN" altLang="en-US" dirty="0"/>
              <a:t>结合你对学前教育性质与社会功能的认识，谈谈发展社区学前教育和强化社区管理的必要性。</a:t>
            </a:r>
          </a:p>
        </p:txBody>
      </p:sp>
    </p:spTree>
    <p:extLst>
      <p:ext uri="{BB962C8B-B14F-4D97-AF65-F5344CB8AC3E}">
        <p14:creationId xmlns:p14="http://schemas.microsoft.com/office/powerpoint/2010/main" val="283075542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7BA0-9D4C-F333-317B-69EA70E66DC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9F65C0-5430-6E78-DF3E-CFCA5772B0C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1D3663C-4A2C-99CA-104C-A0E00B15B4FA}"/>
              </a:ext>
            </a:extLst>
          </p:cNvPr>
          <p:cNvSpPr>
            <a:spLocks noGrp="1"/>
          </p:cNvSpPr>
          <p:nvPr>
            <p:ph idx="1"/>
          </p:nvPr>
        </p:nvSpPr>
        <p:spPr/>
        <p:txBody>
          <a:bodyPr>
            <a:normAutofit/>
          </a:bodyPr>
          <a:lstStyle/>
          <a:p>
            <a:pPr marL="0" indent="0">
              <a:buNone/>
            </a:pPr>
            <a:r>
              <a:rPr lang="zh-CN" altLang="en-US" dirty="0"/>
              <a:t>案例分析</a:t>
            </a:r>
          </a:p>
          <a:p>
            <a:pPr marL="0" indent="0">
              <a:buNone/>
            </a:pPr>
            <a:r>
              <a:rPr lang="en-US" altLang="zh-CN" dirty="0"/>
              <a:t>10.1  </a:t>
            </a:r>
            <a:r>
              <a:rPr lang="zh-CN" altLang="en-US" dirty="0"/>
              <a:t>青岛“承办制”办园体制改革的启示</a:t>
            </a:r>
          </a:p>
          <a:p>
            <a:pPr marL="0" indent="0">
              <a:buNone/>
            </a:pPr>
            <a:r>
              <a:rPr lang="zh-CN" altLang="en-US" dirty="0"/>
              <a:t>山东省青岛市自</a:t>
            </a:r>
            <a:r>
              <a:rPr lang="en-US" altLang="zh-CN" dirty="0"/>
              <a:t>1991</a:t>
            </a:r>
            <a:r>
              <a:rPr lang="zh-CN" altLang="en-US" dirty="0"/>
              <a:t>年开始，历时</a:t>
            </a:r>
            <a:r>
              <a:rPr lang="en-US" altLang="zh-CN" dirty="0"/>
              <a:t>7</a:t>
            </a:r>
            <a:r>
              <a:rPr lang="zh-CN" altLang="en-US" dirty="0"/>
              <a:t>年，在城市学前教育体制改革方面，闯出了一条新路子，创造了具有导向性、超前性和可行性价值的经验。</a:t>
            </a:r>
          </a:p>
        </p:txBody>
      </p:sp>
    </p:spTree>
    <p:extLst>
      <p:ext uri="{BB962C8B-B14F-4D97-AF65-F5344CB8AC3E}">
        <p14:creationId xmlns:p14="http://schemas.microsoft.com/office/powerpoint/2010/main" val="207755263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E975E-4298-01C3-FA4F-2345937C3F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D991F9-4A6A-F6DD-FB47-E2CA9E0A293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F217EB5-59BF-BB85-1E12-51AB4413EB69}"/>
              </a:ext>
            </a:extLst>
          </p:cNvPr>
          <p:cNvSpPr>
            <a:spLocks noGrp="1"/>
          </p:cNvSpPr>
          <p:nvPr>
            <p:ph idx="1"/>
          </p:nvPr>
        </p:nvSpPr>
        <p:spPr/>
        <p:txBody>
          <a:bodyPr>
            <a:normAutofit/>
          </a:bodyPr>
          <a:lstStyle/>
          <a:p>
            <a:pPr marL="0" indent="0">
              <a:buNone/>
            </a:pPr>
            <a:r>
              <a:rPr lang="zh-CN" altLang="en-US" dirty="0"/>
              <a:t>他们的具体做法是：从改革企业办园体制入手，建立以“承办制”为主题的幼儿园管理体制。</a:t>
            </a:r>
          </a:p>
        </p:txBody>
      </p:sp>
    </p:spTree>
    <p:extLst>
      <p:ext uri="{BB962C8B-B14F-4D97-AF65-F5344CB8AC3E}">
        <p14:creationId xmlns:p14="http://schemas.microsoft.com/office/powerpoint/2010/main" val="371056567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F35C-0907-2B7C-E1B2-790316D6DFD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D210E30-78C9-1E3E-7378-B209036940F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1FA649B-4DDB-DC46-11E5-DF93D7726519}"/>
              </a:ext>
            </a:extLst>
          </p:cNvPr>
          <p:cNvSpPr>
            <a:spLocks noGrp="1"/>
          </p:cNvSpPr>
          <p:nvPr>
            <p:ph idx="1"/>
          </p:nvPr>
        </p:nvSpPr>
        <p:spPr/>
        <p:txBody>
          <a:bodyPr>
            <a:normAutofit/>
          </a:bodyPr>
          <a:lstStyle/>
          <a:p>
            <a:pPr marL="0" indent="0">
              <a:buNone/>
            </a:pPr>
            <a:r>
              <a:rPr lang="zh-CN" altLang="en-US" dirty="0"/>
              <a:t>（一）	改革的两个阶段</a:t>
            </a:r>
          </a:p>
          <a:p>
            <a:pPr marL="0" indent="0">
              <a:buNone/>
            </a:pPr>
            <a:r>
              <a:rPr lang="en-US" altLang="zh-CN" dirty="0"/>
              <a:t>1.</a:t>
            </a:r>
            <a:r>
              <a:rPr lang="zh-CN" altLang="en-US" dirty="0"/>
              <a:t>调研探索试验阶段（</a:t>
            </a:r>
            <a:r>
              <a:rPr lang="en-US" altLang="zh-CN" dirty="0"/>
              <a:t>1991—1995</a:t>
            </a:r>
            <a:r>
              <a:rPr lang="zh-CN" altLang="en-US" dirty="0"/>
              <a:t>年）</a:t>
            </a:r>
          </a:p>
          <a:p>
            <a:pPr marL="0" indent="0">
              <a:buNone/>
            </a:pPr>
            <a:r>
              <a:rPr lang="zh-CN" altLang="en-US" dirty="0"/>
              <a:t>计划经济体制下，企业办园的人、财、物一切具体事务全部由企业包办。这种办园模式，导致企业在精力、财力上负担过重。市场经济的到来，特别是企业经营机制的转换，无情地冲击着企业办园。</a:t>
            </a:r>
          </a:p>
        </p:txBody>
      </p:sp>
    </p:spTree>
    <p:extLst>
      <p:ext uri="{BB962C8B-B14F-4D97-AF65-F5344CB8AC3E}">
        <p14:creationId xmlns:p14="http://schemas.microsoft.com/office/powerpoint/2010/main" val="281923583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D88B-CAAF-57AC-E2A3-7A6A24DBE75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10A795-75A4-F298-D527-6B266F781D2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EBBA5AF-CC1B-56C6-2160-998F7812495F}"/>
              </a:ext>
            </a:extLst>
          </p:cNvPr>
          <p:cNvSpPr>
            <a:spLocks noGrp="1"/>
          </p:cNvSpPr>
          <p:nvPr>
            <p:ph idx="1"/>
          </p:nvPr>
        </p:nvSpPr>
        <p:spPr/>
        <p:txBody>
          <a:bodyPr>
            <a:normAutofit/>
          </a:bodyPr>
          <a:lstStyle/>
          <a:p>
            <a:pPr marL="0" indent="0">
              <a:buNone/>
            </a:pPr>
            <a:r>
              <a:rPr lang="en-US" altLang="zh-CN" dirty="0"/>
              <a:t>1991</a:t>
            </a:r>
            <a:r>
              <a:rPr lang="zh-CN" altLang="en-US" dirty="0"/>
              <a:t>年，青岛有些企业在“企业不办社会”思想的指导下，力图一步到位，将幼儿园推向社会，撒手不管，致使部分企业幼儿园一度出现关、停、并、转现象，同时也波及到其他类型的幼儿园，造成教育资源浪费。</a:t>
            </a:r>
          </a:p>
        </p:txBody>
      </p:sp>
    </p:spTree>
    <p:extLst>
      <p:ext uri="{BB962C8B-B14F-4D97-AF65-F5344CB8AC3E}">
        <p14:creationId xmlns:p14="http://schemas.microsoft.com/office/powerpoint/2010/main" val="370691203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FD2A-B886-B800-2A14-07AE2F84F3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298B85-2751-84E3-09D9-61360B09CEEC}"/>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2C88229-641B-8969-28FB-4A949FEFE133}"/>
              </a:ext>
            </a:extLst>
          </p:cNvPr>
          <p:cNvSpPr>
            <a:spLocks noGrp="1"/>
          </p:cNvSpPr>
          <p:nvPr>
            <p:ph idx="1"/>
          </p:nvPr>
        </p:nvSpPr>
        <p:spPr/>
        <p:txBody>
          <a:bodyPr>
            <a:normAutofit/>
          </a:bodyPr>
          <a:lstStyle/>
          <a:p>
            <a:pPr marL="0" indent="0">
              <a:buNone/>
            </a:pPr>
            <a:r>
              <a:rPr lang="zh-CN" altLang="en-US" dirty="0"/>
              <a:t>经过细致的调查研究，青岛市有关部门同志认识到，解决上述问题，根本的办法就是适应企业改革的需要，改革企业办园体制，企业办的幼儿园与企业分离。适时的做法就是实行企业内部自我分离式过渡性办园体制改革。</a:t>
            </a:r>
          </a:p>
        </p:txBody>
      </p:sp>
    </p:spTree>
    <p:extLst>
      <p:ext uri="{BB962C8B-B14F-4D97-AF65-F5344CB8AC3E}">
        <p14:creationId xmlns:p14="http://schemas.microsoft.com/office/powerpoint/2010/main" val="40165670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780E7-A203-B488-7D43-0A37496D88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239A88-970E-133D-22B3-28DAE9183F1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F57EE8B-B9B0-1E62-EFEE-CE70449933CF}"/>
              </a:ext>
            </a:extLst>
          </p:cNvPr>
          <p:cNvSpPr>
            <a:spLocks noGrp="1"/>
          </p:cNvSpPr>
          <p:nvPr>
            <p:ph idx="1"/>
          </p:nvPr>
        </p:nvSpPr>
        <p:spPr/>
        <p:txBody>
          <a:bodyPr>
            <a:normAutofit/>
          </a:bodyPr>
          <a:lstStyle/>
          <a:p>
            <a:pPr marL="0" indent="0">
              <a:buNone/>
            </a:pPr>
            <a:r>
              <a:rPr lang="en-US" altLang="zh-CN" dirty="0"/>
              <a:t>1994</a:t>
            </a:r>
            <a:r>
              <a:rPr lang="zh-CN" altLang="en-US" dirty="0"/>
              <a:t>年</a:t>
            </a:r>
            <a:r>
              <a:rPr lang="en-US" altLang="zh-CN" dirty="0"/>
              <a:t>8</a:t>
            </a:r>
            <a:r>
              <a:rPr lang="zh-CN" altLang="en-US" dirty="0"/>
              <a:t>月，市政府在国棉六厂召开了青岛市企业办园管理体制改革经验交流现场会，认真总结推广了经济效益好、中、差有别的港务局、国棉六厂、一木集团公司三种类型企业办园体制改革的经验。</a:t>
            </a:r>
          </a:p>
        </p:txBody>
      </p:sp>
    </p:spTree>
    <p:extLst>
      <p:ext uri="{BB962C8B-B14F-4D97-AF65-F5344CB8AC3E}">
        <p14:creationId xmlns:p14="http://schemas.microsoft.com/office/powerpoint/2010/main" val="166654263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E7047-C813-AFD0-7FCA-050189A5CA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5BCE95-39E7-7CDB-8A52-80988E7C742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0BA22E81-9F38-4D51-6032-EAECAD5A9AD8}"/>
              </a:ext>
            </a:extLst>
          </p:cNvPr>
          <p:cNvSpPr>
            <a:spLocks noGrp="1"/>
          </p:cNvSpPr>
          <p:nvPr>
            <p:ph idx="1"/>
          </p:nvPr>
        </p:nvSpPr>
        <p:spPr/>
        <p:txBody>
          <a:bodyPr>
            <a:normAutofit/>
          </a:bodyPr>
          <a:lstStyle/>
          <a:p>
            <a:pPr marL="0" indent="0">
              <a:buNone/>
            </a:pPr>
            <a:r>
              <a:rPr lang="zh-CN" altLang="en-US" dirty="0"/>
              <a:t>在总结深化企业内部机制改革过程中对幼儿园试行“承办制”办园做法的基础上，对全市企业办园提出了“企业内部自我分离式承办制”为主题的办园体制改革基本思路。经过实施，效果明显，使占青岛市市区幼儿园总数</a:t>
            </a:r>
            <a:r>
              <a:rPr lang="en-US" altLang="zh-CN" dirty="0"/>
              <a:t>45%</a:t>
            </a:r>
            <a:r>
              <a:rPr lang="zh-CN" altLang="en-US" dirty="0"/>
              <a:t>的企业办园呈现一派生机。</a:t>
            </a:r>
          </a:p>
        </p:txBody>
      </p:sp>
    </p:spTree>
    <p:extLst>
      <p:ext uri="{BB962C8B-B14F-4D97-AF65-F5344CB8AC3E}">
        <p14:creationId xmlns:p14="http://schemas.microsoft.com/office/powerpoint/2010/main" val="150284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A5C1-0903-0286-ABD9-63F5D601F8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B3AA9A-0CFC-4567-13B2-03D1D53D36C1}"/>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90DEE0F1-33C4-3A8E-AFF2-456603DB9506}"/>
              </a:ext>
            </a:extLst>
          </p:cNvPr>
          <p:cNvSpPr>
            <a:spLocks noGrp="1"/>
          </p:cNvSpPr>
          <p:nvPr>
            <p:ph idx="1"/>
          </p:nvPr>
        </p:nvSpPr>
        <p:spPr/>
        <p:txBody>
          <a:bodyPr>
            <a:normAutofit/>
          </a:bodyPr>
          <a:lstStyle/>
          <a:p>
            <a:pPr marL="0" indent="0">
              <a:buNone/>
            </a:pPr>
            <a:r>
              <a:rPr lang="zh-CN" altLang="en-US" dirty="0"/>
              <a:t>我国现行的教育行政管理体制是，中央统一领导下的分级管理体制，即在中央统一的方针政策领导下，对教育事业实行中央教育行政和地方教育行政两级管理。由于我国历史文化传统的因素和国家政体的影响，实际上我国的教育行政体制基本是属于集权制的。</a:t>
            </a:r>
          </a:p>
        </p:txBody>
      </p:sp>
    </p:spTree>
    <p:extLst>
      <p:ext uri="{BB962C8B-B14F-4D97-AF65-F5344CB8AC3E}">
        <p14:creationId xmlns:p14="http://schemas.microsoft.com/office/powerpoint/2010/main" val="303763635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540D8-68ED-BD2A-6C55-96F8B7990D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CFF269-0006-E850-6B8F-7673E6C39B2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55AC514-33B1-B7A7-2100-69EB2902011C}"/>
              </a:ext>
            </a:extLst>
          </p:cNvPr>
          <p:cNvSpPr>
            <a:spLocks noGrp="1"/>
          </p:cNvSpPr>
          <p:nvPr>
            <p:ph idx="1"/>
          </p:nvPr>
        </p:nvSpPr>
        <p:spPr/>
        <p:txBody>
          <a:bodyPr>
            <a:normAutofit/>
          </a:bodyPr>
          <a:lstStyle/>
          <a:p>
            <a:pPr marL="0" indent="0">
              <a:buNone/>
            </a:pPr>
            <a:r>
              <a:rPr lang="en-US" altLang="zh-CN" dirty="0"/>
              <a:t>2. </a:t>
            </a:r>
            <a:r>
              <a:rPr lang="zh-CN" altLang="en-US" dirty="0"/>
              <a:t>初步总结与在市区推广阶段（</a:t>
            </a:r>
            <a:r>
              <a:rPr lang="en-US" altLang="zh-CN" dirty="0"/>
              <a:t>1995—1998</a:t>
            </a:r>
            <a:r>
              <a:rPr lang="zh-CN" altLang="en-US" dirty="0"/>
              <a:t>年）</a:t>
            </a:r>
          </a:p>
          <a:p>
            <a:pPr marL="0" indent="0">
              <a:buNone/>
            </a:pPr>
            <a:r>
              <a:rPr lang="zh-CN" altLang="en-US" dirty="0"/>
              <a:t>企业办园体制的成功，为其他类型办园体制改革走出了一条新路，这使青岛市教委更加坚定了各类幼儿园办园体制改革逐步走“承办制”的信心与决心。</a:t>
            </a:r>
          </a:p>
        </p:txBody>
      </p:sp>
    </p:spTree>
    <p:extLst>
      <p:ext uri="{BB962C8B-B14F-4D97-AF65-F5344CB8AC3E}">
        <p14:creationId xmlns:p14="http://schemas.microsoft.com/office/powerpoint/2010/main" val="416101375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8FCAB-B0A3-8115-4C9C-9C8607C4E6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A6531A-0397-D655-CCFF-2FBB2E671A9D}"/>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D5D2C7F-F71C-A2AA-52CF-ABAAD78A6191}"/>
              </a:ext>
            </a:extLst>
          </p:cNvPr>
          <p:cNvSpPr>
            <a:spLocks noGrp="1"/>
          </p:cNvSpPr>
          <p:nvPr>
            <p:ph idx="1"/>
          </p:nvPr>
        </p:nvSpPr>
        <p:spPr/>
        <p:txBody>
          <a:bodyPr>
            <a:normAutofit/>
          </a:bodyPr>
          <a:lstStyle/>
          <a:p>
            <a:pPr marL="0" indent="0">
              <a:buNone/>
            </a:pPr>
            <a:r>
              <a:rPr lang="zh-CN" altLang="en-US" dirty="0"/>
              <a:t>于是因势利导，通过试点，在市区推行“承办制”，使市区幼儿园在主办单位拨付的工资统一“断奶”的同等条件下竞争。经过</a:t>
            </a:r>
            <a:r>
              <a:rPr lang="en-US" altLang="zh-CN" dirty="0"/>
              <a:t>3</a:t>
            </a:r>
            <a:r>
              <a:rPr lang="zh-CN" altLang="en-US" dirty="0"/>
              <a:t>年努力，使“承办制”在实践中不断充实、扩展与完善。</a:t>
            </a:r>
          </a:p>
        </p:txBody>
      </p:sp>
    </p:spTree>
    <p:extLst>
      <p:ext uri="{BB962C8B-B14F-4D97-AF65-F5344CB8AC3E}">
        <p14:creationId xmlns:p14="http://schemas.microsoft.com/office/powerpoint/2010/main" val="393529584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D58C-DFAA-D12C-573E-07C5957866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BE2CF2-C64F-3F6F-AAA0-68C3738E1F8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C4995D3-3F72-D8AA-85A2-432EA28E75DB}"/>
              </a:ext>
            </a:extLst>
          </p:cNvPr>
          <p:cNvSpPr>
            <a:spLocks noGrp="1"/>
          </p:cNvSpPr>
          <p:nvPr>
            <p:ph idx="1"/>
          </p:nvPr>
        </p:nvSpPr>
        <p:spPr/>
        <p:txBody>
          <a:bodyPr>
            <a:normAutofit/>
          </a:bodyPr>
          <a:lstStyle/>
          <a:p>
            <a:pPr marL="0" indent="0">
              <a:buNone/>
            </a:pPr>
            <a:r>
              <a:rPr lang="zh-CN" altLang="en-US" dirty="0"/>
              <a:t>如市南、四方两区教育行政部门对自办的</a:t>
            </a:r>
            <a:r>
              <a:rPr lang="en-US" altLang="zh-CN" dirty="0"/>
              <a:t>6</a:t>
            </a:r>
            <a:r>
              <a:rPr lang="zh-CN" altLang="en-US" dirty="0"/>
              <a:t>处和</a:t>
            </a:r>
            <a:r>
              <a:rPr lang="en-US" altLang="zh-CN" dirty="0"/>
              <a:t>4</a:t>
            </a:r>
            <a:r>
              <a:rPr lang="zh-CN" altLang="en-US" dirty="0"/>
              <a:t>处幼儿园，在工资全额“断奶”的情况下，分别收取了</a:t>
            </a:r>
            <a:r>
              <a:rPr lang="en-US" altLang="zh-CN" dirty="0"/>
              <a:t>75%</a:t>
            </a:r>
            <a:r>
              <a:rPr lang="zh-CN" altLang="en-US" dirty="0"/>
              <a:t>和</a:t>
            </a:r>
            <a:r>
              <a:rPr lang="en-US" altLang="zh-CN" dirty="0"/>
              <a:t>50%</a:t>
            </a:r>
            <a:r>
              <a:rPr lang="zh-CN" altLang="en-US" dirty="0"/>
              <a:t>的托幼费，作为园所建设、维修、图书教学设备添置和年终奖励资金，并对教师统一调整使用，做到了宏观调控，资源共享，优势互补，自主办园。</a:t>
            </a:r>
          </a:p>
        </p:txBody>
      </p:sp>
    </p:spTree>
    <p:extLst>
      <p:ext uri="{BB962C8B-B14F-4D97-AF65-F5344CB8AC3E}">
        <p14:creationId xmlns:p14="http://schemas.microsoft.com/office/powerpoint/2010/main" val="70573706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D1DC-1EC9-10E8-9184-A220BC44C99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6E36D7-9158-342D-5754-29C5998B1385}"/>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EB690D9D-F1F6-E8E2-E42F-381A90868A14}"/>
              </a:ext>
            </a:extLst>
          </p:cNvPr>
          <p:cNvSpPr>
            <a:spLocks noGrp="1"/>
          </p:cNvSpPr>
          <p:nvPr>
            <p:ph idx="1"/>
          </p:nvPr>
        </p:nvSpPr>
        <p:spPr/>
        <p:txBody>
          <a:bodyPr>
            <a:normAutofit/>
          </a:bodyPr>
          <a:lstStyle/>
          <a:p>
            <a:pPr marL="0" indent="0">
              <a:buNone/>
            </a:pPr>
            <a:r>
              <a:rPr lang="zh-CN" altLang="en-US" dirty="0"/>
              <a:t>目前市区政府、企业、街道、教育行政部门、社会和群众团体、部队、学校办的</a:t>
            </a:r>
            <a:r>
              <a:rPr lang="en-US" altLang="zh-CN" dirty="0"/>
              <a:t>247</a:t>
            </a:r>
            <a:r>
              <a:rPr lang="zh-CN" altLang="en-US" dirty="0"/>
              <a:t>所幼儿园，</a:t>
            </a:r>
            <a:r>
              <a:rPr lang="en-US" altLang="zh-CN" dirty="0"/>
              <a:t>70%</a:t>
            </a:r>
            <a:r>
              <a:rPr lang="zh-CN" altLang="en-US" dirty="0"/>
              <a:t>实行了“完全承办制”，</a:t>
            </a:r>
            <a:r>
              <a:rPr lang="en-US" altLang="zh-CN" dirty="0"/>
              <a:t>30%</a:t>
            </a:r>
            <a:r>
              <a:rPr lang="zh-CN" altLang="en-US" dirty="0"/>
              <a:t>实行了“差额补助式承办制”。“承办制”的实施，使全市市区幼儿园呈现出一派生机。</a:t>
            </a:r>
          </a:p>
        </p:txBody>
      </p:sp>
    </p:spTree>
    <p:extLst>
      <p:ext uri="{BB962C8B-B14F-4D97-AF65-F5344CB8AC3E}">
        <p14:creationId xmlns:p14="http://schemas.microsoft.com/office/powerpoint/2010/main" val="356410585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F951-703C-F10D-CF5B-6327CCF416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099F09-9180-CA12-865E-DE9F85FBC81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64E3B56-F8DA-1DD1-F0B2-21C7FDC08514}"/>
              </a:ext>
            </a:extLst>
          </p:cNvPr>
          <p:cNvSpPr>
            <a:spLocks noGrp="1"/>
          </p:cNvSpPr>
          <p:nvPr>
            <p:ph idx="1"/>
          </p:nvPr>
        </p:nvSpPr>
        <p:spPr/>
        <p:txBody>
          <a:bodyPr>
            <a:normAutofit/>
          </a:bodyPr>
          <a:lstStyle/>
          <a:p>
            <a:pPr marL="0" indent="0">
              <a:buNone/>
            </a:pPr>
            <a:r>
              <a:rPr lang="zh-CN" altLang="en-US" dirty="0"/>
              <a:t>（二）改革的主要内容</a:t>
            </a:r>
          </a:p>
          <a:p>
            <a:pPr marL="0" indent="0">
              <a:buNone/>
            </a:pPr>
            <a:r>
              <a:rPr lang="zh-CN" altLang="en-US" dirty="0"/>
              <a:t>   （</a:t>
            </a:r>
            <a:r>
              <a:rPr lang="en-US" altLang="zh-CN" dirty="0"/>
              <a:t>1</a:t>
            </a:r>
            <a:r>
              <a:rPr lang="zh-CN" altLang="en-US" dirty="0"/>
              <a:t>）明确办园模式。由原来主办单位全权负责幼儿园的人、财、物及具体事务管理的主办单位“包办制”，改为“园长承办制”。</a:t>
            </a:r>
          </a:p>
        </p:txBody>
      </p:sp>
    </p:spTree>
    <p:extLst>
      <p:ext uri="{BB962C8B-B14F-4D97-AF65-F5344CB8AC3E}">
        <p14:creationId xmlns:p14="http://schemas.microsoft.com/office/powerpoint/2010/main" val="397338893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1B26-D957-3728-CA16-2E08E581DA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30F2A6-D018-A24F-0E32-7A3657064C97}"/>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593BF30-BE7A-1087-2002-34222E33C4BA}"/>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）明确幼儿园的属性及资产性质。</a:t>
            </a:r>
          </a:p>
          <a:p>
            <a:pPr marL="0" indent="0">
              <a:buNone/>
            </a:pPr>
            <a:r>
              <a:rPr lang="zh-CN" altLang="en-US" dirty="0"/>
              <a:t>（</a:t>
            </a:r>
            <a:r>
              <a:rPr lang="en-US" altLang="zh-CN" dirty="0"/>
              <a:t>3</a:t>
            </a:r>
            <a:r>
              <a:rPr lang="zh-CN" altLang="en-US" dirty="0"/>
              <a:t>）明确主办单位、园长、幼儿园三者关系。主办单位是主办者；园长对主办单位而言，是承办者；园长对幼儿园而言，是自主办园者。</a:t>
            </a:r>
          </a:p>
        </p:txBody>
      </p:sp>
    </p:spTree>
    <p:extLst>
      <p:ext uri="{BB962C8B-B14F-4D97-AF65-F5344CB8AC3E}">
        <p14:creationId xmlns:p14="http://schemas.microsoft.com/office/powerpoint/2010/main" val="347575924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693E-44B3-B3C2-772E-76993DA22A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8C05923-FF3E-B33A-60A3-60FCF98814C1}"/>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B592E72-FBED-F4F7-707C-57F134C5FBA7}"/>
              </a:ext>
            </a:extLst>
          </p:cNvPr>
          <p:cNvSpPr>
            <a:spLocks noGrp="1"/>
          </p:cNvSpPr>
          <p:nvPr>
            <p:ph idx="1"/>
          </p:nvPr>
        </p:nvSpPr>
        <p:spPr/>
        <p:txBody>
          <a:bodyPr>
            <a:normAutofit/>
          </a:bodyPr>
          <a:lstStyle/>
          <a:p>
            <a:pPr marL="0" indent="0">
              <a:buNone/>
            </a:pPr>
            <a:r>
              <a:rPr lang="zh-CN" altLang="en-US" dirty="0"/>
              <a:t>（</a:t>
            </a:r>
            <a:r>
              <a:rPr lang="en-US" altLang="zh-CN" dirty="0"/>
              <a:t>4</a:t>
            </a:r>
            <a:r>
              <a:rPr lang="zh-CN" altLang="en-US" dirty="0"/>
              <a:t>）明确主办单位的权利、义务。为幼儿园提供园舍设备等基本办园条件；负责大型设备的更新与维修；帮助幼儿园消化富余人员；依据</a:t>
            </a:r>
            <a:r>
              <a:rPr lang="en-US" altLang="zh-CN" dirty="0"/>
              <a:t>《</a:t>
            </a:r>
            <a:r>
              <a:rPr lang="zh-CN" altLang="en-US" dirty="0"/>
              <a:t>幼儿园工作规程</a:t>
            </a:r>
            <a:r>
              <a:rPr lang="en-US" altLang="zh-CN" dirty="0"/>
              <a:t>》</a:t>
            </a:r>
            <a:r>
              <a:rPr lang="zh-CN" altLang="en-US" dirty="0"/>
              <a:t>对园长任职条件的规定，招聘、解聘园长；保证幼儿园教职工“三不变”，即正式职工身份不变、政策性调整工资不变、医疗保险待遇不变。</a:t>
            </a:r>
          </a:p>
        </p:txBody>
      </p:sp>
    </p:spTree>
    <p:extLst>
      <p:ext uri="{BB962C8B-B14F-4D97-AF65-F5344CB8AC3E}">
        <p14:creationId xmlns:p14="http://schemas.microsoft.com/office/powerpoint/2010/main" val="20428617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4C6D-2745-3DDD-2888-67DA9111A91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243142-F774-14F1-985C-4489E28E07F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EBA5AF5-7346-0BCE-2A15-1D0A1C047AF7}"/>
              </a:ext>
            </a:extLst>
          </p:cNvPr>
          <p:cNvSpPr>
            <a:spLocks noGrp="1"/>
          </p:cNvSpPr>
          <p:nvPr>
            <p:ph idx="1"/>
          </p:nvPr>
        </p:nvSpPr>
        <p:spPr/>
        <p:txBody>
          <a:bodyPr>
            <a:normAutofit/>
          </a:bodyPr>
          <a:lstStyle/>
          <a:p>
            <a:pPr marL="0" indent="0">
              <a:buNone/>
            </a:pPr>
            <a:r>
              <a:rPr lang="zh-CN" altLang="en-US" dirty="0"/>
              <a:t>（</a:t>
            </a:r>
            <a:r>
              <a:rPr lang="en-US" altLang="zh-CN" dirty="0"/>
              <a:t>5</a:t>
            </a:r>
            <a:r>
              <a:rPr lang="zh-CN" altLang="en-US" dirty="0"/>
              <a:t>）明确园长的权利、义务。幼儿园实行园长负责制，园长有权带领幼儿园进入市场，面向社会、风险抵押、自主办园、独立核算、自负盈亏、自我发展、自我完善。</a:t>
            </a:r>
          </a:p>
        </p:txBody>
      </p:sp>
    </p:spTree>
    <p:extLst>
      <p:ext uri="{BB962C8B-B14F-4D97-AF65-F5344CB8AC3E}">
        <p14:creationId xmlns:p14="http://schemas.microsoft.com/office/powerpoint/2010/main" val="72743104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331-1B56-7567-C157-100F22EADA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2D0F35B-26D5-D5EC-CE3B-DCF77BBEC2C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A6B8A35-6A61-1CED-A6D6-0A98D7F8E87D}"/>
              </a:ext>
            </a:extLst>
          </p:cNvPr>
          <p:cNvSpPr>
            <a:spLocks noGrp="1"/>
          </p:cNvSpPr>
          <p:nvPr>
            <p:ph idx="1"/>
          </p:nvPr>
        </p:nvSpPr>
        <p:spPr/>
        <p:txBody>
          <a:bodyPr>
            <a:normAutofit/>
          </a:bodyPr>
          <a:lstStyle/>
          <a:p>
            <a:pPr marL="0" indent="0">
              <a:buNone/>
            </a:pPr>
            <a:r>
              <a:rPr lang="zh-CN" altLang="en-US" dirty="0"/>
              <a:t>园长要依法治园，坚持正确的办园方向，贯彻国家教育方针，保证幼儿再体、智、德、美诸方面和谐发展。园长负责筹措教职工工资、福利、奖金、园长基金及小型设备、教玩具购置资金。</a:t>
            </a:r>
          </a:p>
        </p:txBody>
      </p:sp>
    </p:spTree>
    <p:extLst>
      <p:ext uri="{BB962C8B-B14F-4D97-AF65-F5344CB8AC3E}">
        <p14:creationId xmlns:p14="http://schemas.microsoft.com/office/powerpoint/2010/main" val="221793676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BE6C-F6C7-7383-384A-16D8885DD4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920AA4-3E60-8FC4-5FA8-C8686D945EB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157F6D1-1DDB-5E30-2A8E-93030AB79739}"/>
              </a:ext>
            </a:extLst>
          </p:cNvPr>
          <p:cNvSpPr>
            <a:spLocks noGrp="1"/>
          </p:cNvSpPr>
          <p:nvPr>
            <p:ph idx="1"/>
          </p:nvPr>
        </p:nvSpPr>
        <p:spPr/>
        <p:txBody>
          <a:bodyPr>
            <a:normAutofit/>
          </a:bodyPr>
          <a:lstStyle/>
          <a:p>
            <a:pPr marL="0" indent="0">
              <a:buNone/>
            </a:pPr>
            <a:r>
              <a:rPr lang="zh-CN" altLang="en-US" dirty="0"/>
              <a:t>青岛市以“承办制”为核心的城市办园体制改革以全面铺开，且在进一步完善。实践证明，“承办制”能有效地提高幼儿园竞争意识和竞争能力，掌握办园主动权，能促进幼儿教育事业向着健康的方向发展。</a:t>
            </a:r>
          </a:p>
          <a:p>
            <a:pPr marL="0" indent="0">
              <a:buNone/>
            </a:pPr>
            <a:r>
              <a:rPr lang="zh-CN" altLang="en-US" dirty="0"/>
              <a:t>（选自</a:t>
            </a:r>
            <a:r>
              <a:rPr lang="en-US" altLang="zh-CN" dirty="0"/>
              <a:t>《</a:t>
            </a:r>
            <a:r>
              <a:rPr lang="zh-CN" altLang="en-US" dirty="0"/>
              <a:t>幼儿教育</a:t>
            </a:r>
            <a:r>
              <a:rPr lang="en-US" altLang="zh-CN" dirty="0"/>
              <a:t>》1999</a:t>
            </a:r>
            <a:r>
              <a:rPr lang="zh-CN" altLang="en-US" dirty="0"/>
              <a:t>年第</a:t>
            </a:r>
            <a:r>
              <a:rPr lang="en-US" altLang="zh-CN" dirty="0"/>
              <a:t>1</a:t>
            </a:r>
            <a:r>
              <a:rPr lang="zh-CN" altLang="en-US" dirty="0"/>
              <a:t>期，作者：赵德英）</a:t>
            </a:r>
          </a:p>
        </p:txBody>
      </p:sp>
    </p:spTree>
    <p:extLst>
      <p:ext uri="{BB962C8B-B14F-4D97-AF65-F5344CB8AC3E}">
        <p14:creationId xmlns:p14="http://schemas.microsoft.com/office/powerpoint/2010/main" val="412859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C4F3-444D-0578-AEDC-AD98513284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23639B-D41A-8F52-5EC7-1CC85C2185F1}"/>
              </a:ext>
            </a:extLst>
          </p:cNvPr>
          <p:cNvSpPr>
            <a:spLocks noGrp="1"/>
          </p:cNvSpPr>
          <p:nvPr>
            <p:ph type="title"/>
          </p:nvPr>
        </p:nvSpPr>
        <p:spPr/>
        <p:txBody>
          <a:bodyPr/>
          <a:lstStyle/>
          <a:p>
            <a:r>
              <a:rPr lang="zh-CN" altLang="en-US" dirty="0"/>
              <a:t>第一节 行政与学前教育行政</a:t>
            </a:r>
          </a:p>
        </p:txBody>
      </p:sp>
      <p:sp>
        <p:nvSpPr>
          <p:cNvPr id="3" name="内容占位符 2">
            <a:extLst>
              <a:ext uri="{FF2B5EF4-FFF2-40B4-BE49-F238E27FC236}">
                <a16:creationId xmlns:a16="http://schemas.microsoft.com/office/drawing/2014/main" id="{DB5496DC-6DA0-79DB-B6C3-B08C66831A55}"/>
              </a:ext>
            </a:extLst>
          </p:cNvPr>
          <p:cNvSpPr>
            <a:spLocks noGrp="1"/>
          </p:cNvSpPr>
          <p:nvPr>
            <p:ph idx="1"/>
          </p:nvPr>
        </p:nvSpPr>
        <p:spPr/>
        <p:txBody>
          <a:bodyPr>
            <a:normAutofit/>
          </a:bodyPr>
          <a:lstStyle/>
          <a:p>
            <a:pPr marL="0" indent="0">
              <a:buNone/>
            </a:pPr>
            <a:r>
              <a:rPr lang="zh-CN" altLang="en-US" dirty="0"/>
              <a:t>学前教育体制是指国家根据教育的方针、政策对学前教育事业的机构设置和管理权限划分的基本管理制度。一般提到学前教育管理体制，通常指的是学前教育行政体制，两者不作区分。</a:t>
            </a:r>
          </a:p>
        </p:txBody>
      </p:sp>
    </p:spTree>
    <p:extLst>
      <p:ext uri="{BB962C8B-B14F-4D97-AF65-F5344CB8AC3E}">
        <p14:creationId xmlns:p14="http://schemas.microsoft.com/office/powerpoint/2010/main" val="28497406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9983-F321-1FA8-47BB-D2F4A826F9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FC79EAE-D2E7-692B-F71D-D916C239726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8E7EA3F-DE91-AA92-A40E-DB987F6A4F2E}"/>
              </a:ext>
            </a:extLst>
          </p:cNvPr>
          <p:cNvSpPr>
            <a:spLocks noGrp="1"/>
          </p:cNvSpPr>
          <p:nvPr>
            <p:ph idx="1"/>
          </p:nvPr>
        </p:nvSpPr>
        <p:spPr/>
        <p:txBody>
          <a:bodyPr>
            <a:normAutofit/>
          </a:bodyPr>
          <a:lstStyle/>
          <a:p>
            <a:pPr marL="0" indent="0">
              <a:buNone/>
            </a:pPr>
            <a:r>
              <a:rPr lang="zh-CN" altLang="en-US" dirty="0"/>
              <a:t>分析与思考：</a:t>
            </a:r>
          </a:p>
          <a:p>
            <a:pPr marL="0" indent="0">
              <a:buNone/>
            </a:pPr>
            <a:r>
              <a:rPr lang="zh-CN" altLang="en-US" dirty="0"/>
              <a:t>在计划经济向市场经济转轨的过程中，企业托幼园所的何去何从，已成为亟待解决的问题。青岛市“承办制”办园体制的尝试为有关教育行政部门和广大企业幼儿园提供了良好的范例。“承办制”使幼儿园无法再持“背靠大树好乘凉”的思想，而应自己考虑自身的发展所向。</a:t>
            </a:r>
          </a:p>
        </p:txBody>
      </p:sp>
    </p:spTree>
    <p:extLst>
      <p:ext uri="{BB962C8B-B14F-4D97-AF65-F5344CB8AC3E}">
        <p14:creationId xmlns:p14="http://schemas.microsoft.com/office/powerpoint/2010/main" val="182547906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1D89B-F0FC-B4EF-9E84-0DC7BF0225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431C9F-B013-4ABA-7E5E-670D6751821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6B13EE4-C618-8533-374C-64D3F4C5CBA4}"/>
              </a:ext>
            </a:extLst>
          </p:cNvPr>
          <p:cNvSpPr>
            <a:spLocks noGrp="1"/>
          </p:cNvSpPr>
          <p:nvPr>
            <p:ph idx="1"/>
          </p:nvPr>
        </p:nvSpPr>
        <p:spPr/>
        <p:txBody>
          <a:bodyPr>
            <a:normAutofit/>
          </a:bodyPr>
          <a:lstStyle/>
          <a:p>
            <a:pPr marL="0" indent="0">
              <a:buNone/>
            </a:pPr>
            <a:r>
              <a:rPr lang="zh-CN" altLang="en-US" dirty="0"/>
              <a:t>在自谋发展的过程中，幼儿园必须有主人翁的意识，认真思考和探索，以保证本园的良性发展。幼儿园中工作人员的积极性和工作活力就在这样的思考中不断得到提高，整个幼儿园上上下下为了自身的利益而团结起来，幼儿园的生机也就激发了起来。</a:t>
            </a:r>
          </a:p>
        </p:txBody>
      </p:sp>
    </p:spTree>
    <p:extLst>
      <p:ext uri="{BB962C8B-B14F-4D97-AF65-F5344CB8AC3E}">
        <p14:creationId xmlns:p14="http://schemas.microsoft.com/office/powerpoint/2010/main" val="392301481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96DF-666A-7C05-78CD-7086D94CED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ED35DD7-0879-9D51-76C5-D07CD30D17D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87D0B2A4-ABEC-F24C-8E6B-198CF1F9761F}"/>
              </a:ext>
            </a:extLst>
          </p:cNvPr>
          <p:cNvSpPr>
            <a:spLocks noGrp="1"/>
          </p:cNvSpPr>
          <p:nvPr>
            <p:ph idx="1"/>
          </p:nvPr>
        </p:nvSpPr>
        <p:spPr/>
        <p:txBody>
          <a:bodyPr>
            <a:normAutofit/>
          </a:bodyPr>
          <a:lstStyle/>
          <a:p>
            <a:pPr marL="0" indent="0">
              <a:buNone/>
            </a:pPr>
            <a:r>
              <a:rPr lang="zh-CN" altLang="en-US" dirty="0"/>
              <a:t>这些，都是依附于大型企业下的幼儿园所无法获得的。同时，我们也应当看到：“承办制”在具体执行过程中，要有各方面的支持和配合。</a:t>
            </a:r>
          </a:p>
        </p:txBody>
      </p:sp>
    </p:spTree>
    <p:extLst>
      <p:ext uri="{BB962C8B-B14F-4D97-AF65-F5344CB8AC3E}">
        <p14:creationId xmlns:p14="http://schemas.microsoft.com/office/powerpoint/2010/main" val="300703221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40B0A-21F5-7942-DFBB-AB4AF1BA4D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FB7E8F-4ED5-1B71-7928-2E9DD1E1BC9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68BA0ED1-7BD8-71E8-997D-A16DB5940A1D}"/>
              </a:ext>
            </a:extLst>
          </p:cNvPr>
          <p:cNvSpPr>
            <a:spLocks noGrp="1"/>
          </p:cNvSpPr>
          <p:nvPr>
            <p:ph idx="1"/>
          </p:nvPr>
        </p:nvSpPr>
        <p:spPr/>
        <p:txBody>
          <a:bodyPr>
            <a:normAutofit/>
          </a:bodyPr>
          <a:lstStyle/>
          <a:p>
            <a:pPr marL="0" indent="0">
              <a:buNone/>
            </a:pPr>
            <a:r>
              <a:rPr lang="zh-CN" altLang="en-US" dirty="0"/>
              <a:t>问题：</a:t>
            </a:r>
          </a:p>
          <a:p>
            <a:pPr marL="0" indent="0">
              <a:buNone/>
            </a:pPr>
            <a:r>
              <a:rPr lang="en-US" altLang="zh-CN" dirty="0"/>
              <a:t>1.</a:t>
            </a:r>
            <a:r>
              <a:rPr lang="zh-CN" altLang="en-US" dirty="0"/>
              <a:t>结合本案例，你认为“承办制”的实行都需要哪些方面的配合与支持呢？承办制对企业办园有哪些比较大的冲击呢？从中你可以获得哪些方面的启示？</a:t>
            </a:r>
          </a:p>
          <a:p>
            <a:pPr marL="0" indent="0">
              <a:buNone/>
            </a:pPr>
            <a:r>
              <a:rPr lang="en-US" altLang="zh-CN" dirty="0"/>
              <a:t>2.</a:t>
            </a:r>
            <a:r>
              <a:rPr lang="zh-CN" altLang="en-US" dirty="0"/>
              <a:t>根据这一案例提到的成功经验，谈谈你对幼儿园管理的责、权、利统一原则的理解。</a:t>
            </a:r>
          </a:p>
        </p:txBody>
      </p:sp>
    </p:spTree>
    <p:extLst>
      <p:ext uri="{BB962C8B-B14F-4D97-AF65-F5344CB8AC3E}">
        <p14:creationId xmlns:p14="http://schemas.microsoft.com/office/powerpoint/2010/main" val="303291432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A9FD-D512-364F-CEA3-642D3C5E7D2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0451250-3ADF-C088-D2C1-4266DE7FDB5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B6847EC-FAE3-3F13-39F5-338C87C6B6E8}"/>
              </a:ext>
            </a:extLst>
          </p:cNvPr>
          <p:cNvSpPr>
            <a:spLocks noGrp="1"/>
          </p:cNvSpPr>
          <p:nvPr>
            <p:ph idx="1"/>
          </p:nvPr>
        </p:nvSpPr>
        <p:spPr/>
        <p:txBody>
          <a:bodyPr>
            <a:normAutofit/>
          </a:bodyPr>
          <a:lstStyle/>
          <a:p>
            <a:pPr marL="0" indent="0">
              <a:buNone/>
            </a:pPr>
            <a:r>
              <a:rPr lang="en-US" altLang="zh-CN" dirty="0"/>
              <a:t>10.2  </a:t>
            </a:r>
            <a:r>
              <a:rPr lang="zh-CN" altLang="en-US" dirty="0"/>
              <a:t>转制后，如何处理与“老上级”的关系</a:t>
            </a:r>
          </a:p>
          <a:p>
            <a:pPr marL="0" indent="0">
              <a:buNone/>
            </a:pPr>
            <a:r>
              <a:rPr lang="zh-CN" altLang="en-US" dirty="0"/>
              <a:t>某一级一类街道园自重新开办的三年以来，经过全园的领导及老师的共同努力，使该园在较短的时间里从一所规模小、投入少、师资力量薄弱的无名的小园，一跃成为北京市少数街道办园中的一级一类园。</a:t>
            </a:r>
          </a:p>
        </p:txBody>
      </p:sp>
    </p:spTree>
    <p:extLst>
      <p:ext uri="{BB962C8B-B14F-4D97-AF65-F5344CB8AC3E}">
        <p14:creationId xmlns:p14="http://schemas.microsoft.com/office/powerpoint/2010/main" val="111887724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EBE5-F953-A55B-9DEB-4D126F5EAD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E3A56E-3DA8-F25A-906D-0A1900A1DE72}"/>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3D179D98-C0B1-87D9-6E27-F4C06A59780E}"/>
              </a:ext>
            </a:extLst>
          </p:cNvPr>
          <p:cNvSpPr>
            <a:spLocks noGrp="1"/>
          </p:cNvSpPr>
          <p:nvPr>
            <p:ph idx="1"/>
          </p:nvPr>
        </p:nvSpPr>
        <p:spPr/>
        <p:txBody>
          <a:bodyPr>
            <a:normAutofit/>
          </a:bodyPr>
          <a:lstStyle/>
          <a:p>
            <a:pPr marL="0" indent="0">
              <a:buNone/>
            </a:pPr>
            <a:r>
              <a:rPr lang="zh-CN" altLang="en-US" dirty="0"/>
              <a:t>该园现在实行园长负责制，划属双龙路街道办事处管理，但已自负营亏，成为独立的办学实体。该园职工绝大部分为公职人员，仅有外聘教师</a:t>
            </a:r>
            <a:r>
              <a:rPr lang="en-US" altLang="zh-CN" dirty="0"/>
              <a:t>2</a:t>
            </a:r>
            <a:r>
              <a:rPr lang="zh-CN" altLang="en-US" dirty="0"/>
              <a:t>名。由于该园办园规模不大，基础较薄弱，现仅能维持收支平衡，而人员的配置也恰好合符比例，没有多余的人员编制。</a:t>
            </a:r>
          </a:p>
        </p:txBody>
      </p:sp>
    </p:spTree>
    <p:extLst>
      <p:ext uri="{BB962C8B-B14F-4D97-AF65-F5344CB8AC3E}">
        <p14:creationId xmlns:p14="http://schemas.microsoft.com/office/powerpoint/2010/main" val="423220076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A332F-4E36-EDC3-C5C4-21A8909B882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D63786D-12A0-E9D2-202F-F30B631A0AC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0D3F7DE-7840-221F-9D50-B54F939EA9A7}"/>
              </a:ext>
            </a:extLst>
          </p:cNvPr>
          <p:cNvSpPr>
            <a:spLocks noGrp="1"/>
          </p:cNvSpPr>
          <p:nvPr>
            <p:ph idx="1"/>
          </p:nvPr>
        </p:nvSpPr>
        <p:spPr/>
        <p:txBody>
          <a:bodyPr>
            <a:normAutofit/>
          </a:bodyPr>
          <a:lstStyle/>
          <a:p>
            <a:pPr marL="0" indent="0">
              <a:buNone/>
            </a:pPr>
            <a:r>
              <a:rPr lang="zh-CN" altLang="en-US" dirty="0"/>
              <a:t>上月，该园副园长接上级即双龙路街道办事处通知，因该办事处下所辖的另一所幼儿园经营不善，亏损较多，现已决定解散，原公职教师需要分配至各效益好的园，因此，该园需要接收</a:t>
            </a:r>
            <a:r>
              <a:rPr lang="en-US" altLang="zh-CN" dirty="0"/>
              <a:t>3</a:t>
            </a:r>
            <a:r>
              <a:rPr lang="zh-CN" altLang="en-US" dirty="0"/>
              <a:t>名教师。</a:t>
            </a:r>
          </a:p>
        </p:txBody>
      </p:sp>
    </p:spTree>
    <p:extLst>
      <p:ext uri="{BB962C8B-B14F-4D97-AF65-F5344CB8AC3E}">
        <p14:creationId xmlns:p14="http://schemas.microsoft.com/office/powerpoint/2010/main" val="338655911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F1DA9-3764-5A52-909B-281CB3DAD7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853B0C-B6A6-834E-9FDB-32C167D4483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25B05B5-6829-8CBD-4A0E-9B199E927505}"/>
              </a:ext>
            </a:extLst>
          </p:cNvPr>
          <p:cNvSpPr>
            <a:spLocks noGrp="1"/>
          </p:cNvSpPr>
          <p:nvPr>
            <p:ph idx="1"/>
          </p:nvPr>
        </p:nvSpPr>
        <p:spPr/>
        <p:txBody>
          <a:bodyPr>
            <a:normAutofit/>
          </a:bodyPr>
          <a:lstStyle/>
          <a:p>
            <a:pPr marL="0" indent="0">
              <a:buNone/>
            </a:pPr>
            <a:r>
              <a:rPr lang="zh-CN" altLang="en-US" dirty="0"/>
              <a:t>由于该园受办事处领导，虽然自收自支，自负盈亏，但在人事上没有独立的任免权，办事处可以干预该园的人事事务。但由于该园人员已满，恰好能维持收支。如接受上级的安排，则会直接影响到该园的收支平衡乃至将来园的发展。</a:t>
            </a:r>
          </a:p>
        </p:txBody>
      </p:sp>
    </p:spTree>
    <p:extLst>
      <p:ext uri="{BB962C8B-B14F-4D97-AF65-F5344CB8AC3E}">
        <p14:creationId xmlns:p14="http://schemas.microsoft.com/office/powerpoint/2010/main" val="358854875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04A90-A5FD-4813-3652-383AE0328E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873234-929F-BAB0-EEE7-C31DAD47BB59}"/>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13E89366-B98E-D664-056C-EC3B21117936}"/>
              </a:ext>
            </a:extLst>
          </p:cNvPr>
          <p:cNvSpPr>
            <a:spLocks noGrp="1"/>
          </p:cNvSpPr>
          <p:nvPr>
            <p:ph idx="1"/>
          </p:nvPr>
        </p:nvSpPr>
        <p:spPr/>
        <p:txBody>
          <a:bodyPr>
            <a:normAutofit/>
          </a:bodyPr>
          <a:lstStyle/>
          <a:p>
            <a:pPr marL="0" indent="0">
              <a:buNone/>
            </a:pPr>
            <a:r>
              <a:rPr lang="zh-CN" altLang="en-US" dirty="0"/>
              <a:t>在此问题上，副园长感到进退两难，作为一个独立的经济实体，在园长负责体制下，园领导有权拒绝上级领导部门的人事安排。</a:t>
            </a:r>
          </a:p>
        </p:txBody>
      </p:sp>
    </p:spTree>
    <p:extLst>
      <p:ext uri="{BB962C8B-B14F-4D97-AF65-F5344CB8AC3E}">
        <p14:creationId xmlns:p14="http://schemas.microsoft.com/office/powerpoint/2010/main" val="257225445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7EBE3-18D2-52CB-52C5-82419D5DA3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00D7BB-8629-94A1-AB13-158409837D9B}"/>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7A2712D-A7A6-C356-6AF6-2EDF43423BE0}"/>
              </a:ext>
            </a:extLst>
          </p:cNvPr>
          <p:cNvSpPr>
            <a:spLocks noGrp="1"/>
          </p:cNvSpPr>
          <p:nvPr>
            <p:ph idx="1"/>
          </p:nvPr>
        </p:nvSpPr>
        <p:spPr/>
        <p:txBody>
          <a:bodyPr>
            <a:normAutofit/>
          </a:bodyPr>
          <a:lstStyle/>
          <a:p>
            <a:pPr marL="0" indent="0">
              <a:buNone/>
            </a:pPr>
            <a:r>
              <a:rPr lang="zh-CN" altLang="en-US" dirty="0"/>
              <a:t>但是，尽管该园在形式上实现了体制的转轨，但事实上与原来的体制仍有千丝万缕的关系，这就表现在与其上级领导部门的关系上。园长想拒绝但又不敢拒绝，于是与上级协商，希望能减少或减免额外的人员的安排。</a:t>
            </a:r>
          </a:p>
        </p:txBody>
      </p:sp>
    </p:spTree>
    <p:extLst>
      <p:ext uri="{BB962C8B-B14F-4D97-AF65-F5344CB8AC3E}">
        <p14:creationId xmlns:p14="http://schemas.microsoft.com/office/powerpoint/2010/main" val="22318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03CB-67FD-E148-8F83-0BB96C7B095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63D632FB-1EA6-13B8-E1A6-8EC7F657249C}"/>
              </a:ext>
            </a:extLst>
          </p:cNvPr>
          <p:cNvSpPr>
            <a:spLocks noGrp="1"/>
          </p:cNvSpPr>
          <p:nvPr>
            <p:ph type="title"/>
          </p:nvPr>
        </p:nvSpPr>
        <p:spPr/>
        <p:txBody>
          <a:bodyPr>
            <a:normAutofit fontScale="90000"/>
          </a:bodyPr>
          <a:lstStyle/>
          <a:p>
            <a:r>
              <a:rPr lang="zh-CN" altLang="en-US" dirty="0"/>
              <a:t>第二节  世界范围学前教育管理体制考察</a:t>
            </a:r>
          </a:p>
        </p:txBody>
      </p:sp>
    </p:spTree>
    <p:extLst>
      <p:ext uri="{BB962C8B-B14F-4D97-AF65-F5344CB8AC3E}">
        <p14:creationId xmlns:p14="http://schemas.microsoft.com/office/powerpoint/2010/main" val="381858356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03528-4A72-B407-4B96-2CF995C933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782C25-C03C-D5E1-761B-9335178A698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84FD1A8-FA0C-8708-8297-1EF6B4B2B5DD}"/>
              </a:ext>
            </a:extLst>
          </p:cNvPr>
          <p:cNvSpPr>
            <a:spLocks noGrp="1"/>
          </p:cNvSpPr>
          <p:nvPr>
            <p:ph idx="1"/>
          </p:nvPr>
        </p:nvSpPr>
        <p:spPr/>
        <p:txBody>
          <a:bodyPr>
            <a:normAutofit/>
          </a:bodyPr>
          <a:lstStyle/>
          <a:p>
            <a:pPr marL="0" indent="0">
              <a:buNone/>
            </a:pPr>
            <a:r>
              <a:rPr lang="zh-CN" altLang="en-US" dirty="0"/>
              <a:t>分析与思考：</a:t>
            </a:r>
          </a:p>
          <a:p>
            <a:pPr marL="0" indent="0">
              <a:buNone/>
            </a:pPr>
            <a:r>
              <a:rPr lang="zh-CN" altLang="en-US" dirty="0"/>
              <a:t>    这个问题是现今幼儿园管理中一个十分常见的、典型的两难问题，可以说，这也是我国幼儿园体制改革中需要进一步搞清楚的问题，我们从以下几个方面去分析。</a:t>
            </a:r>
          </a:p>
        </p:txBody>
      </p:sp>
    </p:spTree>
    <p:extLst>
      <p:ext uri="{BB962C8B-B14F-4D97-AF65-F5344CB8AC3E}">
        <p14:creationId xmlns:p14="http://schemas.microsoft.com/office/powerpoint/2010/main" val="26762622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150D-9BE9-95C7-A085-3AF06D57B9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F91655-A3B2-F90D-1AAD-07B813BDD4F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DDC7BBE-E640-A89B-9562-66C22ADC8D1C}"/>
              </a:ext>
            </a:extLst>
          </p:cNvPr>
          <p:cNvSpPr>
            <a:spLocks noGrp="1"/>
          </p:cNvSpPr>
          <p:nvPr>
            <p:ph idx="1"/>
          </p:nvPr>
        </p:nvSpPr>
        <p:spPr/>
        <p:txBody>
          <a:bodyPr>
            <a:normAutofit/>
          </a:bodyPr>
          <a:lstStyle/>
          <a:p>
            <a:pPr marL="0" indent="0">
              <a:buNone/>
            </a:pPr>
            <a:r>
              <a:rPr lang="zh-CN" altLang="en-US" dirty="0"/>
              <a:t> 首先，我们先分析该园的办园性质及园领导的管理权限。从该园办园经费的初期来看，是由小区提供的，包括办园场所及初期投入，因而从性质上讲属国有。</a:t>
            </a:r>
          </a:p>
        </p:txBody>
      </p:sp>
    </p:spTree>
    <p:extLst>
      <p:ext uri="{BB962C8B-B14F-4D97-AF65-F5344CB8AC3E}">
        <p14:creationId xmlns:p14="http://schemas.microsoft.com/office/powerpoint/2010/main" val="306786579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D09AF-80F0-92F7-9F81-4F836C11B73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BDB6836-6787-85F9-9D8C-E24C863DDDA6}"/>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55B4CDFD-B181-2325-BEB4-D38F762E1B0E}"/>
              </a:ext>
            </a:extLst>
          </p:cNvPr>
          <p:cNvSpPr>
            <a:spLocks noGrp="1"/>
          </p:cNvSpPr>
          <p:nvPr>
            <p:ph idx="1"/>
          </p:nvPr>
        </p:nvSpPr>
        <p:spPr/>
        <p:txBody>
          <a:bodyPr>
            <a:normAutofit/>
          </a:bodyPr>
          <a:lstStyle/>
          <a:p>
            <a:pPr marL="0" indent="0">
              <a:buNone/>
            </a:pPr>
            <a:r>
              <a:rPr lang="zh-CN" altLang="en-US" dirty="0"/>
              <a:t>但随我国学前教育体制改革，该园自</a:t>
            </a:r>
            <a:r>
              <a:rPr lang="en-US" altLang="zh-CN" dirty="0"/>
              <a:t>1995</a:t>
            </a:r>
            <a:r>
              <a:rPr lang="zh-CN" altLang="en-US" dirty="0"/>
              <a:t>年重新开园后，实行园长负责制，实行经济的独立核算，独立经营，在成为独立的经济实体的同时对原主办单位负有一定的义务。</a:t>
            </a:r>
          </a:p>
        </p:txBody>
      </p:sp>
    </p:spTree>
    <p:extLst>
      <p:ext uri="{BB962C8B-B14F-4D97-AF65-F5344CB8AC3E}">
        <p14:creationId xmlns:p14="http://schemas.microsoft.com/office/powerpoint/2010/main" val="274107876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2FF1-6EC1-249B-6658-F289DA8B69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103E22-6656-4609-5FA1-53ABBE8B069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98DD69FB-E90B-6E87-6E63-13BBF359A03E}"/>
              </a:ext>
            </a:extLst>
          </p:cNvPr>
          <p:cNvSpPr>
            <a:spLocks noGrp="1"/>
          </p:cNvSpPr>
          <p:nvPr>
            <p:ph idx="1"/>
          </p:nvPr>
        </p:nvSpPr>
        <p:spPr/>
        <p:txBody>
          <a:bodyPr>
            <a:normAutofit/>
          </a:bodyPr>
          <a:lstStyle/>
          <a:p>
            <a:pPr marL="0" indent="0">
              <a:buNone/>
            </a:pPr>
            <a:r>
              <a:rPr lang="zh-CN" altLang="en-US" dirty="0"/>
              <a:t>但是在这些义务中已不包括对园所的具体事务的干预，而是其幼儿园的开办必须首先面向该小区。由此我们可以看出该园长有足够的行政管理权，即有人事权。</a:t>
            </a:r>
          </a:p>
        </p:txBody>
      </p:sp>
    </p:spTree>
    <p:extLst>
      <p:ext uri="{BB962C8B-B14F-4D97-AF65-F5344CB8AC3E}">
        <p14:creationId xmlns:p14="http://schemas.microsoft.com/office/powerpoint/2010/main" val="68290119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9B89-56A5-34DC-2204-7845DC353D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F2E225-FF4C-2D19-AD09-8B6A03481D30}"/>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24772ED7-2642-BD56-65FB-EFF4419842C2}"/>
              </a:ext>
            </a:extLst>
          </p:cNvPr>
          <p:cNvSpPr>
            <a:spLocks noGrp="1"/>
          </p:cNvSpPr>
          <p:nvPr>
            <p:ph idx="1"/>
          </p:nvPr>
        </p:nvSpPr>
        <p:spPr/>
        <p:txBody>
          <a:bodyPr>
            <a:normAutofit/>
          </a:bodyPr>
          <a:lstStyle/>
          <a:p>
            <a:pPr marL="0" indent="0">
              <a:buNone/>
            </a:pPr>
            <a:r>
              <a:rPr lang="zh-CN" altLang="en-US" dirty="0"/>
              <a:t>其次，双龙路街道办事处作为该园的上级单位，对幼儿园也负有权利与义务的双重责任。即它在监督、指导幼儿园的工作的同时，也要积极地为幼儿园的良好发展创造条件。</a:t>
            </a:r>
          </a:p>
        </p:txBody>
      </p:sp>
    </p:spTree>
    <p:extLst>
      <p:ext uri="{BB962C8B-B14F-4D97-AF65-F5344CB8AC3E}">
        <p14:creationId xmlns:p14="http://schemas.microsoft.com/office/powerpoint/2010/main" val="109309541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26A99-C39D-CE76-8E06-9832C48D68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7E09C9-FBAC-CFE7-7588-734A322D063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9CF4AD8-85CE-8773-9741-5968F10F3974}"/>
              </a:ext>
            </a:extLst>
          </p:cNvPr>
          <p:cNvSpPr>
            <a:spLocks noGrp="1"/>
          </p:cNvSpPr>
          <p:nvPr>
            <p:ph idx="1"/>
          </p:nvPr>
        </p:nvSpPr>
        <p:spPr/>
        <p:txBody>
          <a:bodyPr>
            <a:normAutofit/>
          </a:bodyPr>
          <a:lstStyle/>
          <a:p>
            <a:pPr marL="0" indent="0">
              <a:buNone/>
            </a:pPr>
            <a:r>
              <a:rPr lang="zh-CN" altLang="en-US" dirty="0"/>
              <a:t>办事处的这种监督、指导作用主要应表现在财政的监督权、办学指导、幼儿园发展方向的指导上，而不应介入幼儿园的日常运作。当然，办事处希望由效益好的幼儿园分担停办幼儿园的损失与后果，是一种解决总是快速方法，但却远非是一种有效的或根本的途径。</a:t>
            </a:r>
          </a:p>
        </p:txBody>
      </p:sp>
    </p:spTree>
    <p:extLst>
      <p:ext uri="{BB962C8B-B14F-4D97-AF65-F5344CB8AC3E}">
        <p14:creationId xmlns:p14="http://schemas.microsoft.com/office/powerpoint/2010/main" val="280954270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EBCF-11C8-AF49-C12B-89BA0D06C7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0A068B-7C5D-F6F6-86E1-AE1B1DB029A3}"/>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C4A718C6-BC76-53B8-B2D7-E1A1C95399B1}"/>
              </a:ext>
            </a:extLst>
          </p:cNvPr>
          <p:cNvSpPr>
            <a:spLocks noGrp="1"/>
          </p:cNvSpPr>
          <p:nvPr>
            <p:ph idx="1"/>
          </p:nvPr>
        </p:nvSpPr>
        <p:spPr/>
        <p:txBody>
          <a:bodyPr>
            <a:normAutofit/>
          </a:bodyPr>
          <a:lstStyle/>
          <a:p>
            <a:pPr marL="0" indent="0">
              <a:buNone/>
            </a:pPr>
            <a:r>
              <a:rPr lang="zh-CN" altLang="en-US" dirty="0"/>
              <a:t>其不利影响有二：第一，这种作法直接影响了其他幼儿园的日常运作，妨害了园长工作的独立性，破坏了幼儿园的正常收支与正常教学，不利于幼儿园的长远发展。</a:t>
            </a:r>
          </a:p>
        </p:txBody>
      </p:sp>
    </p:spTree>
    <p:extLst>
      <p:ext uri="{BB962C8B-B14F-4D97-AF65-F5344CB8AC3E}">
        <p14:creationId xmlns:p14="http://schemas.microsoft.com/office/powerpoint/2010/main" val="134852699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29D2-E414-4741-2B47-CFAC5A1765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9F179B-81C2-DBCF-A19A-AA2D937A2B94}"/>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7443C9B3-09BD-578E-07BD-C37F86785FA7}"/>
              </a:ext>
            </a:extLst>
          </p:cNvPr>
          <p:cNvSpPr>
            <a:spLocks noGrp="1"/>
          </p:cNvSpPr>
          <p:nvPr>
            <p:ph idx="1"/>
          </p:nvPr>
        </p:nvSpPr>
        <p:spPr/>
        <p:txBody>
          <a:bodyPr>
            <a:normAutofit/>
          </a:bodyPr>
          <a:lstStyle/>
          <a:p>
            <a:pPr marL="0" indent="0">
              <a:buNone/>
            </a:pPr>
            <a:r>
              <a:rPr lang="zh-CN" altLang="en-US" dirty="0"/>
              <a:t>第二，没有从根本上解决人员过多的问题，实质是由多余的人员分吃不同家的饭，没有创造出新的价值，而仅是原来基础上的重新分配。因此，办事处的这种作法不仅是不可取的，而且是不利的。</a:t>
            </a:r>
          </a:p>
        </p:txBody>
      </p:sp>
    </p:spTree>
    <p:extLst>
      <p:ext uri="{BB962C8B-B14F-4D97-AF65-F5344CB8AC3E}">
        <p14:creationId xmlns:p14="http://schemas.microsoft.com/office/powerpoint/2010/main" val="28486366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4537-2915-EC41-28B5-80142EF990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4848B1-6D0C-8D5B-4417-1C9B3CBC7A9A}"/>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A98DFF1B-5048-AE77-DD4F-FB50117AD72B}"/>
              </a:ext>
            </a:extLst>
          </p:cNvPr>
          <p:cNvSpPr>
            <a:spLocks noGrp="1"/>
          </p:cNvSpPr>
          <p:nvPr>
            <p:ph idx="1"/>
          </p:nvPr>
        </p:nvSpPr>
        <p:spPr/>
        <p:txBody>
          <a:bodyPr>
            <a:normAutofit/>
          </a:bodyPr>
          <a:lstStyle/>
          <a:p>
            <a:pPr marL="0" indent="0">
              <a:buNone/>
            </a:pPr>
            <a:r>
              <a:rPr lang="zh-CN" altLang="en-US" dirty="0"/>
              <a:t> 最后，从该园实际的办学情况看，该园现在六个班，幼儿人数与教师人数比例刚好达到一级一类园标准，其余人员纷纷身兼数职，以此达到收支的基本平衡。如上级人员被安排下去，势必要有不必要人员的浪费，增加园的不必要的开支，影响园的整体发展。</a:t>
            </a:r>
          </a:p>
        </p:txBody>
      </p:sp>
    </p:spTree>
    <p:extLst>
      <p:ext uri="{BB962C8B-B14F-4D97-AF65-F5344CB8AC3E}">
        <p14:creationId xmlns:p14="http://schemas.microsoft.com/office/powerpoint/2010/main" val="178354131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BA7B2-CB0B-2AAC-0C3E-2F0E7D52D3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90BEA0-C094-1D0C-CC10-2FCDF8C393EF}"/>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429B7F32-797A-30A1-93D7-0CC3D0C52646}"/>
              </a:ext>
            </a:extLst>
          </p:cNvPr>
          <p:cNvSpPr>
            <a:spLocks noGrp="1"/>
          </p:cNvSpPr>
          <p:nvPr>
            <p:ph idx="1"/>
          </p:nvPr>
        </p:nvSpPr>
        <p:spPr/>
        <p:txBody>
          <a:bodyPr>
            <a:normAutofit/>
          </a:bodyPr>
          <a:lstStyle/>
          <a:p>
            <a:pPr marL="0" indent="0">
              <a:buNone/>
            </a:pPr>
            <a:r>
              <a:rPr lang="zh-CN" altLang="en-US" dirty="0"/>
              <a:t>综上，我认为幼儿园有权拒绝上级的人事安排，而街道办事无权强行摊派。然而，还有一个很大的现实是：做了多年的“婆婆”的办事处与幼儿园间的关系在短期之内，不可能你是你我是我的被分得一清二楚。幼儿园对办事处还有许多的仰仗之处，因而，副园长的为难与妥协也就势在难免了。</a:t>
            </a:r>
          </a:p>
        </p:txBody>
      </p:sp>
    </p:spTree>
    <p:extLst>
      <p:ext uri="{BB962C8B-B14F-4D97-AF65-F5344CB8AC3E}">
        <p14:creationId xmlns:p14="http://schemas.microsoft.com/office/powerpoint/2010/main" val="902880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7E40-B527-329E-829C-4258629B1E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5B5E34-D62F-C0EF-BA29-A7B55B8ABB56}"/>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E818C38C-0670-2C56-04B7-C6E8B1411150}"/>
              </a:ext>
            </a:extLst>
          </p:cNvPr>
          <p:cNvSpPr>
            <a:spLocks noGrp="1"/>
          </p:cNvSpPr>
          <p:nvPr>
            <p:ph idx="1"/>
          </p:nvPr>
        </p:nvSpPr>
        <p:spPr/>
        <p:txBody>
          <a:bodyPr>
            <a:normAutofit/>
          </a:bodyPr>
          <a:lstStyle/>
          <a:p>
            <a:pPr marL="0" indent="0">
              <a:buNone/>
            </a:pPr>
            <a:r>
              <a:rPr lang="zh-CN" altLang="en-US" dirty="0"/>
              <a:t>一、英国、美国、苏联和日本等国的学前教育及其管理体制</a:t>
            </a:r>
          </a:p>
          <a:p>
            <a:pPr marL="0" indent="0">
              <a:buNone/>
            </a:pPr>
            <a:r>
              <a:rPr lang="zh-CN" altLang="en-US" dirty="0"/>
              <a:t>真正意义上的学前公共教育是在工业革命背景下产生的，形成了近现代学前教育机构的基本形式。</a:t>
            </a:r>
          </a:p>
        </p:txBody>
      </p:sp>
    </p:spTree>
    <p:extLst>
      <p:ext uri="{BB962C8B-B14F-4D97-AF65-F5344CB8AC3E}">
        <p14:creationId xmlns:p14="http://schemas.microsoft.com/office/powerpoint/2010/main" val="340583012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243-D8E5-3742-B92C-C6A903C567C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D2851B-19D9-E726-9FAF-0D02E6D6A7B8}"/>
              </a:ext>
            </a:extLst>
          </p:cNvPr>
          <p:cNvSpPr>
            <a:spLocks noGrp="1"/>
          </p:cNvSpPr>
          <p:nvPr>
            <p:ph type="title"/>
          </p:nvPr>
        </p:nvSpPr>
        <p:spPr>
          <a:xfrm>
            <a:off x="451084" y="198488"/>
            <a:ext cx="11544935" cy="579755"/>
          </a:xfrm>
        </p:spPr>
        <p:txBody>
          <a:bodyPr>
            <a:normAutofit fontScale="90000"/>
          </a:bodyPr>
          <a:lstStyle/>
          <a:p>
            <a:br>
              <a:rPr lang="zh-CN" altLang="en-US" dirty="0"/>
            </a:br>
            <a:r>
              <a:rPr lang="zh-CN" altLang="en-US" sz="3600" dirty="0"/>
              <a:t>第四节  我国学前教育事业发展方针与现行管理</a:t>
            </a:r>
          </a:p>
        </p:txBody>
      </p:sp>
      <p:sp>
        <p:nvSpPr>
          <p:cNvPr id="3" name="内容占位符 2">
            <a:extLst>
              <a:ext uri="{FF2B5EF4-FFF2-40B4-BE49-F238E27FC236}">
                <a16:creationId xmlns:a16="http://schemas.microsoft.com/office/drawing/2014/main" id="{D030B907-574F-EBA1-9196-91D4E5D0D19C}"/>
              </a:ext>
            </a:extLst>
          </p:cNvPr>
          <p:cNvSpPr>
            <a:spLocks noGrp="1"/>
          </p:cNvSpPr>
          <p:nvPr>
            <p:ph idx="1"/>
          </p:nvPr>
        </p:nvSpPr>
        <p:spPr/>
        <p:txBody>
          <a:bodyPr>
            <a:normAutofit/>
          </a:bodyPr>
          <a:lstStyle/>
          <a:p>
            <a:pPr marL="0" indent="0">
              <a:buNone/>
            </a:pPr>
            <a:r>
              <a:rPr lang="zh-CN" altLang="en-US" dirty="0"/>
              <a:t>问题：请谈谈你对这则案例的分析和对策。</a:t>
            </a:r>
          </a:p>
        </p:txBody>
      </p:sp>
    </p:spTree>
    <p:extLst>
      <p:ext uri="{BB962C8B-B14F-4D97-AF65-F5344CB8AC3E}">
        <p14:creationId xmlns:p14="http://schemas.microsoft.com/office/powerpoint/2010/main" val="16346251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extLst>
      <p:ext uri="{BB962C8B-B14F-4D97-AF65-F5344CB8AC3E}">
        <p14:creationId xmlns:p14="http://schemas.microsoft.com/office/powerpoint/2010/main" val="268123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C919B-AEA0-5F05-7485-E433D8103D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ACE5BB-14F0-E17D-5982-74041991F982}"/>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E80479B0-3633-1E0F-CC79-872976BA76C5}"/>
              </a:ext>
            </a:extLst>
          </p:cNvPr>
          <p:cNvSpPr>
            <a:spLocks noGrp="1"/>
          </p:cNvSpPr>
          <p:nvPr>
            <p:ph idx="1"/>
          </p:nvPr>
        </p:nvSpPr>
        <p:spPr/>
        <p:txBody>
          <a:bodyPr>
            <a:normAutofit/>
          </a:bodyPr>
          <a:lstStyle/>
          <a:p>
            <a:pPr marL="0" indent="0">
              <a:buNone/>
            </a:pPr>
            <a:r>
              <a:rPr lang="zh-CN" altLang="en-US" dirty="0"/>
              <a:t>早期的学前教育机构以工人等贫苦大众及其子女为服务对象，主要任务是看护和进行生活照料，带有慈善性质和福利性。在西方国家，正规的学前教育机构是在</a:t>
            </a:r>
            <a:r>
              <a:rPr lang="en-US" altLang="zh-CN" dirty="0"/>
              <a:t>19</a:t>
            </a:r>
            <a:r>
              <a:rPr lang="zh-CN" altLang="en-US" dirty="0"/>
              <a:t>世纪三四十年代出现的，并且逐渐得到发展。其中，最为经典的是福禄培尔的幼儿园。</a:t>
            </a:r>
          </a:p>
        </p:txBody>
      </p:sp>
    </p:spTree>
    <p:extLst>
      <p:ext uri="{BB962C8B-B14F-4D97-AF65-F5344CB8AC3E}">
        <p14:creationId xmlns:p14="http://schemas.microsoft.com/office/powerpoint/2010/main" val="325560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B95F9-FF59-0E63-8971-CFE27CCD4E6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BDF295-7DA9-7CFE-0AA0-68BF6F184001}"/>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D5149931-303F-0154-EF19-A1E9B4625D46}"/>
              </a:ext>
            </a:extLst>
          </p:cNvPr>
          <p:cNvSpPr>
            <a:spLocks noGrp="1"/>
          </p:cNvSpPr>
          <p:nvPr>
            <p:ph idx="1"/>
          </p:nvPr>
        </p:nvSpPr>
        <p:spPr/>
        <p:txBody>
          <a:bodyPr>
            <a:normAutofit/>
          </a:bodyPr>
          <a:lstStyle/>
          <a:p>
            <a:pPr marL="0" indent="0">
              <a:buNone/>
            </a:pPr>
            <a:r>
              <a:rPr lang="en-US" altLang="zh-CN" dirty="0"/>
              <a:t>19</a:t>
            </a:r>
            <a:r>
              <a:rPr lang="zh-CN" altLang="en-US" dirty="0"/>
              <a:t>世纪下半叶，随着西方资本主义国家经济的发展、初等义务教育的普及，社会对学前教育的需求日益加强，一些国家开始制定有关政策，支持学前教育并加以管理，学前教育的社会地位逐渐得到确立。</a:t>
            </a:r>
          </a:p>
        </p:txBody>
      </p:sp>
    </p:spTree>
    <p:extLst>
      <p:ext uri="{BB962C8B-B14F-4D97-AF65-F5344CB8AC3E}">
        <p14:creationId xmlns:p14="http://schemas.microsoft.com/office/powerpoint/2010/main" val="1200528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69E0-9F80-7A9D-B479-32D6A40BC6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122DDE-A505-01C2-C242-0C712FF9CE82}"/>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AB3B86B8-1D40-C9D1-EE22-12BEE2F6225D}"/>
              </a:ext>
            </a:extLst>
          </p:cNvPr>
          <p:cNvSpPr>
            <a:spLocks noGrp="1"/>
          </p:cNvSpPr>
          <p:nvPr>
            <p:ph idx="1"/>
          </p:nvPr>
        </p:nvSpPr>
        <p:spPr/>
        <p:txBody>
          <a:bodyPr>
            <a:normAutofit/>
          </a:bodyPr>
          <a:lstStyle/>
          <a:p>
            <a:pPr marL="0" indent="0">
              <a:buNone/>
            </a:pPr>
            <a:r>
              <a:rPr lang="zh-CN" altLang="en-US" dirty="0"/>
              <a:t>第二次世界大战之后，由于国家的重视和直接介入，使得学前教育成为一项国家制度和公共事业。在一些主要资本主义国家，伴随着近现代教育制度即学校教育体系的建立，学前教育被纳入国民教育体系，成为学制的组成部分。学前社会教育的教育功能开始得到重视。</a:t>
            </a:r>
          </a:p>
        </p:txBody>
      </p:sp>
    </p:spTree>
    <p:extLst>
      <p:ext uri="{BB962C8B-B14F-4D97-AF65-F5344CB8AC3E}">
        <p14:creationId xmlns:p14="http://schemas.microsoft.com/office/powerpoint/2010/main" val="3688651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9836-2AFC-8B8B-8893-1F0568A7365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D3A365-11B7-7CF5-3A7B-A49004C3B39E}"/>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239D1EC1-9FC5-9A72-746A-078E78EB9D7F}"/>
              </a:ext>
            </a:extLst>
          </p:cNvPr>
          <p:cNvSpPr>
            <a:spLocks noGrp="1"/>
          </p:cNvSpPr>
          <p:nvPr>
            <p:ph idx="1"/>
          </p:nvPr>
        </p:nvSpPr>
        <p:spPr/>
        <p:txBody>
          <a:bodyPr>
            <a:normAutofit/>
          </a:bodyPr>
          <a:lstStyle/>
          <a:p>
            <a:pPr marL="0" indent="0">
              <a:buNone/>
            </a:pPr>
            <a:r>
              <a:rPr lang="zh-CN" altLang="en-US" dirty="0"/>
              <a:t>学前教育发展与各个国家的教育制度和儿童及社会福利制度有关。由于各国的经济、政治、文化传统以及教育体制有很大差异，因而学前教育及其管理呈现出不同的特点。这里以英、美、日与苏俄等国家为主，概述当代世界学前教育发展与管理状况。</a:t>
            </a:r>
          </a:p>
        </p:txBody>
      </p:sp>
    </p:spTree>
    <p:extLst>
      <p:ext uri="{BB962C8B-B14F-4D97-AF65-F5344CB8AC3E}">
        <p14:creationId xmlns:p14="http://schemas.microsoft.com/office/powerpoint/2010/main" val="320280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22F8-C41A-F322-0C8D-C40E97E6FD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F6AF98-8A10-D88F-6C1F-05E44061E5D1}"/>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6EE07B24-784A-C63D-4407-6ECFDECBD168}"/>
              </a:ext>
            </a:extLst>
          </p:cNvPr>
          <p:cNvSpPr>
            <a:spLocks noGrp="1"/>
          </p:cNvSpPr>
          <p:nvPr>
            <p:ph idx="1"/>
          </p:nvPr>
        </p:nvSpPr>
        <p:spPr/>
        <p:txBody>
          <a:bodyPr>
            <a:normAutofit/>
          </a:bodyPr>
          <a:lstStyle/>
          <a:p>
            <a:pPr marL="0" indent="0">
              <a:buNone/>
            </a:pPr>
            <a:r>
              <a:rPr lang="zh-CN" altLang="en-US" dirty="0"/>
              <a:t>英国的学前教育机构有保育学校和附设在初等学校的保育班，以及日托中心、幼儿学校及游戏小组等。这些托幼机构分别由社会福利部门、教育部门、私人或民间团体举办，有半日制、全日制的，以及计时性的。</a:t>
            </a:r>
          </a:p>
        </p:txBody>
      </p:sp>
    </p:spTree>
    <p:extLst>
      <p:ext uri="{BB962C8B-B14F-4D97-AF65-F5344CB8AC3E}">
        <p14:creationId xmlns:p14="http://schemas.microsoft.com/office/powerpoint/2010/main" val="221395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88386-F8EF-AD96-DB82-9CC71F286F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FB7A46-FF91-C76E-8D06-E211B443C076}"/>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DF8149E5-AC53-E58E-BE21-C74C9B6FDC06}"/>
              </a:ext>
            </a:extLst>
          </p:cNvPr>
          <p:cNvSpPr>
            <a:spLocks noGrp="1"/>
          </p:cNvSpPr>
          <p:nvPr>
            <p:ph idx="1"/>
          </p:nvPr>
        </p:nvSpPr>
        <p:spPr/>
        <p:txBody>
          <a:bodyPr>
            <a:normAutofit/>
          </a:bodyPr>
          <a:lstStyle/>
          <a:p>
            <a:pPr marL="0" indent="0">
              <a:buNone/>
            </a:pPr>
            <a:r>
              <a:rPr lang="zh-CN" altLang="en-US" dirty="0"/>
              <a:t>“地方负责、分级管理和有关部门分工负责”既是我国现行的学前教育行政管理体制，同时又是学前教育事业管理的基本原则，是为贯彻我国学前教育事业发展方针并和方针相一致的领导与管理原则。进而具体阐释了这一方针和管理体制的含义。</a:t>
            </a:r>
          </a:p>
        </p:txBody>
      </p:sp>
    </p:spTree>
    <p:extLst>
      <p:ext uri="{BB962C8B-B14F-4D97-AF65-F5344CB8AC3E}">
        <p14:creationId xmlns:p14="http://schemas.microsoft.com/office/powerpoint/2010/main" val="224004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D64A-53BE-7526-7EF5-7A05D3EE722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9A297F-F953-6971-EA15-B94AF00AE7EA}"/>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7AF4A7BF-33FD-273C-3F03-B58B2F447ADF}"/>
              </a:ext>
            </a:extLst>
          </p:cNvPr>
          <p:cNvSpPr>
            <a:spLocks noGrp="1"/>
          </p:cNvSpPr>
          <p:nvPr>
            <p:ph idx="1"/>
          </p:nvPr>
        </p:nvSpPr>
        <p:spPr/>
        <p:txBody>
          <a:bodyPr>
            <a:normAutofit/>
          </a:bodyPr>
          <a:lstStyle/>
          <a:p>
            <a:pPr marL="0" indent="0">
              <a:buNone/>
            </a:pPr>
            <a:r>
              <a:rPr lang="zh-CN" altLang="en-US" dirty="0"/>
              <a:t>其中，幼儿学校被纳入英国义务教育，成为国家公共教育管理系统的重要组成部分。英国在管理体制上实行国家、地方和学校三级管理，在有关机构的开设、经费补助和教师聘用等方面，主要是由地方教育行政当局负责管理。著名的英国教育督导系统是教育管理包括学前教育管理的重要手段。</a:t>
            </a:r>
          </a:p>
        </p:txBody>
      </p:sp>
    </p:spTree>
    <p:extLst>
      <p:ext uri="{BB962C8B-B14F-4D97-AF65-F5344CB8AC3E}">
        <p14:creationId xmlns:p14="http://schemas.microsoft.com/office/powerpoint/2010/main" val="2539982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1952F-B4E7-EC7F-40A4-3BF4452CAA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B036DA-7B03-C52F-4FF7-D1AAFC189DAC}"/>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6F63E047-C2C7-5790-1EFA-7CF02809F467}"/>
              </a:ext>
            </a:extLst>
          </p:cNvPr>
          <p:cNvSpPr>
            <a:spLocks noGrp="1"/>
          </p:cNvSpPr>
          <p:nvPr>
            <p:ph idx="1"/>
          </p:nvPr>
        </p:nvSpPr>
        <p:spPr/>
        <p:txBody>
          <a:bodyPr>
            <a:normAutofit/>
          </a:bodyPr>
          <a:lstStyle/>
          <a:p>
            <a:pPr marL="0" indent="0">
              <a:buNone/>
            </a:pPr>
            <a:r>
              <a:rPr lang="zh-CN" altLang="en-US" dirty="0"/>
              <a:t>美国学前教育自</a:t>
            </a:r>
            <a:r>
              <a:rPr lang="en-US" altLang="zh-CN" dirty="0"/>
              <a:t>20</a:t>
            </a:r>
            <a:r>
              <a:rPr lang="zh-CN" altLang="en-US" dirty="0"/>
              <a:t>世纪</a:t>
            </a:r>
            <a:r>
              <a:rPr lang="en-US" altLang="zh-CN" dirty="0"/>
              <a:t>60</a:t>
            </a:r>
            <a:r>
              <a:rPr lang="zh-CN" altLang="en-US" dirty="0"/>
              <a:t>年代以来，呈现一派繁荣景象，机构种类繁多，包括保育学校、幼儿园、日托中心和幼儿家庭教育组织等，形成了多样化多渠道办学的格局。其中比较正规的是保育学校和幼儿园。</a:t>
            </a:r>
          </a:p>
        </p:txBody>
      </p:sp>
    </p:spTree>
    <p:extLst>
      <p:ext uri="{BB962C8B-B14F-4D97-AF65-F5344CB8AC3E}">
        <p14:creationId xmlns:p14="http://schemas.microsoft.com/office/powerpoint/2010/main" val="931114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B9710-0B43-BF36-40C6-AE69AB1CC5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44DED1-2F82-D64C-A571-71BB4B49BE85}"/>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5FAC7CE2-2478-FD1B-D88A-6539FCFE35DA}"/>
              </a:ext>
            </a:extLst>
          </p:cNvPr>
          <p:cNvSpPr>
            <a:spLocks noGrp="1"/>
          </p:cNvSpPr>
          <p:nvPr>
            <p:ph idx="1"/>
          </p:nvPr>
        </p:nvSpPr>
        <p:spPr/>
        <p:txBody>
          <a:bodyPr>
            <a:normAutofit/>
          </a:bodyPr>
          <a:lstStyle/>
          <a:p>
            <a:pPr marL="0" indent="0">
              <a:buNone/>
            </a:pPr>
            <a:r>
              <a:rPr lang="zh-CN" altLang="en-US" dirty="0"/>
              <a:t>前者既有附设在公立学校的，也有由福利机构、民间团体、教会或基金会以及家长、私人组织及个人开办的。美国学前教育中最值得一提的是“开端计划”，这是由联邦政府主办的，以实现教育机会均等为目标、专门针对贫穷儿童实施的补偿教育。</a:t>
            </a:r>
          </a:p>
        </p:txBody>
      </p:sp>
    </p:spTree>
    <p:extLst>
      <p:ext uri="{BB962C8B-B14F-4D97-AF65-F5344CB8AC3E}">
        <p14:creationId xmlns:p14="http://schemas.microsoft.com/office/powerpoint/2010/main" val="958024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3FDE0-0065-C725-BE7D-A8B0AD68E80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FF43BCB-8F77-63C1-9AE5-49B1A845EC4D}"/>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F8516B91-6DBD-7C5D-52AA-E776AE530F0C}"/>
              </a:ext>
            </a:extLst>
          </p:cNvPr>
          <p:cNvSpPr>
            <a:spLocks noGrp="1"/>
          </p:cNvSpPr>
          <p:nvPr>
            <p:ph idx="1"/>
          </p:nvPr>
        </p:nvSpPr>
        <p:spPr/>
        <p:txBody>
          <a:bodyPr>
            <a:normAutofit/>
          </a:bodyPr>
          <a:lstStyle/>
          <a:p>
            <a:pPr marL="0" indent="0">
              <a:buNone/>
            </a:pPr>
            <a:r>
              <a:rPr lang="zh-CN" altLang="en-US" dirty="0"/>
              <a:t>幼儿园有公立和私立两种，开设的目的各有不同，例如，有为家政或社会服务而设的，或是为了培训师资和研究目的而设的。幼儿园招收</a:t>
            </a:r>
            <a:r>
              <a:rPr lang="en-US" altLang="zh-CN" dirty="0"/>
              <a:t>4</a:t>
            </a:r>
            <a:r>
              <a:rPr lang="zh-CN" altLang="en-US" dirty="0"/>
              <a:t>～</a:t>
            </a:r>
            <a:r>
              <a:rPr lang="en-US" altLang="zh-CN" dirty="0"/>
              <a:t>5</a:t>
            </a:r>
            <a:r>
              <a:rPr lang="zh-CN" altLang="en-US" dirty="0"/>
              <a:t>岁的学前儿童，相对更强调教育功能，为正规的学校教育做准备。保育学校以</a:t>
            </a:r>
            <a:r>
              <a:rPr lang="en-US" altLang="zh-CN" dirty="0"/>
              <a:t>3</a:t>
            </a:r>
            <a:r>
              <a:rPr lang="zh-CN" altLang="en-US" dirty="0"/>
              <a:t>～</a:t>
            </a:r>
            <a:r>
              <a:rPr lang="en-US" altLang="zh-CN" dirty="0"/>
              <a:t>4</a:t>
            </a:r>
            <a:r>
              <a:rPr lang="zh-CN" altLang="en-US" dirty="0"/>
              <a:t>岁儿童为对象，是幼儿园的向下延伸。</a:t>
            </a:r>
          </a:p>
        </p:txBody>
      </p:sp>
    </p:spTree>
    <p:extLst>
      <p:ext uri="{BB962C8B-B14F-4D97-AF65-F5344CB8AC3E}">
        <p14:creationId xmlns:p14="http://schemas.microsoft.com/office/powerpoint/2010/main" val="2195438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D6A2-099D-0B39-1D2E-AFB8E0FB4A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9413D9-5893-18DD-2279-03A92B40C160}"/>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76536131-356E-440C-2D1D-1B8259E39B4C}"/>
              </a:ext>
            </a:extLst>
          </p:cNvPr>
          <p:cNvSpPr>
            <a:spLocks noGrp="1"/>
          </p:cNvSpPr>
          <p:nvPr>
            <p:ph idx="1"/>
          </p:nvPr>
        </p:nvSpPr>
        <p:spPr/>
        <p:txBody>
          <a:bodyPr>
            <a:normAutofit/>
          </a:bodyPr>
          <a:lstStyle/>
          <a:p>
            <a:pPr marL="0" indent="0">
              <a:buNone/>
            </a:pPr>
            <a:r>
              <a:rPr lang="zh-CN" altLang="en-US" dirty="0"/>
              <a:t>日托中心的数量比较大，通常是全日制学前教育机构，招收</a:t>
            </a:r>
            <a:r>
              <a:rPr lang="en-US" altLang="zh-CN" dirty="0"/>
              <a:t>0</a:t>
            </a:r>
            <a:r>
              <a:rPr lang="zh-CN" altLang="en-US" dirty="0"/>
              <a:t>～</a:t>
            </a:r>
            <a:r>
              <a:rPr lang="en-US" altLang="zh-CN" dirty="0"/>
              <a:t>6</a:t>
            </a:r>
            <a:r>
              <a:rPr lang="zh-CN" altLang="en-US" dirty="0"/>
              <a:t>岁儿童，设在私人家庭或各类社会机构中。美国是典型的地方分权制国家，学前教育的发展和管理主要是地方的责任，联邦政府对学前教育的关注主要体现在对开端计划投入了大量经费，并采取了相应的鼓励措施确保其实施等，管理上的作用是间接性的和扶持性的。</a:t>
            </a:r>
          </a:p>
        </p:txBody>
      </p:sp>
    </p:spTree>
    <p:extLst>
      <p:ext uri="{BB962C8B-B14F-4D97-AF65-F5344CB8AC3E}">
        <p14:creationId xmlns:p14="http://schemas.microsoft.com/office/powerpoint/2010/main" val="2993487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215A-08FB-7DCE-5480-BA3C7C046F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688CC0-C1A9-0E8C-8677-6D60F1792C79}"/>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A8A64C86-690B-0F3B-5865-7E6FA7CFF2C3}"/>
              </a:ext>
            </a:extLst>
          </p:cNvPr>
          <p:cNvSpPr>
            <a:spLocks noGrp="1"/>
          </p:cNvSpPr>
          <p:nvPr>
            <p:ph idx="1"/>
          </p:nvPr>
        </p:nvSpPr>
        <p:spPr/>
        <p:txBody>
          <a:bodyPr>
            <a:normAutofit/>
          </a:bodyPr>
          <a:lstStyle/>
          <a:p>
            <a:pPr marL="0" indent="0">
              <a:buNone/>
            </a:pPr>
            <a:r>
              <a:rPr lang="zh-CN" altLang="en-US" dirty="0"/>
              <a:t>日本 一般认为，“明治维新”运动催生了日本近现代的学校教育制度，出现了社会公共学前教育机构。二战后，由于政府的重视并在法律法规、经济等方面予以保障，加之社会需求增加，学前教育得以迅速恢复和普及。日本的学前教育机构包括保育所和幼儿园，以私立为主，也有少部分公立以及附设在大学的国立幼儿园。</a:t>
            </a:r>
          </a:p>
        </p:txBody>
      </p:sp>
    </p:spTree>
    <p:extLst>
      <p:ext uri="{BB962C8B-B14F-4D97-AF65-F5344CB8AC3E}">
        <p14:creationId xmlns:p14="http://schemas.microsoft.com/office/powerpoint/2010/main" val="1013136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AF08-8A77-91D6-6389-D20896A030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D51497-F67F-41F8-CEB6-08E7349E4197}"/>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6CAEDACB-CD38-525A-8D44-DF41EC6CEB9E}"/>
              </a:ext>
            </a:extLst>
          </p:cNvPr>
          <p:cNvSpPr>
            <a:spLocks noGrp="1"/>
          </p:cNvSpPr>
          <p:nvPr>
            <p:ph idx="1"/>
          </p:nvPr>
        </p:nvSpPr>
        <p:spPr/>
        <p:txBody>
          <a:bodyPr>
            <a:normAutofit/>
          </a:bodyPr>
          <a:lstStyle/>
          <a:p>
            <a:pPr marL="0" indent="0">
              <a:buNone/>
            </a:pPr>
            <a:r>
              <a:rPr lang="zh-CN" altLang="en-US" dirty="0"/>
              <a:t>在管理方面，日本实施的是二元化管理，即幼儿园由文部省管理，作为学校教育的一个组成部分，招收</a:t>
            </a:r>
            <a:r>
              <a:rPr lang="en-US" altLang="zh-CN" dirty="0"/>
              <a:t>3</a:t>
            </a:r>
            <a:r>
              <a:rPr lang="zh-CN" altLang="en-US" dirty="0"/>
              <a:t>～</a:t>
            </a:r>
            <a:r>
              <a:rPr lang="en-US" altLang="zh-CN" dirty="0"/>
              <a:t>6</a:t>
            </a:r>
            <a:r>
              <a:rPr lang="zh-CN" altLang="en-US" dirty="0"/>
              <a:t>岁儿童，主要任务是教育；保育所则属于厚生省，以</a:t>
            </a:r>
            <a:r>
              <a:rPr lang="en-US" altLang="zh-CN" dirty="0"/>
              <a:t>0</a:t>
            </a:r>
            <a:r>
              <a:rPr lang="zh-CN" altLang="en-US" dirty="0"/>
              <a:t>～</a:t>
            </a:r>
            <a:r>
              <a:rPr lang="en-US" altLang="zh-CN" dirty="0"/>
              <a:t>6</a:t>
            </a:r>
            <a:r>
              <a:rPr lang="zh-CN" altLang="en-US" dirty="0"/>
              <a:t>岁缺乏保育条件的儿童为对象，主要任务是保育，受公费补贴比较多，收费低廉。</a:t>
            </a:r>
          </a:p>
        </p:txBody>
      </p:sp>
    </p:spTree>
    <p:extLst>
      <p:ext uri="{BB962C8B-B14F-4D97-AF65-F5344CB8AC3E}">
        <p14:creationId xmlns:p14="http://schemas.microsoft.com/office/powerpoint/2010/main" val="171518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A61B7-64DE-D7C6-A051-05F20CB747E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ADD3CE-1DF4-FEB4-C980-5790F5945C7F}"/>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DA957AAA-367E-739E-A073-ABDD996560E4}"/>
              </a:ext>
            </a:extLst>
          </p:cNvPr>
          <p:cNvSpPr>
            <a:spLocks noGrp="1"/>
          </p:cNvSpPr>
          <p:nvPr>
            <p:ph idx="1"/>
          </p:nvPr>
        </p:nvSpPr>
        <p:spPr/>
        <p:txBody>
          <a:bodyPr>
            <a:normAutofit/>
          </a:bodyPr>
          <a:lstStyle/>
          <a:p>
            <a:pPr marL="0" indent="0">
              <a:buNone/>
            </a:pPr>
            <a:r>
              <a:rPr lang="zh-CN" altLang="en-US" dirty="0"/>
              <a:t>日本的教育行政由二战前的极端集权制，转而实行趋向中间的合作形式：中央即文部省和地方公共团体两级管理系统，在中央指导下实行地方分权制。</a:t>
            </a:r>
          </a:p>
        </p:txBody>
      </p:sp>
    </p:spTree>
    <p:extLst>
      <p:ext uri="{BB962C8B-B14F-4D97-AF65-F5344CB8AC3E}">
        <p14:creationId xmlns:p14="http://schemas.microsoft.com/office/powerpoint/2010/main" val="4095036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D31A-2A44-74C6-4A46-6552BE3732B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C37364-9458-28AE-BB28-93A3F496C078}"/>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7A0BBD56-6AC3-0D36-CF02-96DD45FECD9A}"/>
              </a:ext>
            </a:extLst>
          </p:cNvPr>
          <p:cNvSpPr>
            <a:spLocks noGrp="1"/>
          </p:cNvSpPr>
          <p:nvPr>
            <p:ph idx="1"/>
          </p:nvPr>
        </p:nvSpPr>
        <p:spPr/>
        <p:txBody>
          <a:bodyPr>
            <a:normAutofit/>
          </a:bodyPr>
          <a:lstStyle/>
          <a:p>
            <a:pPr marL="0" indent="0">
              <a:buNone/>
            </a:pPr>
            <a:r>
              <a:rPr lang="zh-CN" altLang="en-US" dirty="0"/>
              <a:t>在经费来源方面，国立、公立及私立的几种学前教育机构的经费，分别来自于国家、地方政府以及办学的团体或个人。政府对私立幼儿园等通常依据家长的收入情况给予一定的补助。</a:t>
            </a:r>
          </a:p>
        </p:txBody>
      </p:sp>
    </p:spTree>
    <p:extLst>
      <p:ext uri="{BB962C8B-B14F-4D97-AF65-F5344CB8AC3E}">
        <p14:creationId xmlns:p14="http://schemas.microsoft.com/office/powerpoint/2010/main" val="350317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5406-3D77-95AD-A2A8-533CD1E73D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D76E70-B187-D833-D9D9-A055404F998C}"/>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7B9A3F2C-8748-A8C9-959A-4C9673C2D548}"/>
              </a:ext>
            </a:extLst>
          </p:cNvPr>
          <p:cNvSpPr>
            <a:spLocks noGrp="1"/>
          </p:cNvSpPr>
          <p:nvPr>
            <p:ph idx="1"/>
          </p:nvPr>
        </p:nvSpPr>
        <p:spPr/>
        <p:txBody>
          <a:bodyPr>
            <a:normAutofit/>
          </a:bodyPr>
          <a:lstStyle/>
          <a:p>
            <a:pPr marL="0" indent="0">
              <a:buNone/>
            </a:pPr>
            <a:r>
              <a:rPr lang="zh-CN" altLang="en-US" dirty="0"/>
              <a:t>苏联学前教育机构主要有两种主要形式</a:t>
            </a:r>
            <a:r>
              <a:rPr lang="en-US" altLang="zh-CN" dirty="0"/>
              <a:t>——</a:t>
            </a:r>
            <a:r>
              <a:rPr lang="zh-CN" altLang="en-US" dirty="0"/>
              <a:t>托儿所和幼儿园，分别收托</a:t>
            </a:r>
            <a:r>
              <a:rPr lang="en-US" altLang="zh-CN" dirty="0"/>
              <a:t>0</a:t>
            </a:r>
            <a:r>
              <a:rPr lang="zh-CN" altLang="en-US" dirty="0"/>
              <a:t>～</a:t>
            </a:r>
            <a:r>
              <a:rPr lang="en-US" altLang="zh-CN" dirty="0"/>
              <a:t>3</a:t>
            </a:r>
            <a:r>
              <a:rPr lang="zh-CN" altLang="en-US" dirty="0"/>
              <a:t>岁儿童和</a:t>
            </a:r>
            <a:r>
              <a:rPr lang="en-US" altLang="zh-CN" dirty="0"/>
              <a:t>3</a:t>
            </a:r>
            <a:r>
              <a:rPr lang="zh-CN" altLang="en-US" dirty="0"/>
              <a:t>～</a:t>
            </a:r>
            <a:r>
              <a:rPr lang="en-US" altLang="zh-CN" dirty="0"/>
              <a:t>6</a:t>
            </a:r>
            <a:r>
              <a:rPr lang="zh-CN" altLang="en-US" dirty="0"/>
              <a:t>岁儿童。以后，又出现了招收</a:t>
            </a:r>
            <a:r>
              <a:rPr lang="en-US" altLang="zh-CN" dirty="0"/>
              <a:t>0</a:t>
            </a:r>
            <a:r>
              <a:rPr lang="zh-CN" altLang="en-US" dirty="0"/>
              <a:t>～</a:t>
            </a:r>
            <a:r>
              <a:rPr lang="en-US" altLang="zh-CN" dirty="0"/>
              <a:t>6</a:t>
            </a:r>
            <a:r>
              <a:rPr lang="zh-CN" altLang="en-US" dirty="0"/>
              <a:t>岁儿童的第三种新设机构“托儿所</a:t>
            </a:r>
            <a:r>
              <a:rPr lang="en-US" altLang="zh-CN" dirty="0"/>
              <a:t>—</a:t>
            </a:r>
            <a:r>
              <a:rPr lang="zh-CN" altLang="en-US" dirty="0"/>
              <a:t>幼儿园”。这些机构全部为公立，统一于国家教育部，实行一元化的行政领导。</a:t>
            </a:r>
          </a:p>
        </p:txBody>
      </p:sp>
    </p:spTree>
    <p:extLst>
      <p:ext uri="{BB962C8B-B14F-4D97-AF65-F5344CB8AC3E}">
        <p14:creationId xmlns:p14="http://schemas.microsoft.com/office/powerpoint/2010/main" val="171286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2486-2294-35BA-69E8-33E8DC3712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2D29EF-A337-5DD0-CE38-05713BF63CE0}"/>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7D8E70AD-BD61-7C7E-C0FB-45F3F47216B9}"/>
              </a:ext>
            </a:extLst>
          </p:cNvPr>
          <p:cNvSpPr>
            <a:spLocks noGrp="1"/>
          </p:cNvSpPr>
          <p:nvPr>
            <p:ph idx="1"/>
          </p:nvPr>
        </p:nvSpPr>
        <p:spPr/>
        <p:txBody>
          <a:bodyPr>
            <a:normAutofit/>
          </a:bodyPr>
          <a:lstStyle/>
          <a:p>
            <a:pPr marL="0" indent="0">
              <a:buNone/>
            </a:pPr>
            <a:r>
              <a:rPr lang="zh-CN" altLang="en-US" dirty="0"/>
              <a:t>分析了学前教育发展要适应经济体制转型提出的要求，以及当下学前教育管理体制进一步深化改革的必要性，探讨了发展中的问题和深化改革的要点。</a:t>
            </a:r>
          </a:p>
        </p:txBody>
      </p:sp>
    </p:spTree>
    <p:extLst>
      <p:ext uri="{BB962C8B-B14F-4D97-AF65-F5344CB8AC3E}">
        <p14:creationId xmlns:p14="http://schemas.microsoft.com/office/powerpoint/2010/main" val="2387013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3EF1-1FED-7D6C-1230-97AE54BC31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24205D3-6479-6026-96E4-3FA64476D8C7}"/>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4AC9F490-A6B6-556A-707D-A97F07886C30}"/>
              </a:ext>
            </a:extLst>
          </p:cNvPr>
          <p:cNvSpPr>
            <a:spLocks noGrp="1"/>
          </p:cNvSpPr>
          <p:nvPr>
            <p:ph idx="1"/>
          </p:nvPr>
        </p:nvSpPr>
        <p:spPr/>
        <p:txBody>
          <a:bodyPr>
            <a:normAutofit/>
          </a:bodyPr>
          <a:lstStyle/>
          <a:p>
            <a:pPr marL="0" indent="0">
              <a:buNone/>
            </a:pPr>
            <a:r>
              <a:rPr lang="en-US" altLang="zh-CN" dirty="0"/>
              <a:t>1962</a:t>
            </a:r>
            <a:r>
              <a:rPr lang="zh-CN" altLang="en-US" dirty="0"/>
              <a:t>年公布的</a:t>
            </a:r>
            <a:r>
              <a:rPr lang="en-US" altLang="zh-CN" dirty="0"/>
              <a:t>《</a:t>
            </a:r>
            <a:r>
              <a:rPr lang="zh-CN" altLang="en-US" dirty="0"/>
              <a:t>幼儿园教育大纲</a:t>
            </a:r>
            <a:r>
              <a:rPr lang="en-US" altLang="zh-CN" dirty="0"/>
              <a:t>》</a:t>
            </a:r>
            <a:r>
              <a:rPr lang="zh-CN" altLang="en-US" dirty="0"/>
              <a:t>将原来相互分离的教育内容系统化、一元化了。在长期的发展中，苏联学前教育的一个重要特色就是教育工作与保育工作紧密结合；</a:t>
            </a:r>
          </a:p>
        </p:txBody>
      </p:sp>
    </p:spTree>
    <p:extLst>
      <p:ext uri="{BB962C8B-B14F-4D97-AF65-F5344CB8AC3E}">
        <p14:creationId xmlns:p14="http://schemas.microsoft.com/office/powerpoint/2010/main" val="185736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562E-5EE2-B649-A84A-9185E7BBDC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9CBA4E-D76B-10A7-2530-746E0FFEE84D}"/>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1BAEAD0E-BE48-E79E-BA04-493887F4FB29}"/>
              </a:ext>
            </a:extLst>
          </p:cNvPr>
          <p:cNvSpPr>
            <a:spLocks noGrp="1"/>
          </p:cNvSpPr>
          <p:nvPr>
            <p:ph idx="1"/>
          </p:nvPr>
        </p:nvSpPr>
        <p:spPr/>
        <p:txBody>
          <a:bodyPr>
            <a:normAutofit/>
          </a:bodyPr>
          <a:lstStyle/>
          <a:p>
            <a:pPr marL="0" indent="0">
              <a:buNone/>
            </a:pPr>
            <a:r>
              <a:rPr lang="zh-CN" altLang="en-US" dirty="0"/>
              <a:t>在行政管理方面则是党和国家对学前教育事业的统一领导与集中管理，表现为比较典型的集权式管理体制。保教结合与高度集中统一的管理体制对中国学前教育有着深远的影响。</a:t>
            </a:r>
          </a:p>
        </p:txBody>
      </p:sp>
    </p:spTree>
    <p:extLst>
      <p:ext uri="{BB962C8B-B14F-4D97-AF65-F5344CB8AC3E}">
        <p14:creationId xmlns:p14="http://schemas.microsoft.com/office/powerpoint/2010/main" val="2013704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8F32-CAC4-1081-314A-2F9035F02C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BD8FE89-EDC7-CAF2-7B5B-3258C00A8517}"/>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92FC2080-0847-F5E0-7816-27B32F347C03}"/>
              </a:ext>
            </a:extLst>
          </p:cNvPr>
          <p:cNvSpPr>
            <a:spLocks noGrp="1"/>
          </p:cNvSpPr>
          <p:nvPr>
            <p:ph idx="1"/>
          </p:nvPr>
        </p:nvSpPr>
        <p:spPr/>
        <p:txBody>
          <a:bodyPr>
            <a:normAutofit/>
          </a:bodyPr>
          <a:lstStyle/>
          <a:p>
            <a:pPr marL="0" indent="0">
              <a:buNone/>
            </a:pPr>
            <a:r>
              <a:rPr lang="zh-CN" altLang="en-US" dirty="0"/>
              <a:t>苏联解体后，俄罗斯学前教育在很多方面发生了变化：首先，在性质、目标和管理体制方面，从把学前教育作为国家的公益和福利事业，实行高度集中统一的管理，包括教育目的与内容的高度统一性，转变为给联邦和学校更多自主权，教育面向社会和市场，实行民主化管理，教育内容与方法趋向民主化；</a:t>
            </a:r>
          </a:p>
        </p:txBody>
      </p:sp>
    </p:spTree>
    <p:extLst>
      <p:ext uri="{BB962C8B-B14F-4D97-AF65-F5344CB8AC3E}">
        <p14:creationId xmlns:p14="http://schemas.microsoft.com/office/powerpoint/2010/main" val="3879691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F0A7-25DC-25BF-8291-1F09B937EA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B4899D-700C-F7A5-A0C3-F21AC0F3DBE2}"/>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89117622-E5B3-94FF-5E3B-D66A227E9AF7}"/>
              </a:ext>
            </a:extLst>
          </p:cNvPr>
          <p:cNvSpPr>
            <a:spLocks noGrp="1"/>
          </p:cNvSpPr>
          <p:nvPr>
            <p:ph idx="1"/>
          </p:nvPr>
        </p:nvSpPr>
        <p:spPr/>
        <p:txBody>
          <a:bodyPr>
            <a:normAutofit/>
          </a:bodyPr>
          <a:lstStyle/>
          <a:p>
            <a:pPr marL="0" indent="0">
              <a:buNone/>
            </a:pPr>
            <a:r>
              <a:rPr lang="zh-CN" altLang="en-US" dirty="0"/>
              <a:t>其次，在教育财政和经费渠道方面，从实行单一的国家包办教育、注重学前教育普及化、普遍化，转变为促进办学主体多元化，建立非国立教育机构和家庭教育系统，实现经费来源多渠道，重视教育的个性化和家长的不同需求与选择；</a:t>
            </a:r>
          </a:p>
        </p:txBody>
      </p:sp>
    </p:spTree>
    <p:extLst>
      <p:ext uri="{BB962C8B-B14F-4D97-AF65-F5344CB8AC3E}">
        <p14:creationId xmlns:p14="http://schemas.microsoft.com/office/powerpoint/2010/main" val="1154064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76EF4-5960-3AA2-8469-6FBE931FE4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B1B93F-2E59-6B2F-1307-6030E156D7CB}"/>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881F6D34-0442-557B-B08D-6A436A61B0FF}"/>
              </a:ext>
            </a:extLst>
          </p:cNvPr>
          <p:cNvSpPr>
            <a:spLocks noGrp="1"/>
          </p:cNvSpPr>
          <p:nvPr>
            <p:ph idx="1"/>
          </p:nvPr>
        </p:nvSpPr>
        <p:spPr/>
        <p:txBody>
          <a:bodyPr>
            <a:normAutofit/>
          </a:bodyPr>
          <a:lstStyle/>
          <a:p>
            <a:pPr marL="0" indent="0">
              <a:buNone/>
            </a:pPr>
            <a:r>
              <a:rPr lang="zh-CN" altLang="en-US" dirty="0"/>
              <a:t>再有，在教育功能上，以往过分突出政治性而民族色彩薄弱，至今各民族都开始复兴自己的文化，俄罗斯传统文化在学前教育内容中的地位日渐增强，甚至教会也开始介入教育。</a:t>
            </a:r>
          </a:p>
        </p:txBody>
      </p:sp>
    </p:spTree>
    <p:extLst>
      <p:ext uri="{BB962C8B-B14F-4D97-AF65-F5344CB8AC3E}">
        <p14:creationId xmlns:p14="http://schemas.microsoft.com/office/powerpoint/2010/main" val="1920300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2FA20-7A68-4664-CA32-478CC7F939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810E96-0000-01DF-8C11-9DACB2B9C605}"/>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218F639C-5FA3-6D64-7972-AA911343125B}"/>
              </a:ext>
            </a:extLst>
          </p:cNvPr>
          <p:cNvSpPr>
            <a:spLocks noGrp="1"/>
          </p:cNvSpPr>
          <p:nvPr>
            <p:ph idx="1"/>
          </p:nvPr>
        </p:nvSpPr>
        <p:spPr/>
        <p:txBody>
          <a:bodyPr>
            <a:normAutofit/>
          </a:bodyPr>
          <a:lstStyle/>
          <a:p>
            <a:pPr marL="0" indent="0">
              <a:buNone/>
            </a:pPr>
            <a:r>
              <a:rPr lang="zh-CN" altLang="en-US" dirty="0"/>
              <a:t>二、各国学前教育及其管理的发展趋势</a:t>
            </a:r>
          </a:p>
          <a:p>
            <a:pPr marL="0" indent="0">
              <a:buNone/>
            </a:pPr>
            <a:r>
              <a:rPr lang="zh-CN" altLang="en-US" dirty="0"/>
              <a:t>尽管各国学前教育发展的情况各异，但是仍然可以从中发现，世界学前教育和管理具有一些共同的发展特点和趋势。以下试从机构与管理两个方面进行分析。</a:t>
            </a:r>
          </a:p>
        </p:txBody>
      </p:sp>
    </p:spTree>
    <p:extLst>
      <p:ext uri="{BB962C8B-B14F-4D97-AF65-F5344CB8AC3E}">
        <p14:creationId xmlns:p14="http://schemas.microsoft.com/office/powerpoint/2010/main" val="1351935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1CD2-3D09-E22F-1C76-E9A0E9F6FD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260312-1AD0-8355-89C2-8445A8450216}"/>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6023D299-4234-2A24-8CB8-F60D863EE44F}"/>
              </a:ext>
            </a:extLst>
          </p:cNvPr>
          <p:cNvSpPr>
            <a:spLocks noGrp="1"/>
          </p:cNvSpPr>
          <p:nvPr>
            <p:ph idx="1"/>
          </p:nvPr>
        </p:nvSpPr>
        <p:spPr/>
        <p:txBody>
          <a:bodyPr>
            <a:normAutofit/>
          </a:bodyPr>
          <a:lstStyle/>
          <a:p>
            <a:pPr marL="0" indent="0">
              <a:buNone/>
            </a:pPr>
            <a:r>
              <a:rPr lang="zh-CN" altLang="en-US" dirty="0"/>
              <a:t>（一）学前教育机构呈现多形式多功能</a:t>
            </a:r>
          </a:p>
          <a:p>
            <a:pPr marL="0" indent="0">
              <a:buNone/>
            </a:pPr>
            <a:r>
              <a:rPr lang="zh-CN" altLang="en-US" dirty="0"/>
              <a:t>各国学前教育事业在二战后都有了较大的发展，尽管如此，正规的学前教育机构如幼儿园和保育学校等，仍难以满足各种不同的社会需求。近年来，许多国家学前教育的办学形式日益多样化、灵活化，并且发挥着多种功能。具体表现如下。</a:t>
            </a:r>
          </a:p>
        </p:txBody>
      </p:sp>
    </p:spTree>
    <p:extLst>
      <p:ext uri="{BB962C8B-B14F-4D97-AF65-F5344CB8AC3E}">
        <p14:creationId xmlns:p14="http://schemas.microsoft.com/office/powerpoint/2010/main" val="2109155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90E0-2EAF-A154-D46E-F12564243D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B6B2F66-F208-6948-DCC1-5F4AE292A3E2}"/>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4D3975DA-E999-3829-B7AC-8E0C288EC11B}"/>
              </a:ext>
            </a:extLst>
          </p:cNvPr>
          <p:cNvSpPr>
            <a:spLocks noGrp="1"/>
          </p:cNvSpPr>
          <p:nvPr>
            <p:ph idx="1"/>
          </p:nvPr>
        </p:nvSpPr>
        <p:spPr/>
        <p:txBody>
          <a:bodyPr>
            <a:normAutofit/>
          </a:bodyPr>
          <a:lstStyle/>
          <a:p>
            <a:pPr marL="0" indent="0">
              <a:buNone/>
            </a:pPr>
            <a:r>
              <a:rPr lang="en-US" altLang="zh-CN" dirty="0"/>
              <a:t>1.</a:t>
            </a:r>
            <a:r>
              <a:rPr lang="zh-CN" altLang="en-US" dirty="0"/>
              <a:t>学前教育机构服务社会的功能在扩展</a:t>
            </a:r>
          </a:p>
          <a:p>
            <a:pPr marL="0" indent="0">
              <a:buNone/>
            </a:pPr>
            <a:r>
              <a:rPr lang="zh-CN" altLang="en-US" dirty="0"/>
              <a:t>扩展学前教育机构服务社会的功能，日本的幼儿园做得非常好。日本的许多幼儿园会提供临时保育或延时保育，为低龄学童提供放学后的托管服务，开展家长育儿咨询与培训等，甚至于提出幼儿园等正规托幼机构应当成为社区学前教育中心。</a:t>
            </a:r>
          </a:p>
        </p:txBody>
      </p:sp>
    </p:spTree>
    <p:extLst>
      <p:ext uri="{BB962C8B-B14F-4D97-AF65-F5344CB8AC3E}">
        <p14:creationId xmlns:p14="http://schemas.microsoft.com/office/powerpoint/2010/main" val="2499122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8FF1-688A-929A-F2F7-1777F6EAB98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1284862-8DC9-483D-097D-A31120231402}"/>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D73ED28E-9827-EE7E-3C19-6384FD179A4F}"/>
              </a:ext>
            </a:extLst>
          </p:cNvPr>
          <p:cNvSpPr>
            <a:spLocks noGrp="1"/>
          </p:cNvSpPr>
          <p:nvPr>
            <p:ph idx="1"/>
          </p:nvPr>
        </p:nvSpPr>
        <p:spPr/>
        <p:txBody>
          <a:bodyPr>
            <a:normAutofit/>
          </a:bodyPr>
          <a:lstStyle/>
          <a:p>
            <a:pPr marL="0" indent="0">
              <a:buNone/>
            </a:pPr>
            <a:r>
              <a:rPr lang="en-US" altLang="zh-CN" dirty="0"/>
              <a:t>2.</a:t>
            </a:r>
            <a:r>
              <a:rPr lang="zh-CN" altLang="en-US" dirty="0"/>
              <a:t>托幼机构的家庭化和微型化</a:t>
            </a:r>
          </a:p>
          <a:p>
            <a:pPr marL="0" indent="0">
              <a:buNone/>
            </a:pPr>
            <a:r>
              <a:rPr lang="zh-CN" altLang="en-US" dirty="0"/>
              <a:t>在英国、美国、加拿大和瑞士等国家，有大量的“日托中心”“日托之家”等类似于家庭的教养儿童的合适场所。地点一般设在开办人自己家里，不仅具有温馨的家庭气氛，更重要的是适应了早期教育发展的迫切需要，因而发展迅速。</a:t>
            </a:r>
          </a:p>
        </p:txBody>
      </p:sp>
    </p:spTree>
    <p:extLst>
      <p:ext uri="{BB962C8B-B14F-4D97-AF65-F5344CB8AC3E}">
        <p14:creationId xmlns:p14="http://schemas.microsoft.com/office/powerpoint/2010/main" val="1240416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36586-64EE-8642-195B-3FAE18D504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C3F7FB-C23C-7776-B923-31ED6407CEC4}"/>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E4195F70-F1C0-5480-2CCF-2AA425C2F2F8}"/>
              </a:ext>
            </a:extLst>
          </p:cNvPr>
          <p:cNvSpPr>
            <a:spLocks noGrp="1"/>
          </p:cNvSpPr>
          <p:nvPr>
            <p:ph idx="1"/>
          </p:nvPr>
        </p:nvSpPr>
        <p:spPr/>
        <p:txBody>
          <a:bodyPr>
            <a:normAutofit/>
          </a:bodyPr>
          <a:lstStyle/>
          <a:p>
            <a:pPr marL="0" indent="0">
              <a:buNone/>
            </a:pPr>
            <a:r>
              <a:rPr lang="en-US" altLang="zh-CN" dirty="0"/>
              <a:t>3.</a:t>
            </a:r>
            <a:r>
              <a:rPr lang="zh-CN" altLang="en-US" dirty="0"/>
              <a:t>社区学前教育的发展，学前教育社区化</a:t>
            </a:r>
          </a:p>
          <a:p>
            <a:pPr marL="0" indent="0">
              <a:buNone/>
            </a:pPr>
            <a:r>
              <a:rPr lang="zh-CN" altLang="en-US" dirty="0"/>
              <a:t>这是当今世界相当一部分国家学前教育发展的一个重要趋势。社区学前教育具有非正规性、开放性、综合性以及地域性等特点，设施有专为儿童设立的儿童馆、儿童公园等；或是专门面向父母的如母亲班、双亲班、家长俱乐部等教育设施。</a:t>
            </a:r>
          </a:p>
        </p:txBody>
      </p:sp>
    </p:spTree>
    <p:extLst>
      <p:ext uri="{BB962C8B-B14F-4D97-AF65-F5344CB8AC3E}">
        <p14:creationId xmlns:p14="http://schemas.microsoft.com/office/powerpoint/2010/main" val="223597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920E-CD54-4C86-E376-2A5C02585A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37EF023-1D92-12E7-4F02-0BD1F71F15D2}"/>
              </a:ext>
            </a:extLst>
          </p:cNvPr>
          <p:cNvSpPr>
            <a:spLocks noGrp="1"/>
          </p:cNvSpPr>
          <p:nvPr>
            <p:ph type="title"/>
          </p:nvPr>
        </p:nvSpPr>
        <p:spPr/>
        <p:txBody>
          <a:bodyPr/>
          <a:lstStyle/>
          <a:p>
            <a:r>
              <a:rPr lang="zh-CN" altLang="en-US" dirty="0"/>
              <a:t>学习目标</a:t>
            </a:r>
          </a:p>
        </p:txBody>
      </p:sp>
      <p:sp>
        <p:nvSpPr>
          <p:cNvPr id="3" name="内容占位符 2">
            <a:extLst>
              <a:ext uri="{FF2B5EF4-FFF2-40B4-BE49-F238E27FC236}">
                <a16:creationId xmlns:a16="http://schemas.microsoft.com/office/drawing/2014/main" id="{89766946-E39A-C5CE-FEA2-52895B411943}"/>
              </a:ext>
            </a:extLst>
          </p:cNvPr>
          <p:cNvSpPr>
            <a:spLocks noGrp="1"/>
          </p:cNvSpPr>
          <p:nvPr>
            <p:ph idx="1"/>
          </p:nvPr>
        </p:nvSpPr>
        <p:spPr/>
        <p:txBody>
          <a:bodyPr>
            <a:normAutofit/>
          </a:bodyPr>
          <a:lstStyle/>
          <a:p>
            <a:pPr marL="0" indent="0">
              <a:buNone/>
            </a:pPr>
            <a:r>
              <a:rPr lang="en-US" altLang="zh-CN" dirty="0"/>
              <a:t>1.	</a:t>
            </a:r>
            <a:r>
              <a:rPr lang="zh-CN" altLang="en-US" dirty="0"/>
              <a:t>知道学前教育行政的含义及学前教育管理体制的类型。</a:t>
            </a:r>
          </a:p>
          <a:p>
            <a:pPr marL="0" indent="0">
              <a:buNone/>
            </a:pPr>
            <a:r>
              <a:rPr lang="en-US" altLang="zh-CN" dirty="0"/>
              <a:t>2.	</a:t>
            </a:r>
            <a:r>
              <a:rPr lang="zh-CN" altLang="en-US" dirty="0"/>
              <a:t>了解英国、美国、日本和苏联的学前教育管理体制。</a:t>
            </a:r>
          </a:p>
        </p:txBody>
      </p:sp>
    </p:spTree>
    <p:extLst>
      <p:ext uri="{BB962C8B-B14F-4D97-AF65-F5344CB8AC3E}">
        <p14:creationId xmlns:p14="http://schemas.microsoft.com/office/powerpoint/2010/main" val="1578059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3EC7-EEA9-F6A5-9598-66A7698D82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B56E69-B86A-1864-DC93-469F3B71D424}"/>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C542F7FB-C172-30C4-EE43-D49DEB03DF45}"/>
              </a:ext>
            </a:extLst>
          </p:cNvPr>
          <p:cNvSpPr>
            <a:spLocks noGrp="1"/>
          </p:cNvSpPr>
          <p:nvPr>
            <p:ph idx="1"/>
          </p:nvPr>
        </p:nvSpPr>
        <p:spPr/>
        <p:txBody>
          <a:bodyPr>
            <a:normAutofit/>
          </a:bodyPr>
          <a:lstStyle/>
          <a:p>
            <a:pPr marL="0" indent="0">
              <a:buNone/>
            </a:pPr>
            <a:r>
              <a:rPr lang="zh-CN" altLang="en-US" dirty="0"/>
              <a:t>还有图书馆、儿童咨询所、亲子中心和儿童文化中心或公民馆等机构，兼具为儿童和家长服务的功能，并提供了共同参与的机会。例如英国的玩具馆是集社区中心、收藏馆及教育机构为一身的社区教育设施。近年英国基于社区、针对社会弱势人群实施的“确保开端计划”也颇有成效和影响。</a:t>
            </a:r>
          </a:p>
        </p:txBody>
      </p:sp>
    </p:spTree>
    <p:extLst>
      <p:ext uri="{BB962C8B-B14F-4D97-AF65-F5344CB8AC3E}">
        <p14:creationId xmlns:p14="http://schemas.microsoft.com/office/powerpoint/2010/main" val="3742479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EF4-F12F-B2A5-1BDF-343FEB5255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FCFE15-0ADD-35AF-7563-6A57B3560FDB}"/>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C23195A3-D125-D096-F7BF-10FC83F76C96}"/>
              </a:ext>
            </a:extLst>
          </p:cNvPr>
          <p:cNvSpPr>
            <a:spLocks noGrp="1"/>
          </p:cNvSpPr>
          <p:nvPr>
            <p:ph idx="1"/>
          </p:nvPr>
        </p:nvSpPr>
        <p:spPr/>
        <p:txBody>
          <a:bodyPr>
            <a:normAutofit/>
          </a:bodyPr>
          <a:lstStyle/>
          <a:p>
            <a:pPr marL="0" indent="0">
              <a:buNone/>
            </a:pPr>
            <a:r>
              <a:rPr lang="zh-CN" altLang="en-US" dirty="0"/>
              <a:t>印度和泰国等发展中国家也采取社区非正规教育的形式，由政府资助同时发挥非政府组织与民间力量，发展学前教育，使低收入家庭及儿童受益。</a:t>
            </a:r>
          </a:p>
        </p:txBody>
      </p:sp>
    </p:spTree>
    <p:extLst>
      <p:ext uri="{BB962C8B-B14F-4D97-AF65-F5344CB8AC3E}">
        <p14:creationId xmlns:p14="http://schemas.microsoft.com/office/powerpoint/2010/main" val="2974755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FE295-A4E6-9516-5DE7-A7DE078C085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79DB91-95DB-F46D-DB75-B1FFB0E6C996}"/>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A5E1875B-E191-50B9-784F-915221F165D0}"/>
              </a:ext>
            </a:extLst>
          </p:cNvPr>
          <p:cNvSpPr>
            <a:spLocks noGrp="1"/>
          </p:cNvSpPr>
          <p:nvPr>
            <p:ph idx="1"/>
          </p:nvPr>
        </p:nvSpPr>
        <p:spPr/>
        <p:txBody>
          <a:bodyPr>
            <a:normAutofit/>
          </a:bodyPr>
          <a:lstStyle/>
          <a:p>
            <a:pPr marL="0" indent="0">
              <a:buNone/>
            </a:pPr>
            <a:r>
              <a:rPr lang="zh-CN" altLang="en-US" dirty="0"/>
              <a:t>（二）学前教育管理体制以及经费来源的趋向</a:t>
            </a:r>
          </a:p>
          <a:p>
            <a:pPr marL="0" indent="0">
              <a:buNone/>
            </a:pPr>
            <a:r>
              <a:rPr lang="en-US" altLang="zh-CN" dirty="0"/>
              <a:t>1.</a:t>
            </a:r>
            <a:r>
              <a:rPr lang="zh-CN" altLang="en-US" dirty="0"/>
              <a:t>学前教育管理二元化体制及跨部门协调的探索</a:t>
            </a:r>
          </a:p>
          <a:p>
            <a:pPr marL="0" indent="0">
              <a:buNone/>
            </a:pPr>
            <a:r>
              <a:rPr lang="zh-CN" altLang="en-US" dirty="0"/>
              <a:t>就学前教育的管理来看，世界各国的情况多为二元化的管理模式，学前教育在现实中，一个身份是教育性机构，另外的身份则为福利性机构，分别归属于不同的管理部门。</a:t>
            </a:r>
          </a:p>
        </p:txBody>
      </p:sp>
    </p:spTree>
    <p:extLst>
      <p:ext uri="{BB962C8B-B14F-4D97-AF65-F5344CB8AC3E}">
        <p14:creationId xmlns:p14="http://schemas.microsoft.com/office/powerpoint/2010/main" val="2451394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FD3F3-5ADB-F40F-DD6C-D4E5048967D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D8C0CB-CA53-150E-C701-D1F88718488A}"/>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EDCEFE35-1C1F-5A37-8C7F-DB2218F15686}"/>
              </a:ext>
            </a:extLst>
          </p:cNvPr>
          <p:cNvSpPr>
            <a:spLocks noGrp="1"/>
          </p:cNvSpPr>
          <p:nvPr>
            <p:ph idx="1"/>
          </p:nvPr>
        </p:nvSpPr>
        <p:spPr/>
        <p:txBody>
          <a:bodyPr>
            <a:normAutofit/>
          </a:bodyPr>
          <a:lstStyle/>
          <a:p>
            <a:pPr marL="0" indent="0">
              <a:buNone/>
            </a:pPr>
            <a:r>
              <a:rPr lang="zh-CN" altLang="en-US" dirty="0"/>
              <a:t>实行一元化管理的相对比较少，其中有的由教育系统负责或是社会福利部门负责。一些国家如日本等国，尽管多年来一直在倡导、努力，希望将二元归一，但是步履艰难，至今还是遥遥无期。</a:t>
            </a:r>
          </a:p>
        </p:txBody>
      </p:sp>
    </p:spTree>
    <p:extLst>
      <p:ext uri="{BB962C8B-B14F-4D97-AF65-F5344CB8AC3E}">
        <p14:creationId xmlns:p14="http://schemas.microsoft.com/office/powerpoint/2010/main" val="2201220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A585-35C2-9CC5-69D4-2E27217578B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114341-42A5-250C-6D5E-CF588C574673}"/>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5ED984C6-321B-24B4-80E1-A8A6C992C22E}"/>
              </a:ext>
            </a:extLst>
          </p:cNvPr>
          <p:cNvSpPr>
            <a:spLocks noGrp="1"/>
          </p:cNvSpPr>
          <p:nvPr>
            <p:ph idx="1"/>
          </p:nvPr>
        </p:nvSpPr>
        <p:spPr/>
        <p:txBody>
          <a:bodyPr>
            <a:normAutofit/>
          </a:bodyPr>
          <a:lstStyle/>
          <a:p>
            <a:pPr marL="0" indent="0">
              <a:buNone/>
            </a:pPr>
            <a:r>
              <a:rPr lang="zh-CN" altLang="en-US" dirty="0"/>
              <a:t>这一问题如此难解决的原因比较复杂。一方面，是对学前教育及其性质功能的看法存在歧义。例如，有的取狭义看法，有的持广义认识；有的是根据儿童年龄的不同以及具体机构的定位，或是偏重于教育性，或是强调保育性与福利性。</a:t>
            </a:r>
          </a:p>
        </p:txBody>
      </p:sp>
    </p:spTree>
    <p:extLst>
      <p:ext uri="{BB962C8B-B14F-4D97-AF65-F5344CB8AC3E}">
        <p14:creationId xmlns:p14="http://schemas.microsoft.com/office/powerpoint/2010/main" val="874396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00F2-40E6-A498-FC80-B97B69E34F7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4616E2-8DB3-F6DA-AC27-223CB60DF144}"/>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0633AE60-855E-884D-80DD-B4EFFECD6707}"/>
              </a:ext>
            </a:extLst>
          </p:cNvPr>
          <p:cNvSpPr>
            <a:spLocks noGrp="1"/>
          </p:cNvSpPr>
          <p:nvPr>
            <p:ph idx="1"/>
          </p:nvPr>
        </p:nvSpPr>
        <p:spPr/>
        <p:txBody>
          <a:bodyPr>
            <a:normAutofit/>
          </a:bodyPr>
          <a:lstStyle/>
          <a:p>
            <a:pPr marL="0" indent="0">
              <a:buNone/>
            </a:pPr>
            <a:r>
              <a:rPr lang="zh-CN" altLang="en-US" dirty="0"/>
              <a:t>另一方面，二元化体制或许也与学前教育的办学主体有关，有公立和私立的，有社会团体办和个人办的；公立的学前教育机构中，由于历史和定位不同的原因，又有属于社会福利部门或是教育部门的区分。</a:t>
            </a:r>
          </a:p>
        </p:txBody>
      </p:sp>
    </p:spTree>
    <p:extLst>
      <p:ext uri="{BB962C8B-B14F-4D97-AF65-F5344CB8AC3E}">
        <p14:creationId xmlns:p14="http://schemas.microsoft.com/office/powerpoint/2010/main" val="799950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C6A8A-7BAB-2DF1-62ED-E536E919C46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9762AF-16A6-70A6-823D-10858CAF2339}"/>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C8DDB48F-41B8-97CC-6C84-61E0B21790FA}"/>
              </a:ext>
            </a:extLst>
          </p:cNvPr>
          <p:cNvSpPr>
            <a:spLocks noGrp="1"/>
          </p:cNvSpPr>
          <p:nvPr>
            <p:ph idx="1"/>
          </p:nvPr>
        </p:nvSpPr>
        <p:spPr/>
        <p:txBody>
          <a:bodyPr>
            <a:normAutofit/>
          </a:bodyPr>
          <a:lstStyle/>
          <a:p>
            <a:pPr marL="0" indent="0">
              <a:buNone/>
            </a:pPr>
            <a:r>
              <a:rPr lang="zh-CN" altLang="en-US" dirty="0"/>
              <a:t>再有，一般各个国家的教育行政部门往往偏重于单纯教育管理，职能比较窄化；而像日本厚生省、社会福利署等，则作为综合性管理机构，对于学前教育这一涉及广泛领域的社会事业，实行综合性管理比较便利。这些在一定程度上表明二元化体制本身有其合理性、必然性。</a:t>
            </a:r>
          </a:p>
        </p:txBody>
      </p:sp>
    </p:spTree>
    <p:extLst>
      <p:ext uri="{BB962C8B-B14F-4D97-AF65-F5344CB8AC3E}">
        <p14:creationId xmlns:p14="http://schemas.microsoft.com/office/powerpoint/2010/main" val="2621312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6523-94BA-6748-99CE-95B9316E078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C041C8-EE9F-AB97-BA95-2D52BDE8028B}"/>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3774D94C-3D11-2428-C8BF-84406A1AED3D}"/>
              </a:ext>
            </a:extLst>
          </p:cNvPr>
          <p:cNvSpPr>
            <a:spLocks noGrp="1"/>
          </p:cNvSpPr>
          <p:nvPr>
            <p:ph idx="1"/>
          </p:nvPr>
        </p:nvSpPr>
        <p:spPr/>
        <p:txBody>
          <a:bodyPr>
            <a:normAutofit/>
          </a:bodyPr>
          <a:lstStyle/>
          <a:p>
            <a:pPr marL="0" indent="0">
              <a:buNone/>
            </a:pPr>
            <a:r>
              <a:rPr lang="zh-CN" altLang="en-US" dirty="0"/>
              <a:t>近年来，一些国家或地区在探索如何增进双方的协调联系，实行二元联合管理这方面，有了一定的经验。可见，学前教育行政管理的改革重点是强调相关部门之间的协调与合作，进行跨部门的综合管理。</a:t>
            </a:r>
          </a:p>
        </p:txBody>
      </p:sp>
    </p:spTree>
    <p:extLst>
      <p:ext uri="{BB962C8B-B14F-4D97-AF65-F5344CB8AC3E}">
        <p14:creationId xmlns:p14="http://schemas.microsoft.com/office/powerpoint/2010/main" val="2695237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0C5F-3CA2-3BB4-C174-33223EC051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F90DB97-E935-2C71-3667-0C7C5E3C0DFD}"/>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7CCC6FC5-D198-9AEF-58EF-4519BC3E369B}"/>
              </a:ext>
            </a:extLst>
          </p:cNvPr>
          <p:cNvSpPr>
            <a:spLocks noGrp="1"/>
          </p:cNvSpPr>
          <p:nvPr>
            <p:ph idx="1"/>
          </p:nvPr>
        </p:nvSpPr>
        <p:spPr/>
        <p:txBody>
          <a:bodyPr>
            <a:normAutofit/>
          </a:bodyPr>
          <a:lstStyle/>
          <a:p>
            <a:pPr marL="0" indent="0">
              <a:buNone/>
            </a:pPr>
            <a:r>
              <a:rPr lang="en-US" altLang="zh-CN" dirty="0"/>
              <a:t>2.</a:t>
            </a:r>
            <a:r>
              <a:rPr lang="zh-CN" altLang="en-US" dirty="0"/>
              <a:t>学前教育机构的经费来源</a:t>
            </a:r>
          </a:p>
          <a:p>
            <a:pPr marL="0" indent="0">
              <a:buNone/>
            </a:pPr>
            <a:r>
              <a:rPr lang="zh-CN" altLang="en-US" dirty="0"/>
              <a:t>关于学前教育机构的经费来源，会因主办者是国家、私人、教会和企业等而有所不同，教育服务对象也需要支付不同幅度的费用。</a:t>
            </a:r>
          </a:p>
        </p:txBody>
      </p:sp>
    </p:spTree>
    <p:extLst>
      <p:ext uri="{BB962C8B-B14F-4D97-AF65-F5344CB8AC3E}">
        <p14:creationId xmlns:p14="http://schemas.microsoft.com/office/powerpoint/2010/main" val="78139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D243-AD5E-A844-77BB-37A24D91C33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A80860-0F26-E3BE-8B23-496FD6D5CE0F}"/>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20405980-90E0-9270-42E2-F681BCBC7286}"/>
              </a:ext>
            </a:extLst>
          </p:cNvPr>
          <p:cNvSpPr>
            <a:spLocks noGrp="1"/>
          </p:cNvSpPr>
          <p:nvPr>
            <p:ph idx="1"/>
          </p:nvPr>
        </p:nvSpPr>
        <p:spPr/>
        <p:txBody>
          <a:bodyPr>
            <a:normAutofit/>
          </a:bodyPr>
          <a:lstStyle/>
          <a:p>
            <a:pPr marL="0" indent="0">
              <a:buNone/>
            </a:pPr>
            <a:r>
              <a:rPr lang="zh-CN" altLang="en-US" dirty="0"/>
              <a:t>目前的发展趋向是：各国政府通过鼓励各方力量兴办托幼机构，从而使学前教育可以得到多种经费来源，多元化办学，而非单一渠道，既促进学前教育的发展，同时也满足了社会的不同需求。政府在经费上的支持主要倾向于低收入家庭和公立托幼机构。</a:t>
            </a:r>
          </a:p>
        </p:txBody>
      </p:sp>
    </p:spTree>
    <p:extLst>
      <p:ext uri="{BB962C8B-B14F-4D97-AF65-F5344CB8AC3E}">
        <p14:creationId xmlns:p14="http://schemas.microsoft.com/office/powerpoint/2010/main" val="45131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A9D6-35CD-0CF1-604A-1A90AE921C5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A70C24-A5E9-E62A-03A8-56DDC036F9C2}"/>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BF5251BA-FB2A-6059-6732-4A0B3956F6A9}"/>
              </a:ext>
            </a:extLst>
          </p:cNvPr>
          <p:cNvSpPr>
            <a:spLocks noGrp="1"/>
          </p:cNvSpPr>
          <p:nvPr>
            <p:ph idx="1"/>
          </p:nvPr>
        </p:nvSpPr>
        <p:spPr/>
        <p:txBody>
          <a:bodyPr>
            <a:normAutofit/>
          </a:bodyPr>
          <a:lstStyle/>
          <a:p>
            <a:pPr marL="0" indent="0">
              <a:buNone/>
            </a:pPr>
            <a:r>
              <a:rPr lang="en-US" altLang="zh-CN" dirty="0"/>
              <a:t>3.	</a:t>
            </a:r>
            <a:r>
              <a:rPr lang="zh-CN" altLang="en-US" dirty="0"/>
              <a:t>了解世界主要国家学前教育管理的发展特点和趋势。</a:t>
            </a:r>
          </a:p>
          <a:p>
            <a:pPr marL="0" indent="0">
              <a:buNone/>
            </a:pPr>
            <a:r>
              <a:rPr lang="en-US" altLang="zh-CN" dirty="0"/>
              <a:t>4.	</a:t>
            </a:r>
            <a:r>
              <a:rPr lang="zh-CN" altLang="en-US" dirty="0"/>
              <a:t>熟悉我国学前教育事业的发展方针及其管理体制和原则。</a:t>
            </a:r>
          </a:p>
          <a:p>
            <a:pPr marL="0" indent="0">
              <a:buNone/>
            </a:pPr>
            <a:r>
              <a:rPr lang="en-US" altLang="zh-CN" dirty="0"/>
              <a:t>5.	</a:t>
            </a:r>
            <a:r>
              <a:rPr lang="zh-CN" altLang="en-US" dirty="0"/>
              <a:t>初步了解当前我国学前教育发展和管理体制中存在的问题。</a:t>
            </a:r>
          </a:p>
        </p:txBody>
      </p:sp>
    </p:spTree>
    <p:extLst>
      <p:ext uri="{BB962C8B-B14F-4D97-AF65-F5344CB8AC3E}">
        <p14:creationId xmlns:p14="http://schemas.microsoft.com/office/powerpoint/2010/main" val="1258890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C957-5091-4352-6FD6-408B7E29379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DD4FC3-98B1-25A9-1F4C-647EA2BEE5EB}"/>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EC2E40FD-CD6E-7334-839A-D7533F9A44E0}"/>
              </a:ext>
            </a:extLst>
          </p:cNvPr>
          <p:cNvSpPr>
            <a:spLocks noGrp="1"/>
          </p:cNvSpPr>
          <p:nvPr>
            <p:ph idx="1"/>
          </p:nvPr>
        </p:nvSpPr>
        <p:spPr/>
        <p:txBody>
          <a:bodyPr>
            <a:normAutofit/>
          </a:bodyPr>
          <a:lstStyle/>
          <a:p>
            <a:pPr marL="0" indent="0">
              <a:buNone/>
            </a:pPr>
            <a:r>
              <a:rPr lang="zh-CN" altLang="en-US" dirty="0"/>
              <a:t>近年来，发达国家的政府不仅资助公立学前教育机构，也资助教会与社会福利组织开办的托幼机构，国家一般会对私立的非营利机构实施政府补贴，有的甚至扩展为对一些私立的营利性学前教育机构也给予不同幅度的补贴或资助；社区设立的临时或全日制保育中心如果符合政府的标准，也能获得资助。</a:t>
            </a:r>
          </a:p>
        </p:txBody>
      </p:sp>
    </p:spTree>
    <p:extLst>
      <p:ext uri="{BB962C8B-B14F-4D97-AF65-F5344CB8AC3E}">
        <p14:creationId xmlns:p14="http://schemas.microsoft.com/office/powerpoint/2010/main" val="4079730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CBC0-F1A9-8B40-44B6-6D8E2D51CCD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224BD35-A170-39DE-5CA2-2FE6E4A287D6}"/>
              </a:ext>
            </a:extLst>
          </p:cNvPr>
          <p:cNvSpPr>
            <a:spLocks noGrp="1"/>
          </p:cNvSpPr>
          <p:nvPr>
            <p:ph type="title"/>
          </p:nvPr>
        </p:nvSpPr>
        <p:spPr/>
        <p:txBody>
          <a:bodyPr/>
          <a:lstStyle/>
          <a:p>
            <a:r>
              <a:rPr lang="zh-CN" altLang="en-US" dirty="0"/>
              <a:t>第二节  世界范围学前教育管理体制考察</a:t>
            </a:r>
          </a:p>
        </p:txBody>
      </p:sp>
      <p:sp>
        <p:nvSpPr>
          <p:cNvPr id="3" name="内容占位符 2">
            <a:extLst>
              <a:ext uri="{FF2B5EF4-FFF2-40B4-BE49-F238E27FC236}">
                <a16:creationId xmlns:a16="http://schemas.microsoft.com/office/drawing/2014/main" id="{90987F79-01CE-67C6-855E-BD1DF22A95D7}"/>
              </a:ext>
            </a:extLst>
          </p:cNvPr>
          <p:cNvSpPr>
            <a:spLocks noGrp="1"/>
          </p:cNvSpPr>
          <p:nvPr>
            <p:ph idx="1"/>
          </p:nvPr>
        </p:nvSpPr>
        <p:spPr/>
        <p:txBody>
          <a:bodyPr>
            <a:normAutofit/>
          </a:bodyPr>
          <a:lstStyle/>
          <a:p>
            <a:pPr marL="0" indent="0">
              <a:buNone/>
            </a:pPr>
            <a:r>
              <a:rPr lang="zh-CN" altLang="en-US" dirty="0"/>
              <a:t>由于教育民主化运动的影响和对教育机会平等的追求，政府注重对社会弱势人群的育儿支援，低收入家庭往往能够得到政府提供的接近于学前教育所需要的全部费用。</a:t>
            </a:r>
          </a:p>
        </p:txBody>
      </p:sp>
    </p:spTree>
    <p:extLst>
      <p:ext uri="{BB962C8B-B14F-4D97-AF65-F5344CB8AC3E}">
        <p14:creationId xmlns:p14="http://schemas.microsoft.com/office/powerpoint/2010/main" val="2169515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7637-04CA-FC03-641D-38B66543BA55}"/>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FF68E49-8AB0-968A-967B-A133C7BA57C9}"/>
              </a:ext>
            </a:extLst>
          </p:cNvPr>
          <p:cNvSpPr>
            <a:spLocks noGrp="1"/>
          </p:cNvSpPr>
          <p:nvPr>
            <p:ph type="title"/>
          </p:nvPr>
        </p:nvSpPr>
        <p:spPr>
          <a:xfrm>
            <a:off x="1164590" y="2245895"/>
            <a:ext cx="9867900" cy="1618715"/>
          </a:xfrm>
        </p:spPr>
        <p:txBody>
          <a:bodyPr>
            <a:normAutofit/>
          </a:bodyPr>
          <a:lstStyle/>
          <a:p>
            <a:r>
              <a:rPr lang="zh-CN" altLang="en-US" dirty="0"/>
              <a:t>第三节  我国学前教育事业发展与管理体制沿革</a:t>
            </a:r>
          </a:p>
        </p:txBody>
      </p:sp>
    </p:spTree>
    <p:extLst>
      <p:ext uri="{BB962C8B-B14F-4D97-AF65-F5344CB8AC3E}">
        <p14:creationId xmlns:p14="http://schemas.microsoft.com/office/powerpoint/2010/main" val="3650919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F281-0627-0538-ED41-6DA12F5EB9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C6F12B-31E9-4D84-BE33-EF43E0154901}"/>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5248499D-3AD8-1D42-1678-7DE0BD5D5675}"/>
              </a:ext>
            </a:extLst>
          </p:cNvPr>
          <p:cNvSpPr>
            <a:spLocks noGrp="1"/>
          </p:cNvSpPr>
          <p:nvPr>
            <p:ph idx="1"/>
          </p:nvPr>
        </p:nvSpPr>
        <p:spPr/>
        <p:txBody>
          <a:bodyPr>
            <a:normAutofit/>
          </a:bodyPr>
          <a:lstStyle/>
          <a:p>
            <a:pPr marL="0" indent="0">
              <a:buNone/>
            </a:pPr>
            <a:r>
              <a:rPr lang="zh-CN" altLang="en-US" dirty="0"/>
              <a:t>一、我国学前教育行政体制的沿革</a:t>
            </a:r>
          </a:p>
          <a:p>
            <a:pPr marL="0" indent="0">
              <a:buNone/>
            </a:pPr>
            <a:r>
              <a:rPr lang="zh-CN" altLang="en-US" dirty="0"/>
              <a:t>（一）新中国学前教育的发展和行政体制的初步建立</a:t>
            </a:r>
          </a:p>
          <a:p>
            <a:pPr marL="0" indent="0">
              <a:buNone/>
            </a:pPr>
            <a:r>
              <a:rPr lang="zh-CN" altLang="en-US" dirty="0"/>
              <a:t>中华人民共和国成立之初，国家就明确提出建设新教育的总方针。在</a:t>
            </a:r>
            <a:r>
              <a:rPr lang="en-US" altLang="zh-CN" dirty="0"/>
              <a:t>1949</a:t>
            </a:r>
            <a:r>
              <a:rPr lang="zh-CN" altLang="en-US" dirty="0"/>
              <a:t>年底教育部召开的第一次全国教育工作会议上，明确了改造旧教育的方针、步骤和发展新教育的方向。</a:t>
            </a:r>
          </a:p>
        </p:txBody>
      </p:sp>
    </p:spTree>
    <p:extLst>
      <p:ext uri="{BB962C8B-B14F-4D97-AF65-F5344CB8AC3E}">
        <p14:creationId xmlns:p14="http://schemas.microsoft.com/office/powerpoint/2010/main" val="2809157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A2C0-89D5-54A7-5ECC-A771443EA4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3043520-B010-BEED-B77B-3A0976C6143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FD71C43-D7DB-4AC0-FB9B-95921C61FF26}"/>
              </a:ext>
            </a:extLst>
          </p:cNvPr>
          <p:cNvSpPr>
            <a:spLocks noGrp="1"/>
          </p:cNvSpPr>
          <p:nvPr>
            <p:ph idx="1"/>
          </p:nvPr>
        </p:nvSpPr>
        <p:spPr/>
        <p:txBody>
          <a:bodyPr>
            <a:normAutofit/>
          </a:bodyPr>
          <a:lstStyle/>
          <a:p>
            <a:pPr marL="0" indent="0">
              <a:buNone/>
            </a:pPr>
            <a:r>
              <a:rPr lang="zh-CN" altLang="en-US" dirty="0"/>
              <a:t>确定了建设新教育要以老解放区新教育经验为基础，吸收以往教育中某些有用的经验，特别要借鉴苏联教育建设的先进经验。 对改造与建设新的学前教育提出了一系列政策与措施。</a:t>
            </a:r>
          </a:p>
        </p:txBody>
      </p:sp>
    </p:spTree>
    <p:extLst>
      <p:ext uri="{BB962C8B-B14F-4D97-AF65-F5344CB8AC3E}">
        <p14:creationId xmlns:p14="http://schemas.microsoft.com/office/powerpoint/2010/main" val="425602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A58A-503F-AF78-DBF9-2AAEDD1832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D37C8E-CB21-0BDA-8507-C1B651FF46C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42854BC-6AC6-4D24-7E92-7002756182B6}"/>
              </a:ext>
            </a:extLst>
          </p:cNvPr>
          <p:cNvSpPr>
            <a:spLocks noGrp="1"/>
          </p:cNvSpPr>
          <p:nvPr>
            <p:ph idx="1"/>
          </p:nvPr>
        </p:nvSpPr>
        <p:spPr/>
        <p:txBody>
          <a:bodyPr>
            <a:normAutofit/>
          </a:bodyPr>
          <a:lstStyle/>
          <a:p>
            <a:pPr marL="0" indent="0">
              <a:buNone/>
            </a:pPr>
            <a:r>
              <a:rPr lang="zh-CN" altLang="en-US" dirty="0"/>
              <a:t>首先，国家收回了教育主权，确立了学前教育为工农大众和社会主义建设服务的方针，同时很快建立起从中央到地方的教育行政体制，学前教育伴随国家经济发展和工业化建设得到了大的发展。</a:t>
            </a:r>
          </a:p>
        </p:txBody>
      </p:sp>
    </p:spTree>
    <p:extLst>
      <p:ext uri="{BB962C8B-B14F-4D97-AF65-F5344CB8AC3E}">
        <p14:creationId xmlns:p14="http://schemas.microsoft.com/office/powerpoint/2010/main" val="10842568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D365-234B-E3A3-ED72-151D9E2581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269C7E-2DD1-8256-01D2-3A9A2B0265C6}"/>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96BB757-4460-4B49-6F91-BA7A4AA91DD5}"/>
              </a:ext>
            </a:extLst>
          </p:cNvPr>
          <p:cNvSpPr>
            <a:spLocks noGrp="1"/>
          </p:cNvSpPr>
          <p:nvPr>
            <p:ph idx="1"/>
          </p:nvPr>
        </p:nvSpPr>
        <p:spPr/>
        <p:txBody>
          <a:bodyPr>
            <a:normAutofit/>
          </a:bodyPr>
          <a:lstStyle/>
          <a:p>
            <a:pPr marL="0" indent="0">
              <a:buNone/>
            </a:pPr>
            <a:r>
              <a:rPr lang="zh-CN" altLang="en-US" dirty="0"/>
              <a:t>学前教育行政体制是国家教育行政体制的一个组成部分。</a:t>
            </a:r>
            <a:r>
              <a:rPr lang="en-US" altLang="zh-CN" dirty="0"/>
              <a:t>1949</a:t>
            </a:r>
            <a:r>
              <a:rPr lang="zh-CN" altLang="en-US" dirty="0"/>
              <a:t>年</a:t>
            </a:r>
            <a:r>
              <a:rPr lang="en-US" altLang="zh-CN" dirty="0"/>
              <a:t>10</a:t>
            </a:r>
            <a:r>
              <a:rPr lang="zh-CN" altLang="en-US" dirty="0"/>
              <a:t>月就开始在国家教育部初等教育司设第二处，主管学前教育，</a:t>
            </a:r>
            <a:r>
              <a:rPr lang="en-US" altLang="zh-CN" dirty="0"/>
              <a:t>1950</a:t>
            </a:r>
            <a:r>
              <a:rPr lang="zh-CN" altLang="en-US" dirty="0"/>
              <a:t>年成为独立的学前教育处，直属教育部有关部长领导。这是我国第一个学前教育中央领导机构，掌管全国学前教育工作。</a:t>
            </a:r>
          </a:p>
        </p:txBody>
      </p:sp>
    </p:spTree>
    <p:extLst>
      <p:ext uri="{BB962C8B-B14F-4D97-AF65-F5344CB8AC3E}">
        <p14:creationId xmlns:p14="http://schemas.microsoft.com/office/powerpoint/2010/main" val="3109612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B034-8F7E-A0EB-20B6-FF080A7180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7B6DE2-966D-CA62-3223-399FFBAD9CAA}"/>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C093EC7A-DCC4-4627-386D-4BC9F40C777C}"/>
              </a:ext>
            </a:extLst>
          </p:cNvPr>
          <p:cNvSpPr>
            <a:spLocks noGrp="1"/>
          </p:cNvSpPr>
          <p:nvPr>
            <p:ph idx="1"/>
          </p:nvPr>
        </p:nvSpPr>
        <p:spPr/>
        <p:txBody>
          <a:bodyPr>
            <a:normAutofit/>
          </a:bodyPr>
          <a:lstStyle/>
          <a:p>
            <a:pPr marL="0" indent="0">
              <a:buNone/>
            </a:pPr>
            <a:r>
              <a:rPr lang="zh-CN" altLang="en-US" dirty="0"/>
              <a:t>同时决定，省、市教育厅局也设立专门机构或由专人主管学前教育。自此，学前教育便有了全国统一的领导管理体系，极大地保证和促进了我国学前教育的发展。</a:t>
            </a:r>
          </a:p>
        </p:txBody>
      </p:sp>
    </p:spTree>
    <p:extLst>
      <p:ext uri="{BB962C8B-B14F-4D97-AF65-F5344CB8AC3E}">
        <p14:creationId xmlns:p14="http://schemas.microsoft.com/office/powerpoint/2010/main" val="2977170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F1F07-A412-86E2-CA88-7F21F16F3A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D0EBF95-2A76-8301-C757-03EDF77323BB}"/>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91D5E4D-9EFC-AC41-290B-97135ADC3648}"/>
              </a:ext>
            </a:extLst>
          </p:cNvPr>
          <p:cNvSpPr>
            <a:spLocks noGrp="1"/>
          </p:cNvSpPr>
          <p:nvPr>
            <p:ph idx="1"/>
          </p:nvPr>
        </p:nvSpPr>
        <p:spPr/>
        <p:txBody>
          <a:bodyPr>
            <a:normAutofit/>
          </a:bodyPr>
          <a:lstStyle/>
          <a:p>
            <a:pPr marL="0" indent="0">
              <a:buNone/>
            </a:pPr>
            <a:r>
              <a:rPr lang="en-US" altLang="zh-CN" dirty="0"/>
              <a:t>1. </a:t>
            </a:r>
            <a:r>
              <a:rPr lang="zh-CN" altLang="en-US" dirty="0"/>
              <a:t>确定了学前教育的性质、任务</a:t>
            </a:r>
          </a:p>
          <a:p>
            <a:pPr marL="0" indent="0">
              <a:buNone/>
            </a:pPr>
            <a:r>
              <a:rPr lang="en-US" altLang="zh-CN" dirty="0"/>
              <a:t>1951</a:t>
            </a:r>
            <a:r>
              <a:rPr lang="zh-CN" altLang="en-US" dirty="0"/>
              <a:t>年</a:t>
            </a:r>
            <a:r>
              <a:rPr lang="en-US" altLang="zh-CN" dirty="0"/>
              <a:t>10</a:t>
            </a:r>
            <a:r>
              <a:rPr lang="zh-CN" altLang="en-US" dirty="0"/>
              <a:t>月，中共中央政务院命令颁布</a:t>
            </a:r>
            <a:r>
              <a:rPr lang="en-US" altLang="zh-CN" dirty="0"/>
              <a:t>《</a:t>
            </a:r>
            <a:r>
              <a:rPr lang="zh-CN" altLang="en-US" dirty="0"/>
              <a:t>关于改革学制的决定</a:t>
            </a:r>
            <a:r>
              <a:rPr lang="en-US" altLang="zh-CN" dirty="0"/>
              <a:t>》</a:t>
            </a:r>
            <a:r>
              <a:rPr lang="zh-CN" altLang="en-US" dirty="0"/>
              <a:t>，这是中华人民共和国成立以来正式公布实施的第一个学制。学前教育被列入学制体系，确定了学前教育的性质任务。学前教育作为小学教育的基础，是社会主义教育事业的重要组成部分。</a:t>
            </a:r>
          </a:p>
        </p:txBody>
      </p:sp>
    </p:spTree>
    <p:extLst>
      <p:ext uri="{BB962C8B-B14F-4D97-AF65-F5344CB8AC3E}">
        <p14:creationId xmlns:p14="http://schemas.microsoft.com/office/powerpoint/2010/main" val="1719594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AF9B-C90F-0F5F-98FB-79FC7E1337C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D9C4B52-7EED-AA43-B464-6C8CF9C841D8}"/>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343F6AC4-39D7-EE39-08C5-4D2E05AD7B3D}"/>
              </a:ext>
            </a:extLst>
          </p:cNvPr>
          <p:cNvSpPr>
            <a:spLocks noGrp="1"/>
          </p:cNvSpPr>
          <p:nvPr>
            <p:ph idx="1"/>
          </p:nvPr>
        </p:nvSpPr>
        <p:spPr/>
        <p:txBody>
          <a:bodyPr>
            <a:normAutofit/>
          </a:bodyPr>
          <a:lstStyle/>
          <a:p>
            <a:pPr marL="0" indent="0">
              <a:buNone/>
            </a:pPr>
            <a:r>
              <a:rPr lang="zh-CN" altLang="en-US" dirty="0"/>
              <a:t>新学制规定：实施学前教育的组织为幼儿园，招收</a:t>
            </a:r>
            <a:r>
              <a:rPr lang="en-US" altLang="zh-CN" dirty="0"/>
              <a:t>3</a:t>
            </a:r>
            <a:r>
              <a:rPr lang="zh-CN" altLang="en-US" dirty="0"/>
              <a:t>～</a:t>
            </a:r>
            <a:r>
              <a:rPr lang="en-US" altLang="zh-CN" dirty="0"/>
              <a:t>7</a:t>
            </a:r>
            <a:r>
              <a:rPr lang="zh-CN" altLang="en-US" dirty="0"/>
              <a:t>岁的幼儿，并指出幼儿园应在有条件的城市首先设立，然后逐步推广。自此“幼儿园”一词取代了之前沿用近</a:t>
            </a:r>
            <a:r>
              <a:rPr lang="en-US" altLang="zh-CN" dirty="0"/>
              <a:t>30</a:t>
            </a:r>
            <a:r>
              <a:rPr lang="zh-CN" altLang="en-US" dirty="0"/>
              <a:t>年的“幼稚园”称谓。</a:t>
            </a:r>
          </a:p>
        </p:txBody>
      </p:sp>
    </p:spTree>
    <p:extLst>
      <p:ext uri="{BB962C8B-B14F-4D97-AF65-F5344CB8AC3E}">
        <p14:creationId xmlns:p14="http://schemas.microsoft.com/office/powerpoint/2010/main" val="293233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8739B-CC8C-7E64-02F9-6FA0BBDFDA6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3A7CB0-3BB0-C861-8F46-46E948EED6C1}"/>
              </a:ext>
            </a:extLst>
          </p:cNvPr>
          <p:cNvSpPr>
            <a:spLocks noGrp="1"/>
          </p:cNvSpPr>
          <p:nvPr>
            <p:ph type="title"/>
          </p:nvPr>
        </p:nvSpPr>
        <p:spPr/>
        <p:txBody>
          <a:bodyPr/>
          <a:lstStyle/>
          <a:p>
            <a:r>
              <a:rPr lang="zh-CN" altLang="en-US" dirty="0"/>
              <a:t>关键词</a:t>
            </a:r>
          </a:p>
        </p:txBody>
      </p:sp>
      <p:sp>
        <p:nvSpPr>
          <p:cNvPr id="3" name="内容占位符 2">
            <a:extLst>
              <a:ext uri="{FF2B5EF4-FFF2-40B4-BE49-F238E27FC236}">
                <a16:creationId xmlns:a16="http://schemas.microsoft.com/office/drawing/2014/main" id="{37862D88-58C8-AE00-8FB4-20C219B95EEF}"/>
              </a:ext>
            </a:extLst>
          </p:cNvPr>
          <p:cNvSpPr>
            <a:spLocks noGrp="1"/>
          </p:cNvSpPr>
          <p:nvPr>
            <p:ph idx="1"/>
          </p:nvPr>
        </p:nvSpPr>
        <p:spPr/>
        <p:txBody>
          <a:bodyPr>
            <a:normAutofit/>
          </a:bodyPr>
          <a:lstStyle/>
          <a:p>
            <a:pPr marL="0" indent="0">
              <a:buNone/>
            </a:pPr>
            <a:r>
              <a:rPr lang="zh-CN" altLang="en-US" dirty="0"/>
              <a:t>行政  学前教育行政  管理体制  发展特点  方针  改革深化  问题</a:t>
            </a:r>
          </a:p>
        </p:txBody>
      </p:sp>
    </p:spTree>
    <p:extLst>
      <p:ext uri="{BB962C8B-B14F-4D97-AF65-F5344CB8AC3E}">
        <p14:creationId xmlns:p14="http://schemas.microsoft.com/office/powerpoint/2010/main" val="34616841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5EEE-67DC-E9D2-1D08-C5BEE9B9E4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7C200F-A885-322A-6029-7D1C3BE15230}"/>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E941AEE6-53EE-D7A0-D4C0-78621D36550E}"/>
              </a:ext>
            </a:extLst>
          </p:cNvPr>
          <p:cNvSpPr>
            <a:spLocks noGrp="1"/>
          </p:cNvSpPr>
          <p:nvPr>
            <p:ph idx="1"/>
          </p:nvPr>
        </p:nvSpPr>
        <p:spPr/>
        <p:txBody>
          <a:bodyPr>
            <a:normAutofit/>
          </a:bodyPr>
          <a:lstStyle/>
          <a:p>
            <a:pPr marL="0" indent="0">
              <a:buNone/>
            </a:pPr>
            <a:r>
              <a:rPr lang="zh-CN" altLang="en-US" dirty="0"/>
              <a:t>新民主主义的教育方针教养幼儿，使他们的身心在入学前获得健全的发育，同时减轻母亲照料幼儿的负担，以便母亲有时间参加政治生活、生产劳动、文化教育”。</a:t>
            </a:r>
          </a:p>
        </p:txBody>
      </p:sp>
    </p:spTree>
    <p:extLst>
      <p:ext uri="{BB962C8B-B14F-4D97-AF65-F5344CB8AC3E}">
        <p14:creationId xmlns:p14="http://schemas.microsoft.com/office/powerpoint/2010/main" val="3530212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9244-7644-E846-2C10-12F9487FA8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9BCE7D-267F-D03A-3766-B4DC81C09761}"/>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3BD376B-79D6-DCFD-DD47-748AABBBC6D8}"/>
              </a:ext>
            </a:extLst>
          </p:cNvPr>
          <p:cNvSpPr>
            <a:spLocks noGrp="1"/>
          </p:cNvSpPr>
          <p:nvPr>
            <p:ph idx="1"/>
          </p:nvPr>
        </p:nvSpPr>
        <p:spPr/>
        <p:txBody>
          <a:bodyPr>
            <a:normAutofit/>
          </a:bodyPr>
          <a:lstStyle/>
          <a:p>
            <a:pPr marL="0" indent="0">
              <a:buNone/>
            </a:pPr>
            <a:r>
              <a:rPr lang="en-US" altLang="zh-CN" dirty="0"/>
              <a:t>《</a:t>
            </a:r>
            <a:r>
              <a:rPr lang="zh-CN" altLang="en-US" dirty="0"/>
              <a:t>暂行规程</a:t>
            </a:r>
            <a:r>
              <a:rPr lang="en-US" altLang="zh-CN" dirty="0"/>
              <a:t>》</a:t>
            </a:r>
            <a:r>
              <a:rPr lang="zh-CN" altLang="en-US" dirty="0"/>
              <a:t>明确了我国学前教育肩负着教育性与福利性的双重任务，并规定幼儿园应对幼儿进行初步的、全面发展的教养工作，指明了培养目标和保教并重的方针。</a:t>
            </a:r>
          </a:p>
        </p:txBody>
      </p:sp>
    </p:spTree>
    <p:extLst>
      <p:ext uri="{BB962C8B-B14F-4D97-AF65-F5344CB8AC3E}">
        <p14:creationId xmlns:p14="http://schemas.microsoft.com/office/powerpoint/2010/main" val="3033451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4BB0A-4239-745F-84EB-9F60AB0098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126C83-9FA8-A73A-AF96-0562115D62AA}"/>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E80CAB1-736C-7C54-7281-10DBF4D44F5D}"/>
              </a:ext>
            </a:extLst>
          </p:cNvPr>
          <p:cNvSpPr>
            <a:spLocks noGrp="1"/>
          </p:cNvSpPr>
          <p:nvPr>
            <p:ph idx="1"/>
          </p:nvPr>
        </p:nvSpPr>
        <p:spPr/>
        <p:txBody>
          <a:bodyPr>
            <a:normAutofit/>
          </a:bodyPr>
          <a:lstStyle/>
          <a:p>
            <a:pPr marL="0" indent="0">
              <a:buNone/>
            </a:pPr>
            <a:r>
              <a:rPr lang="en-US" altLang="zh-CN" dirty="0"/>
              <a:t>2. </a:t>
            </a:r>
            <a:r>
              <a:rPr lang="zh-CN" altLang="en-US" dirty="0"/>
              <a:t>对幼儿园的教育和管理提出了规范化的要求</a:t>
            </a:r>
          </a:p>
          <a:p>
            <a:pPr marL="0" indent="0">
              <a:buNone/>
            </a:pPr>
            <a:r>
              <a:rPr lang="en-US" altLang="zh-CN" dirty="0"/>
              <a:t>《</a:t>
            </a:r>
            <a:r>
              <a:rPr lang="zh-CN" altLang="en-US" dirty="0"/>
              <a:t>暂行规程</a:t>
            </a:r>
            <a:r>
              <a:rPr lang="en-US" altLang="zh-CN" dirty="0"/>
              <a:t>》</a:t>
            </a:r>
            <a:r>
              <a:rPr lang="zh-CN" altLang="en-US" dirty="0"/>
              <a:t>对幼儿园的教育和管理提出了规范化的要求，包括学制的设置、幼儿园的领导、教养原则、教养活动的项目、入园与结业、组织编制、会议制度，乃至经费设置等。</a:t>
            </a:r>
          </a:p>
        </p:txBody>
      </p:sp>
    </p:spTree>
    <p:extLst>
      <p:ext uri="{BB962C8B-B14F-4D97-AF65-F5344CB8AC3E}">
        <p14:creationId xmlns:p14="http://schemas.microsoft.com/office/powerpoint/2010/main" val="2470597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AE3A-600C-D843-5B95-44F1B04F9D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794FEE5-E45C-7CE2-6500-3FC93E489BA3}"/>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56F816A7-49E9-A61D-4A27-546EC94F1590}"/>
              </a:ext>
            </a:extLst>
          </p:cNvPr>
          <p:cNvSpPr>
            <a:spLocks noGrp="1"/>
          </p:cNvSpPr>
          <p:nvPr>
            <p:ph idx="1"/>
          </p:nvPr>
        </p:nvSpPr>
        <p:spPr/>
        <p:txBody>
          <a:bodyPr>
            <a:normAutofit/>
          </a:bodyPr>
          <a:lstStyle/>
          <a:p>
            <a:pPr marL="0" indent="0">
              <a:buNone/>
            </a:pPr>
            <a:r>
              <a:rPr lang="en-US" altLang="zh-CN" dirty="0"/>
              <a:t>《</a:t>
            </a:r>
            <a:r>
              <a:rPr lang="zh-CN" altLang="en-US" dirty="0"/>
              <a:t>暂行规程</a:t>
            </a:r>
            <a:r>
              <a:rPr lang="en-US" altLang="zh-CN" dirty="0"/>
              <a:t>》</a:t>
            </a:r>
            <a:r>
              <a:rPr lang="zh-CN" altLang="en-US" dirty="0"/>
              <a:t>确定，幼儿园以整日制为原则。根据</a:t>
            </a:r>
            <a:r>
              <a:rPr lang="en-US" altLang="zh-CN" dirty="0"/>
              <a:t>《</a:t>
            </a:r>
            <a:r>
              <a:rPr lang="zh-CN" altLang="en-US" dirty="0"/>
              <a:t>幼儿园暂行规程（草案）</a:t>
            </a:r>
            <a:r>
              <a:rPr lang="en-US" altLang="zh-CN" dirty="0"/>
              <a:t>》</a:t>
            </a:r>
            <a:r>
              <a:rPr lang="zh-CN" altLang="en-US" dirty="0"/>
              <a:t>，幼儿园教师更名为教养员。教养员应对幼儿负全面教养的责任，幼儿园园长应兼任教养员。</a:t>
            </a:r>
          </a:p>
        </p:txBody>
      </p:sp>
    </p:spTree>
    <p:extLst>
      <p:ext uri="{BB962C8B-B14F-4D97-AF65-F5344CB8AC3E}">
        <p14:creationId xmlns:p14="http://schemas.microsoft.com/office/powerpoint/2010/main" val="3083839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A9C5-BF8A-2648-21FC-78C60A1338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712912-6B79-81C2-6CEF-71B4CF9D8E8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9CEFF31-9456-DBAF-8F68-9BD0CCAAD6F6}"/>
              </a:ext>
            </a:extLst>
          </p:cNvPr>
          <p:cNvSpPr>
            <a:spLocks noGrp="1"/>
          </p:cNvSpPr>
          <p:nvPr>
            <p:ph idx="1"/>
          </p:nvPr>
        </p:nvSpPr>
        <p:spPr/>
        <p:txBody>
          <a:bodyPr>
            <a:normAutofit/>
          </a:bodyPr>
          <a:lstStyle/>
          <a:p>
            <a:pPr marL="0" indent="0">
              <a:buNone/>
            </a:pPr>
            <a:r>
              <a:rPr lang="en-US" altLang="zh-CN" dirty="0"/>
              <a:t>1952</a:t>
            </a:r>
            <a:r>
              <a:rPr lang="zh-CN" altLang="en-US" dirty="0"/>
              <a:t>年教育部又印发了</a:t>
            </a:r>
            <a:r>
              <a:rPr lang="en-US" altLang="zh-CN" dirty="0"/>
              <a:t>《</a:t>
            </a:r>
            <a:r>
              <a:rPr lang="zh-CN" altLang="en-US" dirty="0"/>
              <a:t>幼儿园暂行教学纲要</a:t>
            </a:r>
            <a:r>
              <a:rPr lang="en-US" altLang="zh-CN" dirty="0"/>
              <a:t>》</a:t>
            </a:r>
            <a:r>
              <a:rPr lang="zh-CN" altLang="en-US" dirty="0"/>
              <a:t>（以下简称</a:t>
            </a:r>
            <a:r>
              <a:rPr lang="en-US" altLang="zh-CN" dirty="0"/>
              <a:t>《</a:t>
            </a:r>
            <a:r>
              <a:rPr lang="zh-CN" altLang="en-US" dirty="0"/>
              <a:t>教学纲要</a:t>
            </a:r>
            <a:r>
              <a:rPr lang="en-US" altLang="zh-CN" dirty="0"/>
              <a:t>》</a:t>
            </a:r>
            <a:r>
              <a:rPr lang="zh-CN" altLang="en-US" dirty="0"/>
              <a:t>），内容包括各班幼儿的年龄特点和教育要点，以及体育、语言、计算、图画、手工、音乐及环境教学的各科纲要。</a:t>
            </a:r>
          </a:p>
        </p:txBody>
      </p:sp>
    </p:spTree>
    <p:extLst>
      <p:ext uri="{BB962C8B-B14F-4D97-AF65-F5344CB8AC3E}">
        <p14:creationId xmlns:p14="http://schemas.microsoft.com/office/powerpoint/2010/main" val="26756573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07DC-8140-AD46-DFD5-C710A61FB28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7066B2-106A-733A-F451-2981FB144793}"/>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C17E7E48-52D4-3842-64D3-128BC961DBBF}"/>
              </a:ext>
            </a:extLst>
          </p:cNvPr>
          <p:cNvSpPr>
            <a:spLocks noGrp="1"/>
          </p:cNvSpPr>
          <p:nvPr>
            <p:ph idx="1"/>
          </p:nvPr>
        </p:nvSpPr>
        <p:spPr/>
        <p:txBody>
          <a:bodyPr>
            <a:normAutofit/>
          </a:bodyPr>
          <a:lstStyle/>
          <a:p>
            <a:pPr marL="0" indent="0">
              <a:buNone/>
            </a:pPr>
            <a:r>
              <a:rPr lang="en-US" altLang="zh-CN" dirty="0"/>
              <a:t>《</a:t>
            </a:r>
            <a:r>
              <a:rPr lang="zh-CN" altLang="en-US" dirty="0"/>
              <a:t>暂行规程</a:t>
            </a:r>
            <a:r>
              <a:rPr lang="en-US" altLang="zh-CN" dirty="0"/>
              <a:t>》</a:t>
            </a:r>
            <a:r>
              <a:rPr lang="zh-CN" altLang="en-US" dirty="0"/>
              <a:t>和</a:t>
            </a:r>
            <a:r>
              <a:rPr lang="en-US" altLang="zh-CN" dirty="0"/>
              <a:t>《</a:t>
            </a:r>
            <a:r>
              <a:rPr lang="zh-CN" altLang="en-US" dirty="0"/>
              <a:t>教学纲要</a:t>
            </a:r>
            <a:r>
              <a:rPr lang="en-US" altLang="zh-CN" dirty="0"/>
              <a:t>》</a:t>
            </a:r>
            <a:r>
              <a:rPr lang="zh-CN" altLang="en-US" dirty="0"/>
              <a:t>等文件总结了老解放区的学前教育经验，借鉴了苏联学前教育理论，对幼儿园的管理做出了比较具体的规定，为改革中国以前的幼儿教育，落实新的幼儿教育的双重任务，实现幼儿教育正规化提供了指导依据。</a:t>
            </a:r>
          </a:p>
        </p:txBody>
      </p:sp>
    </p:spTree>
    <p:extLst>
      <p:ext uri="{BB962C8B-B14F-4D97-AF65-F5344CB8AC3E}">
        <p14:creationId xmlns:p14="http://schemas.microsoft.com/office/powerpoint/2010/main" val="24970698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D16F-7EF4-63D4-6019-2627292506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7CE417-532B-3DC1-8DE0-1DCDBD425AAC}"/>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0210EBCA-642C-A81A-3282-F571BDFF6FEC}"/>
              </a:ext>
            </a:extLst>
          </p:cNvPr>
          <p:cNvSpPr>
            <a:spLocks noGrp="1"/>
          </p:cNvSpPr>
          <p:nvPr>
            <p:ph idx="1"/>
          </p:nvPr>
        </p:nvSpPr>
        <p:spPr/>
        <p:txBody>
          <a:bodyPr>
            <a:normAutofit/>
          </a:bodyPr>
          <a:lstStyle/>
          <a:p>
            <a:pPr marL="0" indent="0">
              <a:buNone/>
            </a:pPr>
            <a:r>
              <a:rPr lang="en-US" altLang="zh-CN" dirty="0"/>
              <a:t>3. </a:t>
            </a:r>
            <a:r>
              <a:rPr lang="zh-CN" altLang="en-US" dirty="0"/>
              <a:t>初步确立了对托幼机构的领导职责和事业发展方针</a:t>
            </a:r>
          </a:p>
          <a:p>
            <a:pPr marL="0" indent="0">
              <a:buNone/>
            </a:pPr>
            <a:r>
              <a:rPr lang="en-US" altLang="zh-CN" dirty="0"/>
              <a:t>1950</a:t>
            </a:r>
            <a:r>
              <a:rPr lang="zh-CN" altLang="en-US" dirty="0"/>
              <a:t>年，政务院文教委员会批准教育部的建议，实行托幼分管政策，即托儿所由卫生部妇幼卫生司主管，幼儿园由教育部基础教育司主管，托儿所与幼儿园入托儿童以</a:t>
            </a:r>
            <a:r>
              <a:rPr lang="en-US" altLang="zh-CN" dirty="0"/>
              <a:t>3</a:t>
            </a:r>
            <a:r>
              <a:rPr lang="zh-CN" altLang="en-US" dirty="0"/>
              <a:t>岁为分界。</a:t>
            </a:r>
          </a:p>
        </p:txBody>
      </p:sp>
    </p:spTree>
    <p:extLst>
      <p:ext uri="{BB962C8B-B14F-4D97-AF65-F5344CB8AC3E}">
        <p14:creationId xmlns:p14="http://schemas.microsoft.com/office/powerpoint/2010/main" val="1103743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8853-E090-A2F2-1E9B-DE004F3A3DC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C0D54D-D153-D441-E47F-A9B4E07A2D55}"/>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38AC64D-2496-5DB4-4394-831BEA557966}"/>
              </a:ext>
            </a:extLst>
          </p:cNvPr>
          <p:cNvSpPr>
            <a:spLocks noGrp="1"/>
          </p:cNvSpPr>
          <p:nvPr>
            <p:ph idx="1"/>
          </p:nvPr>
        </p:nvSpPr>
        <p:spPr/>
        <p:txBody>
          <a:bodyPr>
            <a:normAutofit/>
          </a:bodyPr>
          <a:lstStyle/>
          <a:p>
            <a:pPr marL="0" indent="0">
              <a:buNone/>
            </a:pPr>
            <a:r>
              <a:rPr lang="en-US" altLang="zh-CN" dirty="0"/>
              <a:t>1956</a:t>
            </a:r>
            <a:r>
              <a:rPr lang="zh-CN" altLang="en-US" dirty="0"/>
              <a:t>年</a:t>
            </a:r>
            <a:r>
              <a:rPr lang="en-US" altLang="zh-CN" dirty="0"/>
              <a:t>2</a:t>
            </a:r>
            <a:r>
              <a:rPr lang="zh-CN" altLang="en-US" dirty="0"/>
              <a:t>月，教育部、内务部、卫生部联合发出了</a:t>
            </a:r>
            <a:r>
              <a:rPr lang="en-US" altLang="zh-CN" dirty="0"/>
              <a:t>《</a:t>
            </a:r>
            <a:r>
              <a:rPr lang="zh-CN" altLang="en-US" dirty="0"/>
              <a:t>关于托儿所、幼儿园几个问题的联合通知</a:t>
            </a:r>
            <a:r>
              <a:rPr lang="en-US" altLang="zh-CN" dirty="0"/>
              <a:t>》</a:t>
            </a:r>
            <a:r>
              <a:rPr lang="zh-CN" altLang="en-US" dirty="0"/>
              <a:t>（以下简称</a:t>
            </a:r>
            <a:r>
              <a:rPr lang="en-US" altLang="zh-CN" dirty="0"/>
              <a:t>《</a:t>
            </a:r>
            <a:r>
              <a:rPr lang="zh-CN" altLang="en-US" dirty="0"/>
              <a:t>通知</a:t>
            </a:r>
            <a:r>
              <a:rPr lang="en-US" altLang="zh-CN" dirty="0"/>
              <a:t>》</a:t>
            </a:r>
            <a:r>
              <a:rPr lang="zh-CN" altLang="en-US" dirty="0"/>
              <a:t>），提出了公立和民办并举的事业发展方针。</a:t>
            </a:r>
          </a:p>
        </p:txBody>
      </p:sp>
    </p:spTree>
    <p:extLst>
      <p:ext uri="{BB962C8B-B14F-4D97-AF65-F5344CB8AC3E}">
        <p14:creationId xmlns:p14="http://schemas.microsoft.com/office/powerpoint/2010/main" val="226667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AF85-60C0-9665-44E1-8A0C6FAC31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8BCA6A-2AA6-DD83-3A3B-56BAA0C5A9A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1292D987-372E-2333-1E26-D49AD848822E}"/>
              </a:ext>
            </a:extLst>
          </p:cNvPr>
          <p:cNvSpPr>
            <a:spLocks noGrp="1"/>
          </p:cNvSpPr>
          <p:nvPr>
            <p:ph idx="1"/>
          </p:nvPr>
        </p:nvSpPr>
        <p:spPr/>
        <p:txBody>
          <a:bodyPr>
            <a:normAutofit/>
          </a:bodyPr>
          <a:lstStyle/>
          <a:p>
            <a:pPr marL="0" indent="0">
              <a:buNone/>
            </a:pPr>
            <a:r>
              <a:rPr lang="zh-CN" altLang="en-US" dirty="0"/>
              <a:t>明确提出要依靠群众，动员社会各方面力量，采取多种形式兴办幼儿园，逐步解决人民群众的需要。可以看出，我国学前教育事业是适应国家经济建设而发展的，而且一开始就具有社会性、地方性和群众性的特点。</a:t>
            </a:r>
          </a:p>
        </p:txBody>
      </p:sp>
    </p:spTree>
    <p:extLst>
      <p:ext uri="{BB962C8B-B14F-4D97-AF65-F5344CB8AC3E}">
        <p14:creationId xmlns:p14="http://schemas.microsoft.com/office/powerpoint/2010/main" val="33255336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1350-905E-DFBC-2BBA-E3EA55FB37C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F940868-F0E2-8988-4129-1EA2EE3E273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C00580C-A6E2-5FA3-B412-F09CC6E29FB8}"/>
              </a:ext>
            </a:extLst>
          </p:cNvPr>
          <p:cNvSpPr>
            <a:spLocks noGrp="1"/>
          </p:cNvSpPr>
          <p:nvPr>
            <p:ph idx="1"/>
          </p:nvPr>
        </p:nvSpPr>
        <p:spPr/>
        <p:txBody>
          <a:bodyPr>
            <a:normAutofit/>
          </a:bodyPr>
          <a:lstStyle/>
          <a:p>
            <a:pPr marL="0" indent="0">
              <a:buNone/>
            </a:pPr>
            <a:r>
              <a:rPr lang="en-US" altLang="zh-CN" dirty="0"/>
              <a:t>《</a:t>
            </a:r>
            <a:r>
              <a:rPr lang="zh-CN" altLang="en-US" dirty="0"/>
              <a:t>通知</a:t>
            </a:r>
            <a:r>
              <a:rPr lang="en-US" altLang="zh-CN" dirty="0"/>
              <a:t>》</a:t>
            </a:r>
            <a:r>
              <a:rPr lang="zh-CN" altLang="en-US" dirty="0"/>
              <a:t>进一步明确了对各类托儿所、幼儿园的领导职责：以统一领导、分级管理为原则，各类型的托儿所、幼儿园的经费、人事、房屋设备和日常行政事宜由各主办单位（包括教育行政部门、厂矿、机关、团体、部队、学校、群众和个人等）各自负责管理。</a:t>
            </a:r>
          </a:p>
        </p:txBody>
      </p:sp>
    </p:spTree>
    <p:extLst>
      <p:ext uri="{BB962C8B-B14F-4D97-AF65-F5344CB8AC3E}">
        <p14:creationId xmlns:p14="http://schemas.microsoft.com/office/powerpoint/2010/main" val="219530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第一节 行政与学前教育行政</a:t>
            </a:r>
          </a:p>
        </p:txBody>
      </p:sp>
    </p:spTree>
    <p:extLst>
      <p:ext uri="{BB962C8B-B14F-4D97-AF65-F5344CB8AC3E}">
        <p14:creationId xmlns:p14="http://schemas.microsoft.com/office/powerpoint/2010/main" val="874600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0DEB-A581-A32F-122B-E39035FAD5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264059-51B8-C263-5A9A-11633467B95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89B05D84-1133-5D60-753C-AFBBE8B46AB2}"/>
              </a:ext>
            </a:extLst>
          </p:cNvPr>
          <p:cNvSpPr>
            <a:spLocks noGrp="1"/>
          </p:cNvSpPr>
          <p:nvPr>
            <p:ph idx="1"/>
          </p:nvPr>
        </p:nvSpPr>
        <p:spPr/>
        <p:txBody>
          <a:bodyPr>
            <a:normAutofit/>
          </a:bodyPr>
          <a:lstStyle/>
          <a:p>
            <a:pPr marL="0" indent="0">
              <a:buNone/>
            </a:pPr>
            <a:r>
              <a:rPr lang="zh-CN" altLang="en-US" dirty="0"/>
              <a:t>有关方针政策、规章、制度、法令、教育计划、教育内容、教育方法、儿童保健业务等，在托儿所方面，统一由卫生行政部门领导，在幼儿园方面则统一由教育行政部门领导。</a:t>
            </a:r>
          </a:p>
        </p:txBody>
      </p:sp>
    </p:spTree>
    <p:extLst>
      <p:ext uri="{BB962C8B-B14F-4D97-AF65-F5344CB8AC3E}">
        <p14:creationId xmlns:p14="http://schemas.microsoft.com/office/powerpoint/2010/main" val="35663781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1CB4-6DE0-F907-7C9B-A2F60FF0EE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911C62-C197-EAAC-FAAB-A1DAF7C3E690}"/>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3B93739F-E12D-CE3F-4323-EBA9733795F5}"/>
              </a:ext>
            </a:extLst>
          </p:cNvPr>
          <p:cNvSpPr>
            <a:spLocks noGrp="1"/>
          </p:cNvSpPr>
          <p:nvPr>
            <p:ph idx="1"/>
          </p:nvPr>
        </p:nvSpPr>
        <p:spPr/>
        <p:txBody>
          <a:bodyPr>
            <a:normAutofit/>
          </a:bodyPr>
          <a:lstStyle/>
          <a:p>
            <a:pPr marL="0" indent="0">
              <a:buNone/>
            </a:pPr>
            <a:r>
              <a:rPr lang="zh-CN" altLang="en-US" dirty="0"/>
              <a:t>从而在领导管理体系上既有协作，又有分工；既有社会兴办，又明确了教育卫生等部门的各自职能和实施专业化的管理。</a:t>
            </a:r>
          </a:p>
        </p:txBody>
      </p:sp>
    </p:spTree>
    <p:extLst>
      <p:ext uri="{BB962C8B-B14F-4D97-AF65-F5344CB8AC3E}">
        <p14:creationId xmlns:p14="http://schemas.microsoft.com/office/powerpoint/2010/main" val="3300913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9EC28-4D82-DFDE-9564-D3173B5422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99CDA6-2F34-8FA4-E1B2-AF0865031D6B}"/>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B3FA75B2-14A9-EFCB-1445-2A1C892C78A3}"/>
              </a:ext>
            </a:extLst>
          </p:cNvPr>
          <p:cNvSpPr>
            <a:spLocks noGrp="1"/>
          </p:cNvSpPr>
          <p:nvPr>
            <p:ph idx="1"/>
          </p:nvPr>
        </p:nvSpPr>
        <p:spPr/>
        <p:txBody>
          <a:bodyPr>
            <a:normAutofit/>
          </a:bodyPr>
          <a:lstStyle/>
          <a:p>
            <a:pPr marL="0" indent="0">
              <a:buNone/>
            </a:pPr>
            <a:r>
              <a:rPr lang="zh-CN" altLang="en-US" dirty="0"/>
              <a:t>中华人民共和国成立以来，学前教育适应国家经济建设的需要，其发展方针是：幼儿园首先在有条件的城市设立，重点是先在工厂企业部门，其次是机关、学校和郊区农村。同时明确了幼儿园以整日制和正规化为努力方向。</a:t>
            </a:r>
          </a:p>
        </p:txBody>
      </p:sp>
    </p:spTree>
    <p:extLst>
      <p:ext uri="{BB962C8B-B14F-4D97-AF65-F5344CB8AC3E}">
        <p14:creationId xmlns:p14="http://schemas.microsoft.com/office/powerpoint/2010/main" val="10287901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3B43-0CC5-AD94-72AA-F3B3DFCCAE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184D60-BCC5-8254-ECCF-4E6535E18885}"/>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538DA533-0E0B-2D13-1E40-4DABE4250013}"/>
              </a:ext>
            </a:extLst>
          </p:cNvPr>
          <p:cNvSpPr>
            <a:spLocks noGrp="1"/>
          </p:cNvSpPr>
          <p:nvPr>
            <p:ph idx="1"/>
          </p:nvPr>
        </p:nvSpPr>
        <p:spPr/>
        <p:txBody>
          <a:bodyPr>
            <a:normAutofit/>
          </a:bodyPr>
          <a:lstStyle/>
          <a:p>
            <a:pPr marL="0" indent="0">
              <a:buNone/>
            </a:pPr>
            <a:r>
              <a:rPr lang="zh-CN" altLang="en-US" dirty="0"/>
              <a:t>为此，厂矿企事业各部门创办了大量的幼儿园，教育部门办有少量幼儿园，城市街道群众团体也办起了幼儿园。学前教育事业有了迅速发展，教育质量也在不断提高，对新中国经济发展和妇女解放起到了积极的推动作用。</a:t>
            </a:r>
          </a:p>
        </p:txBody>
      </p:sp>
    </p:spTree>
    <p:extLst>
      <p:ext uri="{BB962C8B-B14F-4D97-AF65-F5344CB8AC3E}">
        <p14:creationId xmlns:p14="http://schemas.microsoft.com/office/powerpoint/2010/main" val="3855119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BC1E9-671D-48BA-0AB1-270DCDC8802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E52B46-745C-ADAF-35B3-87C6FC31665D}"/>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CEAC3E03-F825-F526-C31D-5F25A7E12332}"/>
              </a:ext>
            </a:extLst>
          </p:cNvPr>
          <p:cNvSpPr>
            <a:spLocks noGrp="1"/>
          </p:cNvSpPr>
          <p:nvPr>
            <p:ph idx="1"/>
          </p:nvPr>
        </p:nvSpPr>
        <p:spPr/>
        <p:txBody>
          <a:bodyPr>
            <a:normAutofit/>
          </a:bodyPr>
          <a:lstStyle/>
          <a:p>
            <a:pPr marL="0" indent="0">
              <a:buNone/>
            </a:pPr>
            <a:r>
              <a:rPr lang="zh-CN" altLang="en-US" dirty="0"/>
              <a:t>中华人民共和国建立初期和社会主义改造与建设时期，为推动事业的发展，国家对学前教育干部与师资培训也很重视，一方面大力开展在职培训，另一方面建立起从高师到幼师培训专业人才的体制。</a:t>
            </a:r>
          </a:p>
        </p:txBody>
      </p:sp>
    </p:spTree>
    <p:extLst>
      <p:ext uri="{BB962C8B-B14F-4D97-AF65-F5344CB8AC3E}">
        <p14:creationId xmlns:p14="http://schemas.microsoft.com/office/powerpoint/2010/main" val="21539482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0E92C-86C4-7BA7-EEDB-D07CAFE9B9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CB2961-71D7-7B4F-F8F1-73BBF7B8EB24}"/>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198BE1F0-84B7-1D1B-3B67-6285AED472F2}"/>
              </a:ext>
            </a:extLst>
          </p:cNvPr>
          <p:cNvSpPr>
            <a:spLocks noGrp="1"/>
          </p:cNvSpPr>
          <p:nvPr>
            <p:ph idx="1"/>
          </p:nvPr>
        </p:nvSpPr>
        <p:spPr/>
        <p:txBody>
          <a:bodyPr>
            <a:normAutofit/>
          </a:bodyPr>
          <a:lstStyle/>
          <a:p>
            <a:pPr marL="0" indent="0">
              <a:buNone/>
            </a:pPr>
            <a:r>
              <a:rPr lang="zh-CN" altLang="en-US" dirty="0"/>
              <a:t>（二）学前教育事业曲折发展与行政体制的恢复</a:t>
            </a:r>
          </a:p>
          <a:p>
            <a:pPr marL="0" indent="0">
              <a:buNone/>
            </a:pPr>
            <a:r>
              <a:rPr lang="zh-CN" altLang="en-US" dirty="0"/>
              <a:t>我国现行的学前教育行政体制经历了曲折的发展历程。</a:t>
            </a:r>
            <a:r>
              <a:rPr lang="en-US" altLang="zh-CN" dirty="0"/>
              <a:t>1961</a:t>
            </a:r>
            <a:r>
              <a:rPr lang="zh-CN" altLang="en-US" dirty="0"/>
              <a:t>年，教育部学前教育处因精简被撤销，以后的相当一段时间，教育部基本上没有对学前教育工作下发文件指导。</a:t>
            </a:r>
          </a:p>
        </p:txBody>
      </p:sp>
    </p:spTree>
    <p:extLst>
      <p:ext uri="{BB962C8B-B14F-4D97-AF65-F5344CB8AC3E}">
        <p14:creationId xmlns:p14="http://schemas.microsoft.com/office/powerpoint/2010/main" val="19764447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32B98-F801-0357-A605-606A33056A8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75E7C1-EF61-6A91-FBC7-2E4F352E3771}"/>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67FB308-8470-91AD-35CB-98991C4DF416}"/>
              </a:ext>
            </a:extLst>
          </p:cNvPr>
          <p:cNvSpPr>
            <a:spLocks noGrp="1"/>
          </p:cNvSpPr>
          <p:nvPr>
            <p:ph idx="1"/>
          </p:nvPr>
        </p:nvSpPr>
        <p:spPr/>
        <p:txBody>
          <a:bodyPr>
            <a:normAutofit/>
          </a:bodyPr>
          <a:lstStyle/>
          <a:p>
            <a:pPr marL="0" indent="0">
              <a:buNone/>
            </a:pPr>
            <a:r>
              <a:rPr lang="zh-CN" altLang="en-US" dirty="0"/>
              <a:t>“文化大革命”期间，学前教育领导管理机构被削弱，致使幼儿园等托幼机构长期处于无人过问或领导力量薄弱的状态，学前教育也如同其他社会事业受到了严重的创伤和摧残。</a:t>
            </a:r>
          </a:p>
        </p:txBody>
      </p:sp>
    </p:spTree>
    <p:extLst>
      <p:ext uri="{BB962C8B-B14F-4D97-AF65-F5344CB8AC3E}">
        <p14:creationId xmlns:p14="http://schemas.microsoft.com/office/powerpoint/2010/main" val="16859788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E391-B898-04BC-10D8-D0F59CF443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9D0F1B-FE1F-D337-C710-16B0F7C8D06E}"/>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A6950F25-08F5-0294-2358-ADE45C9EE52D}"/>
              </a:ext>
            </a:extLst>
          </p:cNvPr>
          <p:cNvSpPr>
            <a:spLocks noGrp="1"/>
          </p:cNvSpPr>
          <p:nvPr>
            <p:ph idx="1"/>
          </p:nvPr>
        </p:nvSpPr>
        <p:spPr/>
        <p:txBody>
          <a:bodyPr>
            <a:normAutofit/>
          </a:bodyPr>
          <a:lstStyle/>
          <a:p>
            <a:pPr marL="0" indent="0">
              <a:buNone/>
            </a:pPr>
            <a:r>
              <a:rPr lang="zh-CN" altLang="en-US" dirty="0"/>
              <a:t>“文化大革命”结束后的</a:t>
            </a:r>
            <a:r>
              <a:rPr lang="en-US" altLang="zh-CN" dirty="0"/>
              <a:t>1978</a:t>
            </a:r>
            <a:r>
              <a:rPr lang="zh-CN" altLang="en-US" dirty="0"/>
              <a:t>年，教育部在普通教育司设立了幼教特教处，失去国家机关专职领导</a:t>
            </a:r>
            <a:r>
              <a:rPr lang="en-US" altLang="zh-CN" dirty="0"/>
              <a:t>16</a:t>
            </a:r>
            <a:r>
              <a:rPr lang="zh-CN" altLang="en-US" dirty="0"/>
              <a:t>年之久的学前教育事业又有了自己的行政领导机构。</a:t>
            </a:r>
          </a:p>
        </p:txBody>
      </p:sp>
    </p:spTree>
    <p:extLst>
      <p:ext uri="{BB962C8B-B14F-4D97-AF65-F5344CB8AC3E}">
        <p14:creationId xmlns:p14="http://schemas.microsoft.com/office/powerpoint/2010/main" val="168754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8D9D-B6B9-FF36-2A0E-34C6499517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200935-C4E3-A21A-B3A1-C96D4E6DEB4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F27A1FCE-B173-3BC0-2C6D-8FAAD29D56EA}"/>
              </a:ext>
            </a:extLst>
          </p:cNvPr>
          <p:cNvSpPr>
            <a:spLocks noGrp="1"/>
          </p:cNvSpPr>
          <p:nvPr>
            <p:ph idx="1"/>
          </p:nvPr>
        </p:nvSpPr>
        <p:spPr/>
        <p:txBody>
          <a:bodyPr>
            <a:normAutofit/>
          </a:bodyPr>
          <a:lstStyle/>
          <a:p>
            <a:pPr marL="0" indent="0">
              <a:buNone/>
            </a:pPr>
            <a:r>
              <a:rPr lang="zh-CN" altLang="en-US" dirty="0"/>
              <a:t>二、建立健全学前教育行政组织体系，推动事业发展</a:t>
            </a:r>
          </a:p>
          <a:p>
            <a:pPr marL="0" indent="0">
              <a:buNone/>
            </a:pPr>
            <a:r>
              <a:rPr lang="zh-CN" altLang="en-US" dirty="0"/>
              <a:t>改革开放以来，我国进入了全面进行社会主义经济建设的新时期，学前教育事业发展出现了新的生机，有如下体现。</a:t>
            </a:r>
          </a:p>
        </p:txBody>
      </p:sp>
    </p:spTree>
    <p:extLst>
      <p:ext uri="{BB962C8B-B14F-4D97-AF65-F5344CB8AC3E}">
        <p14:creationId xmlns:p14="http://schemas.microsoft.com/office/powerpoint/2010/main" val="41551591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F5BC-CA44-93C2-08C2-8C1027C991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2C4EF7-50BF-0DE1-FA60-E79F99115422}"/>
              </a:ext>
            </a:extLst>
          </p:cNvPr>
          <p:cNvSpPr>
            <a:spLocks noGrp="1"/>
          </p:cNvSpPr>
          <p:nvPr>
            <p:ph type="title"/>
          </p:nvPr>
        </p:nvSpPr>
        <p:spPr/>
        <p:txBody>
          <a:bodyPr/>
          <a:lstStyle/>
          <a:p>
            <a:r>
              <a:rPr lang="zh-CN" altLang="en-US" dirty="0"/>
              <a:t>第三节  我国学前教育事业发展与管理体制沿革</a:t>
            </a:r>
          </a:p>
        </p:txBody>
      </p:sp>
      <p:sp>
        <p:nvSpPr>
          <p:cNvPr id="3" name="内容占位符 2">
            <a:extLst>
              <a:ext uri="{FF2B5EF4-FFF2-40B4-BE49-F238E27FC236}">
                <a16:creationId xmlns:a16="http://schemas.microsoft.com/office/drawing/2014/main" id="{26647C38-1A0C-0852-1742-8621710C8AD0}"/>
              </a:ext>
            </a:extLst>
          </p:cNvPr>
          <p:cNvSpPr>
            <a:spLocks noGrp="1"/>
          </p:cNvSpPr>
          <p:nvPr>
            <p:ph idx="1"/>
          </p:nvPr>
        </p:nvSpPr>
        <p:spPr/>
        <p:txBody>
          <a:bodyPr>
            <a:normAutofit/>
          </a:bodyPr>
          <a:lstStyle/>
          <a:p>
            <a:pPr marL="0" indent="0">
              <a:buNone/>
            </a:pPr>
            <a:r>
              <a:rPr lang="zh-CN" altLang="en-US" dirty="0"/>
              <a:t>（一）领导力量得到加强，行政体系逐步建立健全</a:t>
            </a:r>
          </a:p>
          <a:p>
            <a:pPr marL="0" indent="0">
              <a:buNone/>
            </a:pPr>
            <a:r>
              <a:rPr lang="zh-CN" altLang="en-US" dirty="0"/>
              <a:t>为了推动学前教育事业的发展，拨乱反正，克服存在的问题，</a:t>
            </a:r>
            <a:r>
              <a:rPr lang="en-US" altLang="zh-CN" dirty="0"/>
              <a:t>1979</a:t>
            </a:r>
            <a:r>
              <a:rPr lang="zh-CN" altLang="en-US" dirty="0"/>
              <a:t>年召开的全国托幼工作会议，要求加强托幼工作的统一领导和分工合作，决定在国务院设立由</a:t>
            </a:r>
            <a:r>
              <a:rPr lang="en-US" altLang="zh-CN" dirty="0"/>
              <a:t>13</a:t>
            </a:r>
            <a:r>
              <a:rPr lang="zh-CN" altLang="en-US" dirty="0"/>
              <a:t>个相关职能部门所组成的托幼工作领导小组，各省市自治区也设立相应的组织。</a:t>
            </a:r>
          </a:p>
        </p:txBody>
      </p:sp>
    </p:spTree>
    <p:extLst>
      <p:ext uri="{BB962C8B-B14F-4D97-AF65-F5344CB8AC3E}">
        <p14:creationId xmlns:p14="http://schemas.microsoft.com/office/powerpoint/2010/main" val="10565010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21215</Words>
  <Application>Microsoft Office PowerPoint</Application>
  <PresentationFormat>宽屏</PresentationFormat>
  <Paragraphs>757</Paragraphs>
  <Slides>341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341</vt:i4>
      </vt:variant>
    </vt:vector>
  </HeadingPairs>
  <TitlesOfParts>
    <vt:vector size="348" baseType="lpstr">
      <vt:lpstr>等线</vt:lpstr>
      <vt:lpstr>楷体</vt:lpstr>
      <vt:lpstr>微软雅黑</vt:lpstr>
      <vt:lpstr>Arial</vt:lpstr>
      <vt:lpstr>Calibri</vt:lpstr>
      <vt:lpstr>Calibri Light</vt:lpstr>
      <vt:lpstr>Office 主题</vt:lpstr>
      <vt:lpstr>幼儿园管理</vt:lpstr>
      <vt:lpstr>内容提要</vt:lpstr>
      <vt:lpstr>内容提要</vt:lpstr>
      <vt:lpstr>内容提要</vt:lpstr>
      <vt:lpstr>内容提要</vt:lpstr>
      <vt:lpstr>学习目标</vt:lpstr>
      <vt:lpstr>内容提要</vt:lpstr>
      <vt:lpstr>关键词</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第一节 行政与学前教育行政</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第二节  世界范围学前教育管理体制考察</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第三节  我国学前教育事业发展与管理体制沿革</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 第四节  我国学前教育事业发展方针与现行管理</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幼儿园管理</dc:title>
  <dc:creator>佳敏 张</dc:creator>
  <cp:lastModifiedBy>安颖博</cp:lastModifiedBy>
  <cp:revision>5</cp:revision>
  <dcterms:created xsi:type="dcterms:W3CDTF">2024-11-13T15:15:58Z</dcterms:created>
  <dcterms:modified xsi:type="dcterms:W3CDTF">2024-11-18T07:24:09Z</dcterms:modified>
</cp:coreProperties>
</file>