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9"/>
  </p:notesMasterIdLst>
  <p:sldIdLst>
    <p:sldId id="257" r:id="rId2"/>
    <p:sldId id="258" r:id="rId3"/>
    <p:sldId id="261" r:id="rId4"/>
    <p:sldId id="262" r:id="rId5"/>
    <p:sldId id="263" r:id="rId6"/>
    <p:sldId id="259" r:id="rId7"/>
    <p:sldId id="264" r:id="rId8"/>
    <p:sldId id="421" r:id="rId9"/>
    <p:sldId id="265" r:id="rId10"/>
    <p:sldId id="266" r:id="rId11"/>
    <p:sldId id="267" r:id="rId12"/>
    <p:sldId id="422" r:id="rId13"/>
    <p:sldId id="268" r:id="rId14"/>
    <p:sldId id="269" r:id="rId15"/>
    <p:sldId id="270" r:id="rId16"/>
    <p:sldId id="423" r:id="rId17"/>
    <p:sldId id="271" r:id="rId18"/>
    <p:sldId id="272" r:id="rId19"/>
    <p:sldId id="273" r:id="rId20"/>
    <p:sldId id="274" r:id="rId21"/>
    <p:sldId id="275" r:id="rId22"/>
    <p:sldId id="276" r:id="rId23"/>
    <p:sldId id="277" r:id="rId24"/>
    <p:sldId id="278" r:id="rId25"/>
    <p:sldId id="424" r:id="rId26"/>
    <p:sldId id="279" r:id="rId27"/>
    <p:sldId id="425" r:id="rId28"/>
    <p:sldId id="282" r:id="rId29"/>
    <p:sldId id="283" r:id="rId30"/>
    <p:sldId id="426"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427" r:id="rId47"/>
    <p:sldId id="299" r:id="rId48"/>
    <p:sldId id="428" r:id="rId49"/>
    <p:sldId id="429" r:id="rId50"/>
    <p:sldId id="300" r:id="rId51"/>
    <p:sldId id="430" r:id="rId52"/>
    <p:sldId id="301" r:id="rId53"/>
    <p:sldId id="302" r:id="rId54"/>
    <p:sldId id="431" r:id="rId55"/>
    <p:sldId id="303" r:id="rId56"/>
    <p:sldId id="304" r:id="rId57"/>
    <p:sldId id="432" r:id="rId58"/>
    <p:sldId id="305" r:id="rId59"/>
    <p:sldId id="433"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434" r:id="rId73"/>
    <p:sldId id="318" r:id="rId74"/>
    <p:sldId id="319" r:id="rId75"/>
    <p:sldId id="320" r:id="rId76"/>
    <p:sldId id="280" r:id="rId77"/>
    <p:sldId id="281"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435" r:id="rId105"/>
    <p:sldId id="349" r:id="rId106"/>
    <p:sldId id="350" r:id="rId107"/>
    <p:sldId id="351" r:id="rId108"/>
    <p:sldId id="352" r:id="rId109"/>
    <p:sldId id="353" r:id="rId110"/>
    <p:sldId id="354" r:id="rId111"/>
    <p:sldId id="355" r:id="rId112"/>
    <p:sldId id="356" r:id="rId113"/>
    <p:sldId id="357" r:id="rId114"/>
    <p:sldId id="358" r:id="rId115"/>
    <p:sldId id="359" r:id="rId116"/>
    <p:sldId id="436" r:id="rId117"/>
    <p:sldId id="321" r:id="rId118"/>
    <p:sldId id="322" r:id="rId119"/>
    <p:sldId id="360" r:id="rId120"/>
    <p:sldId id="361" r:id="rId121"/>
    <p:sldId id="362" r:id="rId122"/>
    <p:sldId id="437" r:id="rId123"/>
    <p:sldId id="363" r:id="rId124"/>
    <p:sldId id="364" r:id="rId125"/>
    <p:sldId id="365" r:id="rId126"/>
    <p:sldId id="438" r:id="rId127"/>
    <p:sldId id="366" r:id="rId128"/>
    <p:sldId id="367" r:id="rId129"/>
    <p:sldId id="439" r:id="rId130"/>
    <p:sldId id="368" r:id="rId131"/>
    <p:sldId id="369" r:id="rId132"/>
    <p:sldId id="370" r:id="rId133"/>
    <p:sldId id="371" r:id="rId134"/>
    <p:sldId id="372" r:id="rId135"/>
    <p:sldId id="373" r:id="rId136"/>
    <p:sldId id="374" r:id="rId137"/>
    <p:sldId id="440" r:id="rId138"/>
    <p:sldId id="375" r:id="rId139"/>
    <p:sldId id="376" r:id="rId140"/>
    <p:sldId id="377" r:id="rId141"/>
    <p:sldId id="441" r:id="rId142"/>
    <p:sldId id="378" r:id="rId143"/>
    <p:sldId id="379" r:id="rId144"/>
    <p:sldId id="442" r:id="rId145"/>
    <p:sldId id="380" r:id="rId146"/>
    <p:sldId id="381" r:id="rId147"/>
    <p:sldId id="382" r:id="rId148"/>
    <p:sldId id="383" r:id="rId149"/>
    <p:sldId id="384" r:id="rId150"/>
    <p:sldId id="443" r:id="rId151"/>
    <p:sldId id="385" r:id="rId152"/>
    <p:sldId id="386" r:id="rId153"/>
    <p:sldId id="387" r:id="rId154"/>
    <p:sldId id="444" r:id="rId155"/>
    <p:sldId id="388" r:id="rId156"/>
    <p:sldId id="445" r:id="rId157"/>
    <p:sldId id="389" r:id="rId158"/>
    <p:sldId id="390" r:id="rId159"/>
    <p:sldId id="446" r:id="rId160"/>
    <p:sldId id="391" r:id="rId161"/>
    <p:sldId id="392" r:id="rId162"/>
    <p:sldId id="393" r:id="rId163"/>
    <p:sldId id="447" r:id="rId164"/>
    <p:sldId id="394" r:id="rId165"/>
    <p:sldId id="448" r:id="rId166"/>
    <p:sldId id="395" r:id="rId167"/>
    <p:sldId id="396" r:id="rId168"/>
    <p:sldId id="449" r:id="rId169"/>
    <p:sldId id="397" r:id="rId170"/>
    <p:sldId id="398" r:id="rId171"/>
    <p:sldId id="399" r:id="rId172"/>
    <p:sldId id="400" r:id="rId173"/>
    <p:sldId id="401" r:id="rId174"/>
    <p:sldId id="402" r:id="rId175"/>
    <p:sldId id="403" r:id="rId176"/>
    <p:sldId id="404" r:id="rId177"/>
    <p:sldId id="405" r:id="rId178"/>
    <p:sldId id="406" r:id="rId179"/>
    <p:sldId id="407" r:id="rId180"/>
    <p:sldId id="450" r:id="rId181"/>
    <p:sldId id="408" r:id="rId182"/>
    <p:sldId id="409" r:id="rId183"/>
    <p:sldId id="410" r:id="rId184"/>
    <p:sldId id="411" r:id="rId185"/>
    <p:sldId id="412" r:id="rId186"/>
    <p:sldId id="413" r:id="rId187"/>
    <p:sldId id="414" r:id="rId188"/>
    <p:sldId id="451" r:id="rId189"/>
    <p:sldId id="415" r:id="rId190"/>
    <p:sldId id="416" r:id="rId191"/>
    <p:sldId id="417" r:id="rId192"/>
    <p:sldId id="418" r:id="rId193"/>
    <p:sldId id="452" r:id="rId194"/>
    <p:sldId id="419" r:id="rId195"/>
    <p:sldId id="453" r:id="rId196"/>
    <p:sldId id="420" r:id="rId197"/>
    <p:sldId id="260" r:id="rId19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66" y="642"/>
      </p:cViewPr>
      <p:guideLst/>
    </p:cSldViewPr>
  </p:slideViewPr>
  <p:notesTextViewPr>
    <p:cViewPr>
      <p:scale>
        <a:sx n="1" d="1"/>
        <a:sy n="1" d="1"/>
      </p:scale>
      <p:origin x="0" y="0"/>
    </p:cViewPr>
  </p:notesTextViewPr>
  <p:notesViewPr>
    <p:cSldViewPr snapToGrid="0">
      <p:cViewPr varScale="1">
        <p:scale>
          <a:sx n="76" d="100"/>
          <a:sy n="76" d="100"/>
        </p:scale>
        <p:origin x="1590"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5C0CD-21C8-4ECE-99D7-0C217161EFF8}"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AA3FA-92E2-4C1F-975F-E2C14822213E}" type="slidenum">
              <a:rPr lang="zh-CN" altLang="en-US" smtClean="0"/>
              <a:t>‹#›</a:t>
            </a:fld>
            <a:endParaRPr lang="zh-CN" altLang="en-US"/>
          </a:p>
        </p:txBody>
      </p:sp>
    </p:spTree>
    <p:extLst>
      <p:ext uri="{BB962C8B-B14F-4D97-AF65-F5344CB8AC3E}">
        <p14:creationId xmlns:p14="http://schemas.microsoft.com/office/powerpoint/2010/main" val="38471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5AA3FA-92E2-4C1F-975F-E2C14822213E}" type="slidenum">
              <a:rPr lang="zh-CN" altLang="en-US" smtClean="0"/>
              <a:t>95</a:t>
            </a:fld>
            <a:endParaRPr lang="zh-CN" altLang="en-US"/>
          </a:p>
        </p:txBody>
      </p:sp>
    </p:spTree>
    <p:extLst>
      <p:ext uri="{BB962C8B-B14F-4D97-AF65-F5344CB8AC3E}">
        <p14:creationId xmlns:p14="http://schemas.microsoft.com/office/powerpoint/2010/main" val="3939264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40460" y="2766060"/>
            <a:ext cx="9900285" cy="1325880"/>
          </a:xfrm>
        </p:spPr>
        <p:txBody>
          <a:bodyPr/>
          <a:lstStyle>
            <a:lvl1pPr algn="ctr">
              <a:defRPr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9" name="图片 8" descr="社标中英文"/>
          <p:cNvPicPr>
            <a:picLocks noChangeAspect="1"/>
          </p:cNvPicPr>
          <p:nvPr userDrawn="1"/>
        </p:nvPicPr>
        <p:blipFill>
          <a:blip r:embed="rId3"/>
          <a:stretch>
            <a:fillRect/>
          </a:stretch>
        </p:blipFill>
        <p:spPr>
          <a:xfrm>
            <a:off x="8825230" y="735965"/>
            <a:ext cx="2395220" cy="3695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164590" y="2826385"/>
            <a:ext cx="9867900" cy="1038225"/>
          </a:xfrm>
        </p:spPr>
        <p:txBody>
          <a:bodyPr anchor="b">
            <a:normAutofit/>
          </a:bodyPr>
          <a:lstStyle>
            <a:lvl1pPr algn="ctr">
              <a:defRPr sz="4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6705" y="407035"/>
            <a:ext cx="11544935" cy="579755"/>
          </a:xfrm>
        </p:spPr>
        <p:txBody>
          <a:bodyPr>
            <a:normAutofit/>
          </a:bodyPr>
          <a:lstStyle>
            <a:lvl1pPr algn="ctr">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809672" y="1511671"/>
            <a:ext cx="10515600" cy="4351338"/>
          </a:xfrm>
        </p:spPr>
        <p:txBody>
          <a:bodyPr/>
          <a:lstStyle>
            <a:lvl1pPr marL="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1pPr>
            <a:lvl2pPr marL="4572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2pPr>
            <a:lvl3pPr marL="914400" indent="0">
              <a:lnSpc>
                <a:spcPct val="150000"/>
              </a:lnSpc>
              <a:buNone/>
              <a:defRPr b="1">
                <a:solidFill>
                  <a:schemeClr val="tx1">
                    <a:lumMod val="65000"/>
                    <a:lumOff val="35000"/>
                  </a:schemeClr>
                </a:solidFill>
                <a:latin typeface="楷体" panose="02010609060101010101" pitchFamily="49" charset="-122"/>
                <a:ea typeface="楷体" panose="02010609060101010101" pitchFamily="49" charset="-122"/>
              </a:defRPr>
            </a:lvl3pPr>
            <a:lvl4pPr marL="13716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4pPr>
            <a:lvl5pPr marL="1828800" indent="0">
              <a:lnSpc>
                <a:spcPct val="150000"/>
              </a:lnSpc>
              <a:buNone/>
              <a:defRPr b="0">
                <a:solidFill>
                  <a:schemeClr val="tx1">
                    <a:lumMod val="65000"/>
                    <a:lumOff val="35000"/>
                  </a:schemeClr>
                </a:solidFill>
                <a:latin typeface="楷体" panose="02010609060101010101" pitchFamily="49" charset="-122"/>
                <a:ea typeface="楷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88655" y="6076266"/>
            <a:ext cx="1552997" cy="2399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941830"/>
            <a:ext cx="9880600" cy="1657350"/>
          </a:xfrm>
        </p:spPr>
        <p:txBody>
          <a:bodyPr anchor="b">
            <a:normAutofit/>
          </a:bodyPr>
          <a:lstStyle>
            <a:lvl1pPr algn="ctr">
              <a:lnSpc>
                <a:spcPct val="100000"/>
              </a:lnSpc>
              <a:defRPr sz="6000" b="1">
                <a:solidFill>
                  <a:schemeClr val="tx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141095" y="3969385"/>
            <a:ext cx="9880600" cy="703580"/>
          </a:xfrm>
        </p:spPr>
        <p:txBody>
          <a:bodyPr>
            <a:normAutofit/>
          </a:bodyPr>
          <a:lstStyle>
            <a:lvl1pPr marL="0" indent="0" algn="ctr">
              <a:buNone/>
              <a:defRPr sz="2800" b="1">
                <a:solidFill>
                  <a:schemeClr val="tx1">
                    <a:lumMod val="65000"/>
                    <a:lumOff val="35000"/>
                  </a:schemeClr>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B3F12-BF21-44D3-A9ED-47DC8363BAC7}" type="datetimeFigureOut">
              <a:rPr lang="zh-CN" altLang="en-US" smtClean="0"/>
              <a:t>2024/11/18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BF6D4-6A31-4801-B502-ECA7F9D96A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1" r:id="rId2"/>
    <p:sldLayoutId id="2147483650" r:id="rId3"/>
    <p:sldLayoutId id="214748364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41095" y="1837690"/>
            <a:ext cx="9881235" cy="1718310"/>
          </a:xfrm>
        </p:spPr>
        <p:txBody>
          <a:bodyPr>
            <a:normAutofit/>
          </a:bodyPr>
          <a:lstStyle/>
          <a:p>
            <a:r>
              <a:rPr lang="zh-CN" altLang="en-US" dirty="0"/>
              <a:t>幼儿园管理</a:t>
            </a:r>
          </a:p>
        </p:txBody>
      </p:sp>
      <p:sp>
        <p:nvSpPr>
          <p:cNvPr id="3" name="副标题 2"/>
          <p:cNvSpPr>
            <a:spLocks noGrp="1"/>
          </p:cNvSpPr>
          <p:nvPr>
            <p:ph type="subTitle" idx="1"/>
          </p:nvPr>
        </p:nvSpPr>
        <p:spPr/>
        <p:txBody>
          <a:bodyPr/>
          <a:lstStyle/>
          <a:p>
            <a:r>
              <a:rPr lang="zh-CN" altLang="en-US" dirty="0"/>
              <a:t>第九章  幼儿园与家庭、社区的合作</a:t>
            </a:r>
          </a:p>
        </p:txBody>
      </p:sp>
    </p:spTree>
    <p:extLst>
      <p:ext uri="{BB962C8B-B14F-4D97-AF65-F5344CB8AC3E}">
        <p14:creationId xmlns:p14="http://schemas.microsoft.com/office/powerpoint/2010/main" val="414066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C4239-44B6-8F05-22F4-6BCECF5EDCA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313C34-719D-BF3B-29C5-0FE7182E8D70}"/>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792B4F54-9542-68FE-5049-6187A2BB9B26}"/>
              </a:ext>
            </a:extLst>
          </p:cNvPr>
          <p:cNvSpPr>
            <a:spLocks noGrp="1"/>
          </p:cNvSpPr>
          <p:nvPr>
            <p:ph idx="1"/>
          </p:nvPr>
        </p:nvSpPr>
        <p:spPr/>
        <p:txBody>
          <a:bodyPr>
            <a:normAutofit/>
          </a:bodyPr>
          <a:lstStyle/>
          <a:p>
            <a:pPr marL="0" indent="0">
              <a:buNone/>
            </a:pPr>
            <a:r>
              <a:rPr lang="zh-CN" altLang="en-US" dirty="0"/>
              <a:t>家长参与是指家长参与自己孩子的教育和机构的活动，帮助家长发现他们自己的力量，增强育儿信心和教育主体意识，家庭与教育机构共同改善幼儿的成长环境，使家长自己、孩子以及幼儿园都能够受益的过程。</a:t>
            </a:r>
          </a:p>
        </p:txBody>
      </p:sp>
    </p:spTree>
    <p:extLst>
      <p:ext uri="{BB962C8B-B14F-4D97-AF65-F5344CB8AC3E}">
        <p14:creationId xmlns:p14="http://schemas.microsoft.com/office/powerpoint/2010/main" val="17885735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3C812-3714-6D23-39EA-F1C6370142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B26224-2137-3B84-A62B-15AE313BB860}"/>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BA29DA3-F581-ACA1-6DC8-46EDA7289434}"/>
              </a:ext>
            </a:extLst>
          </p:cNvPr>
          <p:cNvSpPr>
            <a:spLocks noGrp="1"/>
          </p:cNvSpPr>
          <p:nvPr>
            <p:ph idx="1"/>
          </p:nvPr>
        </p:nvSpPr>
        <p:spPr/>
        <p:txBody>
          <a:bodyPr>
            <a:normAutofit/>
          </a:bodyPr>
          <a:lstStyle/>
          <a:p>
            <a:pPr marL="0" indent="0">
              <a:buNone/>
            </a:pPr>
            <a:r>
              <a:rPr lang="zh-CN" altLang="en-US" dirty="0"/>
              <a:t>一是对家长工作意义认识不清，重视不够。</a:t>
            </a:r>
          </a:p>
          <a:p>
            <a:pPr marL="0" indent="0">
              <a:buNone/>
            </a:pPr>
            <a:r>
              <a:rPr lang="zh-CN" altLang="en-US" dirty="0"/>
              <a:t>二是家长工作开展不利，幼儿园保教人员缺乏开展家长工作的意识和能力；长期以来，家庭教育一直都是师资培训的盲区。对于家长工作，保教人员处于无意识状态。</a:t>
            </a:r>
          </a:p>
        </p:txBody>
      </p:sp>
    </p:spTree>
    <p:extLst>
      <p:ext uri="{BB962C8B-B14F-4D97-AF65-F5344CB8AC3E}">
        <p14:creationId xmlns:p14="http://schemas.microsoft.com/office/powerpoint/2010/main" val="34280117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1C6A2-9187-8A83-B4F6-AC55A2571FF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3325AB1-F7AD-12A2-F36E-BE607F34E96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8AC2DE71-1D87-232D-39A8-7D6CB2044746}"/>
              </a:ext>
            </a:extLst>
          </p:cNvPr>
          <p:cNvSpPr>
            <a:spLocks noGrp="1"/>
          </p:cNvSpPr>
          <p:nvPr>
            <p:ph idx="1"/>
          </p:nvPr>
        </p:nvSpPr>
        <p:spPr/>
        <p:txBody>
          <a:bodyPr>
            <a:normAutofit/>
          </a:bodyPr>
          <a:lstStyle/>
          <a:p>
            <a:pPr marL="0" indent="0">
              <a:buNone/>
            </a:pPr>
            <a:r>
              <a:rPr lang="zh-CN" altLang="en-US" dirty="0"/>
              <a:t>三是幼儿园家长工作重形式轻实效，这个问题的存在也与对家长工作的意义认识不清有关，家园之间往往只限于单一向度的关系，只要求家长给幼儿园提供服务、支持，而忽略幼儿园作为社会服务机构应以为家长和社区提供教育服务为要务。</a:t>
            </a:r>
          </a:p>
        </p:txBody>
      </p:sp>
    </p:spTree>
    <p:extLst>
      <p:ext uri="{BB962C8B-B14F-4D97-AF65-F5344CB8AC3E}">
        <p14:creationId xmlns:p14="http://schemas.microsoft.com/office/powerpoint/2010/main" val="29578589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0FC40-9F23-E56D-ED42-0F4A0012DB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8261AE-BF7C-E4DE-35E4-2EF18D231DC5}"/>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FC82E5C-EB9E-90B4-4E3A-CAF39EBEB700}"/>
              </a:ext>
            </a:extLst>
          </p:cNvPr>
          <p:cNvSpPr>
            <a:spLocks noGrp="1"/>
          </p:cNvSpPr>
          <p:nvPr>
            <p:ph idx="1"/>
          </p:nvPr>
        </p:nvSpPr>
        <p:spPr/>
        <p:txBody>
          <a:bodyPr>
            <a:normAutofit/>
          </a:bodyPr>
          <a:lstStyle/>
          <a:p>
            <a:pPr marL="0" indent="0">
              <a:buNone/>
            </a:pPr>
            <a:r>
              <a:rPr lang="zh-CN" altLang="en-US" dirty="0"/>
              <a:t>以上问题的存在与长期计划经济体制下过于强调幼儿园福利性有一定关系。在当前经济体制转型中，幼儿园迫切需要改进家长工作，切实提高质量效果。</a:t>
            </a:r>
          </a:p>
          <a:p>
            <a:pPr marL="0" indent="0">
              <a:buNone/>
            </a:pPr>
            <a:r>
              <a:rPr lang="zh-CN" altLang="en-US" dirty="0"/>
              <a:t>针对以上问题，幼儿园在家长工作的管理与指导上需要重视以下几个方面。</a:t>
            </a:r>
          </a:p>
        </p:txBody>
      </p:sp>
    </p:spTree>
    <p:extLst>
      <p:ext uri="{BB962C8B-B14F-4D97-AF65-F5344CB8AC3E}">
        <p14:creationId xmlns:p14="http://schemas.microsoft.com/office/powerpoint/2010/main" val="26033500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00AB8-6740-5F85-3131-7F7F6EAC5FD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45A268A-8162-DDC7-4BE1-67BBCAF85C2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D48CA95-48E2-C647-31BF-003BB567FBEF}"/>
              </a:ext>
            </a:extLst>
          </p:cNvPr>
          <p:cNvSpPr>
            <a:spLocks noGrp="1"/>
          </p:cNvSpPr>
          <p:nvPr>
            <p:ph idx="1"/>
          </p:nvPr>
        </p:nvSpPr>
        <p:spPr/>
        <p:txBody>
          <a:bodyPr>
            <a:normAutofit/>
          </a:bodyPr>
          <a:lstStyle/>
          <a:p>
            <a:pPr marL="0" indent="0">
              <a:buNone/>
            </a:pPr>
            <a:r>
              <a:rPr lang="zh-CN" altLang="en-US" dirty="0"/>
              <a:t>（一）对家长工作的认识要到位</a:t>
            </a:r>
          </a:p>
          <a:p>
            <a:pPr marL="0" indent="0">
              <a:buNone/>
            </a:pPr>
            <a:r>
              <a:rPr lang="zh-CN" altLang="en-US" dirty="0"/>
              <a:t>首先要明确家长工作的意义。要把幼儿园家长工作置于与保教工作同等重要的位置，并在全园取得共识。</a:t>
            </a:r>
          </a:p>
        </p:txBody>
      </p:sp>
    </p:spTree>
    <p:extLst>
      <p:ext uri="{BB962C8B-B14F-4D97-AF65-F5344CB8AC3E}">
        <p14:creationId xmlns:p14="http://schemas.microsoft.com/office/powerpoint/2010/main" val="3148538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D6803-195F-535A-1909-5B454154B2D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EDC5BD-04C7-FFEB-BF42-FFC7FD6256A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2A102A8C-3AD0-5288-6384-6E4350028CF4}"/>
              </a:ext>
            </a:extLst>
          </p:cNvPr>
          <p:cNvSpPr>
            <a:spLocks noGrp="1"/>
          </p:cNvSpPr>
          <p:nvPr>
            <p:ph idx="1"/>
          </p:nvPr>
        </p:nvSpPr>
        <p:spPr/>
        <p:txBody>
          <a:bodyPr>
            <a:normAutofit/>
          </a:bodyPr>
          <a:lstStyle/>
          <a:p>
            <a:pPr marL="0" indent="0">
              <a:buNone/>
            </a:pPr>
            <a:r>
              <a:rPr lang="zh-CN" altLang="en-US" dirty="0"/>
              <a:t>幼儿园作为幼儿教育的专业部门，要发挥主导作用，同时还要注意摆正服务关系。幼儿园在与家庭、教师在与家长互动交往中，一定要本着相互尊重、信任的原则，建立起双方平等合作的关系，积极开展好家长工作。</a:t>
            </a:r>
          </a:p>
          <a:p>
            <a:pPr marL="0" indent="0">
              <a:buNone/>
            </a:pPr>
            <a:endParaRPr lang="zh-CN" altLang="en-US" dirty="0"/>
          </a:p>
        </p:txBody>
      </p:sp>
    </p:spTree>
    <p:extLst>
      <p:ext uri="{BB962C8B-B14F-4D97-AF65-F5344CB8AC3E}">
        <p14:creationId xmlns:p14="http://schemas.microsoft.com/office/powerpoint/2010/main" val="8219440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8594-391A-90B3-BEC3-A6C5F80B54B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A848523-4ADA-C848-4148-FC9B7DC4D64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FA2D27D-59C5-A1F6-F6ED-66491B56B054}"/>
              </a:ext>
            </a:extLst>
          </p:cNvPr>
          <p:cNvSpPr>
            <a:spLocks noGrp="1"/>
          </p:cNvSpPr>
          <p:nvPr>
            <p:ph idx="1"/>
          </p:nvPr>
        </p:nvSpPr>
        <p:spPr/>
        <p:txBody>
          <a:bodyPr>
            <a:normAutofit/>
          </a:bodyPr>
          <a:lstStyle/>
          <a:p>
            <a:pPr marL="0" indent="0">
              <a:buNone/>
            </a:pPr>
            <a:r>
              <a:rPr lang="zh-CN" altLang="en-US" dirty="0"/>
              <a:t>当前，中国处于社会转型期，社会生活和家庭结构发生了比较大的变化，家庭对幼儿教育的需求与质量要求不断提高，幼儿园家长工作的难度也在加大。做好家长工作，对于幼儿园与教师都是一种挑战。</a:t>
            </a:r>
          </a:p>
          <a:p>
            <a:pPr marL="0" indent="0">
              <a:buNone/>
            </a:pPr>
            <a:r>
              <a:rPr lang="zh-CN" altLang="en-US" dirty="0"/>
              <a:t>幼儿园加强和改进家长工作，一定要在强化认识、注重沟通交往的双向性的基础上，拿出得力而有效的措施。</a:t>
            </a:r>
          </a:p>
        </p:txBody>
      </p:sp>
    </p:spTree>
    <p:extLst>
      <p:ext uri="{BB962C8B-B14F-4D97-AF65-F5344CB8AC3E}">
        <p14:creationId xmlns:p14="http://schemas.microsoft.com/office/powerpoint/2010/main" val="9725341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F0E5A-D1E7-792A-9E76-8979527327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526CC2-EF6A-4936-6AE0-2C53C9339AC6}"/>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7F1615D-C0CC-9D3A-E687-9FABDCD70D83}"/>
              </a:ext>
            </a:extLst>
          </p:cNvPr>
          <p:cNvSpPr>
            <a:spLocks noGrp="1"/>
          </p:cNvSpPr>
          <p:nvPr>
            <p:ph idx="1"/>
          </p:nvPr>
        </p:nvSpPr>
        <p:spPr/>
        <p:txBody>
          <a:bodyPr>
            <a:normAutofit fontScale="92500"/>
          </a:bodyPr>
          <a:lstStyle/>
          <a:p>
            <a:pPr marL="0" indent="0">
              <a:buNone/>
            </a:pPr>
            <a:r>
              <a:rPr lang="zh-CN" altLang="en-US" dirty="0"/>
              <a:t>（二）加强家长工作的计划性</a:t>
            </a:r>
          </a:p>
          <a:p>
            <a:pPr marL="0" indent="0">
              <a:buNone/>
            </a:pPr>
            <a:r>
              <a:rPr lang="zh-CN" altLang="en-US" dirty="0"/>
              <a:t>做好家长工作，必须加强计划性。幼儿园要把家长工作列入议事日程，在每学期园务计划中全面考虑安排，并要求班级保教计划中包含家长工作的内容，从而把家长工作置于与保教工作同等重要的位置。要针对家长工作中的薄弱问题，制订改进计划。</a:t>
            </a:r>
          </a:p>
          <a:p>
            <a:pPr marL="0" indent="0">
              <a:buNone/>
            </a:pPr>
            <a:r>
              <a:rPr lang="zh-CN" altLang="en-US" dirty="0"/>
              <a:t>幼儿园的家长工作一定要避免形式主义，注意不断提高实效与水平。</a:t>
            </a:r>
          </a:p>
        </p:txBody>
      </p:sp>
    </p:spTree>
    <p:extLst>
      <p:ext uri="{BB962C8B-B14F-4D97-AF65-F5344CB8AC3E}">
        <p14:creationId xmlns:p14="http://schemas.microsoft.com/office/powerpoint/2010/main" val="35531242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7D81C-8015-1D66-0339-91DA4AB6132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8790FBC-31B6-0687-90B4-7EB53EFA6898}"/>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017261FC-B38B-72DF-0A11-E3697E985765}"/>
              </a:ext>
            </a:extLst>
          </p:cNvPr>
          <p:cNvSpPr>
            <a:spLocks noGrp="1"/>
          </p:cNvSpPr>
          <p:nvPr>
            <p:ph idx="1"/>
          </p:nvPr>
        </p:nvSpPr>
        <p:spPr/>
        <p:txBody>
          <a:bodyPr>
            <a:normAutofit/>
          </a:bodyPr>
          <a:lstStyle/>
          <a:p>
            <a:pPr marL="0" indent="0">
              <a:buNone/>
            </a:pPr>
            <a:r>
              <a:rPr lang="zh-CN" altLang="en-US" dirty="0"/>
              <a:t>（三）家长工作制度化</a:t>
            </a:r>
          </a:p>
          <a:p>
            <a:pPr marL="0" indent="0">
              <a:buNone/>
            </a:pPr>
            <a:r>
              <a:rPr lang="zh-CN" altLang="en-US" dirty="0"/>
              <a:t>幼儿园管理上要将家长工作制度化，即以条文形式把工作要求固定下来，形成规范，注重制度的执行和效果检查，这是开展好家长工作的保证。制度中要明确规定各项家长工作的内容、目的和要求，落实有关负责人员并确定工作的时间期限。</a:t>
            </a:r>
          </a:p>
        </p:txBody>
      </p:sp>
    </p:spTree>
    <p:extLst>
      <p:ext uri="{BB962C8B-B14F-4D97-AF65-F5344CB8AC3E}">
        <p14:creationId xmlns:p14="http://schemas.microsoft.com/office/powerpoint/2010/main" val="9921936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5F8C2-9453-77F6-7D3F-04FFFA0D17C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B7F61A9-53EB-E7D2-917F-AAE78C7990F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99BF155-1ABA-1392-F0AB-DB78FC16677D}"/>
              </a:ext>
            </a:extLst>
          </p:cNvPr>
          <p:cNvSpPr>
            <a:spLocks noGrp="1"/>
          </p:cNvSpPr>
          <p:nvPr>
            <p:ph idx="1"/>
          </p:nvPr>
        </p:nvSpPr>
        <p:spPr/>
        <p:txBody>
          <a:bodyPr>
            <a:normAutofit/>
          </a:bodyPr>
          <a:lstStyle/>
          <a:p>
            <a:pPr marL="0" indent="0">
              <a:buNone/>
            </a:pPr>
            <a:r>
              <a:rPr lang="zh-CN" altLang="en-US" dirty="0"/>
              <a:t>家长工作制度一般包括：日常性家园联系制度、家访制度、全园家长会和分班家长会制度、家长开放日制度等。家长委员会要能较好地发挥作用，也需要有相应的职责与制度。</a:t>
            </a:r>
          </a:p>
        </p:txBody>
      </p:sp>
    </p:spTree>
    <p:extLst>
      <p:ext uri="{BB962C8B-B14F-4D97-AF65-F5344CB8AC3E}">
        <p14:creationId xmlns:p14="http://schemas.microsoft.com/office/powerpoint/2010/main" val="3753596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D86C6-C986-DF78-F792-07D3918ABA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49B22D4-8F4F-3D5B-719B-A04FF9CFBF58}"/>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E61FFEC7-71DD-2921-B2A4-8250185FE019}"/>
              </a:ext>
            </a:extLst>
          </p:cNvPr>
          <p:cNvSpPr>
            <a:spLocks noGrp="1"/>
          </p:cNvSpPr>
          <p:nvPr>
            <p:ph idx="1"/>
          </p:nvPr>
        </p:nvSpPr>
        <p:spPr/>
        <p:txBody>
          <a:bodyPr>
            <a:normAutofit/>
          </a:bodyPr>
          <a:lstStyle/>
          <a:p>
            <a:pPr marL="0" indent="0">
              <a:buNone/>
            </a:pPr>
            <a:r>
              <a:rPr lang="zh-CN" altLang="en-US" dirty="0"/>
              <a:t>（四）明确岗位职责，注重培训和指导</a:t>
            </a:r>
          </a:p>
          <a:p>
            <a:pPr marL="0" indent="0">
              <a:buNone/>
            </a:pPr>
            <a:r>
              <a:rPr lang="zh-CN" altLang="en-US" dirty="0"/>
              <a:t>幼儿园管理者要注重教育宣传，提高全园教职工对做好家长工作重要意义的认识，牢记幼儿园的双重任务，增强服务意识，立足各自岗位，搞好为孩子服务和为家长服务的工作。</a:t>
            </a:r>
          </a:p>
        </p:txBody>
      </p:sp>
    </p:spTree>
    <p:extLst>
      <p:ext uri="{BB962C8B-B14F-4D97-AF65-F5344CB8AC3E}">
        <p14:creationId xmlns:p14="http://schemas.microsoft.com/office/powerpoint/2010/main" val="343177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06EE9-1848-EB55-BEE9-E428A40220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C0FA105-F601-C56F-86FB-EE9F8DDFEAD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2E15813-236E-4D64-6373-0C138A25C071}"/>
              </a:ext>
            </a:extLst>
          </p:cNvPr>
          <p:cNvSpPr>
            <a:spLocks noGrp="1"/>
          </p:cNvSpPr>
          <p:nvPr>
            <p:ph idx="1"/>
          </p:nvPr>
        </p:nvSpPr>
        <p:spPr/>
        <p:txBody>
          <a:bodyPr>
            <a:normAutofit/>
          </a:bodyPr>
          <a:lstStyle/>
          <a:p>
            <a:pPr marL="0" indent="0">
              <a:buNone/>
            </a:pPr>
            <a:r>
              <a:rPr lang="zh-CN" altLang="en-US" dirty="0"/>
              <a:t>亲职教育则指机构通过增进家园关系，加深对幼儿的理解，帮助家长增强其教养子女的能力，更好地承担起为人父母的角色职责，成为合格的父亲、母亲等。</a:t>
            </a:r>
          </a:p>
        </p:txBody>
      </p:sp>
    </p:spTree>
    <p:extLst>
      <p:ext uri="{BB962C8B-B14F-4D97-AF65-F5344CB8AC3E}">
        <p14:creationId xmlns:p14="http://schemas.microsoft.com/office/powerpoint/2010/main" val="24881839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C44F2-3006-B64D-FF2A-F1AEFA7A199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0E2A5A6-AD40-D334-032F-0605F0E525E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5EC2E6BB-EDFB-EC25-554F-CF479DB76341}"/>
              </a:ext>
            </a:extLst>
          </p:cNvPr>
          <p:cNvSpPr>
            <a:spLocks noGrp="1"/>
          </p:cNvSpPr>
          <p:nvPr>
            <p:ph idx="1"/>
          </p:nvPr>
        </p:nvSpPr>
        <p:spPr/>
        <p:txBody>
          <a:bodyPr>
            <a:normAutofit/>
          </a:bodyPr>
          <a:lstStyle/>
          <a:p>
            <a:pPr marL="0" indent="0">
              <a:buNone/>
            </a:pPr>
            <a:r>
              <a:rPr lang="zh-CN" altLang="en-US" dirty="0"/>
              <a:t>园长要特别注重对班级教师的指导。家长工作是班级保教工作的一个重要组成部分。大量最直接的工作是班级保教人员进行的。因此，需要引导他们认识这项工作的意义，明确内容要求，有计划地结合日常保教工作进行。</a:t>
            </a:r>
          </a:p>
        </p:txBody>
      </p:sp>
    </p:spTree>
    <p:extLst>
      <p:ext uri="{BB962C8B-B14F-4D97-AF65-F5344CB8AC3E}">
        <p14:creationId xmlns:p14="http://schemas.microsoft.com/office/powerpoint/2010/main" val="7338916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AC1DB-0C67-6DA7-76C0-980B3508790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6D4E18D-93B4-6594-CA9C-32F63DE046E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8453D533-850E-F4CE-8CDF-8953A57B918B}"/>
              </a:ext>
            </a:extLst>
          </p:cNvPr>
          <p:cNvSpPr>
            <a:spLocks noGrp="1"/>
          </p:cNvSpPr>
          <p:nvPr>
            <p:ph idx="1"/>
          </p:nvPr>
        </p:nvSpPr>
        <p:spPr/>
        <p:txBody>
          <a:bodyPr>
            <a:normAutofit/>
          </a:bodyPr>
          <a:lstStyle/>
          <a:p>
            <a:pPr marL="0" indent="0">
              <a:buNone/>
            </a:pPr>
            <a:r>
              <a:rPr lang="zh-CN" altLang="en-US" dirty="0"/>
              <a:t>要把家长工作作为教师工作的重要职责，并作为自我评价的内容之一，促进教师主动与家长沟通联系，协调相互关系。帮助和指导教师掌握家长工作的方式，学习与人交往和交流沟通的技能，要能根据不同家长的特点，从实际出发，采取适宜的方式，做好家长工作。</a:t>
            </a:r>
          </a:p>
        </p:txBody>
      </p:sp>
    </p:spTree>
    <p:extLst>
      <p:ext uri="{BB962C8B-B14F-4D97-AF65-F5344CB8AC3E}">
        <p14:creationId xmlns:p14="http://schemas.microsoft.com/office/powerpoint/2010/main" val="9289251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0EFE-89CF-A21C-57E2-2A89587DFB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6924CC-5410-8289-70F0-A40434259E3B}"/>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95BADDD0-340E-AF16-EA40-E3AFF60DA087}"/>
              </a:ext>
            </a:extLst>
          </p:cNvPr>
          <p:cNvSpPr>
            <a:spLocks noGrp="1"/>
          </p:cNvSpPr>
          <p:nvPr>
            <p:ph idx="1"/>
          </p:nvPr>
        </p:nvSpPr>
        <p:spPr/>
        <p:txBody>
          <a:bodyPr>
            <a:normAutofit/>
          </a:bodyPr>
          <a:lstStyle/>
          <a:p>
            <a:pPr marL="0" indent="0">
              <a:buNone/>
            </a:pPr>
            <a:r>
              <a:rPr lang="zh-CN" altLang="en-US" dirty="0"/>
              <a:t>园长对家长工作的指导，要增强针对性。当前，第一代独生子女已经成人，并进入幼儿教师的工作岗位，需要针对这些新生代教师的特点和家长工作存在的一些问题，加强指导。</a:t>
            </a:r>
          </a:p>
        </p:txBody>
      </p:sp>
    </p:spTree>
    <p:extLst>
      <p:ext uri="{BB962C8B-B14F-4D97-AF65-F5344CB8AC3E}">
        <p14:creationId xmlns:p14="http://schemas.microsoft.com/office/powerpoint/2010/main" val="24608604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AE4A-B19F-3051-1277-F818D2CF93C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8DBA2BF-7DE7-DBD5-B863-A18E84A6E1F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75E225C5-EDD2-CF51-A64A-18DEC821CBC9}"/>
              </a:ext>
            </a:extLst>
          </p:cNvPr>
          <p:cNvSpPr>
            <a:spLocks noGrp="1"/>
          </p:cNvSpPr>
          <p:nvPr>
            <p:ph idx="1"/>
          </p:nvPr>
        </p:nvSpPr>
        <p:spPr/>
        <p:txBody>
          <a:bodyPr>
            <a:normAutofit/>
          </a:bodyPr>
          <a:lstStyle/>
          <a:p>
            <a:pPr marL="0" indent="0">
              <a:buNone/>
            </a:pPr>
            <a:r>
              <a:rPr lang="zh-CN" altLang="en-US" dirty="0"/>
              <a:t>幼儿园迫切需要引导保教人员在正确认识和处理好与家长相互关系的同时，提高有关家教知识的专业素养，要将教师的家长工作能力特别是与家长交往的能力作为园本培训和教育视导的重要内容，结合幼儿园实际工作，不断培养提高。</a:t>
            </a:r>
          </a:p>
        </p:txBody>
      </p:sp>
    </p:spTree>
    <p:extLst>
      <p:ext uri="{BB962C8B-B14F-4D97-AF65-F5344CB8AC3E}">
        <p14:creationId xmlns:p14="http://schemas.microsoft.com/office/powerpoint/2010/main" val="7873299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6AD4-55A3-3E90-E7A9-43183E965CB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300B50-55FF-CDB4-D1B1-B873B5BAB8E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20BBF5D-2762-7C64-1092-9249A558C517}"/>
              </a:ext>
            </a:extLst>
          </p:cNvPr>
          <p:cNvSpPr>
            <a:spLocks noGrp="1"/>
          </p:cNvSpPr>
          <p:nvPr>
            <p:ph idx="1"/>
          </p:nvPr>
        </p:nvSpPr>
        <p:spPr/>
        <p:txBody>
          <a:bodyPr>
            <a:normAutofit/>
          </a:bodyPr>
          <a:lstStyle/>
          <a:p>
            <a:pPr marL="0" indent="0">
              <a:buNone/>
            </a:pPr>
            <a:r>
              <a:rPr lang="zh-CN" altLang="en-US" dirty="0"/>
              <a:t>园长本人也需要亲自做一些家长工作。如，平时可利用早晚迎送幼儿时间与家长接触，沟通信息；定期或不定期地召开小型家长座谈会，个别约见家长；</a:t>
            </a:r>
          </a:p>
        </p:txBody>
      </p:sp>
    </p:spTree>
    <p:extLst>
      <p:ext uri="{BB962C8B-B14F-4D97-AF65-F5344CB8AC3E}">
        <p14:creationId xmlns:p14="http://schemas.microsoft.com/office/powerpoint/2010/main" val="2626329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F8DCC-0C8A-2503-4450-FA14351C40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6FF8784-6FAB-77FF-C7BA-8B4FEC9B1B63}"/>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AC0B691E-097B-6CD8-D104-2138509EBF5D}"/>
              </a:ext>
            </a:extLst>
          </p:cNvPr>
          <p:cNvSpPr>
            <a:spLocks noGrp="1"/>
          </p:cNvSpPr>
          <p:nvPr>
            <p:ph idx="1"/>
          </p:nvPr>
        </p:nvSpPr>
        <p:spPr/>
        <p:txBody>
          <a:bodyPr>
            <a:normAutofit/>
          </a:bodyPr>
          <a:lstStyle/>
          <a:p>
            <a:pPr marL="0" indent="0">
              <a:buNone/>
            </a:pPr>
            <a:r>
              <a:rPr lang="zh-CN" altLang="en-US" dirty="0"/>
              <a:t>组织和开展家长委员会的工作等，指导家庭教育并征求意见，密切幼儿园与家长之间及家长相互之间的联系和协调关系；</a:t>
            </a:r>
          </a:p>
        </p:txBody>
      </p:sp>
    </p:spTree>
    <p:extLst>
      <p:ext uri="{BB962C8B-B14F-4D97-AF65-F5344CB8AC3E}">
        <p14:creationId xmlns:p14="http://schemas.microsoft.com/office/powerpoint/2010/main" val="9418360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802D-C449-FDBB-D6FF-0D468DBC888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4F57FFA-F5AC-8991-A593-8458A36343D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A1F0712-4322-67F3-2F44-899AEFBB4E70}"/>
              </a:ext>
            </a:extLst>
          </p:cNvPr>
          <p:cNvSpPr>
            <a:spLocks noGrp="1"/>
          </p:cNvSpPr>
          <p:nvPr>
            <p:ph idx="1"/>
          </p:nvPr>
        </p:nvSpPr>
        <p:spPr/>
        <p:txBody>
          <a:bodyPr>
            <a:normAutofit/>
          </a:bodyPr>
          <a:lstStyle/>
          <a:p>
            <a:pPr marL="0" indent="0">
              <a:buNone/>
            </a:pPr>
            <a:r>
              <a:rPr lang="zh-CN" altLang="en-US" dirty="0"/>
              <a:t>以及有针对性地解决一些问题，包括倾听家长的抱怨、解决和化解矛盾，在家长与教师之间搭建桥梁，求得相互理解和信任，从而有效地开展家长工作，不断改善幼儿园的教育服务质量。</a:t>
            </a:r>
          </a:p>
        </p:txBody>
      </p:sp>
    </p:spTree>
    <p:extLst>
      <p:ext uri="{BB962C8B-B14F-4D97-AF65-F5344CB8AC3E}">
        <p14:creationId xmlns:p14="http://schemas.microsoft.com/office/powerpoint/2010/main" val="25176675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C970F-55A5-F9F0-2893-32BEDDF09619}"/>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4E6A6F9A-B737-C51F-438B-43F84C30A0AC}"/>
              </a:ext>
            </a:extLst>
          </p:cNvPr>
          <p:cNvSpPr>
            <a:spLocks noGrp="1"/>
          </p:cNvSpPr>
          <p:nvPr>
            <p:ph type="title"/>
          </p:nvPr>
        </p:nvSpPr>
        <p:spPr/>
        <p:txBody>
          <a:bodyPr>
            <a:normAutofit/>
          </a:bodyPr>
          <a:lstStyle/>
          <a:p>
            <a:r>
              <a:rPr lang="zh-CN" altLang="en-US" dirty="0"/>
              <a:t>第二节  幼儿园与社区</a:t>
            </a:r>
          </a:p>
        </p:txBody>
      </p:sp>
    </p:spTree>
    <p:extLst>
      <p:ext uri="{BB962C8B-B14F-4D97-AF65-F5344CB8AC3E}">
        <p14:creationId xmlns:p14="http://schemas.microsoft.com/office/powerpoint/2010/main" val="22548799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562F0-F8DE-E61E-C5AF-9F03E23578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B65E8A-6A34-D89E-D9C5-6A4B6A391552}"/>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189BF0CD-E827-8183-7A69-D42554C3790C}"/>
              </a:ext>
            </a:extLst>
          </p:cNvPr>
          <p:cNvSpPr>
            <a:spLocks noGrp="1"/>
          </p:cNvSpPr>
          <p:nvPr>
            <p:ph idx="1"/>
          </p:nvPr>
        </p:nvSpPr>
        <p:spPr/>
        <p:txBody>
          <a:bodyPr>
            <a:normAutofit/>
          </a:bodyPr>
          <a:lstStyle/>
          <a:p>
            <a:pPr marL="0" indent="0">
              <a:buNone/>
            </a:pPr>
            <a:r>
              <a:rPr lang="zh-CN" altLang="en-US" dirty="0"/>
              <a:t>幼儿园总是处于一定的地域范围即社区之中，社区是幼儿园生存和发展的基本环境，是幼儿园管理活动所面临的社会现实。</a:t>
            </a:r>
          </a:p>
        </p:txBody>
      </p:sp>
    </p:spTree>
    <p:extLst>
      <p:ext uri="{BB962C8B-B14F-4D97-AF65-F5344CB8AC3E}">
        <p14:creationId xmlns:p14="http://schemas.microsoft.com/office/powerpoint/2010/main" val="31620654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18C79-9CF0-22FD-214A-1ADFF09DC7A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2BC1B8-BF84-463D-6891-F7CFCF57F3D8}"/>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C7248FE1-F51F-FECE-C221-58C99B70A77D}"/>
              </a:ext>
            </a:extLst>
          </p:cNvPr>
          <p:cNvSpPr>
            <a:spLocks noGrp="1"/>
          </p:cNvSpPr>
          <p:nvPr>
            <p:ph idx="1"/>
          </p:nvPr>
        </p:nvSpPr>
        <p:spPr/>
        <p:txBody>
          <a:bodyPr>
            <a:normAutofit/>
          </a:bodyPr>
          <a:lstStyle/>
          <a:p>
            <a:pPr marL="0" indent="0">
              <a:buNone/>
            </a:pPr>
            <a:r>
              <a:rPr lang="zh-CN" altLang="en-US" dirty="0"/>
              <a:t>一、社区与幼儿园</a:t>
            </a:r>
          </a:p>
          <a:p>
            <a:pPr marL="0" indent="0">
              <a:buNone/>
            </a:pPr>
            <a:r>
              <a:rPr lang="zh-CN" altLang="en-US" dirty="0"/>
              <a:t>社区是指共同地域范围生活的人群，这是在相对独立的地域中，以一定社会关系和生产关系为基础组织起来的共同生活的人口群体，是相对独立的地域社会，即社会区域共同体。</a:t>
            </a:r>
          </a:p>
        </p:txBody>
      </p:sp>
    </p:spTree>
    <p:extLst>
      <p:ext uri="{BB962C8B-B14F-4D97-AF65-F5344CB8AC3E}">
        <p14:creationId xmlns:p14="http://schemas.microsoft.com/office/powerpoint/2010/main" val="125648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E0FED-F652-3B4A-419A-C664D521553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E1D10B-BB68-926A-C818-E246CFAC0832}"/>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B2343B60-59A9-123B-D21A-90C6B2CD09E9}"/>
              </a:ext>
            </a:extLst>
          </p:cNvPr>
          <p:cNvSpPr>
            <a:spLocks noGrp="1"/>
          </p:cNvSpPr>
          <p:nvPr>
            <p:ph idx="1"/>
          </p:nvPr>
        </p:nvSpPr>
        <p:spPr/>
        <p:txBody>
          <a:bodyPr>
            <a:normAutofit/>
          </a:bodyPr>
          <a:lstStyle/>
          <a:p>
            <a:pPr marL="0" indent="0">
              <a:buNone/>
            </a:pPr>
            <a:r>
              <a:rPr lang="zh-CN" altLang="en-US" dirty="0"/>
              <a:t>强调与家长相互教育相互学习，而不在于如何教育家长，家庭与机构共同改善幼儿的成长环境，达到“家园同心”的和谐状态。</a:t>
            </a:r>
          </a:p>
        </p:txBody>
      </p:sp>
    </p:spTree>
    <p:extLst>
      <p:ext uri="{BB962C8B-B14F-4D97-AF65-F5344CB8AC3E}">
        <p14:creationId xmlns:p14="http://schemas.microsoft.com/office/powerpoint/2010/main" val="41460580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DD80-A713-4226-A317-C0BDD830B4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8E0C466-3913-4314-29A4-7232A61C37F9}"/>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847388C7-8615-2FC2-BB1A-9659D4BB4325}"/>
              </a:ext>
            </a:extLst>
          </p:cNvPr>
          <p:cNvSpPr>
            <a:spLocks noGrp="1"/>
          </p:cNvSpPr>
          <p:nvPr>
            <p:ph idx="1"/>
          </p:nvPr>
        </p:nvSpPr>
        <p:spPr/>
        <p:txBody>
          <a:bodyPr>
            <a:normAutofit/>
          </a:bodyPr>
          <a:lstStyle/>
          <a:p>
            <a:pPr marL="0" indent="0">
              <a:buNone/>
            </a:pPr>
            <a:r>
              <a:rPr lang="zh-CN" altLang="en-US" dirty="0"/>
              <a:t>社区的基本要素包括一定的地域、一定的生活服务设施、一定的行为规范和社会生活方式，以及地方乡土观念等。</a:t>
            </a:r>
            <a:endParaRPr lang="en-US" altLang="zh-CN" dirty="0"/>
          </a:p>
          <a:p>
            <a:pPr marL="0" indent="0">
              <a:buNone/>
            </a:pPr>
            <a:endParaRPr lang="zh-CN" altLang="en-US" dirty="0"/>
          </a:p>
        </p:txBody>
      </p:sp>
    </p:spTree>
    <p:extLst>
      <p:ext uri="{BB962C8B-B14F-4D97-AF65-F5344CB8AC3E}">
        <p14:creationId xmlns:p14="http://schemas.microsoft.com/office/powerpoint/2010/main" val="20784428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090C0-DC30-1532-5B9A-ABE1BCA61F3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6A8DD59-1B88-66EA-84AE-9AD7EBA59CB7}"/>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D158C81C-9EB7-FFC4-1BF8-CE55D7B12839}"/>
              </a:ext>
            </a:extLst>
          </p:cNvPr>
          <p:cNvSpPr>
            <a:spLocks noGrp="1"/>
          </p:cNvSpPr>
          <p:nvPr>
            <p:ph idx="1"/>
          </p:nvPr>
        </p:nvSpPr>
        <p:spPr/>
        <p:txBody>
          <a:bodyPr>
            <a:normAutofit/>
          </a:bodyPr>
          <a:lstStyle/>
          <a:p>
            <a:pPr marL="0" indent="0">
              <a:buNone/>
            </a:pPr>
            <a:r>
              <a:rPr lang="zh-CN" altLang="en-US" dirty="0"/>
              <a:t>在我们国家，最基层的社区单位就是城市中的街道里弄和农村的乡镇村庄。在这里生活的人们，由于受共同的社会政治、经济和文化的影响；</a:t>
            </a:r>
          </a:p>
        </p:txBody>
      </p:sp>
    </p:spTree>
    <p:extLst>
      <p:ext uri="{BB962C8B-B14F-4D97-AF65-F5344CB8AC3E}">
        <p14:creationId xmlns:p14="http://schemas.microsoft.com/office/powerpoint/2010/main" val="3069304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3BC6-D619-A9FB-0271-A8465CE671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3E13D2-9431-F895-DE07-53F0F6A2B031}"/>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5210AC08-F60B-6A7F-06D2-52DA7E823D51}"/>
              </a:ext>
            </a:extLst>
          </p:cNvPr>
          <p:cNvSpPr>
            <a:spLocks noGrp="1"/>
          </p:cNvSpPr>
          <p:nvPr>
            <p:ph idx="1"/>
          </p:nvPr>
        </p:nvSpPr>
        <p:spPr/>
        <p:txBody>
          <a:bodyPr>
            <a:normAutofit/>
          </a:bodyPr>
          <a:lstStyle/>
          <a:p>
            <a:pPr marL="0" indent="0">
              <a:buNone/>
            </a:pPr>
            <a:r>
              <a:rPr lang="zh-CN" altLang="en-US" dirty="0"/>
              <a:t>同时，由于共处于相同的地理环境中，因此就具有较大程度的社会一致性，形成了共同的利益和共同关心的问题。如，居住在一个地域范围的居民们都比较关心所处区域的公共服务状况、交通状况、孩子的入托和入学等。</a:t>
            </a:r>
          </a:p>
        </p:txBody>
      </p:sp>
    </p:spTree>
    <p:extLst>
      <p:ext uri="{BB962C8B-B14F-4D97-AF65-F5344CB8AC3E}">
        <p14:creationId xmlns:p14="http://schemas.microsoft.com/office/powerpoint/2010/main" val="9800936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26EB2-D95C-B821-3781-0636ACBC3C1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FC370F-CA26-F207-2503-2F1AE9923749}"/>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C1AB636B-9999-2426-E9C5-8BF2A0BBA4A0}"/>
              </a:ext>
            </a:extLst>
          </p:cNvPr>
          <p:cNvSpPr>
            <a:spLocks noGrp="1"/>
          </p:cNvSpPr>
          <p:nvPr>
            <p:ph idx="1"/>
          </p:nvPr>
        </p:nvSpPr>
        <p:spPr/>
        <p:txBody>
          <a:bodyPr>
            <a:normAutofit/>
          </a:bodyPr>
          <a:lstStyle/>
          <a:p>
            <a:pPr marL="0" indent="0">
              <a:buNone/>
            </a:pPr>
            <a:r>
              <a:rPr lang="zh-CN" altLang="en-US" dirty="0"/>
              <a:t>教育作为一种社会现象是社区生活的有机组成部分。幼儿教育从来就具有地方性、地域性特点，是一种社区性的教育，是地方性社会公益服务设施。幼儿教育主要是由所在社区而不是依靠国家和专门教育机构兴办的，是在社区由各方面力量的参与、支持下建立起来的。</a:t>
            </a:r>
          </a:p>
        </p:txBody>
      </p:sp>
    </p:spTree>
    <p:extLst>
      <p:ext uri="{BB962C8B-B14F-4D97-AF65-F5344CB8AC3E}">
        <p14:creationId xmlns:p14="http://schemas.microsoft.com/office/powerpoint/2010/main" val="657062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A15E2-1C81-2C6E-BE99-602DFF6218C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5E0B3B-D31E-C228-A2CC-8842DDDF6576}"/>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2CC20D5C-AB62-FEE6-0393-AE35C723BF68}"/>
              </a:ext>
            </a:extLst>
          </p:cNvPr>
          <p:cNvSpPr>
            <a:spLocks noGrp="1"/>
          </p:cNvSpPr>
          <p:nvPr>
            <p:ph idx="1"/>
          </p:nvPr>
        </p:nvSpPr>
        <p:spPr/>
        <p:txBody>
          <a:bodyPr>
            <a:normAutofit/>
          </a:bodyPr>
          <a:lstStyle/>
          <a:p>
            <a:pPr marL="0" indent="0">
              <a:buNone/>
            </a:pPr>
            <a:r>
              <a:rPr lang="zh-CN" altLang="en-US" dirty="0"/>
              <a:t>我国城乡各类幼儿园中，很大一部分是由乡镇、街道等社区机构兴办的，或是由所在单位部门兴办。社区通过多种渠道筹措办园经费、组织教育资源，如街道或乡镇财政适当拨款，由社区内各集团、企业、个人出资；多方面筹募经费，借助或利用社区内的人力、物力等，根据当地实际条件和社区群众的需要，兴办各种类型的幼儿园。</a:t>
            </a:r>
          </a:p>
        </p:txBody>
      </p:sp>
    </p:spTree>
    <p:extLst>
      <p:ext uri="{BB962C8B-B14F-4D97-AF65-F5344CB8AC3E}">
        <p14:creationId xmlns:p14="http://schemas.microsoft.com/office/powerpoint/2010/main" val="1173619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2A88-D146-CD00-C4BA-46FD34E6FA3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67BD241-4E2C-F270-73E3-77AC2A99BA32}"/>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D12F1ABD-FA01-6E5B-009D-5B1E295A70DE}"/>
              </a:ext>
            </a:extLst>
          </p:cNvPr>
          <p:cNvSpPr>
            <a:spLocks noGrp="1"/>
          </p:cNvSpPr>
          <p:nvPr>
            <p:ph idx="1"/>
          </p:nvPr>
        </p:nvSpPr>
        <p:spPr/>
        <p:txBody>
          <a:bodyPr>
            <a:normAutofit/>
          </a:bodyPr>
          <a:lstStyle/>
          <a:p>
            <a:pPr marL="0" indent="0">
              <a:buNone/>
            </a:pPr>
            <a:r>
              <a:rPr lang="zh-CN" altLang="en-US" dirty="0"/>
              <a:t>社区的地方特性，其所特有的自然地理环境、经济文化、社会风气、民俗传统及生活方式、习惯等必然会对本社区内的幼儿教育产生影响，因而赋予其地方性特征。</a:t>
            </a:r>
          </a:p>
        </p:txBody>
      </p:sp>
    </p:spTree>
    <p:extLst>
      <p:ext uri="{BB962C8B-B14F-4D97-AF65-F5344CB8AC3E}">
        <p14:creationId xmlns:p14="http://schemas.microsoft.com/office/powerpoint/2010/main" val="9940777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52802-B73B-29FB-3B03-29506E0E201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D2044CE-C556-9913-8FBA-D23750450047}"/>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32ED804C-C823-817F-010D-F9A333BBCB37}"/>
              </a:ext>
            </a:extLst>
          </p:cNvPr>
          <p:cNvSpPr>
            <a:spLocks noGrp="1"/>
          </p:cNvSpPr>
          <p:nvPr>
            <p:ph idx="1"/>
          </p:nvPr>
        </p:nvSpPr>
        <p:spPr/>
        <p:txBody>
          <a:bodyPr>
            <a:normAutofit/>
          </a:bodyPr>
          <a:lstStyle/>
          <a:p>
            <a:pPr marL="0" indent="0">
              <a:buNone/>
            </a:pPr>
            <a:r>
              <a:rPr lang="zh-CN" altLang="en-US" dirty="0"/>
              <a:t>所在社区的幼儿园和各种形式的幼教设施直接为满足社区居民子女受教育的需要，为解除家长的后顾之忧，使之安心工作提供服务。</a:t>
            </a:r>
          </a:p>
        </p:txBody>
      </p:sp>
    </p:spTree>
    <p:extLst>
      <p:ext uri="{BB962C8B-B14F-4D97-AF65-F5344CB8AC3E}">
        <p14:creationId xmlns:p14="http://schemas.microsoft.com/office/powerpoint/2010/main" val="8941279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81DAA-EAC5-40FD-8D5A-1D51497E573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B9B451D-B62A-E201-A0E9-50C96E70DB3C}"/>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4BE5B9D9-BBCC-9E68-0D4E-EBDA633CE62F}"/>
              </a:ext>
            </a:extLst>
          </p:cNvPr>
          <p:cNvSpPr>
            <a:spLocks noGrp="1"/>
          </p:cNvSpPr>
          <p:nvPr>
            <p:ph idx="1"/>
          </p:nvPr>
        </p:nvSpPr>
        <p:spPr/>
        <p:txBody>
          <a:bodyPr>
            <a:normAutofit/>
          </a:bodyPr>
          <a:lstStyle/>
          <a:p>
            <a:pPr marL="0" indent="0">
              <a:buNone/>
            </a:pPr>
            <a:r>
              <a:rPr lang="zh-CN" altLang="en-US" dirty="0"/>
              <a:t>在我国，社会力量是办园的主体，主要是由社区兴办幼儿教育，举办幼儿园，社区为幼教事业发展提供条件和资源；而幼儿教育的发展又直接为满足社区需要促进其发展服务。幼儿园与所在社区自然地体现出一种双向互动、相互服务的关系。</a:t>
            </a:r>
          </a:p>
        </p:txBody>
      </p:sp>
    </p:spTree>
    <p:extLst>
      <p:ext uri="{BB962C8B-B14F-4D97-AF65-F5344CB8AC3E}">
        <p14:creationId xmlns:p14="http://schemas.microsoft.com/office/powerpoint/2010/main" val="23006661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C7750-5A2B-B6BE-B8C8-3DA7B2E3327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DB90D1-0BC8-FE97-83B4-7B6C866BCFE6}"/>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08A0E729-DB40-0876-A852-1CDFEB84FB9B}"/>
              </a:ext>
            </a:extLst>
          </p:cNvPr>
          <p:cNvSpPr>
            <a:spLocks noGrp="1"/>
          </p:cNvSpPr>
          <p:nvPr>
            <p:ph idx="1"/>
          </p:nvPr>
        </p:nvSpPr>
        <p:spPr/>
        <p:txBody>
          <a:bodyPr>
            <a:normAutofit/>
          </a:bodyPr>
          <a:lstStyle/>
          <a:p>
            <a:pPr marL="0" indent="0">
              <a:buNone/>
            </a:pPr>
            <a:r>
              <a:rPr lang="zh-CN" altLang="en-US" dirty="0"/>
              <a:t>随着社会发展与教育改革的深入，幼儿教育社会化、社区化，也即幼儿教育与社会、社区密切联系融合正在成为历史的必然。这也是世界幼教发展呈现的前景或趋向。</a:t>
            </a:r>
          </a:p>
        </p:txBody>
      </p:sp>
    </p:spTree>
    <p:extLst>
      <p:ext uri="{BB962C8B-B14F-4D97-AF65-F5344CB8AC3E}">
        <p14:creationId xmlns:p14="http://schemas.microsoft.com/office/powerpoint/2010/main" val="6542789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CECFB-195A-C958-CB61-BE6B9437620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0AD98F-1B45-D761-A71B-8933A25D1A90}"/>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7B7EDC96-BAAE-487D-DBDD-A6618C32F2FC}"/>
              </a:ext>
            </a:extLst>
          </p:cNvPr>
          <p:cNvSpPr>
            <a:spLocks noGrp="1"/>
          </p:cNvSpPr>
          <p:nvPr>
            <p:ph idx="1"/>
          </p:nvPr>
        </p:nvSpPr>
        <p:spPr/>
        <p:txBody>
          <a:bodyPr>
            <a:normAutofit/>
          </a:bodyPr>
          <a:lstStyle/>
          <a:p>
            <a:pPr marL="0" indent="0">
              <a:buNone/>
            </a:pPr>
            <a:r>
              <a:rPr lang="zh-CN" altLang="en-US" dirty="0"/>
              <a:t>如果说在计划经济体制下，我国社区学前教育是一种初级形态的社区教育，那么当前市场经济条件下，我国社区学前教育就已经成为幼儿教育事业的发展和管理的必然选择。</a:t>
            </a:r>
          </a:p>
        </p:txBody>
      </p:sp>
    </p:spTree>
    <p:extLst>
      <p:ext uri="{BB962C8B-B14F-4D97-AF65-F5344CB8AC3E}">
        <p14:creationId xmlns:p14="http://schemas.microsoft.com/office/powerpoint/2010/main" val="243278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484C-1A87-6C37-1137-452941450FC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BBEA473-8A8C-77CA-E089-1BF409D4E80C}"/>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077E9C7-A5E7-F433-FB0A-1E787A283F72}"/>
              </a:ext>
            </a:extLst>
          </p:cNvPr>
          <p:cNvSpPr>
            <a:spLocks noGrp="1"/>
          </p:cNvSpPr>
          <p:nvPr>
            <p:ph idx="1"/>
          </p:nvPr>
        </p:nvSpPr>
        <p:spPr/>
        <p:txBody>
          <a:bodyPr>
            <a:normAutofit/>
          </a:bodyPr>
          <a:lstStyle/>
          <a:p>
            <a:pPr marL="0" indent="0">
              <a:buNone/>
            </a:pPr>
            <a:r>
              <a:rPr lang="zh-CN" altLang="en-US" dirty="0"/>
              <a:t>本教材提到的幼儿园家长工作在一定程度上涵盖了家长参与和对家长的指导教育，基本上是在同一意义上使用，不作严格区分。</a:t>
            </a:r>
          </a:p>
          <a:p>
            <a:pPr marL="0" indent="0">
              <a:buNone/>
            </a:pPr>
            <a:r>
              <a:rPr lang="zh-CN" altLang="en-US" dirty="0"/>
              <a:t>幼儿园及其保教工作人员与幼儿家庭、家长的关系，一方面体现为教育的合作者，同时又是教育服务者与服务对象的关系。</a:t>
            </a:r>
          </a:p>
        </p:txBody>
      </p:sp>
    </p:spTree>
    <p:extLst>
      <p:ext uri="{BB962C8B-B14F-4D97-AF65-F5344CB8AC3E}">
        <p14:creationId xmlns:p14="http://schemas.microsoft.com/office/powerpoint/2010/main" val="19911799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77E55-3A83-4DF5-C8BD-A889F5491B4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3F00D5F-6D2E-1BBD-007E-C7E2F5E4DA4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B708F738-C8E3-2CC8-E43F-4CA467B01D32}"/>
              </a:ext>
            </a:extLst>
          </p:cNvPr>
          <p:cNvSpPr>
            <a:spLocks noGrp="1"/>
          </p:cNvSpPr>
          <p:nvPr>
            <p:ph idx="1"/>
          </p:nvPr>
        </p:nvSpPr>
        <p:spPr/>
        <p:txBody>
          <a:bodyPr>
            <a:normAutofit/>
          </a:bodyPr>
          <a:lstStyle/>
          <a:p>
            <a:pPr marL="0" indent="0">
              <a:buNone/>
            </a:pPr>
            <a:r>
              <a:rPr lang="zh-CN" altLang="en-US" dirty="0"/>
              <a:t>二、幼儿园与所在社区的融合与双向服务</a:t>
            </a:r>
          </a:p>
          <a:p>
            <a:pPr marL="0" indent="0">
              <a:buNone/>
            </a:pPr>
            <a:r>
              <a:rPr lang="en-US" altLang="zh-CN" dirty="0"/>
              <a:t>1996</a:t>
            </a:r>
            <a:r>
              <a:rPr lang="zh-CN" altLang="en-US" dirty="0"/>
              <a:t>年颁布的</a:t>
            </a:r>
            <a:r>
              <a:rPr lang="en-US" altLang="zh-CN" dirty="0"/>
              <a:t>《</a:t>
            </a:r>
            <a:r>
              <a:rPr lang="zh-CN" altLang="en-US" dirty="0"/>
              <a:t>幼儿园工作规程</a:t>
            </a:r>
            <a:r>
              <a:rPr lang="en-US" altLang="zh-CN" dirty="0"/>
              <a:t>》</a:t>
            </a:r>
            <a:r>
              <a:rPr lang="zh-CN" altLang="en-US" dirty="0"/>
              <a:t>就提出了有关幼儿园与社区关系的内容，</a:t>
            </a:r>
            <a:r>
              <a:rPr lang="en-US" altLang="zh-CN" dirty="0"/>
              <a:t>2016</a:t>
            </a:r>
            <a:r>
              <a:rPr lang="zh-CN" altLang="en-US" dirty="0"/>
              <a:t>年修订后的文件进一步强调了“幼儿园应当加强与社区的联系与合作，面向社区宣传科学育儿知识，开展灵活多样的公益性早期教育服务，争取社区对幼儿园的多方面支持”。这反映了幼儿教育改革的需要和教育发展的趋向。</a:t>
            </a:r>
          </a:p>
        </p:txBody>
      </p:sp>
    </p:spTree>
    <p:extLst>
      <p:ext uri="{BB962C8B-B14F-4D97-AF65-F5344CB8AC3E}">
        <p14:creationId xmlns:p14="http://schemas.microsoft.com/office/powerpoint/2010/main" val="793689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75949-2E02-1285-8589-7E9C9DF461F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48598EF-2F6A-2ACA-8B11-FE84072E3301}"/>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769B5B67-DE63-8C07-D3DD-D839D5220E12}"/>
              </a:ext>
            </a:extLst>
          </p:cNvPr>
          <p:cNvSpPr>
            <a:spLocks noGrp="1"/>
          </p:cNvSpPr>
          <p:nvPr>
            <p:ph idx="1"/>
          </p:nvPr>
        </p:nvSpPr>
        <p:spPr/>
        <p:txBody>
          <a:bodyPr>
            <a:normAutofit/>
          </a:bodyPr>
          <a:lstStyle/>
          <a:p>
            <a:pPr marL="0" indent="0">
              <a:buNone/>
            </a:pPr>
            <a:r>
              <a:rPr lang="zh-CN" altLang="en-US" dirty="0"/>
              <a:t>幼儿园管理者要改变以往关门办教育的倾向，正确认识幼儿园与当地社区之间互惠互利的双向服务关系；注重发挥幼儿园作为公共关系的主体发挥公共关系的管理职能，考虑幼儿园所处的社区环境，以及有着共同利益（实际的与潜在的）关系的社区公众的需要。</a:t>
            </a:r>
          </a:p>
        </p:txBody>
      </p:sp>
    </p:spTree>
    <p:extLst>
      <p:ext uri="{BB962C8B-B14F-4D97-AF65-F5344CB8AC3E}">
        <p14:creationId xmlns:p14="http://schemas.microsoft.com/office/powerpoint/2010/main" val="19533691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6BB62-849E-8F6F-3C0D-5C2642A99C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AAED8D6-6F71-4AFE-361C-5448743AB283}"/>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C4754D6-7692-31DC-CB2D-2466F228ECF8}"/>
              </a:ext>
            </a:extLst>
          </p:cNvPr>
          <p:cNvSpPr>
            <a:spLocks noGrp="1"/>
          </p:cNvSpPr>
          <p:nvPr>
            <p:ph idx="1"/>
          </p:nvPr>
        </p:nvSpPr>
        <p:spPr/>
        <p:txBody>
          <a:bodyPr>
            <a:normAutofit/>
          </a:bodyPr>
          <a:lstStyle/>
          <a:p>
            <a:pPr marL="0" indent="0">
              <a:buNone/>
            </a:pPr>
            <a:r>
              <a:rPr lang="zh-CN" altLang="en-US" dirty="0"/>
              <a:t>加强对外交往沟通，主动协调，在幼儿园与当地社区间建立起相互理解、信任支持与合作的关系，为幼儿园的生存和运转创造较好的条件，使幼儿教育能够融入所在社区，与社区相互促进，同步发展。</a:t>
            </a:r>
          </a:p>
        </p:txBody>
      </p:sp>
    </p:spTree>
    <p:extLst>
      <p:ext uri="{BB962C8B-B14F-4D97-AF65-F5344CB8AC3E}">
        <p14:creationId xmlns:p14="http://schemas.microsoft.com/office/powerpoint/2010/main" val="37828688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33741-472C-6FA3-4ED0-113BA623BB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6D2E32C-A3EF-C043-3FDE-E41F39AF15A2}"/>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91C627E-320B-2DE2-7941-72D8C194040F}"/>
              </a:ext>
            </a:extLst>
          </p:cNvPr>
          <p:cNvSpPr>
            <a:spLocks noGrp="1"/>
          </p:cNvSpPr>
          <p:nvPr>
            <p:ph idx="1"/>
          </p:nvPr>
        </p:nvSpPr>
        <p:spPr/>
        <p:txBody>
          <a:bodyPr>
            <a:normAutofit/>
          </a:bodyPr>
          <a:lstStyle/>
          <a:p>
            <a:pPr marL="0" indent="0">
              <a:buNone/>
            </a:pPr>
            <a:r>
              <a:rPr lang="zh-CN" altLang="en-US" dirty="0"/>
              <a:t>幼儿园作为专业教育机构和公共关系主体，在与社区交往中，需要注重这样几方面内容：一是发掘社区资源，争取社区公众对幼儿教育的支持，二是积极主动为社区提供有效服务。再有，就是搞好社会协调，发挥整体效益。</a:t>
            </a:r>
          </a:p>
        </p:txBody>
      </p:sp>
    </p:spTree>
    <p:extLst>
      <p:ext uri="{BB962C8B-B14F-4D97-AF65-F5344CB8AC3E}">
        <p14:creationId xmlns:p14="http://schemas.microsoft.com/office/powerpoint/2010/main" val="38863052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EE95-B91B-314A-514A-51CE548546B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09B34B0-C289-BA85-D4A0-845ED3AA31D9}"/>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4B72C77-FF8C-648E-39D1-288FC1D33713}"/>
              </a:ext>
            </a:extLst>
          </p:cNvPr>
          <p:cNvSpPr>
            <a:spLocks noGrp="1"/>
          </p:cNvSpPr>
          <p:nvPr>
            <p:ph idx="1"/>
          </p:nvPr>
        </p:nvSpPr>
        <p:spPr/>
        <p:txBody>
          <a:bodyPr>
            <a:normAutofit/>
          </a:bodyPr>
          <a:lstStyle/>
          <a:p>
            <a:pPr marL="0" indent="0">
              <a:buNone/>
            </a:pPr>
            <a:r>
              <a:rPr lang="zh-CN" altLang="en-US" dirty="0"/>
              <a:t>（一）发掘社区资源，争取社区公众对幼儿教育的支持和参与</a:t>
            </a:r>
          </a:p>
          <a:p>
            <a:pPr marL="0" indent="0">
              <a:buNone/>
            </a:pPr>
            <a:r>
              <a:rPr lang="zh-CN" altLang="en-US" dirty="0"/>
              <a:t>学前教育发展的资源在社会和社区，要密切与社区的联系，充分发掘和利用社区教育资源，为幼儿园的发展提供良好的环境和条件，并争取多方面力量的支持。</a:t>
            </a:r>
          </a:p>
        </p:txBody>
      </p:sp>
    </p:spTree>
    <p:extLst>
      <p:ext uri="{BB962C8B-B14F-4D97-AF65-F5344CB8AC3E}">
        <p14:creationId xmlns:p14="http://schemas.microsoft.com/office/powerpoint/2010/main" val="19627683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7594A-3740-E9CB-E778-EA76C821369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2349D0-09BA-B3DD-425A-2C1E9BD7D94A}"/>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72458736-2CB7-340B-023A-E57A497029DB}"/>
              </a:ext>
            </a:extLst>
          </p:cNvPr>
          <p:cNvSpPr>
            <a:spLocks noGrp="1"/>
          </p:cNvSpPr>
          <p:nvPr>
            <p:ph idx="1"/>
          </p:nvPr>
        </p:nvSpPr>
        <p:spPr/>
        <p:txBody>
          <a:bodyPr>
            <a:normAutofit/>
          </a:bodyPr>
          <a:lstStyle/>
          <a:p>
            <a:pPr marL="0" indent="0">
              <a:buNone/>
            </a:pPr>
            <a:r>
              <a:rPr lang="zh-CN" altLang="en-US" dirty="0"/>
              <a:t>幼儿园要注意争取广大家长及社区各方面人力、物力、财力、智力等的支持帮助，努力办好幼儿园，提高教育质量，为家长和社会提供更好的服务。</a:t>
            </a:r>
          </a:p>
        </p:txBody>
      </p:sp>
    </p:spTree>
    <p:extLst>
      <p:ext uri="{BB962C8B-B14F-4D97-AF65-F5344CB8AC3E}">
        <p14:creationId xmlns:p14="http://schemas.microsoft.com/office/powerpoint/2010/main" val="5902167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D88E7-AFEF-A4F1-56ED-CE3C634D249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1D4715C-B343-2C41-2841-21FC1181D48E}"/>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47BF1E10-E30A-3A39-32D8-D983BEF4BB45}"/>
              </a:ext>
            </a:extLst>
          </p:cNvPr>
          <p:cNvSpPr>
            <a:spLocks noGrp="1"/>
          </p:cNvSpPr>
          <p:nvPr>
            <p:ph idx="1"/>
          </p:nvPr>
        </p:nvSpPr>
        <p:spPr/>
        <p:txBody>
          <a:bodyPr>
            <a:normAutofit/>
          </a:bodyPr>
          <a:lstStyle/>
          <a:p>
            <a:pPr marL="0" indent="0">
              <a:buNone/>
            </a:pPr>
            <a:r>
              <a:rPr lang="en-US" altLang="zh-CN" dirty="0"/>
              <a:t>1</a:t>
            </a:r>
            <a:r>
              <a:rPr lang="zh-CN" altLang="en-US" dirty="0"/>
              <a:t>．组织利用社区人力及智力资源</a:t>
            </a:r>
          </a:p>
          <a:p>
            <a:pPr marL="0" indent="0">
              <a:buNone/>
            </a:pPr>
            <a:r>
              <a:rPr lang="zh-CN" altLang="en-US" dirty="0"/>
              <a:t>吸收热心学前教育或学有专长的家长和社区人士来园，发挥其智力或特长优势，协助教师组织幼儿的活动，传授专门知识技能等，这种方式对扩大孩子们的社会接触，增长见识很有益处。</a:t>
            </a:r>
          </a:p>
        </p:txBody>
      </p:sp>
    </p:spTree>
    <p:extLst>
      <p:ext uri="{BB962C8B-B14F-4D97-AF65-F5344CB8AC3E}">
        <p14:creationId xmlns:p14="http://schemas.microsoft.com/office/powerpoint/2010/main" val="341811055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FB5FC-E181-7289-A9AD-7B99B5C66D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92B290-684E-0E7B-6ECD-1E5EFFB189E5}"/>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0DB34F0D-71E6-0ACF-C2CF-A45927111818}"/>
              </a:ext>
            </a:extLst>
          </p:cNvPr>
          <p:cNvSpPr>
            <a:spLocks noGrp="1"/>
          </p:cNvSpPr>
          <p:nvPr>
            <p:ph idx="1"/>
          </p:nvPr>
        </p:nvSpPr>
        <p:spPr/>
        <p:txBody>
          <a:bodyPr>
            <a:normAutofit/>
          </a:bodyPr>
          <a:lstStyle/>
          <a:p>
            <a:pPr marL="0" indent="0">
              <a:buNone/>
            </a:pPr>
            <a:r>
              <a:rPr lang="zh-CN" altLang="en-US" dirty="0"/>
              <a:t>又可以发挥退休老教师的余热，担当幼儿园的保教指导，现场培训年轻保教人员或是为地域内家长办培训班，宣传科学育儿的知识方法。</a:t>
            </a:r>
          </a:p>
        </p:txBody>
      </p:sp>
    </p:spTree>
    <p:extLst>
      <p:ext uri="{BB962C8B-B14F-4D97-AF65-F5344CB8AC3E}">
        <p14:creationId xmlns:p14="http://schemas.microsoft.com/office/powerpoint/2010/main" val="24174370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C96C3-C55B-4E64-F5B4-9E06B804081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797AF73-EB23-1C7F-B66D-FE951C98D6B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00328D9C-48A3-5A3F-4FFE-022860F4CBC1}"/>
              </a:ext>
            </a:extLst>
          </p:cNvPr>
          <p:cNvSpPr>
            <a:spLocks noGrp="1"/>
          </p:cNvSpPr>
          <p:nvPr>
            <p:ph idx="1"/>
          </p:nvPr>
        </p:nvSpPr>
        <p:spPr/>
        <p:txBody>
          <a:bodyPr>
            <a:normAutofit/>
          </a:bodyPr>
          <a:lstStyle/>
          <a:p>
            <a:pPr marL="0" indent="0">
              <a:buNone/>
            </a:pPr>
            <a:r>
              <a:rPr lang="en-US" altLang="zh-CN" dirty="0"/>
              <a:t>2</a:t>
            </a:r>
            <a:r>
              <a:rPr lang="zh-CN" altLang="en-US" dirty="0"/>
              <a:t>．发掘社区物力资源，创造有利于园所教育的条件</a:t>
            </a:r>
          </a:p>
          <a:p>
            <a:pPr marL="0" indent="0">
              <a:buNone/>
            </a:pPr>
            <a:r>
              <a:rPr lang="zh-CN" altLang="en-US" dirty="0"/>
              <a:t>社区内的部门或企业公司常常会有一些闲置剩余物资、边角料、废旧物品等，幼儿园可以加以收集，在符合卫生和安全要求的前提下，变废为宝，作为孩子们的活动材料；</a:t>
            </a:r>
          </a:p>
        </p:txBody>
      </p:sp>
    </p:spTree>
    <p:extLst>
      <p:ext uri="{BB962C8B-B14F-4D97-AF65-F5344CB8AC3E}">
        <p14:creationId xmlns:p14="http://schemas.microsoft.com/office/powerpoint/2010/main" val="36220093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01BA0-CE43-ACA6-C71C-F5E7ED5EFE2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C26CA5-2AAC-A36F-64DE-02BEC0D418DB}"/>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7E4E88AA-3A0C-E0AC-9306-33C2A3B50297}"/>
              </a:ext>
            </a:extLst>
          </p:cNvPr>
          <p:cNvSpPr>
            <a:spLocks noGrp="1"/>
          </p:cNvSpPr>
          <p:nvPr>
            <p:ph idx="1"/>
          </p:nvPr>
        </p:nvSpPr>
        <p:spPr/>
        <p:txBody>
          <a:bodyPr>
            <a:normAutofit/>
          </a:bodyPr>
          <a:lstStyle/>
          <a:p>
            <a:pPr marL="0" indent="0">
              <a:buNone/>
            </a:pPr>
            <a:r>
              <a:rPr lang="zh-CN" altLang="en-US" dirty="0"/>
              <a:t>空间场地窄小的幼儿园，可以将社区公共设施如街道广场、儿童乐园等环境条件，加以利用，开展户外活动；农村幼儿园可以充分利用广阔的田野、丰富的乡土材料等得天独厚的自然环境条件开展教育活动。</a:t>
            </a:r>
          </a:p>
        </p:txBody>
      </p:sp>
    </p:spTree>
    <p:extLst>
      <p:ext uri="{BB962C8B-B14F-4D97-AF65-F5344CB8AC3E}">
        <p14:creationId xmlns:p14="http://schemas.microsoft.com/office/powerpoint/2010/main" val="376864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7B7E-3311-8DAA-6EAB-384A3FF364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114CBC-526A-EA40-1E66-B2BA72A9209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88FC076-58FD-C348-4248-BCA29AE971DE}"/>
              </a:ext>
            </a:extLst>
          </p:cNvPr>
          <p:cNvSpPr>
            <a:spLocks noGrp="1"/>
          </p:cNvSpPr>
          <p:nvPr>
            <p:ph idx="1"/>
          </p:nvPr>
        </p:nvSpPr>
        <p:spPr/>
        <p:txBody>
          <a:bodyPr>
            <a:normAutofit/>
          </a:bodyPr>
          <a:lstStyle/>
          <a:p>
            <a:pPr marL="0" indent="0">
              <a:buNone/>
            </a:pPr>
            <a:r>
              <a:rPr lang="zh-CN" altLang="en-US" dirty="0"/>
              <a:t>（二）幼儿园家长工作的意义</a:t>
            </a:r>
          </a:p>
          <a:p>
            <a:pPr marL="0" indent="0">
              <a:buNone/>
            </a:pPr>
            <a:r>
              <a:rPr lang="en-US" altLang="zh-CN" dirty="0"/>
              <a:t>1</a:t>
            </a:r>
            <a:r>
              <a:rPr lang="zh-CN" altLang="en-US" dirty="0"/>
              <a:t>．通过家长工作，使家园配合一致，促进幼儿健康成长</a:t>
            </a:r>
          </a:p>
          <a:p>
            <a:pPr marL="0" indent="0">
              <a:buNone/>
            </a:pPr>
            <a:r>
              <a:rPr lang="en-US" altLang="zh-CN" dirty="0"/>
              <a:t>《</a:t>
            </a:r>
            <a:r>
              <a:rPr lang="zh-CN" altLang="en-US" dirty="0"/>
              <a:t>幼儿园工作规程</a:t>
            </a:r>
            <a:r>
              <a:rPr lang="en-US" altLang="zh-CN" dirty="0"/>
              <a:t>》</a:t>
            </a:r>
            <a:r>
              <a:rPr lang="zh-CN" altLang="en-US" dirty="0"/>
              <a:t>第</a:t>
            </a:r>
            <a:r>
              <a:rPr lang="en-US" altLang="zh-CN" dirty="0"/>
              <a:t>52</a:t>
            </a:r>
            <a:r>
              <a:rPr lang="zh-CN" altLang="en-US" dirty="0"/>
              <a:t>条规定：“幼儿园应当主动与幼儿家庭沟通合作，为家长提供科学育儿宣传指导，帮助家长创设良好的家庭教育环境，共同担负教育幼儿的任务。”</a:t>
            </a:r>
          </a:p>
        </p:txBody>
      </p:sp>
    </p:spTree>
    <p:extLst>
      <p:ext uri="{BB962C8B-B14F-4D97-AF65-F5344CB8AC3E}">
        <p14:creationId xmlns:p14="http://schemas.microsoft.com/office/powerpoint/2010/main" val="21181732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939DC-7C65-8E62-065A-6C65B8F7EB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62433C-89F1-7D71-AFE6-48603463BE53}"/>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D378504-3BF9-0847-A326-E7C5BDA9161A}"/>
              </a:ext>
            </a:extLst>
          </p:cNvPr>
          <p:cNvSpPr>
            <a:spLocks noGrp="1"/>
          </p:cNvSpPr>
          <p:nvPr>
            <p:ph idx="1"/>
          </p:nvPr>
        </p:nvSpPr>
        <p:spPr/>
        <p:txBody>
          <a:bodyPr>
            <a:normAutofit/>
          </a:bodyPr>
          <a:lstStyle/>
          <a:p>
            <a:pPr marL="0" indent="0">
              <a:buNone/>
            </a:pPr>
            <a:r>
              <a:rPr lang="zh-CN" altLang="en-US" dirty="0"/>
              <a:t>幼儿园正常运转的经费主要来自于社区内的团体与个人。应基于教育成本核算与幼儿园再发展的需要，遵循国家有关政策，确立合理的收费标准和额度。</a:t>
            </a:r>
          </a:p>
        </p:txBody>
      </p:sp>
    </p:spTree>
    <p:extLst>
      <p:ext uri="{BB962C8B-B14F-4D97-AF65-F5344CB8AC3E}">
        <p14:creationId xmlns:p14="http://schemas.microsoft.com/office/powerpoint/2010/main" val="17747564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DB67E-EAB7-ABE9-4420-DE7717E4A29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2D68820-0E8C-1513-81FD-E34D7367621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4D4E72B8-15A7-1867-B3E3-6350CF918AEE}"/>
              </a:ext>
            </a:extLst>
          </p:cNvPr>
          <p:cNvSpPr>
            <a:spLocks noGrp="1"/>
          </p:cNvSpPr>
          <p:nvPr>
            <p:ph idx="1"/>
          </p:nvPr>
        </p:nvSpPr>
        <p:spPr/>
        <p:txBody>
          <a:bodyPr>
            <a:normAutofit/>
          </a:bodyPr>
          <a:lstStyle/>
          <a:p>
            <a:pPr marL="0" indent="0">
              <a:buNone/>
            </a:pPr>
            <a:r>
              <a:rPr lang="zh-CN" altLang="en-US" dirty="0"/>
              <a:t>一些幼儿园考虑到家长的承受能力，采取按收入状况分档次向家长收取费用，是一种有益的尝试。还可以争取效益好的企业、公司赞助等办法，募集经费，用于改善办园条件，为孩子们创造良好的生活和学习环境。</a:t>
            </a:r>
          </a:p>
        </p:txBody>
      </p:sp>
    </p:spTree>
    <p:extLst>
      <p:ext uri="{BB962C8B-B14F-4D97-AF65-F5344CB8AC3E}">
        <p14:creationId xmlns:p14="http://schemas.microsoft.com/office/powerpoint/2010/main" val="19484779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0F65-C713-A92C-010C-A30D37CFCF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0908B87-03F0-F219-B6BA-3F0FAFD51D7C}"/>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521AA77E-5967-7043-5D46-497AE9DB913C}"/>
              </a:ext>
            </a:extLst>
          </p:cNvPr>
          <p:cNvSpPr>
            <a:spLocks noGrp="1"/>
          </p:cNvSpPr>
          <p:nvPr>
            <p:ph idx="1"/>
          </p:nvPr>
        </p:nvSpPr>
        <p:spPr/>
        <p:txBody>
          <a:bodyPr>
            <a:normAutofit/>
          </a:bodyPr>
          <a:lstStyle/>
          <a:p>
            <a:pPr marL="0" indent="0">
              <a:buNone/>
            </a:pPr>
            <a:r>
              <a:rPr lang="zh-CN" altLang="en-US" dirty="0"/>
              <a:t>社区为幼儿园提供生源、提供食、住和活动等条件，并输入人力、物力与资金，社区兼为兴办教育的主体与教育受益者和服务对象，有权对幼儿园的工作发表意见，参与管理和进行经常性评价监督。幼儿园管理者要主动吸收社区成员包括幼儿家长参与管理，注意发挥家长委员会和社区教育委员会的作用。</a:t>
            </a:r>
          </a:p>
        </p:txBody>
      </p:sp>
    </p:spTree>
    <p:extLst>
      <p:ext uri="{BB962C8B-B14F-4D97-AF65-F5344CB8AC3E}">
        <p14:creationId xmlns:p14="http://schemas.microsoft.com/office/powerpoint/2010/main" val="11523145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D809A-0DFB-DEB8-D4D2-73550585D8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B8BC72D-7438-BF8C-7446-5BEC5A8E4AB3}"/>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413733AA-0473-7F01-5D33-1E4A045C9A92}"/>
              </a:ext>
            </a:extLst>
          </p:cNvPr>
          <p:cNvSpPr>
            <a:spLocks noGrp="1"/>
          </p:cNvSpPr>
          <p:nvPr>
            <p:ph idx="1"/>
          </p:nvPr>
        </p:nvSpPr>
        <p:spPr/>
        <p:txBody>
          <a:bodyPr>
            <a:normAutofit/>
          </a:bodyPr>
          <a:lstStyle/>
          <a:p>
            <a:pPr marL="0" indent="0">
              <a:buNone/>
            </a:pPr>
            <a:r>
              <a:rPr lang="zh-CN" altLang="en-US" dirty="0"/>
              <a:t>可以定期向家长及社区通报工作情况，汇报取得的成绩与存在的问题或不足，听取社区公众的意见、建议，与社区共同规划幼儿园的发展前景，研究计划实施的措施。</a:t>
            </a:r>
          </a:p>
        </p:txBody>
      </p:sp>
    </p:spTree>
    <p:extLst>
      <p:ext uri="{BB962C8B-B14F-4D97-AF65-F5344CB8AC3E}">
        <p14:creationId xmlns:p14="http://schemas.microsoft.com/office/powerpoint/2010/main" val="58347713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A7C2F-A163-9292-EC65-FB5878D8181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80CB671-6713-C576-FD07-15B5E1C6EC0B}"/>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084CD2F5-6B4B-9968-1587-D4EB22BC7E59}"/>
              </a:ext>
            </a:extLst>
          </p:cNvPr>
          <p:cNvSpPr>
            <a:spLocks noGrp="1"/>
          </p:cNvSpPr>
          <p:nvPr>
            <p:ph idx="1"/>
          </p:nvPr>
        </p:nvSpPr>
        <p:spPr/>
        <p:txBody>
          <a:bodyPr>
            <a:normAutofit/>
          </a:bodyPr>
          <a:lstStyle/>
          <a:p>
            <a:pPr marL="0" indent="0">
              <a:buNone/>
            </a:pPr>
            <a:r>
              <a:rPr lang="zh-CN" altLang="en-US" dirty="0"/>
              <a:t>社会公众参与管理，一方面可以发挥教育力量和资源作用，同时社会公众的监督制约无疑可以对幼儿园形成一定的外部压力，促使其坚持正确的办园方向，增强服务意识，调整和改进幼儿园的工作，不断提高教育质量与管理成效。</a:t>
            </a:r>
          </a:p>
        </p:txBody>
      </p:sp>
    </p:spTree>
    <p:extLst>
      <p:ext uri="{BB962C8B-B14F-4D97-AF65-F5344CB8AC3E}">
        <p14:creationId xmlns:p14="http://schemas.microsoft.com/office/powerpoint/2010/main" val="17730747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2EE0B-E893-5F84-3F6E-9EAC0692E87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15DD0C6-D413-D117-F1D3-10944170F25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AA02722C-4671-FEDA-33E9-BB51CF625268}"/>
              </a:ext>
            </a:extLst>
          </p:cNvPr>
          <p:cNvSpPr>
            <a:spLocks noGrp="1"/>
          </p:cNvSpPr>
          <p:nvPr>
            <p:ph idx="1"/>
          </p:nvPr>
        </p:nvSpPr>
        <p:spPr/>
        <p:txBody>
          <a:bodyPr>
            <a:normAutofit/>
          </a:bodyPr>
          <a:lstStyle/>
          <a:p>
            <a:pPr marL="0" indent="0">
              <a:buNone/>
            </a:pPr>
            <a:r>
              <a:rPr lang="zh-CN" altLang="en-US" dirty="0"/>
              <a:t>（二）积极探索幼儿园服务社区的措施途径</a:t>
            </a:r>
          </a:p>
          <a:p>
            <a:pPr marL="0" indent="0">
              <a:buNone/>
            </a:pPr>
            <a:r>
              <a:rPr lang="zh-CN" altLang="en-US" dirty="0"/>
              <a:t>幼儿园作为社会整体系统的一部分，既依赖于社会、社区的支持而得到发展，同时又承担着服务社会，特别是为所在社区服务，满足其教育需求的职能。</a:t>
            </a:r>
          </a:p>
        </p:txBody>
      </p:sp>
    </p:spTree>
    <p:extLst>
      <p:ext uri="{BB962C8B-B14F-4D97-AF65-F5344CB8AC3E}">
        <p14:creationId xmlns:p14="http://schemas.microsoft.com/office/powerpoint/2010/main" val="2002705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42CB-A1EC-9215-84B2-9802C2E5AC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881874-7C8A-BF33-1E98-55245AA88A58}"/>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55DB6C1D-3419-15A9-931A-2395C8A92B20}"/>
              </a:ext>
            </a:extLst>
          </p:cNvPr>
          <p:cNvSpPr>
            <a:spLocks noGrp="1"/>
          </p:cNvSpPr>
          <p:nvPr>
            <p:ph idx="1"/>
          </p:nvPr>
        </p:nvSpPr>
        <p:spPr/>
        <p:txBody>
          <a:bodyPr>
            <a:normAutofit/>
          </a:bodyPr>
          <a:lstStyle/>
          <a:p>
            <a:pPr marL="0" indent="0">
              <a:buNone/>
            </a:pPr>
            <a:r>
              <a:rPr lang="zh-CN" altLang="en-US" dirty="0"/>
              <a:t>以往对前者强调得多，主要是从教育系统自身需要出发考虑问题，要求社会提供支持，限于社会为教育的单向援助、服务，而往往忽略后者。学前教育囿于封闭体系中，不仅不利于自身发展，同时也无法实现教育所担负的服务社会的功能。</a:t>
            </a:r>
          </a:p>
        </p:txBody>
      </p:sp>
    </p:spTree>
    <p:extLst>
      <p:ext uri="{BB962C8B-B14F-4D97-AF65-F5344CB8AC3E}">
        <p14:creationId xmlns:p14="http://schemas.microsoft.com/office/powerpoint/2010/main" val="35342000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71479-A7E1-B119-A6D8-3D810CC1134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AA9E6DF-614B-C445-3692-F879B7C77B1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846D3C0C-8A57-315B-30A1-D0D0ABF4084F}"/>
              </a:ext>
            </a:extLst>
          </p:cNvPr>
          <p:cNvSpPr>
            <a:spLocks noGrp="1"/>
          </p:cNvSpPr>
          <p:nvPr>
            <p:ph idx="1"/>
          </p:nvPr>
        </p:nvSpPr>
        <p:spPr/>
        <p:txBody>
          <a:bodyPr>
            <a:normAutofit/>
          </a:bodyPr>
          <a:lstStyle/>
          <a:p>
            <a:pPr marL="0" indent="0">
              <a:buNone/>
            </a:pPr>
            <a:r>
              <a:rPr lang="zh-CN" altLang="en-US" dirty="0"/>
              <a:t>在当前我国经济体制从计划经济转变为市场经济条件下，幼儿教育机构必须走出本系统的垂直封闭状态，要注意了解所在社区环境，了解社区公众的希望与追求，了解其对学前教育的多种需要，研究分析社区特点与优势，因地制宜，因势利导，发掘和利用自身有利条件，主动为社区服务，从而实现幼儿园与社区的双向互动，双向服务，相互促进和协调发展。</a:t>
            </a:r>
          </a:p>
        </p:txBody>
      </p:sp>
    </p:spTree>
    <p:extLst>
      <p:ext uri="{BB962C8B-B14F-4D97-AF65-F5344CB8AC3E}">
        <p14:creationId xmlns:p14="http://schemas.microsoft.com/office/powerpoint/2010/main" val="338969873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6A793-1EF5-A19F-3B3D-CA16863E5B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4031846-D80B-3186-AE5E-36CEBF682396}"/>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72BD026D-FA99-E108-DBD9-5F53B5C11337}"/>
              </a:ext>
            </a:extLst>
          </p:cNvPr>
          <p:cNvSpPr>
            <a:spLocks noGrp="1"/>
          </p:cNvSpPr>
          <p:nvPr>
            <p:ph idx="1"/>
          </p:nvPr>
        </p:nvSpPr>
        <p:spPr/>
        <p:txBody>
          <a:bodyPr>
            <a:normAutofit/>
          </a:bodyPr>
          <a:lstStyle/>
          <a:p>
            <a:pPr marL="0" indent="0">
              <a:buNone/>
            </a:pPr>
            <a:r>
              <a:rPr lang="zh-CN" altLang="en-US" dirty="0"/>
              <a:t>应当认识到，社会主义市场经济的逐步确立，使学前教育面临新的问题与挑战，同时也带来了发展的机遇，为以往由国家、部门包办而缺乏活力的幼儿园带来了压力与动力。幼儿园必须主动迎战，积极探索走向社会为之服务的措施和途径，有效发挥幼儿园应有的社会功能，与此同时，也为自身的生存和发展开拓更广阔的空间。</a:t>
            </a:r>
          </a:p>
        </p:txBody>
      </p:sp>
    </p:spTree>
    <p:extLst>
      <p:ext uri="{BB962C8B-B14F-4D97-AF65-F5344CB8AC3E}">
        <p14:creationId xmlns:p14="http://schemas.microsoft.com/office/powerpoint/2010/main" val="237600485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80964-7436-C049-8661-6BD3D0EB677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2D17E7-B553-5745-DC34-DEF7EEEFC33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81AF64C0-614A-1273-199F-2E82A7C3BA61}"/>
              </a:ext>
            </a:extLst>
          </p:cNvPr>
          <p:cNvSpPr>
            <a:spLocks noGrp="1"/>
          </p:cNvSpPr>
          <p:nvPr>
            <p:ph idx="1"/>
          </p:nvPr>
        </p:nvSpPr>
        <p:spPr/>
        <p:txBody>
          <a:bodyPr>
            <a:normAutofit/>
          </a:bodyPr>
          <a:lstStyle/>
          <a:p>
            <a:pPr marL="0" indent="0">
              <a:buNone/>
            </a:pPr>
            <a:r>
              <a:rPr lang="zh-CN" altLang="en-US" dirty="0"/>
              <a:t>幼儿园服务社区可以从以下几方面采取措施。</a:t>
            </a:r>
          </a:p>
          <a:p>
            <a:pPr marL="0" indent="0">
              <a:buNone/>
            </a:pPr>
            <a:r>
              <a:rPr lang="en-US" altLang="zh-CN" dirty="0"/>
              <a:t>1</a:t>
            </a:r>
            <a:r>
              <a:rPr lang="zh-CN" altLang="en-US" dirty="0"/>
              <a:t>．努力完成好幼儿园的双重任务，同时为社区提供多样化服务</a:t>
            </a:r>
          </a:p>
          <a:p>
            <a:pPr marL="0" indent="0">
              <a:buNone/>
            </a:pPr>
            <a:r>
              <a:rPr lang="zh-CN" altLang="en-US" dirty="0"/>
              <a:t>幼儿园是保教幼儿的机构。</a:t>
            </a:r>
          </a:p>
        </p:txBody>
      </p:sp>
    </p:spTree>
    <p:extLst>
      <p:ext uri="{BB962C8B-B14F-4D97-AF65-F5344CB8AC3E}">
        <p14:creationId xmlns:p14="http://schemas.microsoft.com/office/powerpoint/2010/main" val="69018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18931-62A1-6FAB-C0FD-AB75B89C261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A913105-05E7-6E9C-0DB4-D0A93BAC29B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CF0A80FD-FCDE-2D69-A3F3-F24889DA8DB5}"/>
              </a:ext>
            </a:extLst>
          </p:cNvPr>
          <p:cNvSpPr>
            <a:spLocks noGrp="1"/>
          </p:cNvSpPr>
          <p:nvPr>
            <p:ph idx="1"/>
          </p:nvPr>
        </p:nvSpPr>
        <p:spPr/>
        <p:txBody>
          <a:bodyPr>
            <a:normAutofit/>
          </a:bodyPr>
          <a:lstStyle/>
          <a:p>
            <a:pPr marL="0" indent="0">
              <a:buNone/>
            </a:pPr>
            <a:r>
              <a:rPr lang="en-US" altLang="zh-CN" dirty="0"/>
              <a:t>2001</a:t>
            </a:r>
            <a:r>
              <a:rPr lang="zh-CN" altLang="en-US" dirty="0"/>
              <a:t>年教育部颁发的</a:t>
            </a:r>
            <a:r>
              <a:rPr lang="en-US" altLang="zh-CN" dirty="0"/>
              <a:t>《</a:t>
            </a:r>
            <a:r>
              <a:rPr lang="zh-CN" altLang="en-US" dirty="0"/>
              <a:t>幼儿园教育指导纲要（试行）</a:t>
            </a:r>
            <a:r>
              <a:rPr lang="en-US" altLang="zh-CN" dirty="0"/>
              <a:t>》</a:t>
            </a:r>
            <a:r>
              <a:rPr lang="zh-CN" altLang="en-US" dirty="0"/>
              <a:t>也明确提出：“家庭是幼儿园重要的合作伙伴。应本着尊重、平等、合作的原则，争取家长的理解、支持和主动参与，并积极支持、帮助家长提高教育能力。”</a:t>
            </a:r>
          </a:p>
        </p:txBody>
      </p:sp>
    </p:spTree>
    <p:extLst>
      <p:ext uri="{BB962C8B-B14F-4D97-AF65-F5344CB8AC3E}">
        <p14:creationId xmlns:p14="http://schemas.microsoft.com/office/powerpoint/2010/main" val="226147547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4372-09FE-1484-E475-39AEAE33118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FED3FD4-A5D3-A0D9-E3A6-393F0B83BA3A}"/>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399D4FF2-A084-5B06-7EC9-777F047E4432}"/>
              </a:ext>
            </a:extLst>
          </p:cNvPr>
          <p:cNvSpPr>
            <a:spLocks noGrp="1"/>
          </p:cNvSpPr>
          <p:nvPr>
            <p:ph idx="1"/>
          </p:nvPr>
        </p:nvSpPr>
        <p:spPr/>
        <p:txBody>
          <a:bodyPr>
            <a:normAutofit/>
          </a:bodyPr>
          <a:lstStyle/>
          <a:p>
            <a:pPr marL="0" indent="0">
              <a:buNone/>
            </a:pPr>
            <a:r>
              <a:rPr lang="zh-CN" altLang="en-US" dirty="0"/>
              <a:t>首先必须优质高效地完成教育任务，促进幼儿身心全面和谐发展，为培养新世纪的建设者奠定良好基础，从而为家长服务，为满足社区需要服务，为社会服务。这是幼儿园的根本任务。</a:t>
            </a:r>
          </a:p>
        </p:txBody>
      </p:sp>
    </p:spTree>
    <p:extLst>
      <p:ext uri="{BB962C8B-B14F-4D97-AF65-F5344CB8AC3E}">
        <p14:creationId xmlns:p14="http://schemas.microsoft.com/office/powerpoint/2010/main" val="11230049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5E0C3-AFA0-C795-52FD-CB0E35D4BC0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FED89BA-08AF-7CCB-6C94-1B416C39117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A90C24B9-7398-1298-8BBF-691E2F334D38}"/>
              </a:ext>
            </a:extLst>
          </p:cNvPr>
          <p:cNvSpPr>
            <a:spLocks noGrp="1"/>
          </p:cNvSpPr>
          <p:nvPr>
            <p:ph idx="1"/>
          </p:nvPr>
        </p:nvSpPr>
        <p:spPr/>
        <p:txBody>
          <a:bodyPr>
            <a:normAutofit/>
          </a:bodyPr>
          <a:lstStyle/>
          <a:p>
            <a:pPr marL="0" indent="0">
              <a:buNone/>
            </a:pPr>
            <a:r>
              <a:rPr lang="zh-CN" altLang="en-US" dirty="0"/>
              <a:t>在为幼儿服务，努力实施素质教育的同时，还要根据本园实际，尽可能满足家长需求，为家长服好务。特别是在当前市场经济条件下，家长与社会对幼儿教育的需要是多元化的，托幼幼儿园应了解这种需要情况的变化和多样性，尽可能给以满足。</a:t>
            </a:r>
          </a:p>
        </p:txBody>
      </p:sp>
    </p:spTree>
    <p:extLst>
      <p:ext uri="{BB962C8B-B14F-4D97-AF65-F5344CB8AC3E}">
        <p14:creationId xmlns:p14="http://schemas.microsoft.com/office/powerpoint/2010/main" val="23972558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8D07-E363-B1D7-EE7F-2CB6F7E890D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BA59B25-033A-2B74-0760-87A3FD24EB2F}"/>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66FE5967-B5B8-D0AB-FF9C-E45167FA37AD}"/>
              </a:ext>
            </a:extLst>
          </p:cNvPr>
          <p:cNvSpPr>
            <a:spLocks noGrp="1"/>
          </p:cNvSpPr>
          <p:nvPr>
            <p:ph idx="1"/>
          </p:nvPr>
        </p:nvSpPr>
        <p:spPr/>
        <p:txBody>
          <a:bodyPr>
            <a:normAutofit/>
          </a:bodyPr>
          <a:lstStyle/>
          <a:p>
            <a:pPr marL="0" indent="0">
              <a:buNone/>
            </a:pPr>
            <a:r>
              <a:rPr lang="zh-CN" altLang="en-US" dirty="0"/>
              <a:t>如，在服务类型方面，在招生时间上，为家长提供便利。在收费方面，要尽可能考虑到家长的承受能力。对有特殊需要的家长，提供提前入园或延迟离园等延时服务。对家长的一些特殊困难和要求，可以依本园人力物力等条件，采取适当办法，帮助解决，如提供双休日、节假日收托、</a:t>
            </a:r>
            <a:r>
              <a:rPr lang="en-US" altLang="zh-CN" dirty="0"/>
              <a:t>24</a:t>
            </a:r>
            <a:r>
              <a:rPr lang="zh-CN" altLang="en-US" dirty="0"/>
              <a:t>小时服务、接送服务等。</a:t>
            </a:r>
          </a:p>
        </p:txBody>
      </p:sp>
    </p:spTree>
    <p:extLst>
      <p:ext uri="{BB962C8B-B14F-4D97-AF65-F5344CB8AC3E}">
        <p14:creationId xmlns:p14="http://schemas.microsoft.com/office/powerpoint/2010/main" val="26181624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DA43E-E5D1-8A58-E934-F3AEA32CE5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0DD621B-142B-FDB8-F87C-8716C4601897}"/>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C1580667-46E6-6B7D-9AAD-D82B1904BFCE}"/>
              </a:ext>
            </a:extLst>
          </p:cNvPr>
          <p:cNvSpPr>
            <a:spLocks noGrp="1"/>
          </p:cNvSpPr>
          <p:nvPr>
            <p:ph idx="1"/>
          </p:nvPr>
        </p:nvSpPr>
        <p:spPr/>
        <p:txBody>
          <a:bodyPr>
            <a:normAutofit/>
          </a:bodyPr>
          <a:lstStyle/>
          <a:p>
            <a:pPr marL="0" indent="0">
              <a:buNone/>
            </a:pPr>
            <a:r>
              <a:rPr lang="en-US" altLang="zh-CN" dirty="0"/>
              <a:t>2</a:t>
            </a:r>
            <a:r>
              <a:rPr lang="zh-CN" altLang="en-US" dirty="0"/>
              <a:t>．实现幼儿园教育资源的社区共有共享</a:t>
            </a:r>
          </a:p>
          <a:p>
            <a:pPr marL="0" indent="0">
              <a:buNone/>
            </a:pPr>
            <a:r>
              <a:rPr lang="zh-CN" altLang="en-US" dirty="0"/>
              <a:t>    幼儿园要充分利用本园教育资源，实现资源共享，为社区居民与儿童提供更多教育与服务。</a:t>
            </a:r>
          </a:p>
          <a:p>
            <a:pPr marL="0" indent="0">
              <a:buNone/>
            </a:pPr>
            <a:r>
              <a:rPr lang="zh-CN" altLang="en-US" dirty="0"/>
              <a:t>    </a:t>
            </a:r>
          </a:p>
        </p:txBody>
      </p:sp>
    </p:spTree>
    <p:extLst>
      <p:ext uri="{BB962C8B-B14F-4D97-AF65-F5344CB8AC3E}">
        <p14:creationId xmlns:p14="http://schemas.microsoft.com/office/powerpoint/2010/main" val="149908956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57A15-89A0-06AE-68DC-3C328DBEA44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E464274-3FB8-ADF8-3298-19E45074D8AA}"/>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4B48548B-609F-326B-D9AB-2A69C6C32074}"/>
              </a:ext>
            </a:extLst>
          </p:cNvPr>
          <p:cNvSpPr>
            <a:spLocks noGrp="1"/>
          </p:cNvSpPr>
          <p:nvPr>
            <p:ph idx="1"/>
          </p:nvPr>
        </p:nvSpPr>
        <p:spPr/>
        <p:txBody>
          <a:bodyPr>
            <a:normAutofit/>
          </a:bodyPr>
          <a:lstStyle/>
          <a:p>
            <a:pPr marL="0" indent="0">
              <a:buNone/>
            </a:pPr>
            <a:r>
              <a:rPr lang="zh-CN" altLang="en-US" dirty="0"/>
              <a:t>幼儿园的教育资源是社区共有资产，是取自于社会特别是社区的，自然也应用于社区。幼儿园管理者要破除部门所有观念，开放办园，实现资源共享，更好地发挥社会效用。</a:t>
            </a:r>
          </a:p>
        </p:txBody>
      </p:sp>
    </p:spTree>
    <p:extLst>
      <p:ext uri="{BB962C8B-B14F-4D97-AF65-F5344CB8AC3E}">
        <p14:creationId xmlns:p14="http://schemas.microsoft.com/office/powerpoint/2010/main" val="21778803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AC5FF-FE13-5E70-02DC-5D7136AFCE9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1E8C692-3F4B-512B-DEFA-7E189251DC84}"/>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A32E8204-EB33-884B-AB32-DB638F33A7EB}"/>
              </a:ext>
            </a:extLst>
          </p:cNvPr>
          <p:cNvSpPr>
            <a:spLocks noGrp="1"/>
          </p:cNvSpPr>
          <p:nvPr>
            <p:ph idx="1"/>
          </p:nvPr>
        </p:nvSpPr>
        <p:spPr/>
        <p:txBody>
          <a:bodyPr>
            <a:normAutofit/>
          </a:bodyPr>
          <a:lstStyle/>
          <a:p>
            <a:pPr marL="0" indent="0">
              <a:buNone/>
            </a:pPr>
            <a:r>
              <a:rPr lang="zh-CN" altLang="en-US" dirty="0"/>
              <a:t>幼儿园的房舍、场地、教育设施设备等在保证正常教育的前提下，可以对社区开放，为社区内散居儿童及其家长，提供一定的教育条件。如适当开放幼儿园场地材料，搞周末开放日，吸引周围散居幼儿的家长来园活动；</a:t>
            </a:r>
          </a:p>
        </p:txBody>
      </p:sp>
    </p:spTree>
    <p:extLst>
      <p:ext uri="{BB962C8B-B14F-4D97-AF65-F5344CB8AC3E}">
        <p14:creationId xmlns:p14="http://schemas.microsoft.com/office/powerpoint/2010/main" val="2767977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5CD3-1E85-AFE4-C74B-2883A5C0B5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2D30DB4-3864-F170-4B71-7A9B328E3A2A}"/>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E9285895-8E5A-CB66-B37B-651B9070119E}"/>
              </a:ext>
            </a:extLst>
          </p:cNvPr>
          <p:cNvSpPr>
            <a:spLocks noGrp="1"/>
          </p:cNvSpPr>
          <p:nvPr>
            <p:ph idx="1"/>
          </p:nvPr>
        </p:nvSpPr>
        <p:spPr/>
        <p:txBody>
          <a:bodyPr>
            <a:normAutofit/>
          </a:bodyPr>
          <a:lstStyle/>
          <a:p>
            <a:pPr marL="0" indent="0">
              <a:buNone/>
            </a:pPr>
            <a:r>
              <a:rPr lang="zh-CN" altLang="en-US" dirty="0"/>
              <a:t>开展玩具、图书借阅等活动；又如办家长学校，家教辅导班等，充分利用幼儿园拥有的教育资源，更好地发挥社会效益，扩大学前教育的受益范围。</a:t>
            </a:r>
          </a:p>
        </p:txBody>
      </p:sp>
    </p:spTree>
    <p:extLst>
      <p:ext uri="{BB962C8B-B14F-4D97-AF65-F5344CB8AC3E}">
        <p14:creationId xmlns:p14="http://schemas.microsoft.com/office/powerpoint/2010/main" val="159381738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866E6-4B33-F522-BA40-4705ABB58D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17FF19-040F-A8EE-5957-48E36D4A4E92}"/>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3B2301D5-4B97-27A8-DA3B-58A526907926}"/>
              </a:ext>
            </a:extLst>
          </p:cNvPr>
          <p:cNvSpPr>
            <a:spLocks noGrp="1"/>
          </p:cNvSpPr>
          <p:nvPr>
            <p:ph idx="1"/>
          </p:nvPr>
        </p:nvSpPr>
        <p:spPr/>
        <p:txBody>
          <a:bodyPr>
            <a:normAutofit/>
          </a:bodyPr>
          <a:lstStyle/>
          <a:p>
            <a:pPr marL="0" indent="0">
              <a:buNone/>
            </a:pPr>
            <a:r>
              <a:rPr lang="zh-CN" altLang="en-US" dirty="0"/>
              <a:t>在条件允许的情况下，幼儿园一方面可以调整招收儿童的年龄范围，还可以开展灵活多样的服务形式，如有组织地开展向</a:t>
            </a:r>
            <a:r>
              <a:rPr lang="en-US" altLang="zh-CN" dirty="0"/>
              <a:t>2</a:t>
            </a:r>
            <a:r>
              <a:rPr lang="zh-CN" altLang="en-US" dirty="0"/>
              <a:t>岁以下儿童提供半日保育教育的服务，或是定期开展亲子游戏活动等。</a:t>
            </a:r>
          </a:p>
        </p:txBody>
      </p:sp>
    </p:spTree>
    <p:extLst>
      <p:ext uri="{BB962C8B-B14F-4D97-AF65-F5344CB8AC3E}">
        <p14:creationId xmlns:p14="http://schemas.microsoft.com/office/powerpoint/2010/main" val="16656933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98DD-6517-6571-8B43-FD165C04ADC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91F80D-573C-B98A-EE66-85B6F90015D1}"/>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CC04BF2C-C43F-0174-5E07-098A87DDC485}"/>
              </a:ext>
            </a:extLst>
          </p:cNvPr>
          <p:cNvSpPr>
            <a:spLocks noGrp="1"/>
          </p:cNvSpPr>
          <p:nvPr>
            <p:ph idx="1"/>
          </p:nvPr>
        </p:nvSpPr>
        <p:spPr/>
        <p:txBody>
          <a:bodyPr>
            <a:normAutofit/>
          </a:bodyPr>
          <a:lstStyle/>
          <a:p>
            <a:pPr marL="0" indent="0">
              <a:buNone/>
            </a:pPr>
            <a:r>
              <a:rPr lang="zh-CN" altLang="en-US" dirty="0"/>
              <a:t>这些措施既为社区内散居低龄儿童提供了一定教育，也使家长获得育儿支援，家长之间有机会相互交流学习，并对幼儿园的教育有所了解，从而为日后正式送幼儿入园接受正规机构教育做好必要的准备。</a:t>
            </a:r>
          </a:p>
        </p:txBody>
      </p:sp>
    </p:spTree>
    <p:extLst>
      <p:ext uri="{BB962C8B-B14F-4D97-AF65-F5344CB8AC3E}">
        <p14:creationId xmlns:p14="http://schemas.microsoft.com/office/powerpoint/2010/main" val="26802547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A3755-8AD9-C023-DBD7-58DA134F022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D7AE58-6B84-7B5B-E2EA-23FA08C7CCFE}"/>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DA30480F-9F4D-6B69-EFFB-D0B736637C3E}"/>
              </a:ext>
            </a:extLst>
          </p:cNvPr>
          <p:cNvSpPr>
            <a:spLocks noGrp="1"/>
          </p:cNvSpPr>
          <p:nvPr>
            <p:ph idx="1"/>
          </p:nvPr>
        </p:nvSpPr>
        <p:spPr/>
        <p:txBody>
          <a:bodyPr>
            <a:normAutofit/>
          </a:bodyPr>
          <a:lstStyle/>
          <a:p>
            <a:pPr marL="0" indent="0">
              <a:buNone/>
            </a:pPr>
            <a:r>
              <a:rPr lang="zh-CN" altLang="en-US" dirty="0"/>
              <a:t>有条件的幼儿园也可以根据社区需要考虑开展临时收托服务。一些幼儿园利用本园的人员与设备条件等，在平时为部分小学生提供小饭桌，放学后托管服务，假日组织活动小组等，也是服务社区的好形式。</a:t>
            </a:r>
          </a:p>
        </p:txBody>
      </p:sp>
    </p:spTree>
    <p:extLst>
      <p:ext uri="{BB962C8B-B14F-4D97-AF65-F5344CB8AC3E}">
        <p14:creationId xmlns:p14="http://schemas.microsoft.com/office/powerpoint/2010/main" val="81723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96311-5FD1-BA1F-7F81-61FC5763E3F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D3852B3-8B3A-6E99-BA58-1DDEABE3851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BF70B45-AA23-D3AB-62FE-07127A253DE9}"/>
              </a:ext>
            </a:extLst>
          </p:cNvPr>
          <p:cNvSpPr>
            <a:spLocks noGrp="1"/>
          </p:cNvSpPr>
          <p:nvPr>
            <p:ph idx="1"/>
          </p:nvPr>
        </p:nvSpPr>
        <p:spPr/>
        <p:txBody>
          <a:bodyPr>
            <a:normAutofit/>
          </a:bodyPr>
          <a:lstStyle/>
          <a:p>
            <a:pPr marL="0" indent="0">
              <a:buNone/>
            </a:pPr>
            <a:r>
              <a:rPr lang="zh-CN" altLang="en-US" dirty="0"/>
              <a:t>这两份文件指出了幼儿园与家长共同作为教育者所担负的任务与职责，二者的相互关系，以及幼儿园家长工作的主要内容。</a:t>
            </a:r>
          </a:p>
        </p:txBody>
      </p:sp>
    </p:spTree>
    <p:extLst>
      <p:ext uri="{BB962C8B-B14F-4D97-AF65-F5344CB8AC3E}">
        <p14:creationId xmlns:p14="http://schemas.microsoft.com/office/powerpoint/2010/main" val="42819626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162DE-26AB-08BA-DD7B-9715795375D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4CE4A00-70FF-42BE-5106-FEF9F5865012}"/>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639C5231-99D0-5508-F304-5F87C8A895F5}"/>
              </a:ext>
            </a:extLst>
          </p:cNvPr>
          <p:cNvSpPr>
            <a:spLocks noGrp="1"/>
          </p:cNvSpPr>
          <p:nvPr>
            <p:ph idx="1"/>
          </p:nvPr>
        </p:nvSpPr>
        <p:spPr/>
        <p:txBody>
          <a:bodyPr>
            <a:normAutofit/>
          </a:bodyPr>
          <a:lstStyle/>
          <a:p>
            <a:pPr marL="0" indent="0">
              <a:buNone/>
            </a:pPr>
            <a:r>
              <a:rPr lang="zh-CN" altLang="en-US" dirty="0"/>
              <a:t>幼儿园的场地在周日、晚间等，还可用于为社区文化教育服务，如搞社区文娱体育活动或办夜校、职业培训班等。开展这类活动应注重管理，建立制度，并有相应的卫生安全措施等。幼儿园还可以在节假日或定期与所在社区合作进行联谊活动，如夏天的纳凉会，搞跳蚤市场调配余缺等，增进双方的相互联系与了解，同时也实现了资源共享。</a:t>
            </a:r>
          </a:p>
        </p:txBody>
      </p:sp>
    </p:spTree>
    <p:extLst>
      <p:ext uri="{BB962C8B-B14F-4D97-AF65-F5344CB8AC3E}">
        <p14:creationId xmlns:p14="http://schemas.microsoft.com/office/powerpoint/2010/main" val="13715503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CFE96-66C6-01B4-F8AA-12E41EC380C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9C6D13A-951D-A1BD-C75C-DA42A2BDA69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8DC2B863-E1FE-A6D9-F69D-77B5DED0E523}"/>
              </a:ext>
            </a:extLst>
          </p:cNvPr>
          <p:cNvSpPr>
            <a:spLocks noGrp="1"/>
          </p:cNvSpPr>
          <p:nvPr>
            <p:ph idx="1"/>
          </p:nvPr>
        </p:nvSpPr>
        <p:spPr/>
        <p:txBody>
          <a:bodyPr>
            <a:normAutofit/>
          </a:bodyPr>
          <a:lstStyle/>
          <a:p>
            <a:pPr marL="0" indent="0">
              <a:buNone/>
            </a:pPr>
            <a:r>
              <a:rPr lang="en-US" altLang="zh-CN" dirty="0"/>
              <a:t>3</a:t>
            </a:r>
            <a:r>
              <a:rPr lang="zh-CN" altLang="en-US" dirty="0"/>
              <a:t>．履行社会宣传职责，发挥文明辐射作用</a:t>
            </a:r>
          </a:p>
          <a:p>
            <a:pPr marL="0" indent="0">
              <a:buNone/>
            </a:pPr>
            <a:r>
              <a:rPr lang="zh-CN" altLang="en-US" dirty="0"/>
              <a:t>幼儿园作为专门的学前教育机构，还担当着宣传的责任。要把向所在社区及公众宣传党和国家的教育方针，进行正确教育思想观点的指导和影响，传授科学育儿知识作为自己服务社区的重要任务。</a:t>
            </a:r>
          </a:p>
        </p:txBody>
      </p:sp>
    </p:spTree>
    <p:extLst>
      <p:ext uri="{BB962C8B-B14F-4D97-AF65-F5344CB8AC3E}">
        <p14:creationId xmlns:p14="http://schemas.microsoft.com/office/powerpoint/2010/main" val="35508099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15B8E-D83D-7C68-761E-EEC203ED781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4E22CB-D726-C4DF-BB14-C6D13C46C4E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22812842-2C80-B59F-A987-D2910BDC1113}"/>
              </a:ext>
            </a:extLst>
          </p:cNvPr>
          <p:cNvSpPr>
            <a:spLocks noGrp="1"/>
          </p:cNvSpPr>
          <p:nvPr>
            <p:ph idx="1"/>
          </p:nvPr>
        </p:nvSpPr>
        <p:spPr/>
        <p:txBody>
          <a:bodyPr>
            <a:normAutofit/>
          </a:bodyPr>
          <a:lstStyle/>
          <a:p>
            <a:pPr marL="0" indent="0">
              <a:buNone/>
            </a:pPr>
            <a:r>
              <a:rPr lang="zh-CN" altLang="en-US" dirty="0"/>
              <a:t>从社区学前教育即大教育观点看：幼儿教育对象不仅限于机构内的幼儿，而应扩大到社区公众，幼儿教育要注重提高社区成员的教育意识。</a:t>
            </a:r>
          </a:p>
        </p:txBody>
      </p:sp>
    </p:spTree>
    <p:extLst>
      <p:ext uri="{BB962C8B-B14F-4D97-AF65-F5344CB8AC3E}">
        <p14:creationId xmlns:p14="http://schemas.microsoft.com/office/powerpoint/2010/main" val="3911103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1F57-C39B-67CF-2219-157D940FEC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025D8A4-A0DC-408B-ED44-621E66EDB29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9D766B5D-789F-4D3D-C274-1218BC4A6F11}"/>
              </a:ext>
            </a:extLst>
          </p:cNvPr>
          <p:cNvSpPr>
            <a:spLocks noGrp="1"/>
          </p:cNvSpPr>
          <p:nvPr>
            <p:ph idx="1"/>
          </p:nvPr>
        </p:nvSpPr>
        <p:spPr/>
        <p:txBody>
          <a:bodyPr>
            <a:normAutofit/>
          </a:bodyPr>
          <a:lstStyle/>
          <a:p>
            <a:pPr marL="0" indent="0">
              <a:buNone/>
            </a:pPr>
            <a:r>
              <a:rPr lang="zh-CN" altLang="en-US" dirty="0"/>
              <a:t>幼儿园要注重发挥正规教育的主导作用，积极向社会进行教育和宣传，影响家长乃至社区公众的教育观念和行为方式，例如与公众分享对教育的看法，包括什么是好的教育，在全社会逐步形成正确的教育质量观、价值观，树立起“儿童优先”“尊重儿童”的公民意识。</a:t>
            </a:r>
          </a:p>
        </p:txBody>
      </p:sp>
    </p:spTree>
    <p:extLst>
      <p:ext uri="{BB962C8B-B14F-4D97-AF65-F5344CB8AC3E}">
        <p14:creationId xmlns:p14="http://schemas.microsoft.com/office/powerpoint/2010/main" val="25430376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E1F21-33D4-A0F6-E186-2899B45794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5A0B129-063C-942A-CF4C-848113AAB941}"/>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6DE86E2E-887C-60B0-FBE9-BC34FB72B35F}"/>
              </a:ext>
            </a:extLst>
          </p:cNvPr>
          <p:cNvSpPr>
            <a:spLocks noGrp="1"/>
          </p:cNvSpPr>
          <p:nvPr>
            <p:ph idx="1"/>
          </p:nvPr>
        </p:nvSpPr>
        <p:spPr/>
        <p:txBody>
          <a:bodyPr>
            <a:normAutofit/>
          </a:bodyPr>
          <a:lstStyle/>
          <a:p>
            <a:pPr marL="0" indent="0">
              <a:buNone/>
            </a:pPr>
            <a:r>
              <a:rPr lang="zh-CN" altLang="en-US" dirty="0"/>
              <a:t>教育部于</a:t>
            </a:r>
            <a:r>
              <a:rPr lang="en-US" altLang="zh-CN" dirty="0"/>
              <a:t>2001</a:t>
            </a:r>
            <a:r>
              <a:rPr lang="zh-CN" altLang="en-US" dirty="0"/>
              <a:t>年颁发的</a:t>
            </a:r>
            <a:r>
              <a:rPr lang="en-US" altLang="zh-CN" dirty="0"/>
              <a:t>《</a:t>
            </a:r>
            <a:r>
              <a:rPr lang="zh-CN" altLang="en-US" dirty="0"/>
              <a:t>幼儿园教育指导纲要（试行）</a:t>
            </a:r>
            <a:r>
              <a:rPr lang="en-US" altLang="zh-CN" dirty="0"/>
              <a:t>》</a:t>
            </a:r>
            <a:r>
              <a:rPr lang="zh-CN" altLang="en-US" dirty="0"/>
              <a:t>为全国幼儿园教育改革指明了方向，各类幼儿园都需要领会其精神实质并贯彻执行。</a:t>
            </a:r>
          </a:p>
        </p:txBody>
      </p:sp>
    </p:spTree>
    <p:extLst>
      <p:ext uri="{BB962C8B-B14F-4D97-AF65-F5344CB8AC3E}">
        <p14:creationId xmlns:p14="http://schemas.microsoft.com/office/powerpoint/2010/main" val="33935262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EE4FE-A775-1609-B47B-F0E8C7A294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CA739B-1C8C-10F2-E9F7-BA1E64E8CDFB}"/>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FF28392-E939-C0F8-EC8B-55F8A5ADA80A}"/>
              </a:ext>
            </a:extLst>
          </p:cNvPr>
          <p:cNvSpPr>
            <a:spLocks noGrp="1"/>
          </p:cNvSpPr>
          <p:nvPr>
            <p:ph idx="1"/>
          </p:nvPr>
        </p:nvSpPr>
        <p:spPr/>
        <p:txBody>
          <a:bodyPr>
            <a:normAutofit/>
          </a:bodyPr>
          <a:lstStyle/>
          <a:p>
            <a:pPr marL="0" indent="0">
              <a:buNone/>
            </a:pPr>
            <a:r>
              <a:rPr lang="zh-CN" altLang="en-US" dirty="0"/>
              <a:t>需要认识到，幼儿教育改革不是仅限于教育机构内部的改革，而应该扩展到全社会，要对全社会进行正确的教育观、儿童观和和儿童发展观的教育、宣传和普及。幼儿园作为正规学前教育机构，一定要发挥公关主体的作用，主动向社会宣传和引导。</a:t>
            </a:r>
          </a:p>
        </p:txBody>
      </p:sp>
    </p:spTree>
    <p:extLst>
      <p:ext uri="{BB962C8B-B14F-4D97-AF65-F5344CB8AC3E}">
        <p14:creationId xmlns:p14="http://schemas.microsoft.com/office/powerpoint/2010/main" val="28463328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1DD3-4D9B-B5C2-BDD4-2C3257774E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C878C32-E53C-24EB-9D29-274E61364859}"/>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1A5BCC73-E3DB-5431-BC29-08B9F4C256EB}"/>
              </a:ext>
            </a:extLst>
          </p:cNvPr>
          <p:cNvSpPr>
            <a:spLocks noGrp="1"/>
          </p:cNvSpPr>
          <p:nvPr>
            <p:ph idx="1"/>
          </p:nvPr>
        </p:nvSpPr>
        <p:spPr/>
        <p:txBody>
          <a:bodyPr>
            <a:normAutofit/>
          </a:bodyPr>
          <a:lstStyle/>
          <a:p>
            <a:pPr marL="0" indent="0">
              <a:buNone/>
            </a:pPr>
            <a:r>
              <a:rPr lang="zh-CN" altLang="en-US" dirty="0"/>
              <a:t>幼儿园作为专门的教育机构，教师作为专业的教育工作者，要通过加强园风建设，提高人员素质，在社会和社区公众中树立良好形象，发挥社区精神文明阵地的影响作用，为创设良好的社区公共环境做出应有的贡献。这也是教育机构在公关活动中发挥主导作用的一种体现。</a:t>
            </a:r>
          </a:p>
        </p:txBody>
      </p:sp>
    </p:spTree>
    <p:extLst>
      <p:ext uri="{BB962C8B-B14F-4D97-AF65-F5344CB8AC3E}">
        <p14:creationId xmlns:p14="http://schemas.microsoft.com/office/powerpoint/2010/main" val="375550867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59A4-B188-B2CA-07B8-B6318FBF79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8046750-5125-8B3A-EEA6-A8929E70768E}"/>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9A62FC54-FB4D-0C2E-B9AA-8EF915BE38B8}"/>
              </a:ext>
            </a:extLst>
          </p:cNvPr>
          <p:cNvSpPr>
            <a:spLocks noGrp="1"/>
          </p:cNvSpPr>
          <p:nvPr>
            <p:ph idx="1"/>
          </p:nvPr>
        </p:nvSpPr>
        <p:spPr/>
        <p:txBody>
          <a:bodyPr>
            <a:normAutofit/>
          </a:bodyPr>
          <a:lstStyle/>
          <a:p>
            <a:pPr marL="0" indent="0">
              <a:buNone/>
            </a:pPr>
            <a:r>
              <a:rPr lang="zh-CN" altLang="en-US" dirty="0"/>
              <a:t>幼儿园管理者与教师要积极参与社区公共事务，如，参加社区的服务性机构和工作，参加教师家长联席会、家长咨询委员会及社区教育委员会等组织，与社区及公众建立并保持长期持续不断的联系，加强相互沟通了解，逐步培养起相互间信任和配合协作的良好关系，共同搞好社区幼儿教育事业。</a:t>
            </a:r>
          </a:p>
        </p:txBody>
      </p:sp>
    </p:spTree>
    <p:extLst>
      <p:ext uri="{BB962C8B-B14F-4D97-AF65-F5344CB8AC3E}">
        <p14:creationId xmlns:p14="http://schemas.microsoft.com/office/powerpoint/2010/main" val="27290195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DDD3A-C86D-4DBF-865F-D69F99B379E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937B75-36EC-97FF-F38E-F489F006A4AF}"/>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9A46E570-7187-247C-C602-D765F81F5A0C}"/>
              </a:ext>
            </a:extLst>
          </p:cNvPr>
          <p:cNvSpPr>
            <a:spLocks noGrp="1"/>
          </p:cNvSpPr>
          <p:nvPr>
            <p:ph idx="1"/>
          </p:nvPr>
        </p:nvSpPr>
        <p:spPr/>
        <p:txBody>
          <a:bodyPr>
            <a:normAutofit/>
          </a:bodyPr>
          <a:lstStyle/>
          <a:p>
            <a:pPr marL="0" indent="0">
              <a:buNone/>
            </a:pPr>
            <a:r>
              <a:rPr lang="zh-CN" altLang="en-US" dirty="0"/>
              <a:t>对社区一些公益活动，如社区环境地段卫生、社区植树绿化、社区交通安全及社会治安等活动，幼儿园作为社区一份子要主动关心、配合支持并积极参与。</a:t>
            </a:r>
          </a:p>
        </p:txBody>
      </p:sp>
    </p:spTree>
    <p:extLst>
      <p:ext uri="{BB962C8B-B14F-4D97-AF65-F5344CB8AC3E}">
        <p14:creationId xmlns:p14="http://schemas.microsoft.com/office/powerpoint/2010/main" val="7991559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96741-A9C9-3DD4-4B0E-CCBC8DBD1D3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F40F27-52E5-6F11-3A9E-C384B169E4F2}"/>
              </a:ext>
            </a:extLst>
          </p:cNvPr>
          <p:cNvSpPr>
            <a:spLocks noGrp="1"/>
          </p:cNvSpPr>
          <p:nvPr>
            <p:ph type="title"/>
          </p:nvPr>
        </p:nvSpPr>
        <p:spPr/>
        <p:txBody>
          <a:bodyPr/>
          <a:lstStyle/>
          <a:p>
            <a:r>
              <a:rPr lang="zh-CN" altLang="en-US" dirty="0"/>
              <a:t>第二节  幼儿园与社区</a:t>
            </a:r>
          </a:p>
        </p:txBody>
      </p:sp>
      <p:pic>
        <p:nvPicPr>
          <p:cNvPr id="25" name="图片 24">
            <a:extLst>
              <a:ext uri="{FF2B5EF4-FFF2-40B4-BE49-F238E27FC236}">
                <a16:creationId xmlns:a16="http://schemas.microsoft.com/office/drawing/2014/main" id="{07E63592-BB5A-0244-388D-B68D5CC11D0B}"/>
              </a:ext>
            </a:extLst>
          </p:cNvPr>
          <p:cNvPicPr>
            <a:picLocks noChangeAspect="1"/>
          </p:cNvPicPr>
          <p:nvPr/>
        </p:nvPicPr>
        <p:blipFill>
          <a:blip r:embed="rId2"/>
          <a:stretch>
            <a:fillRect/>
          </a:stretch>
        </p:blipFill>
        <p:spPr>
          <a:xfrm>
            <a:off x="653143" y="-682171"/>
            <a:ext cx="10159999" cy="7133136"/>
          </a:xfrm>
          <a:prstGeom prst="rect">
            <a:avLst/>
          </a:prstGeom>
        </p:spPr>
      </p:pic>
    </p:spTree>
    <p:extLst>
      <p:ext uri="{BB962C8B-B14F-4D97-AF65-F5344CB8AC3E}">
        <p14:creationId xmlns:p14="http://schemas.microsoft.com/office/powerpoint/2010/main" val="4278346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8D02E-4251-263C-11C1-DB50807AEFE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C70FF9-6AA9-D59C-FB4D-ADC1B3F562E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8B35E96-D5ED-DBD6-5878-B918F8717977}"/>
              </a:ext>
            </a:extLst>
          </p:cNvPr>
          <p:cNvSpPr>
            <a:spLocks noGrp="1"/>
          </p:cNvSpPr>
          <p:nvPr>
            <p:ph idx="1"/>
          </p:nvPr>
        </p:nvSpPr>
        <p:spPr/>
        <p:txBody>
          <a:bodyPr>
            <a:normAutofit/>
          </a:bodyPr>
          <a:lstStyle/>
          <a:p>
            <a:pPr marL="0" indent="0">
              <a:buNone/>
            </a:pPr>
            <a:r>
              <a:rPr lang="zh-CN" altLang="en-US" dirty="0"/>
              <a:t>在我国，幼儿园的教育与家庭教育在培养幼儿的目标和方向上具有一致性，都必须依据国家的教育方针，为培养社会主义现代化的建设者奠定良好基础。教师与幼儿家长都是教育者，都是对幼儿实施教育的主体。幼儿园作为正规教育机构，要实施有效教育，更好地实现目标，就要发挥主导作用。</a:t>
            </a:r>
          </a:p>
        </p:txBody>
      </p:sp>
    </p:spTree>
    <p:extLst>
      <p:ext uri="{BB962C8B-B14F-4D97-AF65-F5344CB8AC3E}">
        <p14:creationId xmlns:p14="http://schemas.microsoft.com/office/powerpoint/2010/main" val="4423029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8524B-B5F6-4BDA-40AF-9D7B47A0E50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2F238A4-27EF-BF9E-D1BD-C67D8FE00C1A}"/>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22F55CDB-74EF-7438-42B2-6184FFBAC437}"/>
              </a:ext>
            </a:extLst>
          </p:cNvPr>
          <p:cNvSpPr>
            <a:spLocks noGrp="1"/>
          </p:cNvSpPr>
          <p:nvPr>
            <p:ph idx="1"/>
          </p:nvPr>
        </p:nvSpPr>
        <p:spPr/>
        <p:txBody>
          <a:bodyPr>
            <a:normAutofit/>
          </a:bodyPr>
          <a:lstStyle/>
          <a:p>
            <a:pPr marL="0" indent="0">
              <a:buNone/>
            </a:pPr>
            <a:r>
              <a:rPr lang="zh-CN" altLang="en-US" dirty="0"/>
              <a:t>幼儿园管理者迫切需要转变观念，摆脱计划经济体制造成的消极无为、等待依靠的惰性，走出就教育谈教育、注重单一正规化教育的狭窄思路，振奋精神，增强服务意识，启动内部活力，积极探索新形势下幼儿教育机构发展的新的可能性，努力尝试和创造多种服务社会、社区的有效措施和途径。</a:t>
            </a:r>
          </a:p>
        </p:txBody>
      </p:sp>
    </p:spTree>
    <p:extLst>
      <p:ext uri="{BB962C8B-B14F-4D97-AF65-F5344CB8AC3E}">
        <p14:creationId xmlns:p14="http://schemas.microsoft.com/office/powerpoint/2010/main" val="511487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B1D6A-8611-5C89-7260-599BE64149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DE37917-E2FF-16AE-19D0-0817D6C32E43}"/>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15A9D1D4-0CE4-E6D6-EAFB-321806DC4EA6}"/>
              </a:ext>
            </a:extLst>
          </p:cNvPr>
          <p:cNvSpPr>
            <a:spLocks noGrp="1"/>
          </p:cNvSpPr>
          <p:nvPr>
            <p:ph idx="1"/>
          </p:nvPr>
        </p:nvSpPr>
        <p:spPr/>
        <p:txBody>
          <a:bodyPr>
            <a:normAutofit/>
          </a:bodyPr>
          <a:lstStyle/>
          <a:p>
            <a:pPr marL="0" indent="0">
              <a:buNone/>
            </a:pPr>
            <a:r>
              <a:rPr lang="zh-CN" altLang="en-US" dirty="0"/>
              <a:t>例如，幼儿园的服务类型除了全日制的固定收托，还可以根据幼儿园实际增设延时保教服务，或是残障儿童的融合保教，接送服务以及其他服务形式，幼儿园还可以成为儿童中心。</a:t>
            </a:r>
          </a:p>
        </p:txBody>
      </p:sp>
    </p:spTree>
    <p:extLst>
      <p:ext uri="{BB962C8B-B14F-4D97-AF65-F5344CB8AC3E}">
        <p14:creationId xmlns:p14="http://schemas.microsoft.com/office/powerpoint/2010/main" val="33784434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71944-A7E6-BF50-0112-EC2C007B986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61F9E17-E8C0-30EB-A5DA-A54D2FBA7321}"/>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95227B7C-C6C7-5E9E-A7CD-579E9CFCBCA7}"/>
              </a:ext>
            </a:extLst>
          </p:cNvPr>
          <p:cNvSpPr>
            <a:spLocks noGrp="1"/>
          </p:cNvSpPr>
          <p:nvPr>
            <p:ph idx="1"/>
          </p:nvPr>
        </p:nvSpPr>
        <p:spPr/>
        <p:txBody>
          <a:bodyPr>
            <a:normAutofit/>
          </a:bodyPr>
          <a:lstStyle/>
          <a:p>
            <a:pPr marL="0" indent="0">
              <a:buNone/>
            </a:pPr>
            <a:r>
              <a:rPr lang="zh-CN" altLang="en-US" dirty="0"/>
              <a:t>幼儿园要在为社会尽责、充分发挥社会效益的同时，争取社区和社会的支持，就能在激烈的社会竞争中增强自我发展的实力。总的来说，幼儿园要有所作为、坚持改革，就要把内部管理体制的改革与幼儿园外部关系的调整协调结合起来，才能带来学前教育管理水平和质量的不断提高。</a:t>
            </a:r>
          </a:p>
        </p:txBody>
      </p:sp>
    </p:spTree>
    <p:extLst>
      <p:ext uri="{BB962C8B-B14F-4D97-AF65-F5344CB8AC3E}">
        <p14:creationId xmlns:p14="http://schemas.microsoft.com/office/powerpoint/2010/main" val="292095790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B202C-E0AB-2998-1D08-652A05F748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C7207C9-BE4E-3E8C-36CC-C5F819C104A0}"/>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5ECBBEAE-84EA-3D4C-59D1-43EE1ACEB050}"/>
              </a:ext>
            </a:extLst>
          </p:cNvPr>
          <p:cNvSpPr>
            <a:spLocks noGrp="1"/>
          </p:cNvSpPr>
          <p:nvPr>
            <p:ph idx="1"/>
          </p:nvPr>
        </p:nvSpPr>
        <p:spPr/>
        <p:txBody>
          <a:bodyPr>
            <a:normAutofit/>
          </a:bodyPr>
          <a:lstStyle/>
          <a:p>
            <a:pPr marL="0" indent="0">
              <a:buNone/>
            </a:pPr>
            <a:r>
              <a:rPr lang="en-US" altLang="zh-CN" dirty="0"/>
              <a:t>4. </a:t>
            </a:r>
            <a:r>
              <a:rPr lang="zh-CN" altLang="en-US" dirty="0"/>
              <a:t>搞好社会协调，发挥综合整体效益</a:t>
            </a:r>
          </a:p>
          <a:p>
            <a:pPr marL="0" indent="0">
              <a:buNone/>
            </a:pPr>
            <a:r>
              <a:rPr lang="zh-CN" altLang="en-US" dirty="0"/>
              <a:t>幼儿园要注重搞好对外协调，处理好幼儿园与其他社会机构、组织和方方面面的关系，主动适应外部环境，不断提高管理成效。</a:t>
            </a:r>
          </a:p>
        </p:txBody>
      </p:sp>
    </p:spTree>
    <p:extLst>
      <p:ext uri="{BB962C8B-B14F-4D97-AF65-F5344CB8AC3E}">
        <p14:creationId xmlns:p14="http://schemas.microsoft.com/office/powerpoint/2010/main" val="304660792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B12F5-545A-6B2D-F05A-2EA2F4CF2C7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EF38809-C0D7-86CF-9805-4941842C0827}"/>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A8A7F02-9C1A-F54C-F94B-F4F94DE8B86D}"/>
              </a:ext>
            </a:extLst>
          </p:cNvPr>
          <p:cNvSpPr>
            <a:spLocks noGrp="1"/>
          </p:cNvSpPr>
          <p:nvPr>
            <p:ph idx="1"/>
          </p:nvPr>
        </p:nvSpPr>
        <p:spPr/>
        <p:txBody>
          <a:bodyPr>
            <a:normAutofit/>
          </a:bodyPr>
          <a:lstStyle/>
          <a:p>
            <a:pPr marL="0" indent="0">
              <a:buNone/>
            </a:pPr>
            <a:r>
              <a:rPr lang="zh-CN" altLang="en-US" dirty="0"/>
              <a:t>幼儿园要依法办园，学习国家和地方政府有关教育的相关法规和制度规范，争取地方教育行政的指导，参与片区幼儿教育研究的组织和活动，及时了解幼教改革的动态信息，不断提高幼儿园教育和管理水平。</a:t>
            </a:r>
          </a:p>
        </p:txBody>
      </p:sp>
    </p:spTree>
    <p:extLst>
      <p:ext uri="{BB962C8B-B14F-4D97-AF65-F5344CB8AC3E}">
        <p14:creationId xmlns:p14="http://schemas.microsoft.com/office/powerpoint/2010/main" val="55827085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50B71-0760-3B8C-E8FF-5F6F330ECE8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FD8201-55BA-6F48-9DC3-6BC6BF5DDB51}"/>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99A9503B-3530-5CE9-D9B7-D21626356CB3}"/>
              </a:ext>
            </a:extLst>
          </p:cNvPr>
          <p:cNvSpPr>
            <a:spLocks noGrp="1"/>
          </p:cNvSpPr>
          <p:nvPr>
            <p:ph idx="1"/>
          </p:nvPr>
        </p:nvSpPr>
        <p:spPr/>
        <p:txBody>
          <a:bodyPr>
            <a:normAutofit/>
          </a:bodyPr>
          <a:lstStyle/>
          <a:p>
            <a:pPr marL="0" indent="0">
              <a:buNone/>
            </a:pPr>
            <a:r>
              <a:rPr lang="zh-CN" altLang="en-US" dirty="0"/>
              <a:t>还要注意协调好与上级主管部门即行政领导的关系，搞好家长工作，协调好与前后阶段教育机构之间的关系，以及搞好幼儿园与所在社区其他社会组织的关系和联系，使各方面力量协同一致，对幼儿实施一致和连续的影响，共同创造有利于教育的社会环境。</a:t>
            </a:r>
          </a:p>
        </p:txBody>
      </p:sp>
    </p:spTree>
    <p:extLst>
      <p:ext uri="{BB962C8B-B14F-4D97-AF65-F5344CB8AC3E}">
        <p14:creationId xmlns:p14="http://schemas.microsoft.com/office/powerpoint/2010/main" val="28026245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004C4-9155-8EA4-9ACF-962D7C1DAE7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5C8F1F4-83DD-9309-836C-46C88E6B28EA}"/>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454F2970-BBCA-5D25-5F25-B56E844CF207}"/>
              </a:ext>
            </a:extLst>
          </p:cNvPr>
          <p:cNvSpPr>
            <a:spLocks noGrp="1"/>
          </p:cNvSpPr>
          <p:nvPr>
            <p:ph idx="1"/>
          </p:nvPr>
        </p:nvSpPr>
        <p:spPr/>
        <p:txBody>
          <a:bodyPr>
            <a:normAutofit/>
          </a:bodyPr>
          <a:lstStyle/>
          <a:p>
            <a:pPr marL="0" indent="0">
              <a:buNone/>
            </a:pPr>
            <a:r>
              <a:rPr lang="zh-CN" altLang="en-US" dirty="0"/>
              <a:t>此外，幼儿园还要特别注意处理好与社区环境的协调，有效组织利用当地自然、人文资源，发挥优势，消除本地传统风俗、文化中的消极因素，抵制不良影响，使幼儿园教育与发展更符合教育规律和本地实际需要，更具地域或社区特色。</a:t>
            </a:r>
          </a:p>
        </p:txBody>
      </p:sp>
    </p:spTree>
    <p:extLst>
      <p:ext uri="{BB962C8B-B14F-4D97-AF65-F5344CB8AC3E}">
        <p14:creationId xmlns:p14="http://schemas.microsoft.com/office/powerpoint/2010/main" val="27058090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17D53-12FC-9E23-9255-B033BC84FBF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632615F-D1E9-896A-C9D2-BD9285DC9E97}"/>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718B0DFC-40C6-8ADB-C193-E22043BBCEEA}"/>
              </a:ext>
            </a:extLst>
          </p:cNvPr>
          <p:cNvSpPr>
            <a:spLocks noGrp="1"/>
          </p:cNvSpPr>
          <p:nvPr>
            <p:ph idx="1"/>
          </p:nvPr>
        </p:nvSpPr>
        <p:spPr/>
        <p:txBody>
          <a:bodyPr>
            <a:normAutofit/>
          </a:bodyPr>
          <a:lstStyle/>
          <a:p>
            <a:pPr marL="0" indent="0">
              <a:buNone/>
            </a:pPr>
            <a:r>
              <a:rPr lang="zh-CN" altLang="en-US" dirty="0"/>
              <a:t>一些办园时间较长、信誉较高的教育部门主管和指导的幼儿园如教办园、社区中心园、乡中心园等，应建立更广泛的社会联系，在社区教育中发挥更大的辐射、带动和示范作用。</a:t>
            </a:r>
          </a:p>
        </p:txBody>
      </p:sp>
    </p:spTree>
    <p:extLst>
      <p:ext uri="{BB962C8B-B14F-4D97-AF65-F5344CB8AC3E}">
        <p14:creationId xmlns:p14="http://schemas.microsoft.com/office/powerpoint/2010/main" val="20213450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808EA-B23B-BF06-31C2-987F5F9D84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5967838-83B2-03F8-3F84-3A416AD262CF}"/>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5B621FAB-1D03-5481-1D9B-B44B0E1DF31C}"/>
              </a:ext>
            </a:extLst>
          </p:cNvPr>
          <p:cNvSpPr>
            <a:spLocks noGrp="1"/>
          </p:cNvSpPr>
          <p:nvPr>
            <p:ph idx="1"/>
          </p:nvPr>
        </p:nvSpPr>
        <p:spPr/>
        <p:txBody>
          <a:bodyPr>
            <a:normAutofit/>
          </a:bodyPr>
          <a:lstStyle/>
          <a:p>
            <a:pPr marL="0" indent="0">
              <a:buNone/>
            </a:pPr>
            <a:r>
              <a:rPr lang="zh-CN" altLang="en-US" dirty="0"/>
              <a:t>这类幼儿园一般办园历史较长，管理比较规范，保教人员素质较高同时相对而言教育质量较好，因而可以发挥其优势对社区内其他多种教育形式包括非正规学前组织给予帮助和指导，例如，开展观摩、交流经验，组织联片教研，带动社区教育的整体质量的提升，更好地服务和推动社区发展。</a:t>
            </a:r>
          </a:p>
        </p:txBody>
      </p:sp>
    </p:spTree>
    <p:extLst>
      <p:ext uri="{BB962C8B-B14F-4D97-AF65-F5344CB8AC3E}">
        <p14:creationId xmlns:p14="http://schemas.microsoft.com/office/powerpoint/2010/main" val="694650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19923-F6B1-6810-137A-69AFDA022B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0956493-356A-9AE7-F8CF-480EFC1149FF}"/>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963A1B55-A2EE-5BB5-0FD4-C6DEE77D565B}"/>
              </a:ext>
            </a:extLst>
          </p:cNvPr>
          <p:cNvSpPr>
            <a:spLocks noGrp="1"/>
          </p:cNvSpPr>
          <p:nvPr>
            <p:ph idx="1"/>
          </p:nvPr>
        </p:nvSpPr>
        <p:spPr/>
        <p:txBody>
          <a:bodyPr>
            <a:normAutofit/>
          </a:bodyPr>
          <a:lstStyle/>
          <a:p>
            <a:pPr marL="0" indent="0">
              <a:buNone/>
            </a:pPr>
            <a:r>
              <a:rPr lang="zh-CN" altLang="en-US" dirty="0"/>
              <a:t>思考与练习</a:t>
            </a:r>
          </a:p>
          <a:p>
            <a:pPr marL="0" indent="0">
              <a:buNone/>
            </a:pPr>
            <a:r>
              <a:rPr lang="zh-CN" altLang="en-US" dirty="0"/>
              <a:t>    </a:t>
            </a:r>
            <a:r>
              <a:rPr lang="en-US" altLang="zh-CN" dirty="0"/>
              <a:t>1</a:t>
            </a:r>
            <a:r>
              <a:rPr lang="zh-CN" altLang="en-US" dirty="0"/>
              <a:t>．如何理解幼儿园家长工作的重要意义？家长工作的主要任务和内容是什么？</a:t>
            </a:r>
          </a:p>
          <a:p>
            <a:pPr marL="0" indent="0">
              <a:buNone/>
            </a:pPr>
            <a:r>
              <a:rPr lang="zh-CN" altLang="en-US" dirty="0"/>
              <a:t>    </a:t>
            </a:r>
            <a:r>
              <a:rPr lang="en-US" altLang="zh-CN" dirty="0"/>
              <a:t>2</a:t>
            </a:r>
            <a:r>
              <a:rPr lang="zh-CN" altLang="en-US" dirty="0"/>
              <a:t>．你认为应该如何认识家庭教育与幼儿园教育的关系？如何认识并处理好幼儿园及教师同幼儿家长的关系？ </a:t>
            </a:r>
          </a:p>
        </p:txBody>
      </p:sp>
    </p:spTree>
    <p:extLst>
      <p:ext uri="{BB962C8B-B14F-4D97-AF65-F5344CB8AC3E}">
        <p14:creationId xmlns:p14="http://schemas.microsoft.com/office/powerpoint/2010/main" val="1390325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4A42-0DF3-5D00-764B-E21C739EB26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9A4D018-62FE-0BCE-FAA8-3271476577C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E55077F-CA97-031E-4815-322DEE36447C}"/>
              </a:ext>
            </a:extLst>
          </p:cNvPr>
          <p:cNvSpPr>
            <a:spLocks noGrp="1"/>
          </p:cNvSpPr>
          <p:nvPr>
            <p:ph idx="1"/>
          </p:nvPr>
        </p:nvSpPr>
        <p:spPr/>
        <p:txBody>
          <a:bodyPr>
            <a:normAutofit/>
          </a:bodyPr>
          <a:lstStyle/>
          <a:p>
            <a:pPr marL="0" indent="0">
              <a:buNone/>
            </a:pPr>
            <a:r>
              <a:rPr lang="zh-CN" altLang="en-US" dirty="0"/>
              <a:t>这就要求幼儿园必须将家长工作列入议事日程，把家长工作放在与保教工作同等重要的位置上，充分重视并主动做好家长工作，使幼儿园与家长在教育思想、原则、方法等方面取得统一认识，双方配合一致，形成教育的合力，促进幼儿的健康和谐发展。</a:t>
            </a:r>
          </a:p>
        </p:txBody>
      </p:sp>
    </p:spTree>
    <p:extLst>
      <p:ext uri="{BB962C8B-B14F-4D97-AF65-F5344CB8AC3E}">
        <p14:creationId xmlns:p14="http://schemas.microsoft.com/office/powerpoint/2010/main" val="28681269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BF9AD-42FE-F4F5-55E6-7E2C8894750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FB5C1F-702F-584B-EEF1-3746D36F5018}"/>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B5C9BA2-10B7-0575-6A87-3CC0E1B9AAE0}"/>
              </a:ext>
            </a:extLst>
          </p:cNvPr>
          <p:cNvSpPr>
            <a:spLocks noGrp="1"/>
          </p:cNvSpPr>
          <p:nvPr>
            <p:ph idx="1"/>
          </p:nvPr>
        </p:nvSpPr>
        <p:spPr/>
        <p:txBody>
          <a:bodyPr>
            <a:normAutofit/>
          </a:bodyPr>
          <a:lstStyle/>
          <a:p>
            <a:pPr marL="0" indent="0">
              <a:buNone/>
            </a:pPr>
            <a:r>
              <a:rPr lang="en-US" altLang="zh-CN" dirty="0"/>
              <a:t>3</a:t>
            </a:r>
            <a:r>
              <a:rPr lang="zh-CN" altLang="en-US" dirty="0"/>
              <a:t>．幼儿园家长工作有哪些主要形式与方法？如何发挥家长组织作用，民主管理幼儿园？</a:t>
            </a:r>
            <a:endParaRPr lang="en-US" altLang="zh-CN" dirty="0"/>
          </a:p>
          <a:p>
            <a:pPr marL="0" indent="0">
              <a:buNone/>
            </a:pPr>
            <a:r>
              <a:rPr lang="en-US" altLang="zh-CN" dirty="0"/>
              <a:t>4</a:t>
            </a:r>
            <a:r>
              <a:rPr lang="zh-CN" altLang="en-US" dirty="0"/>
              <a:t>．为什么要将家长工作置于与保教工作同等重要的位置上？如何加强对幼儿园家长工作的管理与指导？你对幼儿园家长工作如何发挥家庭教育的优势有什么设想或建议？</a:t>
            </a:r>
          </a:p>
          <a:p>
            <a:pPr marL="0" indent="0">
              <a:buNone/>
            </a:pPr>
            <a:endParaRPr lang="en-US" altLang="zh-CN" dirty="0"/>
          </a:p>
          <a:p>
            <a:pPr marL="0" indent="0">
              <a:buNone/>
            </a:pPr>
            <a:endParaRPr lang="zh-CN" altLang="en-US" dirty="0"/>
          </a:p>
        </p:txBody>
      </p:sp>
    </p:spTree>
    <p:extLst>
      <p:ext uri="{BB962C8B-B14F-4D97-AF65-F5344CB8AC3E}">
        <p14:creationId xmlns:p14="http://schemas.microsoft.com/office/powerpoint/2010/main" val="2721978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ED76F-E836-2974-D36E-4E44BCFD3C9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E098B81-8AE4-F7FA-BB2B-A1F5176B00A1}"/>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3E6D3A16-DBD1-DE49-F17E-E543577594D8}"/>
              </a:ext>
            </a:extLst>
          </p:cNvPr>
          <p:cNvSpPr>
            <a:spLocks noGrp="1"/>
          </p:cNvSpPr>
          <p:nvPr>
            <p:ph idx="1"/>
          </p:nvPr>
        </p:nvSpPr>
        <p:spPr/>
        <p:txBody>
          <a:bodyPr>
            <a:normAutofit/>
          </a:bodyPr>
          <a:lstStyle/>
          <a:p>
            <a:pPr marL="0" indent="0">
              <a:buNone/>
            </a:pPr>
            <a:r>
              <a:rPr lang="en-US" altLang="zh-CN" dirty="0"/>
              <a:t>5</a:t>
            </a:r>
            <a:r>
              <a:rPr lang="zh-CN" altLang="en-US" dirty="0"/>
              <a:t>．调查一所幼儿园，了解该园家长工作现状，并基于对现状及问题的分析，提出改进策略。</a:t>
            </a:r>
          </a:p>
          <a:p>
            <a:pPr marL="0" indent="0">
              <a:buNone/>
            </a:pPr>
            <a:r>
              <a:rPr lang="en-US" altLang="zh-CN" dirty="0"/>
              <a:t>6</a:t>
            </a:r>
            <a:r>
              <a:rPr lang="zh-CN" altLang="en-US" dirty="0"/>
              <a:t>．如何认识幼儿园与社区关系、社区学前教育的意义？幼儿园为什么要从封闭走向开放、并融入社区？</a:t>
            </a:r>
          </a:p>
        </p:txBody>
      </p:sp>
    </p:spTree>
    <p:extLst>
      <p:ext uri="{BB962C8B-B14F-4D97-AF65-F5344CB8AC3E}">
        <p14:creationId xmlns:p14="http://schemas.microsoft.com/office/powerpoint/2010/main" val="31704750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24020-74A0-CE7C-F349-34DFAB118DD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4EA8409-F328-09B7-F507-73202D246D4B}"/>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335F5E53-553F-BD74-5C1F-63E6BCDF5B33}"/>
              </a:ext>
            </a:extLst>
          </p:cNvPr>
          <p:cNvSpPr>
            <a:spLocks noGrp="1"/>
          </p:cNvSpPr>
          <p:nvPr>
            <p:ph idx="1"/>
          </p:nvPr>
        </p:nvSpPr>
        <p:spPr/>
        <p:txBody>
          <a:bodyPr>
            <a:normAutofit/>
          </a:bodyPr>
          <a:lstStyle/>
          <a:p>
            <a:pPr marL="0" indent="0">
              <a:buNone/>
            </a:pPr>
            <a:r>
              <a:rPr lang="zh-CN" altLang="en-US" dirty="0"/>
              <a:t> </a:t>
            </a:r>
            <a:r>
              <a:rPr lang="en-US" altLang="zh-CN" dirty="0"/>
              <a:t>7</a:t>
            </a:r>
            <a:r>
              <a:rPr lang="zh-CN" altLang="en-US" dirty="0"/>
              <a:t>．幼儿园为社区服务可以有哪些措施途径？考察一所幼儿园，了解其与社区关系状况，根据对所在社区环境与幼儿园条件的分析提出改进设想。</a:t>
            </a:r>
          </a:p>
          <a:p>
            <a:pPr marL="0" indent="0">
              <a:buNone/>
            </a:pPr>
            <a:r>
              <a:rPr lang="en-US" altLang="zh-CN" dirty="0"/>
              <a:t>8</a:t>
            </a:r>
            <a:r>
              <a:rPr lang="zh-CN" altLang="en-US" dirty="0"/>
              <a:t>．通过本章的学习，你对幼儿园管理的社会协调性原则有无进一步的理解？</a:t>
            </a:r>
          </a:p>
        </p:txBody>
      </p:sp>
    </p:spTree>
    <p:extLst>
      <p:ext uri="{BB962C8B-B14F-4D97-AF65-F5344CB8AC3E}">
        <p14:creationId xmlns:p14="http://schemas.microsoft.com/office/powerpoint/2010/main" val="36492788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85150-ADE1-49A2-F88B-9B376EF085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64FA3C-D41D-0A4B-9F93-B4A9D6A061F5}"/>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74F9CF81-C2AE-21E5-C0F7-60B98E358690}"/>
              </a:ext>
            </a:extLst>
          </p:cNvPr>
          <p:cNvSpPr>
            <a:spLocks noGrp="1"/>
          </p:cNvSpPr>
          <p:nvPr>
            <p:ph idx="1"/>
          </p:nvPr>
        </p:nvSpPr>
        <p:spPr/>
        <p:txBody>
          <a:bodyPr>
            <a:normAutofit/>
          </a:bodyPr>
          <a:lstStyle/>
          <a:p>
            <a:pPr marL="0" indent="0">
              <a:buNone/>
            </a:pPr>
            <a:r>
              <a:rPr lang="zh-CN" altLang="en-US" dirty="0"/>
              <a:t>案例分析</a:t>
            </a:r>
          </a:p>
          <a:p>
            <a:pPr marL="0" indent="0">
              <a:buNone/>
            </a:pPr>
            <a:r>
              <a:rPr lang="zh-CN" altLang="en-US" dirty="0"/>
              <a:t>案例</a:t>
            </a:r>
            <a:r>
              <a:rPr lang="en-US" altLang="zh-CN" dirty="0"/>
              <a:t>9.1  </a:t>
            </a:r>
            <a:r>
              <a:rPr lang="zh-CN" altLang="en-US" dirty="0"/>
              <a:t>零食小误会</a:t>
            </a:r>
          </a:p>
          <a:p>
            <a:pPr marL="0" indent="0">
              <a:buNone/>
            </a:pPr>
            <a:r>
              <a:rPr lang="zh-CN" altLang="en-US" dirty="0"/>
              <a:t>一天傍晚离园前</a:t>
            </a:r>
            <a:r>
              <a:rPr lang="en-US" altLang="zh-CN" dirty="0"/>
              <a:t>,</a:t>
            </a:r>
            <a:r>
              <a:rPr lang="zh-CN" altLang="en-US" dirty="0"/>
              <a:t>园长正在院中巡视</a:t>
            </a:r>
            <a:r>
              <a:rPr lang="en-US" altLang="zh-CN" dirty="0"/>
              <a:t>,</a:t>
            </a:r>
            <a:r>
              <a:rPr lang="zh-CN" altLang="en-US" dirty="0"/>
              <a:t>一位小班家长领着孩子走到跟前说</a:t>
            </a:r>
            <a:r>
              <a:rPr lang="en-US" altLang="zh-CN" dirty="0"/>
              <a:t>:“</a:t>
            </a:r>
            <a:r>
              <a:rPr lang="zh-CN" altLang="en-US" dirty="0"/>
              <a:t>园长</a:t>
            </a:r>
            <a:r>
              <a:rPr lang="en-US" altLang="zh-CN" dirty="0"/>
              <a:t>,</a:t>
            </a:r>
            <a:r>
              <a:rPr lang="zh-CN" altLang="en-US" dirty="0"/>
              <a:t>我们孩子说</a:t>
            </a:r>
            <a:r>
              <a:rPr lang="en-US" altLang="zh-CN" dirty="0"/>
              <a:t>,</a:t>
            </a:r>
            <a:r>
              <a:rPr lang="zh-CN" altLang="en-US" dirty="0"/>
              <a:t>他带来的零食</a:t>
            </a:r>
            <a:r>
              <a:rPr lang="en-US" altLang="zh-CN" dirty="0"/>
              <a:t>,</a:t>
            </a:r>
            <a:r>
              <a:rPr lang="zh-CN" altLang="en-US" dirty="0"/>
              <a:t>老师给扫进簸箕倒了。您园如果有规定不让吃</a:t>
            </a:r>
            <a:r>
              <a:rPr lang="en-US" altLang="zh-CN" dirty="0"/>
              <a:t>,</a:t>
            </a:r>
            <a:r>
              <a:rPr lang="zh-CN" altLang="en-US" dirty="0"/>
              <a:t>我们就不吃</a:t>
            </a:r>
            <a:r>
              <a:rPr lang="en-US" altLang="zh-CN" dirty="0"/>
              <a:t>,</a:t>
            </a:r>
            <a:r>
              <a:rPr lang="zh-CN" altLang="en-US" dirty="0"/>
              <a:t>别给倒了呀！”</a:t>
            </a:r>
          </a:p>
        </p:txBody>
      </p:sp>
    </p:spTree>
    <p:extLst>
      <p:ext uri="{BB962C8B-B14F-4D97-AF65-F5344CB8AC3E}">
        <p14:creationId xmlns:p14="http://schemas.microsoft.com/office/powerpoint/2010/main" val="36983497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10FB-C24E-B999-98FC-111DD4820B9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AD8992A-50EF-8B36-65A4-B456209DC777}"/>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6263E18E-97A6-7CF4-806F-AA8E9DC722DC}"/>
              </a:ext>
            </a:extLst>
          </p:cNvPr>
          <p:cNvSpPr>
            <a:spLocks noGrp="1"/>
          </p:cNvSpPr>
          <p:nvPr>
            <p:ph idx="1"/>
          </p:nvPr>
        </p:nvSpPr>
        <p:spPr/>
        <p:txBody>
          <a:bodyPr>
            <a:normAutofit/>
          </a:bodyPr>
          <a:lstStyle/>
          <a:p>
            <a:pPr marL="0" indent="0">
              <a:buNone/>
            </a:pPr>
            <a:r>
              <a:rPr lang="zh-CN" altLang="en-US" dirty="0"/>
              <a:t>听了家长的话</a:t>
            </a:r>
            <a:r>
              <a:rPr lang="en-US" altLang="zh-CN" dirty="0"/>
              <a:t>,</a:t>
            </a:r>
            <a:r>
              <a:rPr lang="zh-CN" altLang="en-US" dirty="0"/>
              <a:t>园长觉得老师如果真的这样做</a:t>
            </a:r>
            <a:r>
              <a:rPr lang="en-US" altLang="zh-CN" dirty="0"/>
              <a:t>,</a:t>
            </a:r>
            <a:r>
              <a:rPr lang="zh-CN" altLang="en-US" dirty="0"/>
              <a:t>是老师的不对。于是</a:t>
            </a:r>
            <a:r>
              <a:rPr lang="en-US" altLang="zh-CN" dirty="0"/>
              <a:t>,</a:t>
            </a:r>
            <a:r>
              <a:rPr lang="zh-CN" altLang="en-US" dirty="0"/>
              <a:t>就对家长说</a:t>
            </a:r>
            <a:r>
              <a:rPr lang="en-US" altLang="zh-CN" dirty="0"/>
              <a:t>:“</a:t>
            </a:r>
            <a:r>
              <a:rPr lang="zh-CN" altLang="en-US" dirty="0"/>
              <a:t>您先别急</a:t>
            </a:r>
            <a:r>
              <a:rPr lang="en-US" altLang="zh-CN" dirty="0"/>
              <a:t>,</a:t>
            </a:r>
            <a:r>
              <a:rPr lang="zh-CN" altLang="en-US" dirty="0"/>
              <a:t>我问问老师是怎么回事。”园长来到班级询问老师，方知：离园时孩子拿出带来的零食吃，不小心洒了一地。于是老师扫进簸箕</a:t>
            </a:r>
            <a:r>
              <a:rPr lang="en-US" altLang="zh-CN" dirty="0"/>
              <a:t>,</a:t>
            </a:r>
            <a:r>
              <a:rPr lang="zh-CN" altLang="en-US" dirty="0"/>
              <a:t>把它倒了。孩子年龄小</a:t>
            </a:r>
            <a:r>
              <a:rPr lang="en-US" altLang="zh-CN" dirty="0"/>
              <a:t>,</a:t>
            </a:r>
            <a:r>
              <a:rPr lang="zh-CN" altLang="en-US" dirty="0"/>
              <a:t>没有把意思表达清楚</a:t>
            </a:r>
            <a:r>
              <a:rPr lang="en-US" altLang="zh-CN" dirty="0"/>
              <a:t>,</a:t>
            </a:r>
            <a:r>
              <a:rPr lang="zh-CN" altLang="en-US" dirty="0"/>
              <a:t>只说倒了，扫进簸箕，因此让家长产生了误会。</a:t>
            </a:r>
          </a:p>
        </p:txBody>
      </p:sp>
    </p:spTree>
    <p:extLst>
      <p:ext uri="{BB962C8B-B14F-4D97-AF65-F5344CB8AC3E}">
        <p14:creationId xmlns:p14="http://schemas.microsoft.com/office/powerpoint/2010/main" val="427146011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0F9AF-8B45-B218-7612-95B36ED2ACD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8813EA-140A-BBEA-4139-2435CB7F942C}"/>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9CFF050B-AF2A-FF1D-21A7-2BC57AB7269E}"/>
              </a:ext>
            </a:extLst>
          </p:cNvPr>
          <p:cNvSpPr>
            <a:spLocks noGrp="1"/>
          </p:cNvSpPr>
          <p:nvPr>
            <p:ph idx="1"/>
          </p:nvPr>
        </p:nvSpPr>
        <p:spPr/>
        <p:txBody>
          <a:bodyPr>
            <a:normAutofit lnSpcReduction="10000"/>
          </a:bodyPr>
          <a:lstStyle/>
          <a:p>
            <a:pPr marL="0" indent="0">
              <a:buNone/>
            </a:pPr>
            <a:r>
              <a:rPr lang="zh-CN" altLang="en-US" dirty="0"/>
              <a:t>园长将真实情况反映给家长，家长得知也不好意思了</a:t>
            </a:r>
            <a:r>
              <a:rPr lang="en-US" altLang="zh-CN" dirty="0"/>
              <a:t>,</a:t>
            </a:r>
            <a:r>
              <a:rPr lang="zh-CN" altLang="en-US" dirty="0"/>
              <a:t>马上说</a:t>
            </a:r>
            <a:r>
              <a:rPr lang="en-US" altLang="zh-CN" dirty="0"/>
              <a:t>:“</a:t>
            </a:r>
            <a:r>
              <a:rPr lang="zh-CN" altLang="en-US" dirty="0"/>
              <a:t>怪我，没听清楚孩子的话。看来</a:t>
            </a:r>
            <a:r>
              <a:rPr lang="en-US" altLang="zh-CN" dirty="0"/>
              <a:t>,</a:t>
            </a:r>
            <a:r>
              <a:rPr lang="zh-CN" altLang="en-US" dirty="0"/>
              <a:t>孩子的话也不能全听。”园长说</a:t>
            </a:r>
            <a:r>
              <a:rPr lang="en-US" altLang="zh-CN" dirty="0"/>
              <a:t>:“</a:t>
            </a:r>
            <a:r>
              <a:rPr lang="zh-CN" altLang="en-US" dirty="0"/>
              <a:t>这里也有我们的责任。孩子年龄小</a:t>
            </a:r>
            <a:r>
              <a:rPr lang="en-US" altLang="zh-CN" dirty="0"/>
              <a:t>,</a:t>
            </a:r>
            <a:r>
              <a:rPr lang="zh-CN" altLang="en-US" dirty="0"/>
              <a:t>老师应主动把这个情况向您介绍，就不会产生误会了。以后在工作中我们一定会注意！”</a:t>
            </a:r>
          </a:p>
          <a:p>
            <a:pPr marL="0" indent="0">
              <a:buNone/>
            </a:pPr>
            <a:r>
              <a:rPr lang="zh-CN" altLang="en-US" dirty="0"/>
              <a:t>                                            （案例编写：范佩芬  王雪松）</a:t>
            </a:r>
          </a:p>
        </p:txBody>
      </p:sp>
    </p:spTree>
    <p:extLst>
      <p:ext uri="{BB962C8B-B14F-4D97-AF65-F5344CB8AC3E}">
        <p14:creationId xmlns:p14="http://schemas.microsoft.com/office/powerpoint/2010/main" val="318460183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0249A-A777-4787-101E-92B8F1C4E1C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0CA56BD-CE7E-47A3-F4EC-DCF62E7DB552}"/>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B8C97F1-48C9-8B1A-C79C-5529813EE439}"/>
              </a:ext>
            </a:extLst>
          </p:cNvPr>
          <p:cNvSpPr>
            <a:spLocks noGrp="1"/>
          </p:cNvSpPr>
          <p:nvPr>
            <p:ph idx="1"/>
          </p:nvPr>
        </p:nvSpPr>
        <p:spPr/>
        <p:txBody>
          <a:bodyPr>
            <a:normAutofit/>
          </a:bodyPr>
          <a:lstStyle/>
          <a:p>
            <a:pPr marL="0" indent="0">
              <a:buNone/>
            </a:pPr>
            <a:r>
              <a:rPr lang="zh-CN" altLang="en-US" dirty="0"/>
              <a:t> 分析与思考</a:t>
            </a:r>
          </a:p>
          <a:p>
            <a:pPr marL="0" indent="0">
              <a:buNone/>
            </a:pPr>
            <a:r>
              <a:rPr lang="en-US" altLang="zh-CN" dirty="0"/>
              <a:t>1.</a:t>
            </a:r>
            <a:r>
              <a:rPr lang="zh-CN" altLang="en-US" dirty="0"/>
              <a:t>您对这位园长处理该问题的方法有何评价？幼儿园管理中应如何避免类似的误会？</a:t>
            </a:r>
          </a:p>
          <a:p>
            <a:pPr marL="0" indent="0">
              <a:buNone/>
            </a:pPr>
            <a:r>
              <a:rPr lang="en-US" altLang="zh-CN" dirty="0"/>
              <a:t>2.</a:t>
            </a:r>
            <a:r>
              <a:rPr lang="zh-CN" altLang="en-US" dirty="0"/>
              <a:t>这则案例中，园长尽管消除了家长的误会，但你认为该园管理中是否存在疏漏和改进之处？</a:t>
            </a:r>
          </a:p>
        </p:txBody>
      </p:sp>
    </p:spTree>
    <p:extLst>
      <p:ext uri="{BB962C8B-B14F-4D97-AF65-F5344CB8AC3E}">
        <p14:creationId xmlns:p14="http://schemas.microsoft.com/office/powerpoint/2010/main" val="396123469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2001E-C70D-17BF-A0FC-183A0458F71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B48AB5-FF39-7D22-0962-109437002558}"/>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8A28B891-F743-317A-FCBD-4436F4F1FDC7}"/>
              </a:ext>
            </a:extLst>
          </p:cNvPr>
          <p:cNvSpPr>
            <a:spLocks noGrp="1"/>
          </p:cNvSpPr>
          <p:nvPr>
            <p:ph idx="1"/>
          </p:nvPr>
        </p:nvSpPr>
        <p:spPr/>
        <p:txBody>
          <a:bodyPr>
            <a:normAutofit/>
          </a:bodyPr>
          <a:lstStyle/>
          <a:p>
            <a:pPr marL="0" indent="0">
              <a:buNone/>
            </a:pPr>
            <a:r>
              <a:rPr lang="zh-CN" altLang="en-US" dirty="0"/>
              <a:t>案例</a:t>
            </a:r>
            <a:r>
              <a:rPr lang="en-US" altLang="zh-CN" dirty="0"/>
              <a:t>9.2  </a:t>
            </a:r>
            <a:r>
              <a:rPr lang="zh-CN" altLang="en-US" dirty="0"/>
              <a:t>没有小便口的裤子</a:t>
            </a:r>
          </a:p>
          <a:p>
            <a:pPr marL="0" indent="0">
              <a:buNone/>
            </a:pPr>
            <a:r>
              <a:rPr lang="zh-CN" altLang="en-US" dirty="0"/>
              <a:t>一天傍晚，园长正在办公室写材料</a:t>
            </a:r>
            <a:r>
              <a:rPr lang="en-US" altLang="zh-CN" dirty="0"/>
              <a:t>,</a:t>
            </a:r>
            <a:r>
              <a:rPr lang="zh-CN" altLang="en-US" dirty="0"/>
              <a:t>小班的刘老师敲门进来，有些生气地说</a:t>
            </a:r>
            <a:r>
              <a:rPr lang="en-US" altLang="zh-CN" dirty="0"/>
              <a:t>:“</a:t>
            </a:r>
            <a:r>
              <a:rPr lang="zh-CN" altLang="en-US" dirty="0"/>
              <a:t>园长</a:t>
            </a:r>
            <a:r>
              <a:rPr lang="en-US" altLang="zh-CN" dirty="0"/>
              <a:t>,</a:t>
            </a:r>
            <a:r>
              <a:rPr lang="zh-CN" altLang="en-US" dirty="0"/>
              <a:t>您看看</a:t>
            </a:r>
            <a:r>
              <a:rPr lang="en-US" altLang="zh-CN" dirty="0"/>
              <a:t>,</a:t>
            </a:r>
            <a:r>
              <a:rPr lang="zh-CN" altLang="en-US" dirty="0"/>
              <a:t>这样的家长工作怎么做？”原来，班里的明明小朋友，所有的裤子都没有小便口。</a:t>
            </a:r>
          </a:p>
        </p:txBody>
      </p:sp>
    </p:spTree>
    <p:extLst>
      <p:ext uri="{BB962C8B-B14F-4D97-AF65-F5344CB8AC3E}">
        <p14:creationId xmlns:p14="http://schemas.microsoft.com/office/powerpoint/2010/main" val="1965346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FE09-9236-C1BA-354D-63FF17E2B92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5DCB539-62E3-5790-8465-65D1F540F990}"/>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B49C65F1-1499-0EA0-F147-D8CAB93C5F76}"/>
              </a:ext>
            </a:extLst>
          </p:cNvPr>
          <p:cNvSpPr>
            <a:spLocks noGrp="1"/>
          </p:cNvSpPr>
          <p:nvPr>
            <p:ph idx="1"/>
          </p:nvPr>
        </p:nvSpPr>
        <p:spPr/>
        <p:txBody>
          <a:bodyPr>
            <a:normAutofit/>
          </a:bodyPr>
          <a:lstStyle/>
          <a:p>
            <a:pPr marL="0" indent="0">
              <a:buNone/>
            </a:pPr>
            <a:r>
              <a:rPr lang="zh-CN" altLang="en-US" dirty="0"/>
              <a:t>每次小便，都需要老师扒下裤子才能尿尿。现在天凉了</a:t>
            </a:r>
            <a:r>
              <a:rPr lang="en-US" altLang="zh-CN" dirty="0"/>
              <a:t>,</a:t>
            </a:r>
            <a:r>
              <a:rPr lang="zh-CN" altLang="en-US" dirty="0"/>
              <a:t>衣服穿得越来越多</a:t>
            </a:r>
            <a:r>
              <a:rPr lang="en-US" altLang="zh-CN" dirty="0"/>
              <a:t>,</a:t>
            </a:r>
            <a:r>
              <a:rPr lang="zh-CN" altLang="en-US" dirty="0"/>
              <a:t>孩子小便的次数也增多了</a:t>
            </a:r>
            <a:r>
              <a:rPr lang="en-US" altLang="zh-CN" dirty="0"/>
              <a:t>,</a:t>
            </a:r>
            <a:r>
              <a:rPr lang="zh-CN" altLang="en-US" dirty="0"/>
              <a:t>有时等不及扒裤子</a:t>
            </a:r>
            <a:r>
              <a:rPr lang="en-US" altLang="zh-CN" dirty="0"/>
              <a:t>,</a:t>
            </a:r>
            <a:r>
              <a:rPr lang="zh-CN" altLang="en-US" dirty="0"/>
              <a:t>他就尿了。园长知道，这个孩子在家都是爷爷奶奶照顾，生活能力差。</a:t>
            </a:r>
          </a:p>
        </p:txBody>
      </p:sp>
    </p:spTree>
    <p:extLst>
      <p:ext uri="{BB962C8B-B14F-4D97-AF65-F5344CB8AC3E}">
        <p14:creationId xmlns:p14="http://schemas.microsoft.com/office/powerpoint/2010/main" val="171490579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CAF62-7646-3C4D-EA3B-789D1F1FD6B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CC749FE-FD6E-BF07-4DA4-33020C448619}"/>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D08A9C67-92B9-2A5A-A8C0-FFFE288D8673}"/>
              </a:ext>
            </a:extLst>
          </p:cNvPr>
          <p:cNvSpPr>
            <a:spLocks noGrp="1"/>
          </p:cNvSpPr>
          <p:nvPr>
            <p:ph idx="1"/>
          </p:nvPr>
        </p:nvSpPr>
        <p:spPr/>
        <p:txBody>
          <a:bodyPr>
            <a:normAutofit/>
          </a:bodyPr>
          <a:lstStyle/>
          <a:p>
            <a:pPr marL="0" indent="0">
              <a:buNone/>
            </a:pPr>
            <a:r>
              <a:rPr lang="zh-CN" altLang="en-US" dirty="0"/>
              <a:t>为此，刘老师找到他奶奶，耐心地向她说明</a:t>
            </a:r>
            <a:r>
              <a:rPr lang="en-US" altLang="zh-CN" dirty="0"/>
              <a:t>:“</a:t>
            </a:r>
            <a:r>
              <a:rPr lang="zh-CN" altLang="en-US" dirty="0"/>
              <a:t>天凉了，孩子尿多。小班的孩子有时一玩就忘了，等想尿时，已经憋不住了。您将孩子裤子上的小便口都缝上</a:t>
            </a:r>
            <a:r>
              <a:rPr lang="en-US" altLang="zh-CN" dirty="0"/>
              <a:t>,</a:t>
            </a:r>
            <a:r>
              <a:rPr lang="zh-CN" altLang="en-US" dirty="0"/>
              <a:t>不太方便。”谁知孩子的奶奶回答</a:t>
            </a:r>
            <a:r>
              <a:rPr lang="en-US" altLang="zh-CN" dirty="0"/>
              <a:t>:“</a:t>
            </a:r>
            <a:r>
              <a:rPr lang="zh-CN" altLang="en-US" dirty="0"/>
              <a:t>我知道，但开了口，孩子的屁股会着凉的”。仍坚持不肯给明明穿有小便口的裤子。</a:t>
            </a:r>
          </a:p>
        </p:txBody>
      </p:sp>
    </p:spTree>
    <p:extLst>
      <p:ext uri="{BB962C8B-B14F-4D97-AF65-F5344CB8AC3E}">
        <p14:creationId xmlns:p14="http://schemas.microsoft.com/office/powerpoint/2010/main" val="299216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04318-16ED-2A3D-352B-D1731774E3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BDB20B-6D3F-2237-B8BA-519B4E4E8BC5}"/>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45F5227-92F9-7290-5763-3A3EE3F5F144}"/>
              </a:ext>
            </a:extLst>
          </p:cNvPr>
          <p:cNvSpPr>
            <a:spLocks noGrp="1"/>
          </p:cNvSpPr>
          <p:nvPr>
            <p:ph idx="1"/>
          </p:nvPr>
        </p:nvSpPr>
        <p:spPr/>
        <p:txBody>
          <a:bodyPr>
            <a:normAutofit/>
          </a:bodyPr>
          <a:lstStyle/>
          <a:p>
            <a:pPr marL="0" indent="0">
              <a:buNone/>
            </a:pPr>
            <a:r>
              <a:rPr lang="en-US" altLang="zh-CN" dirty="0"/>
              <a:t>2</a:t>
            </a:r>
            <a:r>
              <a:rPr lang="zh-CN" altLang="en-US" dirty="0"/>
              <a:t>．通过家长工作，引导帮助家长承担起家庭教育的责任</a:t>
            </a:r>
          </a:p>
          <a:p>
            <a:pPr marL="0" indent="0">
              <a:buNone/>
            </a:pPr>
            <a:r>
              <a:rPr lang="zh-CN" altLang="en-US" dirty="0"/>
              <a:t>教育从家庭开始，家庭是儿童成长发展的第一个环境。由于家庭对儿童的影响最直接，家长与儿童有着亲密的关系，并在日常生活中密切接触，因而对其健康发展所起的作用是重要而又十分独特的。</a:t>
            </a:r>
          </a:p>
        </p:txBody>
      </p:sp>
    </p:spTree>
    <p:extLst>
      <p:ext uri="{BB962C8B-B14F-4D97-AF65-F5344CB8AC3E}">
        <p14:creationId xmlns:p14="http://schemas.microsoft.com/office/powerpoint/2010/main" val="96193375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8E928-0EC6-8EE1-F2E6-02FDA2139C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3C83688-BDF6-3533-8EF7-6FEE3FA168FD}"/>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2977BBA5-EE1C-91E3-638A-D0947DC3D09F}"/>
              </a:ext>
            </a:extLst>
          </p:cNvPr>
          <p:cNvSpPr>
            <a:spLocks noGrp="1"/>
          </p:cNvSpPr>
          <p:nvPr>
            <p:ph idx="1"/>
          </p:nvPr>
        </p:nvSpPr>
        <p:spPr/>
        <p:txBody>
          <a:bodyPr>
            <a:normAutofit fontScale="92500"/>
          </a:bodyPr>
          <a:lstStyle/>
          <a:p>
            <a:pPr marL="0" indent="0">
              <a:buNone/>
            </a:pPr>
            <a:r>
              <a:rPr lang="zh-CN" altLang="en-US" dirty="0"/>
              <a:t>听了事情的原委</a:t>
            </a:r>
            <a:r>
              <a:rPr lang="en-US" altLang="zh-CN" dirty="0"/>
              <a:t>,</a:t>
            </a:r>
            <a:r>
              <a:rPr lang="zh-CN" altLang="en-US" dirty="0"/>
              <a:t>园长安慰刘老师别着急，并请刘老师从多个角度做她的工作。讲清男孩穿开小便口的裤子不会着凉的道理，和从小培养孩子独立生活能力的重要性。帮助明明奶奶转变包办代替</a:t>
            </a:r>
            <a:r>
              <a:rPr lang="en-US" altLang="zh-CN" dirty="0"/>
              <a:t>,</a:t>
            </a:r>
            <a:r>
              <a:rPr lang="zh-CN" altLang="en-US" dirty="0"/>
              <a:t>过分溺爱的行为。</a:t>
            </a:r>
          </a:p>
          <a:p>
            <a:pPr marL="0" indent="0">
              <a:buNone/>
            </a:pPr>
            <a:r>
              <a:rPr lang="zh-CN" altLang="en-US" dirty="0"/>
              <a:t>不久，园长看到明明穿上了有小便口的裤子。</a:t>
            </a:r>
          </a:p>
          <a:p>
            <a:pPr marL="0" indent="0">
              <a:buNone/>
            </a:pPr>
            <a:r>
              <a:rPr lang="zh-CN" altLang="en-US" dirty="0"/>
              <a:t>                                            （案例编写：桑凤英  王雪松）</a:t>
            </a:r>
          </a:p>
        </p:txBody>
      </p:sp>
    </p:spTree>
    <p:extLst>
      <p:ext uri="{BB962C8B-B14F-4D97-AF65-F5344CB8AC3E}">
        <p14:creationId xmlns:p14="http://schemas.microsoft.com/office/powerpoint/2010/main" val="35614219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A2F3F-155A-6952-B1CC-E193F01C90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3394956-ABAF-5387-6AEE-94FC51D527B3}"/>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862B7387-CC0C-A26C-8A15-2A119CB2AC8A}"/>
              </a:ext>
            </a:extLst>
          </p:cNvPr>
          <p:cNvSpPr>
            <a:spLocks noGrp="1"/>
          </p:cNvSpPr>
          <p:nvPr>
            <p:ph idx="1"/>
          </p:nvPr>
        </p:nvSpPr>
        <p:spPr/>
        <p:txBody>
          <a:bodyPr>
            <a:normAutofit/>
          </a:bodyPr>
          <a:lstStyle/>
          <a:p>
            <a:pPr marL="0" indent="0">
              <a:buNone/>
            </a:pPr>
            <a:r>
              <a:rPr lang="zh-CN" altLang="en-US" dirty="0"/>
              <a:t> 分析与思考</a:t>
            </a:r>
          </a:p>
          <a:p>
            <a:pPr marL="0" indent="0">
              <a:buNone/>
            </a:pPr>
            <a:r>
              <a:rPr lang="en-US" altLang="zh-CN" dirty="0"/>
              <a:t>1.</a:t>
            </a:r>
            <a:r>
              <a:rPr lang="zh-CN" altLang="en-US" dirty="0"/>
              <a:t>为什么园长的解决方法得到了明明奶奶的认同</a:t>
            </a:r>
            <a:r>
              <a:rPr lang="en-US" altLang="zh-CN" dirty="0"/>
              <a:t>,</a:t>
            </a:r>
            <a:r>
              <a:rPr lang="zh-CN" altLang="en-US" dirty="0"/>
              <a:t>而老师最初的劝说却无效？</a:t>
            </a:r>
          </a:p>
          <a:p>
            <a:pPr marL="0" indent="0">
              <a:buNone/>
            </a:pPr>
            <a:r>
              <a:rPr lang="en-US" altLang="zh-CN" dirty="0"/>
              <a:t>2.</a:t>
            </a:r>
            <a:r>
              <a:rPr lang="zh-CN" altLang="en-US" dirty="0"/>
              <a:t>该园长的做法对其他幼儿园的管理实践有什么启示和借鉴？</a:t>
            </a:r>
          </a:p>
        </p:txBody>
      </p:sp>
    </p:spTree>
    <p:extLst>
      <p:ext uri="{BB962C8B-B14F-4D97-AF65-F5344CB8AC3E}">
        <p14:creationId xmlns:p14="http://schemas.microsoft.com/office/powerpoint/2010/main" val="18719164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BA2CF-83A1-E9EF-FD18-47BCC20763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6E4097A-DC2D-C606-9D74-BA530E81A436}"/>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F869EA3F-72D7-BC23-5127-A5F3DF20097F}"/>
              </a:ext>
            </a:extLst>
          </p:cNvPr>
          <p:cNvSpPr>
            <a:spLocks noGrp="1"/>
          </p:cNvSpPr>
          <p:nvPr>
            <p:ph idx="1"/>
          </p:nvPr>
        </p:nvSpPr>
        <p:spPr/>
        <p:txBody>
          <a:bodyPr>
            <a:normAutofit/>
          </a:bodyPr>
          <a:lstStyle/>
          <a:p>
            <a:pPr marL="0" indent="0">
              <a:buNone/>
            </a:pPr>
            <a:r>
              <a:rPr lang="zh-CN" altLang="en-US" dirty="0"/>
              <a:t>案例</a:t>
            </a:r>
            <a:r>
              <a:rPr lang="en-US" altLang="zh-CN" dirty="0"/>
              <a:t>9.3  </a:t>
            </a:r>
            <a:r>
              <a:rPr lang="zh-CN" altLang="en-US" dirty="0"/>
              <a:t>该不该收下这个孩子 </a:t>
            </a:r>
          </a:p>
          <a:p>
            <a:pPr marL="0" indent="0">
              <a:buNone/>
            </a:pPr>
            <a:r>
              <a:rPr lang="zh-CN" altLang="en-US" dirty="0"/>
              <a:t>某幼儿园正在准备申请接受市里一级一类幼儿园的检查验收。这时，一位家长将一个轻度肢体残疾的幼儿送到幼儿园，要求入园。出于同情和责任心，园长认为幼儿园应该接收该幼儿。</a:t>
            </a:r>
          </a:p>
        </p:txBody>
      </p:sp>
    </p:spTree>
    <p:extLst>
      <p:ext uri="{BB962C8B-B14F-4D97-AF65-F5344CB8AC3E}">
        <p14:creationId xmlns:p14="http://schemas.microsoft.com/office/powerpoint/2010/main" val="174377012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273F7-1CE9-8FCD-B9D0-3337B48B995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B77A2E4-1A63-CE12-4012-979051D55A5C}"/>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C2AED757-3252-E729-50F5-21C4F633717B}"/>
              </a:ext>
            </a:extLst>
          </p:cNvPr>
          <p:cNvSpPr>
            <a:spLocks noGrp="1"/>
          </p:cNvSpPr>
          <p:nvPr>
            <p:ph idx="1"/>
          </p:nvPr>
        </p:nvSpPr>
        <p:spPr/>
        <p:txBody>
          <a:bodyPr>
            <a:normAutofit/>
          </a:bodyPr>
          <a:lstStyle/>
          <a:p>
            <a:pPr marL="0" indent="0">
              <a:buNone/>
            </a:pPr>
            <a:r>
              <a:rPr lang="zh-CN" altLang="en-US" dirty="0"/>
              <a:t>可是副园长提醒他，一级一类验收标准中规定，幼儿园不得有体弱儿。这个肢体有残疾的幼儿多项指标都不能达标，就算入园后会有所改观，目前验收在即，现矫正肯定也来不及了。</a:t>
            </a:r>
          </a:p>
        </p:txBody>
      </p:sp>
    </p:spTree>
    <p:extLst>
      <p:ext uri="{BB962C8B-B14F-4D97-AF65-F5344CB8AC3E}">
        <p14:creationId xmlns:p14="http://schemas.microsoft.com/office/powerpoint/2010/main" val="158569406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B1C3-A8FE-E67A-5FAF-E667BE34DF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6D02A79-C81F-2FFF-4D54-5410F53CD3D0}"/>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A6031947-0EE8-0018-85DE-1CD72E1F4E72}"/>
              </a:ext>
            </a:extLst>
          </p:cNvPr>
          <p:cNvSpPr>
            <a:spLocks noGrp="1"/>
          </p:cNvSpPr>
          <p:nvPr>
            <p:ph idx="1"/>
          </p:nvPr>
        </p:nvSpPr>
        <p:spPr/>
        <p:txBody>
          <a:bodyPr>
            <a:normAutofit/>
          </a:bodyPr>
          <a:lstStyle/>
          <a:p>
            <a:pPr marL="0" indent="0">
              <a:buNone/>
            </a:pPr>
            <a:r>
              <a:rPr lang="zh-CN" altLang="en-US" dirty="0"/>
              <a:t>于是，幼儿园为了迎接市里对幼儿园评级评类工作，决定拒绝接收该幼儿。这令幼儿家长非常气愤，拿出</a:t>
            </a:r>
            <a:r>
              <a:rPr lang="en-US" altLang="zh-CN" dirty="0"/>
              <a:t>《</a:t>
            </a:r>
            <a:r>
              <a:rPr lang="zh-CN" altLang="en-US" dirty="0"/>
              <a:t>残疾人保护法</a:t>
            </a:r>
            <a:r>
              <a:rPr lang="en-US" altLang="zh-CN" dirty="0"/>
              <a:t>》</a:t>
            </a:r>
            <a:r>
              <a:rPr lang="zh-CN" altLang="en-US" dirty="0"/>
              <a:t>和</a:t>
            </a:r>
            <a:r>
              <a:rPr lang="en-US" altLang="zh-CN" dirty="0"/>
              <a:t>《</a:t>
            </a:r>
            <a:r>
              <a:rPr lang="zh-CN" altLang="en-US" dirty="0"/>
              <a:t>未成年人保护法</a:t>
            </a:r>
            <a:r>
              <a:rPr lang="en-US" altLang="zh-CN" dirty="0"/>
              <a:t>》</a:t>
            </a:r>
            <a:r>
              <a:rPr lang="zh-CN" altLang="en-US" dirty="0"/>
              <a:t>等法规条文，质问园长，为什么不接收自己的孩子。</a:t>
            </a:r>
          </a:p>
        </p:txBody>
      </p:sp>
    </p:spTree>
    <p:extLst>
      <p:ext uri="{BB962C8B-B14F-4D97-AF65-F5344CB8AC3E}">
        <p14:creationId xmlns:p14="http://schemas.microsoft.com/office/powerpoint/2010/main" val="90978102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285D8-DCA7-CCD9-10E4-F90158DEE2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377D7CB-5A04-B266-70B4-62E351CD585A}"/>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27EB899F-32DF-D330-C7DD-1206F5B84466}"/>
              </a:ext>
            </a:extLst>
          </p:cNvPr>
          <p:cNvSpPr>
            <a:spLocks noGrp="1"/>
          </p:cNvSpPr>
          <p:nvPr>
            <p:ph idx="1"/>
          </p:nvPr>
        </p:nvSpPr>
        <p:spPr/>
        <p:txBody>
          <a:bodyPr>
            <a:normAutofit/>
          </a:bodyPr>
          <a:lstStyle/>
          <a:p>
            <a:pPr marL="0" indent="0">
              <a:buNone/>
            </a:pPr>
            <a:r>
              <a:rPr lang="zh-CN" altLang="en-US" dirty="0"/>
              <a:t>面对家长有根有据的指责，园长既惭愧，又无奈，只得请求家长再等两个星期，等验收合格后，再考虑送孩子入托。园长诚恳的道歉和解释虽然得到了家长的暂时认可，但如果验收标准与法规相违背，园长们该怎么办呢？</a:t>
            </a:r>
          </a:p>
          <a:p>
            <a:pPr marL="0" indent="0">
              <a:buNone/>
            </a:pPr>
            <a:r>
              <a:rPr lang="zh-CN" altLang="en-US" dirty="0"/>
              <a:t>                                                   （案例编写：李中）</a:t>
            </a:r>
          </a:p>
        </p:txBody>
      </p:sp>
    </p:spTree>
    <p:extLst>
      <p:ext uri="{BB962C8B-B14F-4D97-AF65-F5344CB8AC3E}">
        <p14:creationId xmlns:p14="http://schemas.microsoft.com/office/powerpoint/2010/main" val="36708118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8848B-73C4-709C-5843-F893F303750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DF3A064-248A-F91A-076A-489C537CACB5}"/>
              </a:ext>
            </a:extLst>
          </p:cNvPr>
          <p:cNvSpPr>
            <a:spLocks noGrp="1"/>
          </p:cNvSpPr>
          <p:nvPr>
            <p:ph type="title"/>
          </p:nvPr>
        </p:nvSpPr>
        <p:spPr/>
        <p:txBody>
          <a:bodyPr/>
          <a:lstStyle/>
          <a:p>
            <a:r>
              <a:rPr lang="zh-CN" altLang="en-US" dirty="0"/>
              <a:t>第二节  幼儿园与社区</a:t>
            </a:r>
          </a:p>
        </p:txBody>
      </p:sp>
      <p:sp>
        <p:nvSpPr>
          <p:cNvPr id="3" name="内容占位符 2">
            <a:extLst>
              <a:ext uri="{FF2B5EF4-FFF2-40B4-BE49-F238E27FC236}">
                <a16:creationId xmlns:a16="http://schemas.microsoft.com/office/drawing/2014/main" id="{5F87C38D-7155-F984-EEEC-3EB1112CBE3E}"/>
              </a:ext>
            </a:extLst>
          </p:cNvPr>
          <p:cNvSpPr>
            <a:spLocks noGrp="1"/>
          </p:cNvSpPr>
          <p:nvPr>
            <p:ph idx="1"/>
          </p:nvPr>
        </p:nvSpPr>
        <p:spPr/>
        <p:txBody>
          <a:bodyPr>
            <a:normAutofit fontScale="92500" lnSpcReduction="10000"/>
          </a:bodyPr>
          <a:lstStyle/>
          <a:p>
            <a:pPr marL="0" indent="0">
              <a:buNone/>
            </a:pPr>
            <a:r>
              <a:rPr lang="zh-CN" altLang="en-US" dirty="0"/>
              <a:t> 分析与思考</a:t>
            </a:r>
          </a:p>
          <a:p>
            <a:pPr marL="0" indent="0">
              <a:buNone/>
            </a:pPr>
            <a:r>
              <a:rPr lang="en-US" altLang="zh-CN" dirty="0"/>
              <a:t>1.</a:t>
            </a:r>
            <a:r>
              <a:rPr lang="zh-CN" altLang="en-US" dirty="0"/>
              <a:t>案例中，上级部门的要求和政策规章之间出现了矛盾，令幼儿园管理者不知何去何从，你认为幼儿园在接收略有残疾孩子这件事情上，做出决策的根本依据是什么？“级”“类”验收是教育行政部门对幼儿园管理和教育质量的评价，以牺牲少数弱势儿童为代价得到的所谓“优质教育”的价值何在？</a:t>
            </a:r>
          </a:p>
          <a:p>
            <a:pPr marL="0" indent="0">
              <a:buNone/>
            </a:pPr>
            <a:r>
              <a:rPr lang="en-US" altLang="zh-CN" dirty="0"/>
              <a:t>2.</a:t>
            </a:r>
            <a:r>
              <a:rPr lang="zh-CN" altLang="en-US"/>
              <a:t>如果你是园长，你会如何处理这个问题？</a:t>
            </a:r>
            <a:endParaRPr lang="zh-CN" altLang="en-US" dirty="0"/>
          </a:p>
        </p:txBody>
      </p:sp>
    </p:spTree>
    <p:extLst>
      <p:ext uri="{BB962C8B-B14F-4D97-AF65-F5344CB8AC3E}">
        <p14:creationId xmlns:p14="http://schemas.microsoft.com/office/powerpoint/2010/main" val="121243281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sz="8800" dirty="0"/>
              <a:t>谢谢！</a:t>
            </a:r>
          </a:p>
        </p:txBody>
      </p:sp>
    </p:spTree>
    <p:extLst>
      <p:ext uri="{BB962C8B-B14F-4D97-AF65-F5344CB8AC3E}">
        <p14:creationId xmlns:p14="http://schemas.microsoft.com/office/powerpoint/2010/main" val="268123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1FC2-322C-89AE-707A-6C33951DEF4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87CE59C-20A1-321C-D4A9-843441FDA3D9}"/>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E40747F5-FE5D-2913-D687-FE8F1A35524A}"/>
              </a:ext>
            </a:extLst>
          </p:cNvPr>
          <p:cNvSpPr>
            <a:spLocks noGrp="1"/>
          </p:cNvSpPr>
          <p:nvPr>
            <p:ph idx="1"/>
          </p:nvPr>
        </p:nvSpPr>
        <p:spPr/>
        <p:txBody>
          <a:bodyPr>
            <a:normAutofit/>
          </a:bodyPr>
          <a:lstStyle/>
          <a:p>
            <a:pPr marL="0" indent="0">
              <a:buNone/>
            </a:pPr>
            <a:r>
              <a:rPr lang="zh-CN" altLang="en-US" dirty="0"/>
              <a:t>家长是幼儿园的服务对象，同时也是重要的教育合作伙伴；社区是幼儿园生存和发展的基本环境，是管理活动所面临的社会现实。家庭和社区与幼儿园之间的利益关系大、交往频率高，影响作用也大。幼儿园要实施有效管理，必须重视家长工作，并增进幼儿园与所在社区的联系。</a:t>
            </a:r>
          </a:p>
          <a:p>
            <a:pPr marL="0" indent="0">
              <a:buNone/>
            </a:pPr>
            <a:endParaRPr lang="zh-CN" altLang="en-US" dirty="0"/>
          </a:p>
        </p:txBody>
      </p:sp>
    </p:spTree>
    <p:extLst>
      <p:ext uri="{BB962C8B-B14F-4D97-AF65-F5344CB8AC3E}">
        <p14:creationId xmlns:p14="http://schemas.microsoft.com/office/powerpoint/2010/main" val="1871106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28C3-1014-599E-CC74-84C986444DD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1BE0E67-8FFD-E5EB-3DE7-094EA6858463}"/>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2480EB7-27B6-3E01-6225-BEC254904104}"/>
              </a:ext>
            </a:extLst>
          </p:cNvPr>
          <p:cNvSpPr>
            <a:spLocks noGrp="1"/>
          </p:cNvSpPr>
          <p:nvPr>
            <p:ph idx="1"/>
          </p:nvPr>
        </p:nvSpPr>
        <p:spPr/>
        <p:txBody>
          <a:bodyPr>
            <a:normAutofit/>
          </a:bodyPr>
          <a:lstStyle/>
          <a:p>
            <a:pPr marL="0" indent="0">
              <a:buNone/>
            </a:pPr>
            <a:r>
              <a:rPr lang="zh-CN" altLang="en-US" dirty="0"/>
              <a:t>特别在幼儿期，孩子年龄小，对家长的依赖性大，依恋情感深，家庭的影响作用就更大。家庭教育对幼儿的影响是幼儿园不可替代的，同时对幼儿园的保教质量也是一个不容忽视的影响因素。因此，幼儿园的教师要了解和分析家庭教育的优势和特点，根据这些情况有针对性地给予指导和建议，帮助家长提高教育能力。</a:t>
            </a:r>
          </a:p>
        </p:txBody>
      </p:sp>
    </p:spTree>
    <p:extLst>
      <p:ext uri="{BB962C8B-B14F-4D97-AF65-F5344CB8AC3E}">
        <p14:creationId xmlns:p14="http://schemas.microsoft.com/office/powerpoint/2010/main" val="231022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5339-4156-9F8E-AFC3-8CCC3B9B0D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2AC704C-4BAF-F3C8-4A0C-B0B30DD62086}"/>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C040117-5473-9A17-FE7E-127C24EDD0BD}"/>
              </a:ext>
            </a:extLst>
          </p:cNvPr>
          <p:cNvSpPr>
            <a:spLocks noGrp="1"/>
          </p:cNvSpPr>
          <p:nvPr>
            <p:ph idx="1"/>
          </p:nvPr>
        </p:nvSpPr>
        <p:spPr/>
        <p:txBody>
          <a:bodyPr>
            <a:normAutofit/>
          </a:bodyPr>
          <a:lstStyle/>
          <a:p>
            <a:pPr marL="0" indent="0">
              <a:buNone/>
            </a:pPr>
            <a:r>
              <a:rPr lang="zh-CN" altLang="en-US" dirty="0"/>
              <a:t>研究表明，家庭教育具有不同于幼儿园教育的特点。这里，试对幼儿家庭教育的特点和优势做一些分析。</a:t>
            </a:r>
          </a:p>
        </p:txBody>
      </p:sp>
    </p:spTree>
    <p:extLst>
      <p:ext uri="{BB962C8B-B14F-4D97-AF65-F5344CB8AC3E}">
        <p14:creationId xmlns:p14="http://schemas.microsoft.com/office/powerpoint/2010/main" val="366383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E9B48-F619-EA81-51E9-C328E77F0C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E160FE8-1379-A17C-C99F-B03A611FC13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B0651FE-0C05-3791-C450-619C3DF0DB30}"/>
              </a:ext>
            </a:extLst>
          </p:cNvPr>
          <p:cNvSpPr>
            <a:spLocks noGrp="1"/>
          </p:cNvSpPr>
          <p:nvPr>
            <p:ph idx="1"/>
          </p:nvPr>
        </p:nvSpPr>
        <p:spPr/>
        <p:txBody>
          <a:bodyPr>
            <a:normAutofit/>
          </a:bodyPr>
          <a:lstStyle/>
          <a:p>
            <a:pPr marL="0" indent="0">
              <a:buNone/>
            </a:pPr>
            <a:r>
              <a:rPr lang="zh-CN" altLang="en-US" dirty="0"/>
              <a:t>首先，家庭教育具有情感化特点。家庭和孩子之间是由天然的血缘关系而产生的亲情，使得家长的教育富有亲和力和感染力，因此家庭教育比较起来比其他教育方式更有力量。而且由于孩子年龄越小，他们对家长的依赖程度越大，依恋情感深，家庭的影响作用就更大。</a:t>
            </a:r>
          </a:p>
        </p:txBody>
      </p:sp>
    </p:spTree>
    <p:extLst>
      <p:ext uri="{BB962C8B-B14F-4D97-AF65-F5344CB8AC3E}">
        <p14:creationId xmlns:p14="http://schemas.microsoft.com/office/powerpoint/2010/main" val="2225496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0098C-931A-F355-FC43-9E13B4299FC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CFADCF-B1E0-EC9B-4244-DBEDFA28C877}"/>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A863D92B-9393-14A6-3904-F3ECAD585B10}"/>
              </a:ext>
            </a:extLst>
          </p:cNvPr>
          <p:cNvSpPr>
            <a:spLocks noGrp="1"/>
          </p:cNvSpPr>
          <p:nvPr>
            <p:ph idx="1"/>
          </p:nvPr>
        </p:nvSpPr>
        <p:spPr/>
        <p:txBody>
          <a:bodyPr>
            <a:normAutofit/>
          </a:bodyPr>
          <a:lstStyle/>
          <a:p>
            <a:pPr marL="0" indent="0">
              <a:buNone/>
            </a:pPr>
            <a:r>
              <a:rPr lang="zh-CN" altLang="en-US" dirty="0"/>
              <a:t>其次，家庭教育生活化。家庭教育是贯穿在日常生活中自然而然、潜移默化地感染和影响儿童的。</a:t>
            </a:r>
          </a:p>
          <a:p>
            <a:pPr marL="0" indent="0">
              <a:buNone/>
            </a:pPr>
            <a:r>
              <a:rPr lang="zh-CN" altLang="en-US" dirty="0"/>
              <a:t>再有，家庭教育个别化、多样化。家庭教育是家长和幼儿之间一对一进行的个别教育，能够做到有的放矢、因材施教，在教育内容、形式、方法等方面都表现出灵活性和多样性，不必遵循固定的模式。</a:t>
            </a:r>
          </a:p>
        </p:txBody>
      </p:sp>
    </p:spTree>
    <p:extLst>
      <p:ext uri="{BB962C8B-B14F-4D97-AF65-F5344CB8AC3E}">
        <p14:creationId xmlns:p14="http://schemas.microsoft.com/office/powerpoint/2010/main" val="3464927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5765-C61B-FB8A-EC67-24450DD7ED9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6264EAD-F6F3-8DF4-B916-B1025AB443DC}"/>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09114DA0-7603-6002-17C4-1E56CAFA8004}"/>
              </a:ext>
            </a:extLst>
          </p:cNvPr>
          <p:cNvSpPr>
            <a:spLocks noGrp="1"/>
          </p:cNvSpPr>
          <p:nvPr>
            <p:ph idx="1"/>
          </p:nvPr>
        </p:nvSpPr>
        <p:spPr/>
        <p:txBody>
          <a:bodyPr>
            <a:normAutofit/>
          </a:bodyPr>
          <a:lstStyle/>
          <a:p>
            <a:pPr marL="0" indent="0">
              <a:buNone/>
            </a:pPr>
            <a:r>
              <a:rPr lang="zh-CN" altLang="en-US" dirty="0"/>
              <a:t>以上所述家庭教育方面的优势能否得到实现和发挥，取决于家长作为家庭教育主体的素质。家长作为教育者，虽然是儿童的第一任教师，但他们毕竟不是专业的教育人员。</a:t>
            </a:r>
          </a:p>
        </p:txBody>
      </p:sp>
    </p:spTree>
    <p:extLst>
      <p:ext uri="{BB962C8B-B14F-4D97-AF65-F5344CB8AC3E}">
        <p14:creationId xmlns:p14="http://schemas.microsoft.com/office/powerpoint/2010/main" val="3666230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ACF87-E586-F1AE-3C83-6468E6CA2F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B4953BB-0D99-50EE-9AF7-A44AAEA09CD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5C2B7FF-1887-55C8-3288-B86C316CA67D}"/>
              </a:ext>
            </a:extLst>
          </p:cNvPr>
          <p:cNvSpPr>
            <a:spLocks noGrp="1"/>
          </p:cNvSpPr>
          <p:nvPr>
            <p:ph idx="1"/>
          </p:nvPr>
        </p:nvSpPr>
        <p:spPr/>
        <p:txBody>
          <a:bodyPr>
            <a:normAutofit/>
          </a:bodyPr>
          <a:lstStyle/>
          <a:p>
            <a:pPr marL="0" indent="0">
              <a:buNone/>
            </a:pPr>
            <a:r>
              <a:rPr lang="zh-CN" altLang="en-US" dirty="0"/>
              <a:t>许多家长往往只是按照自然法则扮演家长的角色，并不了解幼儿教育的真正含义，没有受过专业培训，缺乏科学方法，在教育观念和教养方式上难免存在着一定的误区和偏差。比如目前社会上各种特色班和兴趣班极其受欢迎，往往是因为家长的热衷。一项调查提出“幼儿也要减压”。</a:t>
            </a:r>
          </a:p>
        </p:txBody>
      </p:sp>
    </p:spTree>
    <p:extLst>
      <p:ext uri="{BB962C8B-B14F-4D97-AF65-F5344CB8AC3E}">
        <p14:creationId xmlns:p14="http://schemas.microsoft.com/office/powerpoint/2010/main" val="2379999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6369-43A0-5CA9-4077-55AA8A8A3A5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E5B99A5-A932-E3D4-ED24-01F44894871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6331B43-FCFE-C423-67B8-E8FA3CFD50D7}"/>
              </a:ext>
            </a:extLst>
          </p:cNvPr>
          <p:cNvSpPr>
            <a:spLocks noGrp="1"/>
          </p:cNvSpPr>
          <p:nvPr>
            <p:ph idx="1"/>
          </p:nvPr>
        </p:nvSpPr>
        <p:spPr/>
        <p:txBody>
          <a:bodyPr>
            <a:normAutofit/>
          </a:bodyPr>
          <a:lstStyle/>
          <a:p>
            <a:pPr marL="0" indent="0">
              <a:buNone/>
            </a:pPr>
            <a:r>
              <a:rPr lang="zh-CN" altLang="en-US" dirty="0"/>
              <a:t>调查显示，上海近五成的孩子有学习障碍、夜惊，</a:t>
            </a:r>
            <a:r>
              <a:rPr lang="en-US" altLang="zh-CN" dirty="0"/>
              <a:t>35</a:t>
            </a:r>
            <a:r>
              <a:rPr lang="zh-CN" altLang="en-US" dirty="0"/>
              <a:t>％的孩子参加了各类兴趣班，但这并不是从儿童的兴趣出发，而是家长给孩子安排的。</a:t>
            </a:r>
          </a:p>
        </p:txBody>
      </p:sp>
    </p:spTree>
    <p:extLst>
      <p:ext uri="{BB962C8B-B14F-4D97-AF65-F5344CB8AC3E}">
        <p14:creationId xmlns:p14="http://schemas.microsoft.com/office/powerpoint/2010/main" val="868449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DD44B-730B-F5A4-FDA4-E3DB97FD3F4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C79309-BE91-0C57-FA33-1B5E382CB5E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C305732-CBEA-FDDD-BF7C-4DEA2574682B}"/>
              </a:ext>
            </a:extLst>
          </p:cNvPr>
          <p:cNvSpPr>
            <a:spLocks noGrp="1"/>
          </p:cNvSpPr>
          <p:nvPr>
            <p:ph idx="1"/>
          </p:nvPr>
        </p:nvSpPr>
        <p:spPr/>
        <p:txBody>
          <a:bodyPr>
            <a:normAutofit/>
          </a:bodyPr>
          <a:lstStyle/>
          <a:p>
            <a:pPr marL="0" indent="0">
              <a:buNone/>
            </a:pPr>
            <a:r>
              <a:rPr lang="zh-CN" altLang="en-US" dirty="0"/>
              <a:t>这种功利性的做法违背了儿童发展的规律。另外，还存在过度保护和过度干预的现象，不利于儿童健康发展。再有，有些家长自身文化水平、行为习惯和文明素养也不尽如人意。这就需要幼儿园在处理与家长的关系中、在做家长的工作过程中、在幼儿园的公共关系活动中，发挥主导作用。</a:t>
            </a:r>
          </a:p>
        </p:txBody>
      </p:sp>
    </p:spTree>
    <p:extLst>
      <p:ext uri="{BB962C8B-B14F-4D97-AF65-F5344CB8AC3E}">
        <p14:creationId xmlns:p14="http://schemas.microsoft.com/office/powerpoint/2010/main" val="252446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B359-B1C4-26D7-3BF6-251AD36707D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565B789-C230-7E16-9036-ED10B6D948B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E07F806D-EBCD-54BB-2595-0592769C0D51}"/>
              </a:ext>
            </a:extLst>
          </p:cNvPr>
          <p:cNvSpPr>
            <a:spLocks noGrp="1"/>
          </p:cNvSpPr>
          <p:nvPr>
            <p:ph idx="1"/>
          </p:nvPr>
        </p:nvSpPr>
        <p:spPr/>
        <p:txBody>
          <a:bodyPr>
            <a:normAutofit/>
          </a:bodyPr>
          <a:lstStyle/>
          <a:p>
            <a:pPr marL="0" indent="0">
              <a:buNone/>
            </a:pPr>
            <a:r>
              <a:rPr lang="zh-CN" altLang="en-US" dirty="0"/>
              <a:t>鉴于此，幼儿园及教师要注意了解和分析家教的特点与问题，通过家长工作，引导帮助家长，树立正确的教育观和教养态度方法，学习掌握幼教规律，提高科学育儿的自觉性，较好地承担起家长的教育职责，改进家庭教育，发挥家教优势，给幼儿以积极良好的影响。</a:t>
            </a:r>
          </a:p>
        </p:txBody>
      </p:sp>
    </p:spTree>
    <p:extLst>
      <p:ext uri="{BB962C8B-B14F-4D97-AF65-F5344CB8AC3E}">
        <p14:creationId xmlns:p14="http://schemas.microsoft.com/office/powerpoint/2010/main" val="36144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C9462-DBC6-5F61-FDC6-3F383E5A32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5C2F1C1-E496-B1CE-4E1F-AE7F999F94D6}"/>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7C251CE8-4AD7-F48F-FC54-26D490CE69F1}"/>
              </a:ext>
            </a:extLst>
          </p:cNvPr>
          <p:cNvSpPr>
            <a:spLocks noGrp="1"/>
          </p:cNvSpPr>
          <p:nvPr>
            <p:ph idx="1"/>
          </p:nvPr>
        </p:nvSpPr>
        <p:spPr/>
        <p:txBody>
          <a:bodyPr>
            <a:normAutofit/>
          </a:bodyPr>
          <a:lstStyle/>
          <a:p>
            <a:pPr marL="0" indent="0">
              <a:buNone/>
            </a:pPr>
            <a:r>
              <a:rPr lang="en-US" altLang="zh-CN" dirty="0"/>
              <a:t>3</a:t>
            </a:r>
            <a:r>
              <a:rPr lang="zh-CN" altLang="en-US" dirty="0"/>
              <a:t>．通过家长工作，调动家长关心支持和参与幼儿园教育与管理的积极性</a:t>
            </a:r>
          </a:p>
          <a:p>
            <a:pPr marL="0" indent="0">
              <a:buNone/>
            </a:pPr>
            <a:r>
              <a:rPr lang="zh-CN" altLang="en-US" dirty="0"/>
              <a:t>家长是幼儿园的服务对象，幼儿园要增强服务意识，摆正服务关系，主动做好工作，为家长提供方便。</a:t>
            </a:r>
          </a:p>
        </p:txBody>
      </p:sp>
    </p:spTree>
    <p:extLst>
      <p:ext uri="{BB962C8B-B14F-4D97-AF65-F5344CB8AC3E}">
        <p14:creationId xmlns:p14="http://schemas.microsoft.com/office/powerpoint/2010/main" val="394609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6E903-9B0A-2A5F-D2E8-227B3144A03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3039FB-ABFF-8276-91C5-4E53EA61E06A}"/>
              </a:ext>
            </a:extLst>
          </p:cNvPr>
          <p:cNvSpPr>
            <a:spLocks noGrp="1"/>
          </p:cNvSpPr>
          <p:nvPr>
            <p:ph type="title"/>
          </p:nvPr>
        </p:nvSpPr>
        <p:spPr/>
        <p:txBody>
          <a:bodyPr/>
          <a:lstStyle/>
          <a:p>
            <a:r>
              <a:rPr lang="zh-CN" altLang="en-US" dirty="0"/>
              <a:t>内容提要</a:t>
            </a:r>
          </a:p>
        </p:txBody>
      </p:sp>
      <p:sp>
        <p:nvSpPr>
          <p:cNvPr id="3" name="内容占位符 2">
            <a:extLst>
              <a:ext uri="{FF2B5EF4-FFF2-40B4-BE49-F238E27FC236}">
                <a16:creationId xmlns:a16="http://schemas.microsoft.com/office/drawing/2014/main" id="{E303815D-177D-CB80-A0C5-AC764293DB0D}"/>
              </a:ext>
            </a:extLst>
          </p:cNvPr>
          <p:cNvSpPr>
            <a:spLocks noGrp="1"/>
          </p:cNvSpPr>
          <p:nvPr>
            <p:ph idx="1"/>
          </p:nvPr>
        </p:nvSpPr>
        <p:spPr/>
        <p:txBody>
          <a:bodyPr>
            <a:normAutofit/>
          </a:bodyPr>
          <a:lstStyle/>
          <a:p>
            <a:pPr marL="0" indent="0">
              <a:buNone/>
            </a:pPr>
            <a:r>
              <a:rPr lang="zh-CN" altLang="en-US" dirty="0"/>
              <a:t>本章着重分析了有关幼儿园与幼儿家庭和社区的关系，探讨了家长工作的意义、任务内容和主要形式，对幼儿园如何加强家长工作的管理与指导做了提示，并介绍了幼儿园服务社区的措施和途径。</a:t>
            </a:r>
          </a:p>
          <a:p>
            <a:pPr marL="0" indent="0">
              <a:buNone/>
            </a:pPr>
            <a:endParaRPr lang="zh-CN" altLang="en-US" dirty="0"/>
          </a:p>
        </p:txBody>
      </p:sp>
    </p:spTree>
    <p:extLst>
      <p:ext uri="{BB962C8B-B14F-4D97-AF65-F5344CB8AC3E}">
        <p14:creationId xmlns:p14="http://schemas.microsoft.com/office/powerpoint/2010/main" val="1728200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EB5FD-A2D4-A259-C5F6-082F44B46A9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380095B-FD18-3AFE-6E93-55D269E825A0}"/>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A935DBC2-DC15-6527-95E4-4BC9EDB48BEE}"/>
              </a:ext>
            </a:extLst>
          </p:cNvPr>
          <p:cNvSpPr>
            <a:spLocks noGrp="1"/>
          </p:cNvSpPr>
          <p:nvPr>
            <p:ph idx="1"/>
          </p:nvPr>
        </p:nvSpPr>
        <p:spPr/>
        <p:txBody>
          <a:bodyPr>
            <a:normAutofit/>
          </a:bodyPr>
          <a:lstStyle/>
          <a:p>
            <a:pPr marL="0" indent="0">
              <a:buNone/>
            </a:pPr>
            <a:r>
              <a:rPr lang="zh-CN" altLang="en-US" dirty="0"/>
              <a:t>随着教育改革的深入和幼儿园逐步融入社会，我们也要认识到，在幼儿园与家长的相互关系中，家长也是一种重要的教育力量和资源，而不是消极被动的服务对象或仅作为社会福利的受益者。</a:t>
            </a:r>
          </a:p>
        </p:txBody>
      </p:sp>
    </p:spTree>
    <p:extLst>
      <p:ext uri="{BB962C8B-B14F-4D97-AF65-F5344CB8AC3E}">
        <p14:creationId xmlns:p14="http://schemas.microsoft.com/office/powerpoint/2010/main" val="988638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9233-1FA1-1BAE-1AAE-FB0C720964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1BC12C0-3275-AD4C-BDCC-BFA7D54A1CB2}"/>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3A474A7-1A72-2D28-B489-EBDA547DF967}"/>
              </a:ext>
            </a:extLst>
          </p:cNvPr>
          <p:cNvSpPr>
            <a:spLocks noGrp="1"/>
          </p:cNvSpPr>
          <p:nvPr>
            <p:ph idx="1"/>
          </p:nvPr>
        </p:nvSpPr>
        <p:spPr/>
        <p:txBody>
          <a:bodyPr>
            <a:normAutofit/>
          </a:bodyPr>
          <a:lstStyle/>
          <a:p>
            <a:pPr marL="0" indent="0">
              <a:buNone/>
            </a:pPr>
            <a:r>
              <a:rPr lang="zh-CN" altLang="en-US" dirty="0"/>
              <a:t>幼儿园的教育要取得成效，必须得到家长的积极配合和参与；家长的关心与支持、监督评价也是搞好幼儿园管理、提高工作质量的促进因素。从幼儿园的社会生存与对外交流看，家长是幼儿园获得社会的广泛理解和支持，扩大教育和服务功能以及树立自身良好形象的重要中介和桥梁。</a:t>
            </a:r>
          </a:p>
        </p:txBody>
      </p:sp>
    </p:spTree>
    <p:extLst>
      <p:ext uri="{BB962C8B-B14F-4D97-AF65-F5344CB8AC3E}">
        <p14:creationId xmlns:p14="http://schemas.microsoft.com/office/powerpoint/2010/main" val="427118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B260E-6F21-7182-17A3-603260AD622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4A1C620-DE65-5585-38B6-00C895ED70D4}"/>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ECD21EC9-6FC8-E8C7-BBE6-588949782EB9}"/>
              </a:ext>
            </a:extLst>
          </p:cNvPr>
          <p:cNvSpPr>
            <a:spLocks noGrp="1"/>
          </p:cNvSpPr>
          <p:nvPr>
            <p:ph idx="1"/>
          </p:nvPr>
        </p:nvSpPr>
        <p:spPr/>
        <p:txBody>
          <a:bodyPr>
            <a:normAutofit/>
          </a:bodyPr>
          <a:lstStyle/>
          <a:p>
            <a:pPr marL="0" indent="0">
              <a:buNone/>
            </a:pPr>
            <a:r>
              <a:rPr lang="zh-CN" altLang="en-US" dirty="0"/>
              <a:t>幼儿园要努力做好家长工作，争取他们的关心、支持，激发其参与幼儿园教育与管理的积极性，对幼儿园的工作和保教质量的优劣做出评判，提出建设性的意见、建议，帮助幼儿园工作人员，共同办好幼儿园。</a:t>
            </a:r>
          </a:p>
        </p:txBody>
      </p:sp>
    </p:spTree>
    <p:extLst>
      <p:ext uri="{BB962C8B-B14F-4D97-AF65-F5344CB8AC3E}">
        <p14:creationId xmlns:p14="http://schemas.microsoft.com/office/powerpoint/2010/main" val="2581215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D64F-F49A-9DF2-E744-7F8226ED6AD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5078DEA-2509-AB9F-C13A-AED8EF59A08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90500E92-1416-06EA-BCBC-90C1D3A107C0}"/>
              </a:ext>
            </a:extLst>
          </p:cNvPr>
          <p:cNvSpPr>
            <a:spLocks noGrp="1"/>
          </p:cNvSpPr>
          <p:nvPr>
            <p:ph idx="1"/>
          </p:nvPr>
        </p:nvSpPr>
        <p:spPr/>
        <p:txBody>
          <a:bodyPr>
            <a:normAutofit/>
          </a:bodyPr>
          <a:lstStyle/>
          <a:p>
            <a:pPr marL="0" indent="0">
              <a:buNone/>
            </a:pPr>
            <a:r>
              <a:rPr lang="zh-CN" altLang="en-US" dirty="0"/>
              <a:t>二、幼儿园家长工作的任务</a:t>
            </a:r>
          </a:p>
          <a:p>
            <a:pPr marL="0" indent="0">
              <a:buNone/>
            </a:pPr>
            <a:r>
              <a:rPr lang="zh-CN" altLang="en-US" dirty="0"/>
              <a:t>归纳起来，幼儿园的家长工作主要包括如下四方面的任务。</a:t>
            </a:r>
          </a:p>
        </p:txBody>
      </p:sp>
    </p:spTree>
    <p:extLst>
      <p:ext uri="{BB962C8B-B14F-4D97-AF65-F5344CB8AC3E}">
        <p14:creationId xmlns:p14="http://schemas.microsoft.com/office/powerpoint/2010/main" val="3287373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F5389-884C-1EA8-F27F-285D8B78E0E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690113F-DCA7-94F1-86C8-56F322B7D97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0487B6D-DCD5-5BD0-BFC1-D414F5747819}"/>
              </a:ext>
            </a:extLst>
          </p:cNvPr>
          <p:cNvSpPr>
            <a:spLocks noGrp="1"/>
          </p:cNvSpPr>
          <p:nvPr>
            <p:ph idx="1"/>
          </p:nvPr>
        </p:nvSpPr>
        <p:spPr/>
        <p:txBody>
          <a:bodyPr>
            <a:normAutofit/>
          </a:bodyPr>
          <a:lstStyle/>
          <a:p>
            <a:pPr marL="0" indent="0">
              <a:buNone/>
            </a:pPr>
            <a:r>
              <a:rPr lang="zh-CN" altLang="en-US" dirty="0"/>
              <a:t>（一）密切双方的联系沟通</a:t>
            </a:r>
          </a:p>
          <a:p>
            <a:pPr marL="0" indent="0">
              <a:buNone/>
            </a:pPr>
            <a:r>
              <a:rPr lang="zh-CN" altLang="en-US" dirty="0"/>
              <a:t>家园双方的联系沟通是幼儿园家长工作的一项内容，也是做好家长工作的重要前提。通过有效的沟通联系，达到相互了解、理解，建立起相互尊重信任的关系，进而实现双方的配合和合作；通过沟通联系，获得反馈信息，不断改进家长工作，提高幼儿园的教育和管理水平。</a:t>
            </a:r>
          </a:p>
        </p:txBody>
      </p:sp>
    </p:spTree>
    <p:extLst>
      <p:ext uri="{BB962C8B-B14F-4D97-AF65-F5344CB8AC3E}">
        <p14:creationId xmlns:p14="http://schemas.microsoft.com/office/powerpoint/2010/main" val="3604910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B2479-1B68-03F8-C9F6-F56F8FE7097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6E1D8CA-11C9-F495-5B0E-3F9A53B856B0}"/>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9EC92920-E469-98F8-0AC1-3AD74DB3785F}"/>
              </a:ext>
            </a:extLst>
          </p:cNvPr>
          <p:cNvSpPr>
            <a:spLocks noGrp="1"/>
          </p:cNvSpPr>
          <p:nvPr>
            <p:ph idx="1"/>
          </p:nvPr>
        </p:nvSpPr>
        <p:spPr/>
        <p:txBody>
          <a:bodyPr>
            <a:normAutofit/>
          </a:bodyPr>
          <a:lstStyle/>
          <a:p>
            <a:pPr marL="0" indent="0">
              <a:buNone/>
            </a:pPr>
            <a:r>
              <a:rPr lang="zh-CN" altLang="en-US" dirty="0"/>
              <a:t>大量的幼儿园与幼儿家庭的联系沟通工作，是由班级教师承担的。教师通过与家长的联系沟通，可以了解家庭环境与家长的教养方式等，有针对性地进行教育，提供帮助；同时，也可以使家长及时了解幼儿在园情况，了解幼儿园的教育要求等，与幼儿园配合一致地对幼儿实施教育。</a:t>
            </a:r>
          </a:p>
        </p:txBody>
      </p:sp>
    </p:spTree>
    <p:extLst>
      <p:ext uri="{BB962C8B-B14F-4D97-AF65-F5344CB8AC3E}">
        <p14:creationId xmlns:p14="http://schemas.microsoft.com/office/powerpoint/2010/main" val="3923469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A8B2C-F474-50AB-B077-4D28A1059C6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F59AD50-A861-E45A-B48E-2F92D8EB578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B5736F77-2C0D-1858-3B50-52362EEB2C8D}"/>
              </a:ext>
            </a:extLst>
          </p:cNvPr>
          <p:cNvSpPr>
            <a:spLocks noGrp="1"/>
          </p:cNvSpPr>
          <p:nvPr>
            <p:ph idx="1"/>
          </p:nvPr>
        </p:nvSpPr>
        <p:spPr>
          <a:xfrm>
            <a:off x="340360" y="986790"/>
            <a:ext cx="5847802" cy="734224"/>
          </a:xfrm>
        </p:spPr>
        <p:txBody>
          <a:bodyPr>
            <a:normAutofit/>
          </a:bodyPr>
          <a:lstStyle/>
          <a:p>
            <a:pPr marL="0" indent="0" algn="ctr">
              <a:buNone/>
            </a:pPr>
            <a:r>
              <a:rPr lang="zh-CN" altLang="en-US" sz="2400" dirty="0"/>
              <a:t>表</a:t>
            </a:r>
            <a:r>
              <a:rPr lang="en-US" altLang="zh-CN" sz="2400" dirty="0"/>
              <a:t>9-1  </a:t>
            </a:r>
            <a:r>
              <a:rPr lang="zh-CN" altLang="en-US" sz="2400" dirty="0"/>
              <a:t>幼儿家庭情况与行为调查表</a:t>
            </a:r>
          </a:p>
        </p:txBody>
      </p:sp>
      <p:graphicFrame>
        <p:nvGraphicFramePr>
          <p:cNvPr id="4" name="表格 3">
            <a:extLst>
              <a:ext uri="{FF2B5EF4-FFF2-40B4-BE49-F238E27FC236}">
                <a16:creationId xmlns:a16="http://schemas.microsoft.com/office/drawing/2014/main" id="{96D8E4A4-9FE5-541D-F665-2894190BD92F}"/>
              </a:ext>
            </a:extLst>
          </p:cNvPr>
          <p:cNvGraphicFramePr>
            <a:graphicFrameLocks noGrp="1"/>
          </p:cNvGraphicFramePr>
          <p:nvPr>
            <p:extLst>
              <p:ext uri="{D42A27DB-BD31-4B8C-83A1-F6EECF244321}">
                <p14:modId xmlns:p14="http://schemas.microsoft.com/office/powerpoint/2010/main" val="401765255"/>
              </p:ext>
            </p:extLst>
          </p:nvPr>
        </p:nvGraphicFramePr>
        <p:xfrm>
          <a:off x="2294021" y="1566545"/>
          <a:ext cx="7684178" cy="4777673"/>
        </p:xfrm>
        <a:graphic>
          <a:graphicData uri="http://schemas.openxmlformats.org/drawingml/2006/table">
            <a:tbl>
              <a:tblPr>
                <a:tableStyleId>{5C22544A-7EE6-4342-B048-85BDC9FD1C3A}</a:tableStyleId>
              </a:tblPr>
              <a:tblGrid>
                <a:gridCol w="245505">
                  <a:extLst>
                    <a:ext uri="{9D8B030D-6E8A-4147-A177-3AD203B41FA5}">
                      <a16:colId xmlns:a16="http://schemas.microsoft.com/office/drawing/2014/main" val="3332692463"/>
                    </a:ext>
                  </a:extLst>
                </a:gridCol>
                <a:gridCol w="447839">
                  <a:extLst>
                    <a:ext uri="{9D8B030D-6E8A-4147-A177-3AD203B41FA5}">
                      <a16:colId xmlns:a16="http://schemas.microsoft.com/office/drawing/2014/main" val="4258179156"/>
                    </a:ext>
                  </a:extLst>
                </a:gridCol>
                <a:gridCol w="258907">
                  <a:extLst>
                    <a:ext uri="{9D8B030D-6E8A-4147-A177-3AD203B41FA5}">
                      <a16:colId xmlns:a16="http://schemas.microsoft.com/office/drawing/2014/main" val="3202752323"/>
                    </a:ext>
                  </a:extLst>
                </a:gridCol>
                <a:gridCol w="258907">
                  <a:extLst>
                    <a:ext uri="{9D8B030D-6E8A-4147-A177-3AD203B41FA5}">
                      <a16:colId xmlns:a16="http://schemas.microsoft.com/office/drawing/2014/main" val="1535297602"/>
                    </a:ext>
                  </a:extLst>
                </a:gridCol>
                <a:gridCol w="258907">
                  <a:extLst>
                    <a:ext uri="{9D8B030D-6E8A-4147-A177-3AD203B41FA5}">
                      <a16:colId xmlns:a16="http://schemas.microsoft.com/office/drawing/2014/main" val="1533276014"/>
                    </a:ext>
                  </a:extLst>
                </a:gridCol>
                <a:gridCol w="258907">
                  <a:extLst>
                    <a:ext uri="{9D8B030D-6E8A-4147-A177-3AD203B41FA5}">
                      <a16:colId xmlns:a16="http://schemas.microsoft.com/office/drawing/2014/main" val="3085177603"/>
                    </a:ext>
                  </a:extLst>
                </a:gridCol>
                <a:gridCol w="258907">
                  <a:extLst>
                    <a:ext uri="{9D8B030D-6E8A-4147-A177-3AD203B41FA5}">
                      <a16:colId xmlns:a16="http://schemas.microsoft.com/office/drawing/2014/main" val="1581461128"/>
                    </a:ext>
                  </a:extLst>
                </a:gridCol>
                <a:gridCol w="258907">
                  <a:extLst>
                    <a:ext uri="{9D8B030D-6E8A-4147-A177-3AD203B41FA5}">
                      <a16:colId xmlns:a16="http://schemas.microsoft.com/office/drawing/2014/main" val="2706152868"/>
                    </a:ext>
                  </a:extLst>
                </a:gridCol>
                <a:gridCol w="258907">
                  <a:extLst>
                    <a:ext uri="{9D8B030D-6E8A-4147-A177-3AD203B41FA5}">
                      <a16:colId xmlns:a16="http://schemas.microsoft.com/office/drawing/2014/main" val="492285830"/>
                    </a:ext>
                  </a:extLst>
                </a:gridCol>
                <a:gridCol w="258907">
                  <a:extLst>
                    <a:ext uri="{9D8B030D-6E8A-4147-A177-3AD203B41FA5}">
                      <a16:colId xmlns:a16="http://schemas.microsoft.com/office/drawing/2014/main" val="1944449053"/>
                    </a:ext>
                  </a:extLst>
                </a:gridCol>
                <a:gridCol w="258907">
                  <a:extLst>
                    <a:ext uri="{9D8B030D-6E8A-4147-A177-3AD203B41FA5}">
                      <a16:colId xmlns:a16="http://schemas.microsoft.com/office/drawing/2014/main" val="783135295"/>
                    </a:ext>
                  </a:extLst>
                </a:gridCol>
                <a:gridCol w="258907">
                  <a:extLst>
                    <a:ext uri="{9D8B030D-6E8A-4147-A177-3AD203B41FA5}">
                      <a16:colId xmlns:a16="http://schemas.microsoft.com/office/drawing/2014/main" val="3048953344"/>
                    </a:ext>
                  </a:extLst>
                </a:gridCol>
                <a:gridCol w="258907">
                  <a:extLst>
                    <a:ext uri="{9D8B030D-6E8A-4147-A177-3AD203B41FA5}">
                      <a16:colId xmlns:a16="http://schemas.microsoft.com/office/drawing/2014/main" val="3935744774"/>
                    </a:ext>
                  </a:extLst>
                </a:gridCol>
                <a:gridCol w="258907">
                  <a:extLst>
                    <a:ext uri="{9D8B030D-6E8A-4147-A177-3AD203B41FA5}">
                      <a16:colId xmlns:a16="http://schemas.microsoft.com/office/drawing/2014/main" val="3452603190"/>
                    </a:ext>
                  </a:extLst>
                </a:gridCol>
                <a:gridCol w="258907">
                  <a:extLst>
                    <a:ext uri="{9D8B030D-6E8A-4147-A177-3AD203B41FA5}">
                      <a16:colId xmlns:a16="http://schemas.microsoft.com/office/drawing/2014/main" val="457739089"/>
                    </a:ext>
                  </a:extLst>
                </a:gridCol>
                <a:gridCol w="258907">
                  <a:extLst>
                    <a:ext uri="{9D8B030D-6E8A-4147-A177-3AD203B41FA5}">
                      <a16:colId xmlns:a16="http://schemas.microsoft.com/office/drawing/2014/main" val="586545877"/>
                    </a:ext>
                  </a:extLst>
                </a:gridCol>
                <a:gridCol w="258907">
                  <a:extLst>
                    <a:ext uri="{9D8B030D-6E8A-4147-A177-3AD203B41FA5}">
                      <a16:colId xmlns:a16="http://schemas.microsoft.com/office/drawing/2014/main" val="194126544"/>
                    </a:ext>
                  </a:extLst>
                </a:gridCol>
                <a:gridCol w="258907">
                  <a:extLst>
                    <a:ext uri="{9D8B030D-6E8A-4147-A177-3AD203B41FA5}">
                      <a16:colId xmlns:a16="http://schemas.microsoft.com/office/drawing/2014/main" val="2528882862"/>
                    </a:ext>
                  </a:extLst>
                </a:gridCol>
                <a:gridCol w="258907">
                  <a:extLst>
                    <a:ext uri="{9D8B030D-6E8A-4147-A177-3AD203B41FA5}">
                      <a16:colId xmlns:a16="http://schemas.microsoft.com/office/drawing/2014/main" val="735181718"/>
                    </a:ext>
                  </a:extLst>
                </a:gridCol>
                <a:gridCol w="258907">
                  <a:extLst>
                    <a:ext uri="{9D8B030D-6E8A-4147-A177-3AD203B41FA5}">
                      <a16:colId xmlns:a16="http://schemas.microsoft.com/office/drawing/2014/main" val="2249450371"/>
                    </a:ext>
                  </a:extLst>
                </a:gridCol>
                <a:gridCol w="258907">
                  <a:extLst>
                    <a:ext uri="{9D8B030D-6E8A-4147-A177-3AD203B41FA5}">
                      <a16:colId xmlns:a16="http://schemas.microsoft.com/office/drawing/2014/main" val="2498018633"/>
                    </a:ext>
                  </a:extLst>
                </a:gridCol>
                <a:gridCol w="679860">
                  <a:extLst>
                    <a:ext uri="{9D8B030D-6E8A-4147-A177-3AD203B41FA5}">
                      <a16:colId xmlns:a16="http://schemas.microsoft.com/office/drawing/2014/main" val="731805831"/>
                    </a:ext>
                  </a:extLst>
                </a:gridCol>
                <a:gridCol w="258907">
                  <a:extLst>
                    <a:ext uri="{9D8B030D-6E8A-4147-A177-3AD203B41FA5}">
                      <a16:colId xmlns:a16="http://schemas.microsoft.com/office/drawing/2014/main" val="875332841"/>
                    </a:ext>
                  </a:extLst>
                </a:gridCol>
                <a:gridCol w="258907">
                  <a:extLst>
                    <a:ext uri="{9D8B030D-6E8A-4147-A177-3AD203B41FA5}">
                      <a16:colId xmlns:a16="http://schemas.microsoft.com/office/drawing/2014/main" val="3523832128"/>
                    </a:ext>
                  </a:extLst>
                </a:gridCol>
                <a:gridCol w="258907">
                  <a:extLst>
                    <a:ext uri="{9D8B030D-6E8A-4147-A177-3AD203B41FA5}">
                      <a16:colId xmlns:a16="http://schemas.microsoft.com/office/drawing/2014/main" val="1339709700"/>
                    </a:ext>
                  </a:extLst>
                </a:gridCol>
                <a:gridCol w="615020">
                  <a:extLst>
                    <a:ext uri="{9D8B030D-6E8A-4147-A177-3AD203B41FA5}">
                      <a16:colId xmlns:a16="http://schemas.microsoft.com/office/drawing/2014/main" val="3399866648"/>
                    </a:ext>
                  </a:extLst>
                </a:gridCol>
              </a:tblGrid>
              <a:tr h="353044">
                <a:tc gridSpan="6">
                  <a:txBody>
                    <a:bodyPr/>
                    <a:lstStyle/>
                    <a:p>
                      <a:pPr algn="just">
                        <a:lnSpc>
                          <a:spcPct val="150000"/>
                        </a:lnSpc>
                      </a:pPr>
                      <a:r>
                        <a:rPr lang="zh-CN" sz="800" kern="100">
                          <a:effectLst/>
                        </a:rPr>
                        <a:t>幼儿姓名</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1">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zh-CN" sz="800" kern="100">
                          <a:effectLst/>
                        </a:rPr>
                        <a:t>性别</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zh-CN" sz="800" kern="100">
                          <a:effectLst/>
                        </a:rPr>
                        <a:t>出生年月</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extLst>
                  <a:ext uri="{0D108BD9-81ED-4DB2-BD59-A6C34878D82A}">
                    <a16:rowId xmlns:a16="http://schemas.microsoft.com/office/drawing/2014/main" val="2172439505"/>
                  </a:ext>
                </a:extLst>
              </a:tr>
              <a:tr h="168344">
                <a:tc gridSpan="6">
                  <a:txBody>
                    <a:bodyPr/>
                    <a:lstStyle/>
                    <a:p>
                      <a:pPr algn="just">
                        <a:lnSpc>
                          <a:spcPct val="150000"/>
                        </a:lnSpc>
                      </a:pPr>
                      <a:r>
                        <a:rPr lang="zh-CN" sz="800" kern="100">
                          <a:effectLst/>
                        </a:rPr>
                        <a:t>家庭住址</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0">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04496471"/>
                  </a:ext>
                </a:extLst>
              </a:tr>
              <a:tr h="166970">
                <a:tc gridSpan="6">
                  <a:txBody>
                    <a:bodyPr/>
                    <a:lstStyle/>
                    <a:p>
                      <a:pPr algn="just">
                        <a:lnSpc>
                          <a:spcPct val="150000"/>
                        </a:lnSpc>
                      </a:pPr>
                      <a:r>
                        <a:rPr lang="zh-CN" sz="800" kern="100">
                          <a:effectLst/>
                        </a:rPr>
                        <a:t>地区环境</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0">
                  <a:txBody>
                    <a:bodyPr/>
                    <a:lstStyle/>
                    <a:p>
                      <a:pPr algn="just">
                        <a:lnSpc>
                          <a:spcPct val="150000"/>
                        </a:lnSpc>
                      </a:pPr>
                      <a:r>
                        <a:rPr lang="zh-CN" sz="800" kern="100">
                          <a:effectLst/>
                        </a:rPr>
                        <a:t>嘈杂</a:t>
                      </a:r>
                      <a:r>
                        <a:rPr lang="en-US" sz="800" kern="100">
                          <a:effectLst/>
                        </a:rPr>
                        <a:t>/</a:t>
                      </a:r>
                      <a:r>
                        <a:rPr lang="zh-CN" sz="800" kern="100">
                          <a:effectLst/>
                        </a:rPr>
                        <a:t>安静</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33322053"/>
                  </a:ext>
                </a:extLst>
              </a:tr>
              <a:tr h="166970">
                <a:tc gridSpan="6">
                  <a:txBody>
                    <a:bodyPr/>
                    <a:lstStyle/>
                    <a:p>
                      <a:pPr algn="just">
                        <a:lnSpc>
                          <a:spcPct val="150000"/>
                        </a:lnSpc>
                      </a:pPr>
                      <a:r>
                        <a:rPr lang="zh-CN" sz="800" kern="100">
                          <a:effectLst/>
                        </a:rPr>
                        <a:t>家居环境</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0">
                  <a:txBody>
                    <a:bodyPr/>
                    <a:lstStyle/>
                    <a:p>
                      <a:pPr algn="just">
                        <a:lnSpc>
                          <a:spcPct val="150000"/>
                        </a:lnSpc>
                      </a:pPr>
                      <a:r>
                        <a:rPr lang="zh-CN" sz="800" kern="100">
                          <a:effectLst/>
                        </a:rPr>
                        <a:t>整齐清洁</a:t>
                      </a:r>
                      <a:r>
                        <a:rPr lang="en-US" sz="800" kern="100">
                          <a:effectLst/>
                        </a:rPr>
                        <a:t>/</a:t>
                      </a:r>
                      <a:r>
                        <a:rPr lang="zh-CN" sz="800" kern="100">
                          <a:effectLst/>
                        </a:rPr>
                        <a:t>杂乱无章</a:t>
                      </a:r>
                      <a:r>
                        <a:rPr lang="en-US" sz="800" kern="100">
                          <a:effectLst/>
                        </a:rPr>
                        <a:t>/</a:t>
                      </a:r>
                      <a:r>
                        <a:rPr lang="zh-CN" sz="800" kern="100">
                          <a:effectLst/>
                        </a:rPr>
                        <a:t>肮脏</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40871063"/>
                  </a:ext>
                </a:extLst>
              </a:tr>
              <a:tr h="166970">
                <a:tc gridSpan="11">
                  <a:txBody>
                    <a:bodyPr/>
                    <a:lstStyle/>
                    <a:p>
                      <a:pPr algn="just">
                        <a:lnSpc>
                          <a:spcPct val="150000"/>
                        </a:lnSpc>
                      </a:pPr>
                      <a:r>
                        <a:rPr lang="zh-CN" sz="800" kern="100">
                          <a:effectLst/>
                        </a:rPr>
                        <a:t>家庭经济状况</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5">
                  <a:txBody>
                    <a:bodyPr/>
                    <a:lstStyle/>
                    <a:p>
                      <a:pPr algn="just">
                        <a:lnSpc>
                          <a:spcPct val="150000"/>
                        </a:lnSpc>
                      </a:pPr>
                      <a:r>
                        <a:rPr lang="zh-CN" sz="800" kern="100">
                          <a:effectLst/>
                        </a:rPr>
                        <a:t>富裕</a:t>
                      </a:r>
                      <a:r>
                        <a:rPr lang="en-US" sz="800" kern="100">
                          <a:effectLst/>
                        </a:rPr>
                        <a:t>/</a:t>
                      </a:r>
                      <a:r>
                        <a:rPr lang="zh-CN" sz="800" kern="100">
                          <a:effectLst/>
                        </a:rPr>
                        <a:t>中等</a:t>
                      </a:r>
                      <a:r>
                        <a:rPr lang="en-US" sz="800" kern="100">
                          <a:effectLst/>
                        </a:rPr>
                        <a:t>/</a:t>
                      </a:r>
                      <a:r>
                        <a:rPr lang="zh-CN" sz="800" kern="100">
                          <a:effectLst/>
                        </a:rPr>
                        <a:t>较困难</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534173780"/>
                  </a:ext>
                </a:extLst>
              </a:tr>
              <a:tr h="353044">
                <a:tc gridSpan="14">
                  <a:txBody>
                    <a:bodyPr/>
                    <a:lstStyle/>
                    <a:p>
                      <a:pPr algn="just">
                        <a:lnSpc>
                          <a:spcPct val="150000"/>
                        </a:lnSpc>
                      </a:pPr>
                      <a:r>
                        <a:rPr lang="zh-CN" sz="800" kern="100">
                          <a:effectLst/>
                        </a:rPr>
                        <a:t>家长或监护人姓名</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zh-CN" sz="800" kern="100">
                          <a:effectLst/>
                        </a:rPr>
                        <a:t>职业</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gridSpan="2">
                  <a:txBody>
                    <a:bodyPr/>
                    <a:lstStyle/>
                    <a:p>
                      <a:pPr algn="just">
                        <a:lnSpc>
                          <a:spcPct val="150000"/>
                        </a:lnSpc>
                      </a:pPr>
                      <a:r>
                        <a:rPr lang="zh-CN" sz="800" kern="100">
                          <a:effectLst/>
                        </a:rPr>
                        <a:t>文化状况</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gridSpan="2">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extLst>
                  <a:ext uri="{0D108BD9-81ED-4DB2-BD59-A6C34878D82A}">
                    <a16:rowId xmlns:a16="http://schemas.microsoft.com/office/drawing/2014/main" val="340502238"/>
                  </a:ext>
                </a:extLst>
              </a:tr>
              <a:tr h="168344">
                <a:tc gridSpan="12">
                  <a:txBody>
                    <a:bodyPr/>
                    <a:lstStyle/>
                    <a:p>
                      <a:pPr algn="just">
                        <a:lnSpc>
                          <a:spcPct val="150000"/>
                        </a:lnSpc>
                      </a:pPr>
                      <a:r>
                        <a:rPr lang="zh-CN" sz="800" kern="100">
                          <a:effectLst/>
                        </a:rPr>
                        <a:t>家庭其他成员</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4">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142620407"/>
                  </a:ext>
                </a:extLst>
              </a:tr>
              <a:tr h="166970">
                <a:tc gridSpan="19">
                  <a:txBody>
                    <a:bodyPr/>
                    <a:lstStyle/>
                    <a:p>
                      <a:pPr algn="just">
                        <a:lnSpc>
                          <a:spcPct val="150000"/>
                        </a:lnSpc>
                      </a:pPr>
                      <a:r>
                        <a:rPr lang="zh-CN" sz="800" kern="100">
                          <a:effectLst/>
                        </a:rPr>
                        <a:t>幼儿受教育经历（入本班前的教育）</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zh-CN" sz="800" kern="100">
                          <a:effectLst/>
                        </a:rPr>
                        <a:t>家庭</a:t>
                      </a:r>
                      <a:r>
                        <a:rPr lang="en-US" sz="800" kern="100">
                          <a:effectLst/>
                        </a:rPr>
                        <a:t>/</a:t>
                      </a:r>
                      <a:r>
                        <a:rPr lang="zh-CN" sz="800" kern="100">
                          <a:effectLst/>
                        </a:rPr>
                        <a:t>托儿所</a:t>
                      </a:r>
                      <a:r>
                        <a:rPr lang="en-US" sz="800" kern="100">
                          <a:effectLst/>
                        </a:rPr>
                        <a:t>/</a:t>
                      </a:r>
                      <a:r>
                        <a:rPr lang="zh-CN" sz="800" kern="100">
                          <a:effectLst/>
                        </a:rPr>
                        <a:t>幼儿园</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4276449"/>
                  </a:ext>
                </a:extLst>
              </a:tr>
              <a:tr h="168344">
                <a:tc gridSpan="9">
                  <a:txBody>
                    <a:bodyPr/>
                    <a:lstStyle/>
                    <a:p>
                      <a:pPr algn="just">
                        <a:lnSpc>
                          <a:spcPct val="150000"/>
                        </a:lnSpc>
                      </a:pPr>
                      <a:r>
                        <a:rPr lang="zh-CN" sz="800" kern="100">
                          <a:effectLst/>
                        </a:rPr>
                        <a:t>幼儿健康状况</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7">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36413183"/>
                  </a:ext>
                </a:extLst>
              </a:tr>
              <a:tr h="166970">
                <a:tc rowSpan="14">
                  <a:txBody>
                    <a:bodyPr/>
                    <a:lstStyle/>
                    <a:p>
                      <a:pPr algn="just">
                        <a:lnSpc>
                          <a:spcPct val="150000"/>
                        </a:lnSpc>
                      </a:pPr>
                      <a:r>
                        <a:rPr lang="en-US" sz="800" kern="100">
                          <a:effectLst/>
                        </a:rPr>
                        <a:t> </a:t>
                      </a:r>
                      <a:endParaRPr lang="zh-CN" sz="800" kern="100">
                        <a:effectLst/>
                      </a:endParaRPr>
                    </a:p>
                    <a:p>
                      <a:pPr algn="just">
                        <a:lnSpc>
                          <a:spcPct val="150000"/>
                        </a:lnSpc>
                      </a:pPr>
                      <a:r>
                        <a:rPr lang="en-US" sz="800" kern="100">
                          <a:effectLst/>
                        </a:rPr>
                        <a:t> </a:t>
                      </a:r>
                      <a:endParaRPr lang="zh-CN" sz="800" kern="100">
                        <a:effectLst/>
                      </a:endParaRPr>
                    </a:p>
                    <a:p>
                      <a:pPr algn="just">
                        <a:lnSpc>
                          <a:spcPct val="150000"/>
                        </a:lnSpc>
                      </a:pPr>
                      <a:r>
                        <a:rPr lang="en-US" sz="800" kern="100">
                          <a:effectLst/>
                        </a:rPr>
                        <a:t> </a:t>
                      </a:r>
                      <a:endParaRPr lang="zh-CN" sz="800" kern="100">
                        <a:effectLst/>
                      </a:endParaRPr>
                    </a:p>
                    <a:p>
                      <a:pPr algn="just">
                        <a:lnSpc>
                          <a:spcPct val="150000"/>
                        </a:lnSpc>
                      </a:pPr>
                      <a:r>
                        <a:rPr lang="zh-CN" sz="800" kern="100">
                          <a:effectLst/>
                        </a:rPr>
                        <a:t>幼儿在家中活动情况</a:t>
                      </a:r>
                      <a:endParaRPr lang="zh-CN" sz="800" kern="100">
                        <a:effectLst/>
                        <a:latin typeface="Times New Roman" panose="02020603050405020304" pitchFamily="18" charset="0"/>
                        <a:ea typeface="宋体" panose="02010600030101010101" pitchFamily="2" charset="-122"/>
                      </a:endParaRPr>
                    </a:p>
                  </a:txBody>
                  <a:tcPr marL="49433" marR="49433" marT="0" marB="0"/>
                </a:tc>
                <a:tc rowSpan="2" gridSpan="4">
                  <a:txBody>
                    <a:bodyPr/>
                    <a:lstStyle/>
                    <a:p>
                      <a:pPr algn="just">
                        <a:lnSpc>
                          <a:spcPct val="150000"/>
                        </a:lnSpc>
                      </a:pPr>
                      <a:r>
                        <a:rPr lang="zh-CN" sz="800" kern="100">
                          <a:effectLst/>
                        </a:rPr>
                        <a:t>生活时 间</a:t>
                      </a:r>
                      <a:endParaRPr lang="zh-CN" sz="800" kern="100">
                        <a:effectLst/>
                        <a:latin typeface="Times New Roman" panose="02020603050405020304" pitchFamily="18" charset="0"/>
                        <a:ea typeface="宋体" panose="02010600030101010101" pitchFamily="2" charset="-122"/>
                      </a:endParaRPr>
                    </a:p>
                  </a:txBody>
                  <a:tcPr marL="49433" marR="49433" marT="0" marB="0"/>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gridSpan="21">
                  <a:txBody>
                    <a:bodyPr/>
                    <a:lstStyle/>
                    <a:p>
                      <a:pPr algn="just">
                        <a:lnSpc>
                          <a:spcPct val="150000"/>
                        </a:lnSpc>
                      </a:pPr>
                      <a:r>
                        <a:rPr lang="zh-CN" sz="800" kern="100">
                          <a:effectLst/>
                        </a:rPr>
                        <a:t>早上起床</a:t>
                      </a:r>
                      <a:r>
                        <a:rPr lang="en-US" sz="800" kern="100">
                          <a:effectLst/>
                        </a:rPr>
                        <a:t>             </a:t>
                      </a:r>
                      <a:r>
                        <a:rPr lang="zh-CN" sz="800" kern="100">
                          <a:effectLst/>
                        </a:rPr>
                        <a:t>午睡</a:t>
                      </a:r>
                      <a:r>
                        <a:rPr lang="en-US" sz="800" kern="100">
                          <a:effectLst/>
                        </a:rPr>
                        <a:t>              </a:t>
                      </a:r>
                      <a:r>
                        <a:rPr lang="zh-CN" sz="800" kern="100">
                          <a:effectLst/>
                        </a:rPr>
                        <a:t>晚上睡眠</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73445797"/>
                  </a:ext>
                </a:extLst>
              </a:tr>
              <a:tr h="166970">
                <a:tc v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21">
                  <a:txBody>
                    <a:bodyPr/>
                    <a:lstStyle/>
                    <a:p>
                      <a:pPr algn="just">
                        <a:lnSpc>
                          <a:spcPct val="150000"/>
                        </a:lnSpc>
                      </a:pPr>
                      <a:r>
                        <a:rPr lang="zh-CN" sz="800" kern="100">
                          <a:effectLst/>
                        </a:rPr>
                        <a:t>早餐</a:t>
                      </a:r>
                      <a:r>
                        <a:rPr lang="en-US" sz="800" kern="100">
                          <a:effectLst/>
                        </a:rPr>
                        <a:t>                 </a:t>
                      </a:r>
                      <a:r>
                        <a:rPr lang="zh-CN" sz="800" kern="100">
                          <a:effectLst/>
                        </a:rPr>
                        <a:t>午餐</a:t>
                      </a:r>
                      <a:r>
                        <a:rPr lang="en-US" sz="800" kern="100">
                          <a:effectLst/>
                        </a:rPr>
                        <a:t>              </a:t>
                      </a:r>
                      <a:r>
                        <a:rPr lang="zh-CN" sz="800" kern="100">
                          <a:effectLst/>
                        </a:rPr>
                        <a:t>晚餐</a:t>
                      </a: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38649825"/>
                  </a:ext>
                </a:extLst>
              </a:tr>
              <a:tr h="166970">
                <a:tc vMerge="1">
                  <a:txBody>
                    <a:bodyPr/>
                    <a:lstStyle/>
                    <a:p>
                      <a:endParaRPr lang="zh-CN" altLang="en-US"/>
                    </a:p>
                  </a:txBody>
                  <a:tcPr/>
                </a:tc>
                <a:tc rowSpan="2" gridSpan="2">
                  <a:txBody>
                    <a:bodyPr/>
                    <a:lstStyle/>
                    <a:p>
                      <a:pPr algn="just">
                        <a:lnSpc>
                          <a:spcPct val="150000"/>
                        </a:lnSpc>
                      </a:pPr>
                      <a:r>
                        <a:rPr lang="zh-CN" sz="800" kern="100">
                          <a:effectLst/>
                        </a:rPr>
                        <a:t>饮食</a:t>
                      </a:r>
                      <a:endParaRPr lang="zh-CN" sz="800" kern="100">
                        <a:effectLst/>
                        <a:latin typeface="Times New Roman" panose="02020603050405020304" pitchFamily="18" charset="0"/>
                        <a:ea typeface="宋体" panose="02010600030101010101" pitchFamily="2" charset="-122"/>
                      </a:endParaRPr>
                    </a:p>
                  </a:txBody>
                  <a:tcPr marL="49433" marR="49433" marT="0" marB="0"/>
                </a:tc>
                <a:tc rowSpan="2" hMerge="1">
                  <a:txBody>
                    <a:bodyPr/>
                    <a:lstStyle/>
                    <a:p>
                      <a:endParaRPr lang="zh-CN" altLang="en-US"/>
                    </a:p>
                  </a:txBody>
                  <a:tcPr/>
                </a:tc>
                <a:tc gridSpan="23">
                  <a:txBody>
                    <a:bodyPr/>
                    <a:lstStyle/>
                    <a:p>
                      <a:pPr algn="just">
                        <a:lnSpc>
                          <a:spcPct val="150000"/>
                        </a:lnSpc>
                      </a:pPr>
                      <a:r>
                        <a:rPr lang="zh-CN" sz="800" kern="100" dirty="0">
                          <a:effectLst/>
                        </a:rPr>
                        <a:t>是否会使用餐具独立进餐</a:t>
                      </a:r>
                      <a:r>
                        <a:rPr lang="en-US" sz="800" kern="100" dirty="0">
                          <a:effectLst/>
                        </a:rPr>
                        <a:t>                </a:t>
                      </a:r>
                      <a:r>
                        <a:rPr lang="zh-CN" sz="800" kern="100" dirty="0">
                          <a:effectLst/>
                        </a:rPr>
                        <a:t>进餐所需时间</a:t>
                      </a:r>
                      <a:endParaRPr lang="zh-CN" sz="800" kern="100" dirty="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31758761"/>
                  </a:ext>
                </a:extLst>
              </a:tr>
              <a:tr h="166970">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3">
                  <a:txBody>
                    <a:bodyPr/>
                    <a:lstStyle/>
                    <a:p>
                      <a:pPr algn="just">
                        <a:lnSpc>
                          <a:spcPct val="150000"/>
                        </a:lnSpc>
                      </a:pPr>
                      <a:r>
                        <a:rPr lang="zh-CN" sz="800" kern="100" dirty="0">
                          <a:effectLst/>
                        </a:rPr>
                        <a:t>进餐情绪： 喜欢</a:t>
                      </a:r>
                      <a:r>
                        <a:rPr lang="en-US" sz="800" kern="100" dirty="0">
                          <a:effectLst/>
                        </a:rPr>
                        <a:t>/</a:t>
                      </a:r>
                      <a:r>
                        <a:rPr lang="zh-CN" sz="800" kern="100" dirty="0">
                          <a:effectLst/>
                        </a:rPr>
                        <a:t>讨厌</a:t>
                      </a:r>
                      <a:r>
                        <a:rPr lang="en-US" sz="800" kern="100" dirty="0">
                          <a:effectLst/>
                        </a:rPr>
                        <a:t>          </a:t>
                      </a:r>
                      <a:r>
                        <a:rPr lang="zh-CN" sz="800" kern="100" dirty="0">
                          <a:effectLst/>
                        </a:rPr>
                        <a:t>食量</a:t>
                      </a:r>
                      <a:r>
                        <a:rPr lang="en-US" sz="800" kern="100" dirty="0">
                          <a:effectLst/>
                        </a:rPr>
                        <a:t>           </a:t>
                      </a:r>
                      <a:r>
                        <a:rPr lang="zh-CN" sz="800" kern="100" dirty="0">
                          <a:effectLst/>
                        </a:rPr>
                        <a:t>是否挑食</a:t>
                      </a:r>
                      <a:r>
                        <a:rPr lang="en-US" sz="800" kern="100" dirty="0">
                          <a:effectLst/>
                        </a:rPr>
                        <a:t>            </a:t>
                      </a:r>
                      <a:endParaRPr lang="zh-CN" sz="800" kern="100" dirty="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429978936"/>
                  </a:ext>
                </a:extLst>
              </a:tr>
              <a:tr h="166970">
                <a:tc vMerge="1">
                  <a:txBody>
                    <a:bodyPr/>
                    <a:lstStyle/>
                    <a:p>
                      <a:endParaRPr lang="zh-CN" altLang="en-US"/>
                    </a:p>
                  </a:txBody>
                  <a:tcPr/>
                </a:tc>
                <a:tc gridSpan="6">
                  <a:txBody>
                    <a:bodyPr/>
                    <a:lstStyle/>
                    <a:p>
                      <a:pPr algn="just">
                        <a:lnSpc>
                          <a:spcPct val="150000"/>
                        </a:lnSpc>
                      </a:pPr>
                      <a:r>
                        <a:rPr lang="zh-CN" sz="800" kern="100">
                          <a:effectLst/>
                        </a:rPr>
                        <a:t>睡眠</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9">
                  <a:txBody>
                    <a:bodyPr/>
                    <a:lstStyle/>
                    <a:p>
                      <a:pPr algn="just">
                        <a:lnSpc>
                          <a:spcPct val="150000"/>
                        </a:lnSpc>
                      </a:pPr>
                      <a:r>
                        <a:rPr lang="zh-CN" sz="800" kern="100">
                          <a:effectLst/>
                        </a:rPr>
                        <a:t>是否独睡</a:t>
                      </a:r>
                      <a:r>
                        <a:rPr lang="en-US" sz="800" kern="100">
                          <a:effectLst/>
                        </a:rPr>
                        <a:t>           </a:t>
                      </a:r>
                      <a:r>
                        <a:rPr lang="zh-CN" sz="800" kern="100">
                          <a:effectLst/>
                        </a:rPr>
                        <a:t>是否尿床</a:t>
                      </a:r>
                      <a:r>
                        <a:rPr lang="en-US" sz="800" kern="100">
                          <a:effectLst/>
                        </a:rPr>
                        <a:t>             </a:t>
                      </a:r>
                      <a:r>
                        <a:rPr lang="zh-CN" sz="800" kern="100">
                          <a:effectLst/>
                        </a:rPr>
                        <a:t>是否赖床</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18445107"/>
                  </a:ext>
                </a:extLst>
              </a:tr>
              <a:tr h="164614">
                <a:tc vMerge="1">
                  <a:txBody>
                    <a:bodyPr/>
                    <a:lstStyle/>
                    <a:p>
                      <a:endParaRPr lang="zh-CN" altLang="en-US"/>
                    </a:p>
                  </a:txBody>
                  <a:tcPr/>
                </a:tc>
                <a:tc gridSpan="9">
                  <a:txBody>
                    <a:bodyPr/>
                    <a:lstStyle/>
                    <a:p>
                      <a:pPr algn="just">
                        <a:lnSpc>
                          <a:spcPct val="150000"/>
                        </a:lnSpc>
                      </a:pPr>
                      <a:r>
                        <a:rPr lang="zh-CN" sz="800" kern="100">
                          <a:effectLst/>
                        </a:rPr>
                        <a:t>自理能力</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6">
                  <a:txBody>
                    <a:bodyPr/>
                    <a:lstStyle/>
                    <a:p>
                      <a:pPr algn="just">
                        <a:lnSpc>
                          <a:spcPct val="150000"/>
                        </a:lnSpc>
                      </a:pPr>
                      <a:r>
                        <a:rPr lang="zh-CN" sz="800" kern="100">
                          <a:effectLst/>
                        </a:rPr>
                        <a:t>是否喜欢自己做事</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92464824"/>
                  </a:ext>
                </a:extLst>
              </a:tr>
              <a:tr h="226369">
                <a:tc vMerge="1">
                  <a:txBody>
                    <a:bodyPr/>
                    <a:lstStyle/>
                    <a:p>
                      <a:endParaRPr lang="zh-CN" altLang="en-US"/>
                    </a:p>
                  </a:txBody>
                  <a:tcPr/>
                </a:tc>
                <a:tc gridSpan="25">
                  <a:txBody>
                    <a:bodyPr/>
                    <a:lstStyle/>
                    <a:p>
                      <a:pPr algn="just">
                        <a:lnSpc>
                          <a:spcPct val="150000"/>
                        </a:lnSpc>
                      </a:pPr>
                      <a:r>
                        <a:rPr lang="zh-CN" sz="800" kern="100">
                          <a:effectLst/>
                        </a:rPr>
                        <a:t>能否控制大小便</a:t>
                      </a:r>
                      <a:r>
                        <a:rPr lang="en-US" sz="800" kern="100">
                          <a:effectLst/>
                        </a:rPr>
                        <a:t>     </a:t>
                      </a:r>
                      <a:r>
                        <a:rPr lang="zh-CN" sz="800" kern="100">
                          <a:effectLst/>
                        </a:rPr>
                        <a:t>能否表达需要</a:t>
                      </a:r>
                      <a:r>
                        <a:rPr lang="en-US" sz="800" kern="100">
                          <a:effectLst/>
                        </a:rPr>
                        <a:t>    </a:t>
                      </a:r>
                      <a:r>
                        <a:rPr lang="zh-CN" sz="800" kern="100">
                          <a:effectLst/>
                        </a:rPr>
                        <a:t>解手能否自理（自己穿脱裤子、自己用纸）</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509776"/>
                  </a:ext>
                </a:extLst>
              </a:tr>
              <a:tr h="166970">
                <a:tc vMerge="1">
                  <a:txBody>
                    <a:bodyPr/>
                    <a:lstStyle/>
                    <a:p>
                      <a:endParaRPr lang="zh-CN" altLang="en-US"/>
                    </a:p>
                  </a:txBody>
                  <a:tcPr/>
                </a:tc>
                <a:tc gridSpan="25">
                  <a:txBody>
                    <a:bodyPr/>
                    <a:lstStyle/>
                    <a:p>
                      <a:pPr algn="just">
                        <a:lnSpc>
                          <a:spcPct val="150000"/>
                        </a:lnSpc>
                      </a:pPr>
                      <a:r>
                        <a:rPr lang="zh-CN" sz="800" kern="100">
                          <a:effectLst/>
                        </a:rPr>
                        <a:t>是否会独立穿脱衣、裤、鞋</a:t>
                      </a:r>
                      <a:r>
                        <a:rPr lang="en-US" sz="800" kern="100">
                          <a:effectLst/>
                        </a:rPr>
                        <a:t>/</a:t>
                      </a:r>
                      <a:r>
                        <a:rPr lang="zh-CN" sz="800" kern="100">
                          <a:effectLst/>
                        </a:rPr>
                        <a:t>会脱不会穿</a:t>
                      </a:r>
                      <a:r>
                        <a:rPr lang="en-US" sz="800" kern="100">
                          <a:effectLst/>
                        </a:rPr>
                        <a:t>           </a:t>
                      </a:r>
                      <a:r>
                        <a:rPr lang="zh-CN" sz="800" kern="100">
                          <a:effectLst/>
                        </a:rPr>
                        <a:t>是否会系扣、系带</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22081647"/>
                  </a:ext>
                </a:extLst>
              </a:tr>
              <a:tr h="166970">
                <a:tc vMerge="1">
                  <a:txBody>
                    <a:bodyPr/>
                    <a:lstStyle/>
                    <a:p>
                      <a:endParaRPr lang="zh-CN" altLang="en-US"/>
                    </a:p>
                  </a:txBody>
                  <a:tcPr/>
                </a:tc>
                <a:tc gridSpan="25">
                  <a:txBody>
                    <a:bodyPr/>
                    <a:lstStyle/>
                    <a:p>
                      <a:pPr algn="just">
                        <a:lnSpc>
                          <a:spcPct val="150000"/>
                        </a:lnSpc>
                      </a:pPr>
                      <a:r>
                        <a:rPr lang="zh-CN" sz="800" kern="100">
                          <a:effectLst/>
                        </a:rPr>
                        <a:t>是否自己洗手</a:t>
                      </a:r>
                      <a:r>
                        <a:rPr lang="en-US" sz="800" kern="100">
                          <a:effectLst/>
                        </a:rPr>
                        <a:t>              </a:t>
                      </a:r>
                      <a:r>
                        <a:rPr lang="zh-CN" sz="800" kern="100">
                          <a:effectLst/>
                        </a:rPr>
                        <a:t>是否自己洗脸</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86562"/>
                  </a:ext>
                </a:extLst>
              </a:tr>
              <a:tr h="164614">
                <a:tc vMerge="1">
                  <a:txBody>
                    <a:bodyPr/>
                    <a:lstStyle/>
                    <a:p>
                      <a:endParaRPr lang="zh-CN" altLang="en-US"/>
                    </a:p>
                  </a:txBody>
                  <a:tcPr/>
                </a:tc>
                <a:tc rowSpan="3">
                  <a:txBody>
                    <a:bodyPr/>
                    <a:lstStyle/>
                    <a:p>
                      <a:pPr algn="just">
                        <a:lnSpc>
                          <a:spcPct val="150000"/>
                        </a:lnSpc>
                      </a:pPr>
                      <a:r>
                        <a:rPr lang="zh-CN" sz="800" kern="100">
                          <a:effectLst/>
                        </a:rPr>
                        <a:t>游戏</a:t>
                      </a:r>
                      <a:endParaRPr lang="zh-CN" sz="800" kern="100">
                        <a:effectLst/>
                        <a:latin typeface="Times New Roman" panose="02020603050405020304" pitchFamily="18" charset="0"/>
                        <a:ea typeface="宋体" panose="02010600030101010101" pitchFamily="2" charset="-122"/>
                      </a:endParaRPr>
                    </a:p>
                  </a:txBody>
                  <a:tcPr marL="49433" marR="49433" marT="0" marB="0"/>
                </a:tc>
                <a:tc gridSpan="24">
                  <a:txBody>
                    <a:bodyPr/>
                    <a:lstStyle/>
                    <a:p>
                      <a:pPr algn="just">
                        <a:lnSpc>
                          <a:spcPct val="150000"/>
                        </a:lnSpc>
                      </a:pPr>
                      <a:r>
                        <a:rPr lang="zh-CN" sz="800" kern="100">
                          <a:effectLst/>
                        </a:rPr>
                        <a:t>最喜爱的玩具图书</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82754324"/>
                  </a:ext>
                </a:extLst>
              </a:tr>
              <a:tr h="166970">
                <a:tc vMerge="1">
                  <a:txBody>
                    <a:bodyPr/>
                    <a:lstStyle/>
                    <a:p>
                      <a:endParaRPr lang="zh-CN" altLang="en-US"/>
                    </a:p>
                  </a:txBody>
                  <a:tcPr/>
                </a:tc>
                <a:tc vMerge="1">
                  <a:txBody>
                    <a:bodyPr/>
                    <a:lstStyle/>
                    <a:p>
                      <a:endParaRPr lang="zh-CN" altLang="en-US"/>
                    </a:p>
                  </a:txBody>
                  <a:tcPr/>
                </a:tc>
                <a:tc gridSpan="24">
                  <a:txBody>
                    <a:bodyPr/>
                    <a:lstStyle/>
                    <a:p>
                      <a:pPr algn="just">
                        <a:lnSpc>
                          <a:spcPct val="150000"/>
                        </a:lnSpc>
                      </a:pPr>
                      <a:r>
                        <a:rPr lang="zh-CN" sz="800" kern="100">
                          <a:effectLst/>
                        </a:rPr>
                        <a:t>是否自己玩</a:t>
                      </a:r>
                      <a:r>
                        <a:rPr lang="en-US" sz="800" kern="100">
                          <a:effectLst/>
                        </a:rPr>
                        <a:t>             </a:t>
                      </a:r>
                      <a:r>
                        <a:rPr lang="zh-CN" sz="800" kern="100">
                          <a:effectLst/>
                        </a:rPr>
                        <a:t>周围是否有游戏小伙伴</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44182621"/>
                  </a:ext>
                </a:extLst>
              </a:tr>
              <a:tr h="166970">
                <a:tc vMerge="1">
                  <a:txBody>
                    <a:bodyPr/>
                    <a:lstStyle/>
                    <a:p>
                      <a:endParaRPr lang="zh-CN" altLang="en-US"/>
                    </a:p>
                  </a:txBody>
                  <a:tcPr/>
                </a:tc>
                <a:tc vMerge="1">
                  <a:txBody>
                    <a:bodyPr/>
                    <a:lstStyle/>
                    <a:p>
                      <a:endParaRPr lang="zh-CN" altLang="en-US"/>
                    </a:p>
                  </a:txBody>
                  <a:tcPr/>
                </a:tc>
                <a:tc gridSpan="24">
                  <a:txBody>
                    <a:bodyPr/>
                    <a:lstStyle/>
                    <a:p>
                      <a:pPr algn="just">
                        <a:lnSpc>
                          <a:spcPct val="150000"/>
                        </a:lnSpc>
                      </a:pPr>
                      <a:r>
                        <a:rPr lang="zh-CN" sz="800" kern="100">
                          <a:effectLst/>
                        </a:rPr>
                        <a:t>是否常看电视</a:t>
                      </a:r>
                      <a:r>
                        <a:rPr lang="en-US" sz="800" kern="100">
                          <a:effectLst/>
                        </a:rPr>
                        <a:t>           </a:t>
                      </a:r>
                      <a:r>
                        <a:rPr lang="zh-CN" sz="800" kern="100">
                          <a:effectLst/>
                        </a:rPr>
                        <a:t>喜欢的电视节目</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43665403"/>
                  </a:ext>
                </a:extLst>
              </a:tr>
              <a:tr h="166970">
                <a:tc vMerge="1">
                  <a:txBody>
                    <a:bodyPr/>
                    <a:lstStyle/>
                    <a:p>
                      <a:endParaRPr lang="zh-CN" altLang="en-US"/>
                    </a:p>
                  </a:txBody>
                  <a:tcPr/>
                </a:tc>
                <a:tc gridSpan="12">
                  <a:txBody>
                    <a:bodyPr/>
                    <a:lstStyle/>
                    <a:p>
                      <a:pPr algn="just">
                        <a:lnSpc>
                          <a:spcPct val="150000"/>
                        </a:lnSpc>
                      </a:pPr>
                      <a:r>
                        <a:rPr lang="zh-CN" sz="800" kern="100">
                          <a:effectLst/>
                        </a:rPr>
                        <a:t>日常行为表现</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3">
                  <a:txBody>
                    <a:bodyPr/>
                    <a:lstStyle/>
                    <a:p>
                      <a:pPr algn="just">
                        <a:lnSpc>
                          <a:spcPct val="150000"/>
                        </a:lnSpc>
                      </a:pPr>
                      <a:r>
                        <a:rPr lang="zh-CN" sz="800" kern="100">
                          <a:effectLst/>
                        </a:rPr>
                        <a:t>是否爱发脾气</a:t>
                      </a:r>
                      <a:r>
                        <a:rPr lang="en-US" sz="800" kern="100">
                          <a:effectLst/>
                        </a:rPr>
                        <a:t>                </a:t>
                      </a:r>
                      <a:r>
                        <a:rPr lang="zh-CN" sz="800" kern="100">
                          <a:effectLst/>
                        </a:rPr>
                        <a:t>是否过分活跃或安静</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261461313"/>
                  </a:ext>
                </a:extLst>
              </a:tr>
              <a:tr h="168344">
                <a:tc vMerge="1">
                  <a:txBody>
                    <a:bodyPr/>
                    <a:lstStyle/>
                    <a:p>
                      <a:endParaRPr lang="zh-CN" altLang="en-US"/>
                    </a:p>
                  </a:txBody>
                  <a:tcPr/>
                </a:tc>
                <a:tc gridSpan="3">
                  <a:txBody>
                    <a:bodyPr/>
                    <a:lstStyle/>
                    <a:p>
                      <a:pPr algn="just">
                        <a:lnSpc>
                          <a:spcPct val="150000"/>
                        </a:lnSpc>
                      </a:pPr>
                      <a:r>
                        <a:rPr lang="zh-CN" sz="800" kern="100">
                          <a:effectLst/>
                        </a:rPr>
                        <a:t>其他</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gridSpan="22">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88637233"/>
                  </a:ext>
                </a:extLst>
              </a:tr>
              <a:tr h="168344">
                <a:tc gridSpan="8">
                  <a:txBody>
                    <a:bodyPr/>
                    <a:lstStyle/>
                    <a:p>
                      <a:pPr algn="just">
                        <a:lnSpc>
                          <a:spcPct val="150000"/>
                        </a:lnSpc>
                      </a:pPr>
                      <a:r>
                        <a:rPr lang="zh-CN" sz="800" kern="100">
                          <a:effectLst/>
                        </a:rPr>
                        <a:t>家庭闲暇活动</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8">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47622980"/>
                  </a:ext>
                </a:extLst>
              </a:tr>
              <a:tr h="168344">
                <a:tc gridSpan="16">
                  <a:txBody>
                    <a:bodyPr/>
                    <a:lstStyle/>
                    <a:p>
                      <a:pPr algn="just">
                        <a:lnSpc>
                          <a:spcPct val="150000"/>
                        </a:lnSpc>
                      </a:pPr>
                      <a:r>
                        <a:rPr lang="zh-CN" sz="800" kern="100">
                          <a:effectLst/>
                        </a:rPr>
                        <a:t>家长与幼儿之间的关系、态度</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0">
                  <a:txBody>
                    <a:bodyPr/>
                    <a:lstStyle/>
                    <a:p>
                      <a:pPr algn="just">
                        <a:lnSpc>
                          <a:spcPct val="150000"/>
                        </a:lnSpc>
                      </a:pPr>
                      <a:r>
                        <a:rPr lang="en-US" sz="800" kern="100">
                          <a:effectLst/>
                        </a:rPr>
                        <a:t> </a:t>
                      </a:r>
                      <a:endParaRPr lang="zh-CN" sz="800" kern="10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95551067"/>
                  </a:ext>
                </a:extLst>
              </a:tr>
              <a:tr h="168344">
                <a:tc gridSpan="15">
                  <a:txBody>
                    <a:bodyPr/>
                    <a:lstStyle/>
                    <a:p>
                      <a:pPr algn="just">
                        <a:lnSpc>
                          <a:spcPct val="150000"/>
                        </a:lnSpc>
                      </a:pPr>
                      <a:r>
                        <a:rPr lang="zh-CN" sz="800" kern="100" dirty="0">
                          <a:effectLst/>
                        </a:rPr>
                        <a:t>家长对幼儿的希望及对学前班的要求</a:t>
                      </a:r>
                      <a:endParaRPr lang="zh-CN" sz="800" kern="100" dirty="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1">
                  <a:txBody>
                    <a:bodyPr/>
                    <a:lstStyle/>
                    <a:p>
                      <a:pPr algn="just">
                        <a:lnSpc>
                          <a:spcPct val="150000"/>
                        </a:lnSpc>
                      </a:pPr>
                      <a:r>
                        <a:rPr lang="en-US" sz="800" kern="100" dirty="0">
                          <a:effectLst/>
                        </a:rPr>
                        <a:t> </a:t>
                      </a:r>
                      <a:endParaRPr lang="zh-CN" sz="800" kern="100" dirty="0">
                        <a:effectLst/>
                        <a:latin typeface="Times New Roman" panose="02020603050405020304" pitchFamily="18" charset="0"/>
                        <a:ea typeface="宋体" panose="02010600030101010101" pitchFamily="2" charset="-122"/>
                      </a:endParaRPr>
                    </a:p>
                  </a:txBody>
                  <a:tcPr marL="49433" marR="49433"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582481262"/>
                  </a:ext>
                </a:extLst>
              </a:tr>
            </a:tbl>
          </a:graphicData>
        </a:graphic>
      </p:graphicFrame>
    </p:spTree>
    <p:extLst>
      <p:ext uri="{BB962C8B-B14F-4D97-AF65-F5344CB8AC3E}">
        <p14:creationId xmlns:p14="http://schemas.microsoft.com/office/powerpoint/2010/main" val="703896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55E4-E5AD-723C-5251-E75E93A05E4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238EEE-9B55-8A95-DCED-C5E1B0019B3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556977FE-3139-146A-8328-5AF67913DFF3}"/>
              </a:ext>
            </a:extLst>
          </p:cNvPr>
          <p:cNvSpPr>
            <a:spLocks noGrp="1"/>
          </p:cNvSpPr>
          <p:nvPr>
            <p:ph idx="1"/>
          </p:nvPr>
        </p:nvSpPr>
        <p:spPr>
          <a:xfrm>
            <a:off x="585083" y="1195337"/>
            <a:ext cx="3858581" cy="750266"/>
          </a:xfrm>
        </p:spPr>
        <p:txBody>
          <a:bodyPr>
            <a:normAutofit/>
          </a:bodyPr>
          <a:lstStyle/>
          <a:p>
            <a:pPr marL="0" indent="0">
              <a:buNone/>
            </a:pPr>
            <a:r>
              <a:rPr lang="zh-CN" altLang="en-US" sz="2400" dirty="0"/>
              <a:t>表</a:t>
            </a:r>
            <a:r>
              <a:rPr lang="en-US" altLang="zh-CN" sz="2400" dirty="0"/>
              <a:t>9-2  </a:t>
            </a:r>
            <a:r>
              <a:rPr lang="zh-CN" altLang="en-US" sz="2400" dirty="0"/>
              <a:t>幼儿基本资料表</a:t>
            </a:r>
          </a:p>
        </p:txBody>
      </p:sp>
      <p:graphicFrame>
        <p:nvGraphicFramePr>
          <p:cNvPr id="4" name="表格 3">
            <a:extLst>
              <a:ext uri="{FF2B5EF4-FFF2-40B4-BE49-F238E27FC236}">
                <a16:creationId xmlns:a16="http://schemas.microsoft.com/office/drawing/2014/main" id="{4AADD77B-E08C-16B0-46CF-DD0E1518EE9C}"/>
              </a:ext>
            </a:extLst>
          </p:cNvPr>
          <p:cNvGraphicFramePr>
            <a:graphicFrameLocks noGrp="1"/>
          </p:cNvGraphicFramePr>
          <p:nvPr>
            <p:extLst>
              <p:ext uri="{D42A27DB-BD31-4B8C-83A1-F6EECF244321}">
                <p14:modId xmlns:p14="http://schemas.microsoft.com/office/powerpoint/2010/main" val="1983540747"/>
              </p:ext>
            </p:extLst>
          </p:nvPr>
        </p:nvGraphicFramePr>
        <p:xfrm>
          <a:off x="4443664" y="1195337"/>
          <a:ext cx="3858590" cy="5039262"/>
        </p:xfrm>
        <a:graphic>
          <a:graphicData uri="http://schemas.openxmlformats.org/drawingml/2006/table">
            <a:tbl>
              <a:tblPr>
                <a:tableStyleId>{5C22544A-7EE6-4342-B048-85BDC9FD1C3A}</a:tableStyleId>
              </a:tblPr>
              <a:tblGrid>
                <a:gridCol w="185376">
                  <a:extLst>
                    <a:ext uri="{9D8B030D-6E8A-4147-A177-3AD203B41FA5}">
                      <a16:colId xmlns:a16="http://schemas.microsoft.com/office/drawing/2014/main" val="2724639034"/>
                    </a:ext>
                  </a:extLst>
                </a:gridCol>
                <a:gridCol w="101620">
                  <a:extLst>
                    <a:ext uri="{9D8B030D-6E8A-4147-A177-3AD203B41FA5}">
                      <a16:colId xmlns:a16="http://schemas.microsoft.com/office/drawing/2014/main" val="3544069922"/>
                    </a:ext>
                  </a:extLst>
                </a:gridCol>
                <a:gridCol w="101620">
                  <a:extLst>
                    <a:ext uri="{9D8B030D-6E8A-4147-A177-3AD203B41FA5}">
                      <a16:colId xmlns:a16="http://schemas.microsoft.com/office/drawing/2014/main" val="1454567083"/>
                    </a:ext>
                  </a:extLst>
                </a:gridCol>
                <a:gridCol w="101620">
                  <a:extLst>
                    <a:ext uri="{9D8B030D-6E8A-4147-A177-3AD203B41FA5}">
                      <a16:colId xmlns:a16="http://schemas.microsoft.com/office/drawing/2014/main" val="1776404805"/>
                    </a:ext>
                  </a:extLst>
                </a:gridCol>
                <a:gridCol w="101620">
                  <a:extLst>
                    <a:ext uri="{9D8B030D-6E8A-4147-A177-3AD203B41FA5}">
                      <a16:colId xmlns:a16="http://schemas.microsoft.com/office/drawing/2014/main" val="3545323364"/>
                    </a:ext>
                  </a:extLst>
                </a:gridCol>
                <a:gridCol w="101620">
                  <a:extLst>
                    <a:ext uri="{9D8B030D-6E8A-4147-A177-3AD203B41FA5}">
                      <a16:colId xmlns:a16="http://schemas.microsoft.com/office/drawing/2014/main" val="1671595799"/>
                    </a:ext>
                  </a:extLst>
                </a:gridCol>
                <a:gridCol w="101620">
                  <a:extLst>
                    <a:ext uri="{9D8B030D-6E8A-4147-A177-3AD203B41FA5}">
                      <a16:colId xmlns:a16="http://schemas.microsoft.com/office/drawing/2014/main" val="1376275575"/>
                    </a:ext>
                  </a:extLst>
                </a:gridCol>
                <a:gridCol w="101620">
                  <a:extLst>
                    <a:ext uri="{9D8B030D-6E8A-4147-A177-3AD203B41FA5}">
                      <a16:colId xmlns:a16="http://schemas.microsoft.com/office/drawing/2014/main" val="1660958063"/>
                    </a:ext>
                  </a:extLst>
                </a:gridCol>
                <a:gridCol w="101620">
                  <a:extLst>
                    <a:ext uri="{9D8B030D-6E8A-4147-A177-3AD203B41FA5}">
                      <a16:colId xmlns:a16="http://schemas.microsoft.com/office/drawing/2014/main" val="3632862175"/>
                    </a:ext>
                  </a:extLst>
                </a:gridCol>
                <a:gridCol w="101620">
                  <a:extLst>
                    <a:ext uri="{9D8B030D-6E8A-4147-A177-3AD203B41FA5}">
                      <a16:colId xmlns:a16="http://schemas.microsoft.com/office/drawing/2014/main" val="102326520"/>
                    </a:ext>
                  </a:extLst>
                </a:gridCol>
                <a:gridCol w="101620">
                  <a:extLst>
                    <a:ext uri="{9D8B030D-6E8A-4147-A177-3AD203B41FA5}">
                      <a16:colId xmlns:a16="http://schemas.microsoft.com/office/drawing/2014/main" val="1797528889"/>
                    </a:ext>
                  </a:extLst>
                </a:gridCol>
                <a:gridCol w="101620">
                  <a:extLst>
                    <a:ext uri="{9D8B030D-6E8A-4147-A177-3AD203B41FA5}">
                      <a16:colId xmlns:a16="http://schemas.microsoft.com/office/drawing/2014/main" val="2005561825"/>
                    </a:ext>
                  </a:extLst>
                </a:gridCol>
                <a:gridCol w="101620">
                  <a:extLst>
                    <a:ext uri="{9D8B030D-6E8A-4147-A177-3AD203B41FA5}">
                      <a16:colId xmlns:a16="http://schemas.microsoft.com/office/drawing/2014/main" val="599173855"/>
                    </a:ext>
                  </a:extLst>
                </a:gridCol>
                <a:gridCol w="101620">
                  <a:extLst>
                    <a:ext uri="{9D8B030D-6E8A-4147-A177-3AD203B41FA5}">
                      <a16:colId xmlns:a16="http://schemas.microsoft.com/office/drawing/2014/main" val="2743429075"/>
                    </a:ext>
                  </a:extLst>
                </a:gridCol>
                <a:gridCol w="101620">
                  <a:extLst>
                    <a:ext uri="{9D8B030D-6E8A-4147-A177-3AD203B41FA5}">
                      <a16:colId xmlns:a16="http://schemas.microsoft.com/office/drawing/2014/main" val="2341055967"/>
                    </a:ext>
                  </a:extLst>
                </a:gridCol>
                <a:gridCol w="101620">
                  <a:extLst>
                    <a:ext uri="{9D8B030D-6E8A-4147-A177-3AD203B41FA5}">
                      <a16:colId xmlns:a16="http://schemas.microsoft.com/office/drawing/2014/main" val="3690413431"/>
                    </a:ext>
                  </a:extLst>
                </a:gridCol>
                <a:gridCol w="101620">
                  <a:extLst>
                    <a:ext uri="{9D8B030D-6E8A-4147-A177-3AD203B41FA5}">
                      <a16:colId xmlns:a16="http://schemas.microsoft.com/office/drawing/2014/main" val="1510243527"/>
                    </a:ext>
                  </a:extLst>
                </a:gridCol>
                <a:gridCol w="327134">
                  <a:extLst>
                    <a:ext uri="{9D8B030D-6E8A-4147-A177-3AD203B41FA5}">
                      <a16:colId xmlns:a16="http://schemas.microsoft.com/office/drawing/2014/main" val="980407668"/>
                    </a:ext>
                  </a:extLst>
                </a:gridCol>
                <a:gridCol w="101620">
                  <a:extLst>
                    <a:ext uri="{9D8B030D-6E8A-4147-A177-3AD203B41FA5}">
                      <a16:colId xmlns:a16="http://schemas.microsoft.com/office/drawing/2014/main" val="4029150037"/>
                    </a:ext>
                  </a:extLst>
                </a:gridCol>
                <a:gridCol w="101620">
                  <a:extLst>
                    <a:ext uri="{9D8B030D-6E8A-4147-A177-3AD203B41FA5}">
                      <a16:colId xmlns:a16="http://schemas.microsoft.com/office/drawing/2014/main" val="2603671446"/>
                    </a:ext>
                  </a:extLst>
                </a:gridCol>
                <a:gridCol w="101620">
                  <a:extLst>
                    <a:ext uri="{9D8B030D-6E8A-4147-A177-3AD203B41FA5}">
                      <a16:colId xmlns:a16="http://schemas.microsoft.com/office/drawing/2014/main" val="370836114"/>
                    </a:ext>
                  </a:extLst>
                </a:gridCol>
                <a:gridCol w="101620">
                  <a:extLst>
                    <a:ext uri="{9D8B030D-6E8A-4147-A177-3AD203B41FA5}">
                      <a16:colId xmlns:a16="http://schemas.microsoft.com/office/drawing/2014/main" val="2563040374"/>
                    </a:ext>
                  </a:extLst>
                </a:gridCol>
                <a:gridCol w="101620">
                  <a:extLst>
                    <a:ext uri="{9D8B030D-6E8A-4147-A177-3AD203B41FA5}">
                      <a16:colId xmlns:a16="http://schemas.microsoft.com/office/drawing/2014/main" val="560304578"/>
                    </a:ext>
                  </a:extLst>
                </a:gridCol>
                <a:gridCol w="327134">
                  <a:extLst>
                    <a:ext uri="{9D8B030D-6E8A-4147-A177-3AD203B41FA5}">
                      <a16:colId xmlns:a16="http://schemas.microsoft.com/office/drawing/2014/main" val="4078343598"/>
                    </a:ext>
                  </a:extLst>
                </a:gridCol>
                <a:gridCol w="391653">
                  <a:extLst>
                    <a:ext uri="{9D8B030D-6E8A-4147-A177-3AD203B41FA5}">
                      <a16:colId xmlns:a16="http://schemas.microsoft.com/office/drawing/2014/main" val="569021691"/>
                    </a:ext>
                  </a:extLst>
                </a:gridCol>
                <a:gridCol w="101620">
                  <a:extLst>
                    <a:ext uri="{9D8B030D-6E8A-4147-A177-3AD203B41FA5}">
                      <a16:colId xmlns:a16="http://schemas.microsoft.com/office/drawing/2014/main" val="3396316195"/>
                    </a:ext>
                  </a:extLst>
                </a:gridCol>
                <a:gridCol w="391653">
                  <a:extLst>
                    <a:ext uri="{9D8B030D-6E8A-4147-A177-3AD203B41FA5}">
                      <a16:colId xmlns:a16="http://schemas.microsoft.com/office/drawing/2014/main" val="2063860350"/>
                    </a:ext>
                  </a:extLst>
                </a:gridCol>
              </a:tblGrid>
              <a:tr h="403644">
                <a:tc gridSpan="2">
                  <a:txBody>
                    <a:bodyPr/>
                    <a:lstStyle/>
                    <a:p>
                      <a:pPr algn="just">
                        <a:lnSpc>
                          <a:spcPct val="150000"/>
                        </a:lnSpc>
                      </a:pPr>
                      <a:r>
                        <a:rPr lang="zh-CN" sz="400" kern="100">
                          <a:effectLst/>
                        </a:rPr>
                        <a:t>幼儿姓名</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zh-CN" sz="400" kern="100">
                          <a:effectLst/>
                        </a:rPr>
                        <a:t>性别</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zh-CN" sz="400" kern="100">
                          <a:effectLst/>
                        </a:rPr>
                        <a:t>男</a:t>
                      </a:r>
                      <a:r>
                        <a:rPr lang="en-US" sz="400" kern="100">
                          <a:effectLst/>
                        </a:rPr>
                        <a:t>/</a:t>
                      </a:r>
                      <a:r>
                        <a:rPr lang="zh-CN" sz="400" kern="100">
                          <a:effectLst/>
                        </a:rPr>
                        <a:t>女</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just">
                        <a:lnSpc>
                          <a:spcPct val="150000"/>
                        </a:lnSpc>
                      </a:pPr>
                      <a:r>
                        <a:rPr lang="zh-CN" sz="400" kern="100">
                          <a:effectLst/>
                        </a:rPr>
                        <a:t>出生年月</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zh-CN" sz="400" kern="100">
                          <a:effectLst/>
                        </a:rPr>
                        <a:t>籍贯</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11006454"/>
                  </a:ext>
                </a:extLst>
              </a:tr>
              <a:tr h="403644">
                <a:tc gridSpan="2">
                  <a:txBody>
                    <a:bodyPr/>
                    <a:lstStyle/>
                    <a:p>
                      <a:pPr algn="just">
                        <a:lnSpc>
                          <a:spcPct val="150000"/>
                        </a:lnSpc>
                      </a:pPr>
                      <a:r>
                        <a:rPr lang="zh-CN" sz="400" kern="100">
                          <a:effectLst/>
                        </a:rPr>
                        <a:t>家庭住址</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20">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zh-CN" sz="400" kern="100">
                          <a:effectLst/>
                        </a:rPr>
                        <a:t>电话</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90500154"/>
                  </a:ext>
                </a:extLst>
              </a:tr>
              <a:tr h="403644">
                <a:tc rowSpan="3">
                  <a:txBody>
                    <a:bodyPr/>
                    <a:lstStyle/>
                    <a:p>
                      <a:pPr algn="just">
                        <a:lnSpc>
                          <a:spcPct val="150000"/>
                        </a:lnSpc>
                      </a:pPr>
                      <a:r>
                        <a:rPr lang="zh-CN" sz="400" kern="100">
                          <a:effectLst/>
                        </a:rPr>
                        <a:t>家</a:t>
                      </a:r>
                    </a:p>
                    <a:p>
                      <a:pPr algn="just">
                        <a:lnSpc>
                          <a:spcPct val="150000"/>
                        </a:lnSpc>
                      </a:pPr>
                      <a:r>
                        <a:rPr lang="zh-CN" sz="400" kern="100">
                          <a:effectLst/>
                        </a:rPr>
                        <a:t>庭</a:t>
                      </a:r>
                    </a:p>
                    <a:p>
                      <a:pPr algn="just">
                        <a:lnSpc>
                          <a:spcPct val="150000"/>
                        </a:lnSpc>
                      </a:pPr>
                      <a:r>
                        <a:rPr lang="zh-CN" sz="400" kern="100">
                          <a:effectLst/>
                        </a:rPr>
                        <a:t>状况</a:t>
                      </a:r>
                      <a:endParaRPr lang="zh-CN" sz="400" kern="100">
                        <a:effectLst/>
                        <a:latin typeface="Times New Roman" panose="02020603050405020304" pitchFamily="18" charset="0"/>
                        <a:ea typeface="宋体" panose="02010600030101010101" pitchFamily="2" charset="-122"/>
                      </a:endParaRPr>
                    </a:p>
                  </a:txBody>
                  <a:tcPr marL="25264" marR="25264" marT="0" marB="0"/>
                </a:tc>
                <a:tc gridSpan="3">
                  <a:txBody>
                    <a:bodyPr/>
                    <a:lstStyle/>
                    <a:p>
                      <a:pPr algn="just">
                        <a:lnSpc>
                          <a:spcPct val="150000"/>
                        </a:lnSpc>
                      </a:pPr>
                      <a:r>
                        <a:rPr lang="zh-CN" sz="400" kern="100">
                          <a:effectLst/>
                        </a:rPr>
                        <a:t>父亲姓名</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rowSpan="2" gridSpan="2">
                  <a:txBody>
                    <a:bodyPr/>
                    <a:lstStyle/>
                    <a:p>
                      <a:pPr algn="just">
                        <a:lnSpc>
                          <a:spcPct val="150000"/>
                        </a:lnSpc>
                      </a:pPr>
                      <a:r>
                        <a:rPr lang="zh-CN" sz="400" kern="100">
                          <a:effectLst/>
                        </a:rPr>
                        <a:t>年</a:t>
                      </a:r>
                    </a:p>
                    <a:p>
                      <a:pPr algn="just">
                        <a:lnSpc>
                          <a:spcPct val="150000"/>
                        </a:lnSpc>
                      </a:pPr>
                      <a:r>
                        <a:rPr lang="zh-CN" sz="400" kern="100">
                          <a:effectLst/>
                        </a:rPr>
                        <a:t>龄</a:t>
                      </a:r>
                      <a:endParaRPr lang="zh-CN" sz="400" kern="100">
                        <a:effectLst/>
                        <a:latin typeface="Times New Roman" panose="02020603050405020304" pitchFamily="18" charset="0"/>
                        <a:ea typeface="宋体" panose="02010600030101010101" pitchFamily="2" charset="-122"/>
                      </a:endParaRPr>
                    </a:p>
                  </a:txBody>
                  <a:tcPr marL="25264" marR="25264" marT="0" marB="0"/>
                </a:tc>
                <a:tc rowSpan="2"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rowSpan="2" gridSpan="2">
                  <a:txBody>
                    <a:bodyPr/>
                    <a:lstStyle/>
                    <a:p>
                      <a:pPr algn="just">
                        <a:lnSpc>
                          <a:spcPct val="150000"/>
                        </a:lnSpc>
                      </a:pPr>
                      <a:r>
                        <a:rPr lang="zh-CN" sz="400" kern="100">
                          <a:effectLst/>
                        </a:rPr>
                        <a:t>文化</a:t>
                      </a:r>
                    </a:p>
                    <a:p>
                      <a:pPr algn="just">
                        <a:lnSpc>
                          <a:spcPct val="150000"/>
                        </a:lnSpc>
                      </a:pPr>
                      <a:r>
                        <a:rPr lang="zh-CN" sz="400" kern="100">
                          <a:effectLst/>
                        </a:rPr>
                        <a:t>程度</a:t>
                      </a:r>
                      <a:endParaRPr lang="zh-CN" sz="400" kern="100">
                        <a:effectLst/>
                        <a:latin typeface="Times New Roman" panose="02020603050405020304" pitchFamily="18" charset="0"/>
                        <a:ea typeface="宋体" panose="02010600030101010101" pitchFamily="2" charset="-122"/>
                      </a:endParaRPr>
                    </a:p>
                  </a:txBody>
                  <a:tcPr marL="25264" marR="25264" marT="0" marB="0"/>
                </a:tc>
                <a:tc rowSpan="2"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rowSpan="2" gridSpan="2">
                  <a:txBody>
                    <a:bodyPr/>
                    <a:lstStyle/>
                    <a:p>
                      <a:pPr algn="just">
                        <a:lnSpc>
                          <a:spcPct val="150000"/>
                        </a:lnSpc>
                      </a:pPr>
                      <a:r>
                        <a:rPr lang="zh-CN" sz="400" kern="100">
                          <a:effectLst/>
                        </a:rPr>
                        <a:t>职业</a:t>
                      </a:r>
                      <a:endParaRPr lang="zh-CN" sz="400" kern="100">
                        <a:effectLst/>
                        <a:latin typeface="Times New Roman" panose="02020603050405020304" pitchFamily="18" charset="0"/>
                        <a:ea typeface="宋体" panose="02010600030101010101" pitchFamily="2" charset="-122"/>
                      </a:endParaRPr>
                    </a:p>
                  </a:txBody>
                  <a:tcPr marL="25264" marR="25264" marT="0" marB="0"/>
                </a:tc>
                <a:tc rowSpan="2"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rowSpan="2" gridSpan="4">
                  <a:txBody>
                    <a:bodyPr/>
                    <a:lstStyle/>
                    <a:p>
                      <a:pPr algn="just">
                        <a:lnSpc>
                          <a:spcPct val="150000"/>
                        </a:lnSpc>
                      </a:pPr>
                      <a:r>
                        <a:rPr lang="zh-CN" sz="400" kern="100">
                          <a:effectLst/>
                        </a:rPr>
                        <a:t>任职</a:t>
                      </a:r>
                    </a:p>
                    <a:p>
                      <a:pPr algn="just">
                        <a:lnSpc>
                          <a:spcPct val="150000"/>
                        </a:lnSpc>
                      </a:pPr>
                      <a:r>
                        <a:rPr lang="zh-CN" sz="400" kern="100">
                          <a:effectLst/>
                        </a:rPr>
                        <a:t>机构</a:t>
                      </a:r>
                      <a:endParaRPr lang="zh-CN" sz="400" kern="100">
                        <a:effectLst/>
                        <a:latin typeface="Times New Roman" panose="02020603050405020304" pitchFamily="18" charset="0"/>
                        <a:ea typeface="宋体" panose="02010600030101010101" pitchFamily="2" charset="-122"/>
                      </a:endParaRPr>
                    </a:p>
                  </a:txBody>
                  <a:tcPr marL="25264" marR="25264" marT="0" marB="0"/>
                </a:tc>
                <a:tc rowSpan="2" hMerge="1">
                  <a:txBody>
                    <a:bodyPr/>
                    <a:lstStyle/>
                    <a:p>
                      <a:endParaRPr lang="zh-CN" altLang="en-US"/>
                    </a:p>
                  </a:txBody>
                  <a:tcPr/>
                </a:tc>
                <a:tc rowSpan="2" hMerge="1">
                  <a:txBody>
                    <a:bodyPr/>
                    <a:lstStyle/>
                    <a:p>
                      <a:endParaRPr lang="zh-CN" altLang="en-US"/>
                    </a:p>
                  </a:txBody>
                  <a:tcPr/>
                </a:tc>
                <a:tc rowSpan="2" hMerge="1">
                  <a:txBody>
                    <a:bodyPr/>
                    <a:lstStyle/>
                    <a:p>
                      <a:endParaRPr lang="zh-CN" altLang="en-US"/>
                    </a:p>
                  </a:txBody>
                  <a:tcPr/>
                </a:tc>
                <a:tc>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rowSpan="2">
                  <a:txBody>
                    <a:bodyPr/>
                    <a:lstStyle/>
                    <a:p>
                      <a:pPr algn="just">
                        <a:lnSpc>
                          <a:spcPct val="150000"/>
                        </a:lnSpc>
                      </a:pPr>
                      <a:r>
                        <a:rPr lang="zh-CN" sz="400" kern="100">
                          <a:effectLst/>
                        </a:rPr>
                        <a:t>联系</a:t>
                      </a:r>
                    </a:p>
                    <a:p>
                      <a:pPr algn="just">
                        <a:lnSpc>
                          <a:spcPct val="150000"/>
                        </a:lnSpc>
                      </a:pPr>
                      <a:r>
                        <a:rPr lang="zh-CN" sz="400" kern="100">
                          <a:effectLst/>
                        </a:rPr>
                        <a:t>电话</a:t>
                      </a:r>
                      <a:endParaRPr lang="zh-CN" sz="400" kern="100">
                        <a:effectLst/>
                        <a:latin typeface="Times New Roman" panose="02020603050405020304" pitchFamily="18" charset="0"/>
                        <a:ea typeface="宋体" panose="02010600030101010101" pitchFamily="2" charset="-122"/>
                      </a:endParaRPr>
                    </a:p>
                  </a:txBody>
                  <a:tcPr marL="25264" marR="25264" marT="0" marB="0"/>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extLst>
                  <a:ext uri="{0D108BD9-81ED-4DB2-BD59-A6C34878D82A}">
                    <a16:rowId xmlns:a16="http://schemas.microsoft.com/office/drawing/2014/main" val="4258479761"/>
                  </a:ext>
                </a:extLst>
              </a:tr>
              <a:tr h="403644">
                <a:tc vMerge="1">
                  <a:txBody>
                    <a:bodyPr/>
                    <a:lstStyle/>
                    <a:p>
                      <a:endParaRPr lang="zh-CN" altLang="en-US"/>
                    </a:p>
                  </a:txBody>
                  <a:tcPr/>
                </a:tc>
                <a:tc gridSpan="3">
                  <a:txBody>
                    <a:bodyPr/>
                    <a:lstStyle/>
                    <a:p>
                      <a:pPr algn="just">
                        <a:lnSpc>
                          <a:spcPct val="150000"/>
                        </a:lnSpc>
                      </a:pPr>
                      <a:r>
                        <a:rPr lang="zh-CN" sz="400" kern="100">
                          <a:effectLst/>
                        </a:rPr>
                        <a:t>母亲姓名</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v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extLst>
                  <a:ext uri="{0D108BD9-81ED-4DB2-BD59-A6C34878D82A}">
                    <a16:rowId xmlns:a16="http://schemas.microsoft.com/office/drawing/2014/main" val="1540440523"/>
                  </a:ext>
                </a:extLst>
              </a:tr>
              <a:tr h="102384">
                <a:tc vMerge="1">
                  <a:txBody>
                    <a:bodyPr/>
                    <a:lstStyle/>
                    <a:p>
                      <a:endParaRPr lang="zh-CN" altLang="en-US"/>
                    </a:p>
                  </a:txBody>
                  <a:tcPr/>
                </a:tc>
                <a:tc gridSpan="26">
                  <a:txBody>
                    <a:bodyPr/>
                    <a:lstStyle/>
                    <a:p>
                      <a:pPr algn="just">
                        <a:lnSpc>
                          <a:spcPct val="150000"/>
                        </a:lnSpc>
                      </a:pPr>
                      <a:r>
                        <a:rPr lang="zh-CN" sz="400" kern="100">
                          <a:effectLst/>
                        </a:rPr>
                        <a:t>家庭其他成员（共同居住）：</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56133842"/>
                  </a:ext>
                </a:extLst>
              </a:tr>
              <a:tr h="289581">
                <a:tc rowSpan="6">
                  <a:txBody>
                    <a:bodyPr/>
                    <a:lstStyle/>
                    <a:p>
                      <a:pPr algn="just">
                        <a:lnSpc>
                          <a:spcPct val="150000"/>
                        </a:lnSpc>
                      </a:pPr>
                      <a:r>
                        <a:rPr lang="en-US" sz="400" kern="100">
                          <a:effectLst/>
                        </a:rPr>
                        <a:t> </a:t>
                      </a:r>
                      <a:endParaRPr lang="zh-CN" sz="400" kern="100">
                        <a:effectLst/>
                      </a:endParaRPr>
                    </a:p>
                    <a:p>
                      <a:pPr algn="just">
                        <a:lnSpc>
                          <a:spcPct val="150000"/>
                        </a:lnSpc>
                      </a:pPr>
                      <a:r>
                        <a:rPr lang="zh-CN" sz="400" kern="100">
                          <a:effectLst/>
                        </a:rPr>
                        <a:t>生</a:t>
                      </a:r>
                    </a:p>
                    <a:p>
                      <a:pPr algn="just">
                        <a:lnSpc>
                          <a:spcPct val="150000"/>
                        </a:lnSpc>
                      </a:pPr>
                      <a:r>
                        <a:rPr lang="zh-CN" sz="400" kern="100">
                          <a:effectLst/>
                        </a:rPr>
                        <a:t>活</a:t>
                      </a:r>
                    </a:p>
                    <a:p>
                      <a:pPr algn="just">
                        <a:lnSpc>
                          <a:spcPct val="150000"/>
                        </a:lnSpc>
                      </a:pPr>
                      <a:r>
                        <a:rPr lang="zh-CN" sz="400" kern="100">
                          <a:effectLst/>
                        </a:rPr>
                        <a:t>状</a:t>
                      </a:r>
                    </a:p>
                    <a:p>
                      <a:pPr algn="just">
                        <a:lnSpc>
                          <a:spcPct val="150000"/>
                        </a:lnSpc>
                      </a:pPr>
                      <a:r>
                        <a:rPr lang="zh-CN" sz="400" kern="100">
                          <a:effectLst/>
                        </a:rPr>
                        <a:t>况</a:t>
                      </a:r>
                      <a:endParaRPr lang="zh-CN" sz="400" kern="100">
                        <a:effectLst/>
                        <a:latin typeface="Times New Roman" panose="02020603050405020304" pitchFamily="18" charset="0"/>
                        <a:ea typeface="宋体" panose="02010600030101010101" pitchFamily="2" charset="-122"/>
                      </a:endParaRPr>
                    </a:p>
                  </a:txBody>
                  <a:tcPr marL="25264" marR="25264" marT="0" marB="0"/>
                </a:tc>
                <a:tc gridSpan="6">
                  <a:txBody>
                    <a:bodyPr/>
                    <a:lstStyle/>
                    <a:p>
                      <a:pPr algn="just">
                        <a:lnSpc>
                          <a:spcPct val="150000"/>
                        </a:lnSpc>
                      </a:pPr>
                      <a:r>
                        <a:rPr lang="zh-CN" sz="400" kern="100">
                          <a:effectLst/>
                        </a:rPr>
                        <a:t>特殊的饮食习惯</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zh-CN" sz="400" kern="100">
                          <a:effectLst/>
                        </a:rPr>
                        <a:t>独处时常做的事情</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13980986"/>
                  </a:ext>
                </a:extLst>
              </a:tr>
              <a:tr h="289581">
                <a:tc vMerge="1">
                  <a:txBody>
                    <a:bodyPr/>
                    <a:lstStyle/>
                    <a:p>
                      <a:endParaRPr lang="zh-CN" altLang="en-US"/>
                    </a:p>
                  </a:txBody>
                  <a:tcPr/>
                </a:tc>
                <a:tc gridSpan="6">
                  <a:txBody>
                    <a:bodyPr/>
                    <a:lstStyle/>
                    <a:p>
                      <a:pPr algn="just">
                        <a:lnSpc>
                          <a:spcPct val="150000"/>
                        </a:lnSpc>
                      </a:pPr>
                      <a:r>
                        <a:rPr lang="zh-CN" sz="400" kern="100">
                          <a:effectLst/>
                        </a:rPr>
                        <a:t>特殊的睡眠时间</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zh-CN" sz="400" kern="100">
                          <a:effectLst/>
                        </a:rPr>
                        <a:t>经常一起玩的玩伴</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73339438"/>
                  </a:ext>
                </a:extLst>
              </a:tr>
              <a:tr h="188797">
                <a:tc vMerge="1">
                  <a:txBody>
                    <a:bodyPr/>
                    <a:lstStyle/>
                    <a:p>
                      <a:endParaRPr lang="zh-CN" altLang="en-US"/>
                    </a:p>
                  </a:txBody>
                  <a:tcPr/>
                </a:tc>
                <a:tc rowSpan="2" gridSpan="2">
                  <a:txBody>
                    <a:bodyPr/>
                    <a:lstStyle/>
                    <a:p>
                      <a:pPr algn="just">
                        <a:lnSpc>
                          <a:spcPct val="150000"/>
                        </a:lnSpc>
                      </a:pPr>
                      <a:r>
                        <a:rPr lang="zh-CN" sz="400" kern="100">
                          <a:effectLst/>
                        </a:rPr>
                        <a:t>最喜爱的活动</a:t>
                      </a:r>
                      <a:endParaRPr lang="zh-CN" sz="400" kern="100">
                        <a:effectLst/>
                        <a:latin typeface="Times New Roman" panose="02020603050405020304" pitchFamily="18" charset="0"/>
                        <a:ea typeface="宋体" panose="02010600030101010101" pitchFamily="2" charset="-122"/>
                      </a:endParaRPr>
                    </a:p>
                  </a:txBody>
                  <a:tcPr marL="25264" marR="25264" marT="0" marB="0"/>
                </a:tc>
                <a:tc rowSpan="2" hMerge="1">
                  <a:txBody>
                    <a:bodyPr/>
                    <a:lstStyle/>
                    <a:p>
                      <a:endParaRPr lang="zh-CN" altLang="en-US"/>
                    </a:p>
                  </a:txBody>
                  <a:tcPr/>
                </a:tc>
                <a:tc gridSpan="4">
                  <a:txBody>
                    <a:bodyPr/>
                    <a:lstStyle/>
                    <a:p>
                      <a:pPr algn="just">
                        <a:lnSpc>
                          <a:spcPct val="150000"/>
                        </a:lnSpc>
                      </a:pPr>
                      <a:r>
                        <a:rPr lang="zh-CN" sz="400" kern="100">
                          <a:effectLst/>
                        </a:rPr>
                        <a:t>室内</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zh-CN" sz="400" kern="100">
                          <a:effectLst/>
                        </a:rPr>
                        <a:t>日常较亲密的人</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115685563"/>
                  </a:ext>
                </a:extLst>
              </a:tr>
              <a:tr h="423289">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4">
                  <a:txBody>
                    <a:bodyPr/>
                    <a:lstStyle/>
                    <a:p>
                      <a:pPr algn="just">
                        <a:lnSpc>
                          <a:spcPct val="150000"/>
                        </a:lnSpc>
                      </a:pPr>
                      <a:r>
                        <a:rPr lang="zh-CN" sz="400" kern="100">
                          <a:effectLst/>
                        </a:rPr>
                        <a:t>室外</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zh-CN" sz="400" kern="100">
                          <a:effectLst/>
                        </a:rPr>
                        <a:t>特别害怕的事物</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510955092"/>
                  </a:ext>
                </a:extLst>
              </a:tr>
              <a:tr h="289581">
                <a:tc vMerge="1">
                  <a:txBody>
                    <a:bodyPr/>
                    <a:lstStyle/>
                    <a:p>
                      <a:endParaRPr lang="zh-CN" altLang="en-US"/>
                    </a:p>
                  </a:txBody>
                  <a:tcPr/>
                </a:tc>
                <a:tc gridSpan="6">
                  <a:txBody>
                    <a:bodyPr/>
                    <a:lstStyle/>
                    <a:p>
                      <a:pPr algn="just">
                        <a:lnSpc>
                          <a:spcPct val="150000"/>
                        </a:lnSpc>
                      </a:pPr>
                      <a:r>
                        <a:rPr lang="zh-CN" sz="400" kern="100">
                          <a:effectLst/>
                        </a:rPr>
                        <a:t>最爱看的电视节目</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zh-CN" sz="400" kern="100">
                          <a:effectLst/>
                        </a:rPr>
                        <a:t>特殊的行为问题</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39737099"/>
                  </a:ext>
                </a:extLst>
              </a:tr>
              <a:tr h="195199">
                <a:tc vMerge="1">
                  <a:txBody>
                    <a:bodyPr/>
                    <a:lstStyle/>
                    <a:p>
                      <a:endParaRPr lang="zh-CN" altLang="en-US"/>
                    </a:p>
                  </a:txBody>
                  <a:tcPr/>
                </a:tc>
                <a:tc gridSpan="6">
                  <a:txBody>
                    <a:bodyPr/>
                    <a:lstStyle/>
                    <a:p>
                      <a:pPr algn="just">
                        <a:lnSpc>
                          <a:spcPct val="150000"/>
                        </a:lnSpc>
                      </a:pPr>
                      <a:r>
                        <a:rPr lang="zh-CN" sz="400" kern="100">
                          <a:effectLst/>
                        </a:rPr>
                        <a:t>最常玩的玩具</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7">
                  <a:txBody>
                    <a:bodyPr/>
                    <a:lstStyle/>
                    <a:p>
                      <a:pPr algn="just">
                        <a:lnSpc>
                          <a:spcPct val="150000"/>
                        </a:lnSpc>
                      </a:pPr>
                      <a:r>
                        <a:rPr lang="zh-CN" sz="400" kern="100">
                          <a:effectLst/>
                        </a:rPr>
                        <a:t>其他</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09794912"/>
                  </a:ext>
                </a:extLst>
              </a:tr>
              <a:tr h="390365">
                <a:tc rowSpan="7">
                  <a:txBody>
                    <a:bodyPr/>
                    <a:lstStyle/>
                    <a:p>
                      <a:pPr algn="just">
                        <a:lnSpc>
                          <a:spcPct val="150000"/>
                        </a:lnSpc>
                      </a:pPr>
                      <a:r>
                        <a:rPr lang="en-US" sz="400" kern="100">
                          <a:effectLst/>
                        </a:rPr>
                        <a:t> </a:t>
                      </a:r>
                      <a:endParaRPr lang="zh-CN" sz="400" kern="100">
                        <a:effectLst/>
                      </a:endParaRPr>
                    </a:p>
                    <a:p>
                      <a:pPr algn="just">
                        <a:lnSpc>
                          <a:spcPct val="150000"/>
                        </a:lnSpc>
                      </a:pPr>
                      <a:r>
                        <a:rPr lang="en-US" sz="400" kern="100">
                          <a:effectLst/>
                        </a:rPr>
                        <a:t> </a:t>
                      </a:r>
                      <a:endParaRPr lang="zh-CN" sz="400" kern="100">
                        <a:effectLst/>
                      </a:endParaRPr>
                    </a:p>
                    <a:p>
                      <a:pPr algn="just">
                        <a:lnSpc>
                          <a:spcPct val="150000"/>
                        </a:lnSpc>
                      </a:pPr>
                      <a:r>
                        <a:rPr lang="zh-CN" sz="400" kern="100">
                          <a:effectLst/>
                        </a:rPr>
                        <a:t>健康状况</a:t>
                      </a:r>
                      <a:endParaRPr lang="zh-CN" sz="400" kern="100">
                        <a:effectLst/>
                        <a:latin typeface="Times New Roman" panose="02020603050405020304" pitchFamily="18" charset="0"/>
                        <a:ea typeface="宋体" panose="02010600030101010101" pitchFamily="2" charset="-122"/>
                      </a:endParaRPr>
                    </a:p>
                  </a:txBody>
                  <a:tcPr marL="25264" marR="25264" marT="0" marB="0"/>
                </a:tc>
                <a:tc gridSpan="4">
                  <a:txBody>
                    <a:bodyPr/>
                    <a:lstStyle/>
                    <a:p>
                      <a:pPr algn="just">
                        <a:lnSpc>
                          <a:spcPct val="150000"/>
                        </a:lnSpc>
                      </a:pPr>
                      <a:r>
                        <a:rPr lang="en-US" sz="400" kern="100">
                          <a:effectLst/>
                        </a:rPr>
                        <a:t>  </a:t>
                      </a:r>
                      <a:r>
                        <a:rPr lang="zh-CN" sz="400" kern="100">
                          <a:effectLst/>
                        </a:rPr>
                        <a:t>预防接种</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zh-CN" sz="400" kern="100">
                          <a:effectLst/>
                        </a:rPr>
                        <a:t>有</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zh-CN" sz="400" kern="100">
                          <a:effectLst/>
                        </a:rPr>
                        <a:t>无</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5">
                  <a:txBody>
                    <a:bodyPr/>
                    <a:lstStyle/>
                    <a:p>
                      <a:pPr algn="just">
                        <a:lnSpc>
                          <a:spcPct val="150000"/>
                        </a:lnSpc>
                      </a:pPr>
                      <a:r>
                        <a:rPr lang="en-US" sz="400" kern="100">
                          <a:effectLst/>
                        </a:rPr>
                        <a:t> </a:t>
                      </a:r>
                      <a:r>
                        <a:rPr lang="zh-CN" sz="400" kern="100">
                          <a:effectLst/>
                        </a:rPr>
                        <a:t>曾患病症</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zh-CN" sz="400" kern="100">
                          <a:effectLst/>
                        </a:rPr>
                        <a:t>有</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zh-CN" sz="400" kern="100">
                          <a:effectLst/>
                        </a:rPr>
                        <a:t>无</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常患病症</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zh-CN" sz="400" kern="100">
                          <a:effectLst/>
                        </a:rPr>
                        <a:t>有</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a:txBody>
                    <a:bodyPr/>
                    <a:lstStyle/>
                    <a:p>
                      <a:pPr algn="just">
                        <a:lnSpc>
                          <a:spcPct val="150000"/>
                        </a:lnSpc>
                      </a:pPr>
                      <a:r>
                        <a:rPr lang="en-US" sz="400" kern="100">
                          <a:effectLst/>
                        </a:rPr>
                        <a:t> </a:t>
                      </a:r>
                      <a:r>
                        <a:rPr lang="zh-CN" sz="400" kern="100">
                          <a:effectLst/>
                        </a:rPr>
                        <a:t>无</a:t>
                      </a:r>
                      <a:endParaRPr lang="zh-CN" sz="400" kern="100">
                        <a:effectLst/>
                        <a:latin typeface="Times New Roman" panose="02020603050405020304" pitchFamily="18" charset="0"/>
                        <a:ea typeface="宋体" panose="02010600030101010101" pitchFamily="2" charset="-122"/>
                      </a:endParaRPr>
                    </a:p>
                  </a:txBody>
                  <a:tcPr marL="25264" marR="25264" marT="0" marB="0"/>
                </a:tc>
                <a:extLst>
                  <a:ext uri="{0D108BD9-81ED-4DB2-BD59-A6C34878D82A}">
                    <a16:rowId xmlns:a16="http://schemas.microsoft.com/office/drawing/2014/main" val="1918000483"/>
                  </a:ext>
                </a:extLst>
              </a:tr>
              <a:tr h="390365">
                <a:tc v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小儿麻痹</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5">
                  <a:txBody>
                    <a:bodyPr/>
                    <a:lstStyle/>
                    <a:p>
                      <a:pPr algn="just">
                        <a:lnSpc>
                          <a:spcPct val="150000"/>
                        </a:lnSpc>
                      </a:pPr>
                      <a:r>
                        <a:rPr lang="en-US" sz="400" kern="100">
                          <a:effectLst/>
                        </a:rPr>
                        <a:t>  </a:t>
                      </a:r>
                      <a:r>
                        <a:rPr lang="zh-CN" sz="400" kern="100">
                          <a:effectLst/>
                        </a:rPr>
                        <a:t>水痘</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感冒</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extLst>
                  <a:ext uri="{0D108BD9-81ED-4DB2-BD59-A6C34878D82A}">
                    <a16:rowId xmlns:a16="http://schemas.microsoft.com/office/drawing/2014/main" val="3624017245"/>
                  </a:ext>
                </a:extLst>
              </a:tr>
              <a:tr h="289581">
                <a:tc v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卡介苗</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5">
                  <a:txBody>
                    <a:bodyPr/>
                    <a:lstStyle/>
                    <a:p>
                      <a:pPr algn="just">
                        <a:lnSpc>
                          <a:spcPct val="150000"/>
                        </a:lnSpc>
                      </a:pPr>
                      <a:r>
                        <a:rPr lang="en-US" sz="400" kern="100">
                          <a:effectLst/>
                        </a:rPr>
                        <a:t>  </a:t>
                      </a:r>
                      <a:r>
                        <a:rPr lang="zh-CN" sz="400" kern="100">
                          <a:effectLst/>
                        </a:rPr>
                        <a:t>白喉</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扁桃腺炎</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extLst>
                  <a:ext uri="{0D108BD9-81ED-4DB2-BD59-A6C34878D82A}">
                    <a16:rowId xmlns:a16="http://schemas.microsoft.com/office/drawing/2014/main" val="3787078635"/>
                  </a:ext>
                </a:extLst>
              </a:tr>
              <a:tr h="188797">
                <a:tc v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麻疹</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5">
                  <a:txBody>
                    <a:bodyPr/>
                    <a:lstStyle/>
                    <a:p>
                      <a:pPr algn="just">
                        <a:lnSpc>
                          <a:spcPct val="150000"/>
                        </a:lnSpc>
                      </a:pPr>
                      <a:r>
                        <a:rPr lang="en-US" sz="400" kern="100">
                          <a:effectLst/>
                        </a:rPr>
                        <a:t>  </a:t>
                      </a:r>
                      <a:r>
                        <a:rPr lang="zh-CN" sz="400" kern="100">
                          <a:effectLst/>
                        </a:rPr>
                        <a:t>百日咳</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腹泻</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extLst>
                  <a:ext uri="{0D108BD9-81ED-4DB2-BD59-A6C34878D82A}">
                    <a16:rowId xmlns:a16="http://schemas.microsoft.com/office/drawing/2014/main" val="3923826147"/>
                  </a:ext>
                </a:extLst>
              </a:tr>
              <a:tr h="188797">
                <a:tc vMerge="1">
                  <a:txBody>
                    <a:bodyPr/>
                    <a:lstStyle/>
                    <a:p>
                      <a:endParaRPr lang="zh-CN" altLang="en-US"/>
                    </a:p>
                  </a:txBody>
                  <a:tcPr/>
                </a:tc>
                <a:tc gridSpan="4">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5">
                  <a:txBody>
                    <a:bodyPr/>
                    <a:lstStyle/>
                    <a:p>
                      <a:pPr algn="just">
                        <a:lnSpc>
                          <a:spcPct val="150000"/>
                        </a:lnSpc>
                      </a:pPr>
                      <a:r>
                        <a:rPr lang="en-US" sz="400" kern="100">
                          <a:effectLst/>
                        </a:rPr>
                        <a:t>  </a:t>
                      </a:r>
                      <a:r>
                        <a:rPr lang="zh-CN" sz="400" kern="100">
                          <a:effectLst/>
                        </a:rPr>
                        <a:t>麻疹</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发烧抽筋</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extLst>
                  <a:ext uri="{0D108BD9-81ED-4DB2-BD59-A6C34878D82A}">
                    <a16:rowId xmlns:a16="http://schemas.microsoft.com/office/drawing/2014/main" val="2851847949"/>
                  </a:ext>
                </a:extLst>
              </a:tr>
              <a:tr h="102384">
                <a:tc vMerge="1">
                  <a:txBody>
                    <a:bodyPr/>
                    <a:lstStyle/>
                    <a:p>
                      <a:endParaRPr lang="zh-CN" altLang="en-US"/>
                    </a:p>
                  </a:txBody>
                  <a:tcPr/>
                </a:tc>
                <a:tc gridSpan="4">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5">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过敏症</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extLst>
                  <a:ext uri="{0D108BD9-81ED-4DB2-BD59-A6C34878D82A}">
                    <a16:rowId xmlns:a16="http://schemas.microsoft.com/office/drawing/2014/main" val="3838529438"/>
                  </a:ext>
                </a:extLst>
              </a:tr>
              <a:tr h="95985">
                <a:tc vMerge="1">
                  <a:txBody>
                    <a:bodyPr/>
                    <a:lstStyle/>
                    <a:p>
                      <a:endParaRPr lang="zh-CN" altLang="en-US"/>
                    </a:p>
                  </a:txBody>
                  <a:tcPr/>
                </a:tc>
                <a:tc gridSpan="4">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5">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gridSpan="4">
                  <a:txBody>
                    <a:bodyPr/>
                    <a:lstStyle/>
                    <a:p>
                      <a:pPr algn="just">
                        <a:lnSpc>
                          <a:spcPct val="150000"/>
                        </a:lnSpc>
                      </a:pPr>
                      <a:r>
                        <a:rPr lang="en-US" sz="400" kern="100">
                          <a:effectLst/>
                        </a:rPr>
                        <a:t>  </a:t>
                      </a:r>
                      <a:r>
                        <a:rPr lang="zh-CN" sz="400" kern="100">
                          <a:effectLst/>
                        </a:rPr>
                        <a:t>其他</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just">
                        <a:lnSpc>
                          <a:spcPct val="150000"/>
                        </a:lnSpc>
                      </a:pPr>
                      <a:r>
                        <a:rPr lang="en-US" sz="400" kern="100">
                          <a:effectLst/>
                        </a:rPr>
                        <a:t> </a:t>
                      </a:r>
                      <a:endParaRPr lang="zh-CN" sz="400" kern="100">
                        <a:effectLst/>
                        <a:latin typeface="Times New Roman" panose="02020603050405020304" pitchFamily="18" charset="0"/>
                        <a:ea typeface="宋体" panose="02010600030101010101" pitchFamily="2" charset="-122"/>
                      </a:endParaRPr>
                    </a:p>
                  </a:txBody>
                  <a:tcPr marL="25264" marR="25264" marT="0" marB="0"/>
                </a:tc>
                <a:tc hMerge="1">
                  <a:txBody>
                    <a:bodyPr/>
                    <a:lstStyle/>
                    <a:p>
                      <a:endParaRPr lang="zh-CN" altLang="en-US"/>
                    </a:p>
                  </a:txBody>
                  <a:tcPr/>
                </a:tc>
                <a:tc>
                  <a:txBody>
                    <a:bodyPr/>
                    <a:lstStyle/>
                    <a:p>
                      <a:pPr algn="just">
                        <a:lnSpc>
                          <a:spcPct val="150000"/>
                        </a:lnSpc>
                      </a:pPr>
                      <a:r>
                        <a:rPr lang="en-US" sz="400" kern="100" dirty="0">
                          <a:effectLst/>
                        </a:rPr>
                        <a:t> </a:t>
                      </a:r>
                      <a:endParaRPr lang="zh-CN" sz="400" kern="100" dirty="0">
                        <a:effectLst/>
                        <a:latin typeface="Times New Roman" panose="02020603050405020304" pitchFamily="18" charset="0"/>
                        <a:ea typeface="宋体" panose="02010600030101010101" pitchFamily="2" charset="-122"/>
                      </a:endParaRPr>
                    </a:p>
                  </a:txBody>
                  <a:tcPr marL="25264" marR="25264" marT="0" marB="0"/>
                </a:tc>
                <a:extLst>
                  <a:ext uri="{0D108BD9-81ED-4DB2-BD59-A6C34878D82A}">
                    <a16:rowId xmlns:a16="http://schemas.microsoft.com/office/drawing/2014/main" val="364242031"/>
                  </a:ext>
                </a:extLst>
              </a:tr>
            </a:tbl>
          </a:graphicData>
        </a:graphic>
      </p:graphicFrame>
    </p:spTree>
    <p:extLst>
      <p:ext uri="{BB962C8B-B14F-4D97-AF65-F5344CB8AC3E}">
        <p14:creationId xmlns:p14="http://schemas.microsoft.com/office/powerpoint/2010/main" val="402518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8CD7A-45A2-F800-D99D-34E69ECC493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324EF0-6172-27B8-AE36-026B45D622C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ABB90EDA-47C2-FB42-4776-5B406ED51AEE}"/>
              </a:ext>
            </a:extLst>
          </p:cNvPr>
          <p:cNvSpPr>
            <a:spLocks noGrp="1"/>
          </p:cNvSpPr>
          <p:nvPr>
            <p:ph idx="1"/>
          </p:nvPr>
        </p:nvSpPr>
        <p:spPr/>
        <p:txBody>
          <a:bodyPr>
            <a:normAutofit/>
          </a:bodyPr>
          <a:lstStyle/>
          <a:p>
            <a:pPr marL="0" indent="0">
              <a:buNone/>
            </a:pPr>
            <a:r>
              <a:rPr lang="zh-CN" altLang="en-US" dirty="0"/>
              <a:t>（二）发挥教育机构的主导作用，积极宣传引导</a:t>
            </a:r>
          </a:p>
          <a:p>
            <a:pPr marL="0" indent="0">
              <a:buNone/>
            </a:pPr>
            <a:r>
              <a:rPr lang="zh-CN" altLang="en-US" dirty="0"/>
              <a:t>幼儿园作为正规教育机构，幼儿园教师及其他工作人员作为专职教育者，要主动承担起宣传、指导和帮助家长的责任。特别要注重通过多种方式向家长宣传国家的教育方针，引导家长树立正确的教育观念。</a:t>
            </a:r>
          </a:p>
        </p:txBody>
      </p:sp>
    </p:spTree>
    <p:extLst>
      <p:ext uri="{BB962C8B-B14F-4D97-AF65-F5344CB8AC3E}">
        <p14:creationId xmlns:p14="http://schemas.microsoft.com/office/powerpoint/2010/main" val="1296245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F9AA9-7F2D-B68E-6416-3E086A87A7B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D4F9196-CAFE-3CC1-7F0F-B5A768A10EC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E719E38-5D18-72F6-1107-3E6B4D6CB0F7}"/>
              </a:ext>
            </a:extLst>
          </p:cNvPr>
          <p:cNvSpPr>
            <a:spLocks noGrp="1"/>
          </p:cNvSpPr>
          <p:nvPr>
            <p:ph idx="1"/>
          </p:nvPr>
        </p:nvSpPr>
        <p:spPr/>
        <p:txBody>
          <a:bodyPr>
            <a:normAutofit/>
          </a:bodyPr>
          <a:lstStyle/>
          <a:p>
            <a:pPr marL="0" indent="0">
              <a:buNone/>
            </a:pPr>
            <a:r>
              <a:rPr lang="zh-CN" altLang="en-US" dirty="0"/>
              <a:t>要将幼儿园的教育宗旨、工作制度程序、服务项目等告知家长，并征求意见，求得共识。要在了解幼儿家教状况的基础上，有针对性地宣传科学育儿知识，介绍或传授具体方法，为家长提供育儿支援和支持，帮助家长创造良好的家教环境。要通过家长工作，最大限度地调动积极因素，抑制消极因素，提高教育实效。</a:t>
            </a:r>
          </a:p>
        </p:txBody>
      </p:sp>
    </p:spTree>
    <p:extLst>
      <p:ext uri="{BB962C8B-B14F-4D97-AF65-F5344CB8AC3E}">
        <p14:creationId xmlns:p14="http://schemas.microsoft.com/office/powerpoint/2010/main" val="303612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4AEE6-D7AD-B30A-DFD5-5917AB023BB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C55817-0D62-A1D6-4775-A6B1A7E4DCBF}"/>
              </a:ext>
            </a:extLst>
          </p:cNvPr>
          <p:cNvSpPr>
            <a:spLocks noGrp="1"/>
          </p:cNvSpPr>
          <p:nvPr>
            <p:ph type="title"/>
          </p:nvPr>
        </p:nvSpPr>
        <p:spPr/>
        <p:txBody>
          <a:bodyPr/>
          <a:lstStyle/>
          <a:p>
            <a:r>
              <a:rPr lang="zh-CN" altLang="en-US" dirty="0"/>
              <a:t>学习目标</a:t>
            </a:r>
          </a:p>
        </p:txBody>
      </p:sp>
      <p:sp>
        <p:nvSpPr>
          <p:cNvPr id="3" name="内容占位符 2">
            <a:extLst>
              <a:ext uri="{FF2B5EF4-FFF2-40B4-BE49-F238E27FC236}">
                <a16:creationId xmlns:a16="http://schemas.microsoft.com/office/drawing/2014/main" id="{57FC2801-FE71-D1D5-4C76-D5C5FE5CEEA5}"/>
              </a:ext>
            </a:extLst>
          </p:cNvPr>
          <p:cNvSpPr>
            <a:spLocks noGrp="1"/>
          </p:cNvSpPr>
          <p:nvPr>
            <p:ph idx="1"/>
          </p:nvPr>
        </p:nvSpPr>
        <p:spPr/>
        <p:txBody>
          <a:bodyPr>
            <a:normAutofit/>
          </a:bodyPr>
          <a:lstStyle/>
          <a:p>
            <a:pPr marL="0" indent="0">
              <a:buNone/>
            </a:pPr>
            <a:r>
              <a:rPr lang="en-US" altLang="zh-CN" dirty="0"/>
              <a:t>1.	</a:t>
            </a:r>
            <a:r>
              <a:rPr lang="zh-CN" altLang="en-US" dirty="0"/>
              <a:t>明确幼儿园家长工作的意义和内容。</a:t>
            </a:r>
          </a:p>
          <a:p>
            <a:pPr marL="0" indent="0">
              <a:buNone/>
            </a:pPr>
            <a:r>
              <a:rPr lang="en-US" altLang="zh-CN" dirty="0"/>
              <a:t>2.	</a:t>
            </a:r>
            <a:r>
              <a:rPr lang="zh-CN" altLang="en-US" dirty="0"/>
              <a:t>知道幼儿园家长工作的常用途径和方式有哪些。</a:t>
            </a:r>
          </a:p>
          <a:p>
            <a:pPr marL="0" indent="0">
              <a:buNone/>
            </a:pPr>
            <a:r>
              <a:rPr lang="en-US" altLang="zh-CN" dirty="0"/>
              <a:t>3.	</a:t>
            </a:r>
            <a:r>
              <a:rPr lang="zh-CN" altLang="en-US" dirty="0"/>
              <a:t>了解幼儿园与社区的融合与双向服务关系及其包含的具体内容。</a:t>
            </a:r>
          </a:p>
        </p:txBody>
      </p:sp>
    </p:spTree>
    <p:extLst>
      <p:ext uri="{BB962C8B-B14F-4D97-AF65-F5344CB8AC3E}">
        <p14:creationId xmlns:p14="http://schemas.microsoft.com/office/powerpoint/2010/main" val="2874206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36C10-4EC8-0A54-6458-4BA023F040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9B7B93-7493-38CD-F61B-A3AEEE7114D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93D85A79-93FA-1E88-91DA-147BE5382AF4}"/>
              </a:ext>
            </a:extLst>
          </p:cNvPr>
          <p:cNvSpPr>
            <a:spLocks noGrp="1"/>
          </p:cNvSpPr>
          <p:nvPr>
            <p:ph idx="1"/>
          </p:nvPr>
        </p:nvSpPr>
        <p:spPr/>
        <p:txBody>
          <a:bodyPr>
            <a:normAutofit/>
          </a:bodyPr>
          <a:lstStyle/>
          <a:p>
            <a:pPr marL="0" indent="0">
              <a:buNone/>
            </a:pPr>
            <a:r>
              <a:rPr lang="zh-CN" altLang="en-US" dirty="0"/>
              <a:t>（三）为家长提供有效服务</a:t>
            </a:r>
          </a:p>
          <a:p>
            <a:pPr marL="0" indent="0">
              <a:buNone/>
            </a:pPr>
            <a:r>
              <a:rPr lang="zh-CN" altLang="en-US" dirty="0"/>
              <a:t>作为社会教育机构，为了更好地做好幼儿的保教工作，幼儿园和教师要主动了解家长的需要、愿望和要求，面临的困难和问题等。同时，结合自身条件的分析，尽力发掘内部潜力，为家长提供有效服务，较好地发挥幼儿园的社会职能。</a:t>
            </a:r>
          </a:p>
        </p:txBody>
      </p:sp>
    </p:spTree>
    <p:extLst>
      <p:ext uri="{BB962C8B-B14F-4D97-AF65-F5344CB8AC3E}">
        <p14:creationId xmlns:p14="http://schemas.microsoft.com/office/powerpoint/2010/main" val="199227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2BE05-AE40-A370-AF61-8DFDFA635C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A37BCAE-5E53-D7F8-725E-4A98DB2E9E2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0B02380B-9B1F-8E7F-780F-4CD0C0A5203B}"/>
              </a:ext>
            </a:extLst>
          </p:cNvPr>
          <p:cNvSpPr>
            <a:spLocks noGrp="1"/>
          </p:cNvSpPr>
          <p:nvPr>
            <p:ph idx="1"/>
          </p:nvPr>
        </p:nvSpPr>
        <p:spPr/>
        <p:txBody>
          <a:bodyPr>
            <a:normAutofit/>
          </a:bodyPr>
          <a:lstStyle/>
          <a:p>
            <a:pPr marL="0" indent="0">
              <a:buNone/>
            </a:pPr>
            <a:r>
              <a:rPr lang="zh-CN" altLang="en-US" dirty="0"/>
              <a:t>如，寒暑假照常收托和组织教育活动，接送幼儿时间合理，延长服务时间以满足特殊需要等。新的</a:t>
            </a:r>
            <a:r>
              <a:rPr lang="en-US" altLang="zh-CN" dirty="0"/>
              <a:t>《</a:t>
            </a:r>
            <a:r>
              <a:rPr lang="zh-CN" altLang="en-US" dirty="0"/>
              <a:t>幼儿园工作规程</a:t>
            </a:r>
            <a:r>
              <a:rPr lang="en-US" altLang="zh-CN" dirty="0"/>
              <a:t>》</a:t>
            </a:r>
            <a:r>
              <a:rPr lang="zh-CN" altLang="en-US" dirty="0"/>
              <a:t>规定，幼儿园应当建立幼儿园与家长联系的制度。幼儿园可采取多种形式，指导家长正确了解幼儿园保育和教育的内容、方法，定期召开家长会议，并接待家长的来访和咨询。</a:t>
            </a:r>
          </a:p>
        </p:txBody>
      </p:sp>
    </p:spTree>
    <p:extLst>
      <p:ext uri="{BB962C8B-B14F-4D97-AF65-F5344CB8AC3E}">
        <p14:creationId xmlns:p14="http://schemas.microsoft.com/office/powerpoint/2010/main" val="4219599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2DAA3-018E-BCFA-D924-93340991893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F5228B8-4D20-05A8-C46B-65C31B9883E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2B33C8B-A617-9EB4-183C-BD37C9AF7652}"/>
              </a:ext>
            </a:extLst>
          </p:cNvPr>
          <p:cNvSpPr>
            <a:spLocks noGrp="1"/>
          </p:cNvSpPr>
          <p:nvPr>
            <p:ph idx="1"/>
          </p:nvPr>
        </p:nvSpPr>
        <p:spPr/>
        <p:txBody>
          <a:bodyPr>
            <a:normAutofit/>
          </a:bodyPr>
          <a:lstStyle/>
          <a:p>
            <a:pPr marL="0" indent="0">
              <a:buNone/>
            </a:pPr>
            <a:r>
              <a:rPr lang="zh-CN" altLang="en-US" dirty="0"/>
              <a:t>曾经调查过北京市一百所一级一类幼儿园的家长满意度情况，结果表明，当今家长对幼儿教育日益重视，并有强烈地学习幼儿教育知识的迫切需要，幼儿园可以组织讲座，开展咨询活动等，提供育儿支援。幼儿园要不断提高保教质量，使幼儿健康和谐的发展，在此基础上，尽可能提供多样化的服务。</a:t>
            </a:r>
          </a:p>
        </p:txBody>
      </p:sp>
    </p:spTree>
    <p:extLst>
      <p:ext uri="{BB962C8B-B14F-4D97-AF65-F5344CB8AC3E}">
        <p14:creationId xmlns:p14="http://schemas.microsoft.com/office/powerpoint/2010/main" val="15727554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74D98-02E2-EE46-B826-C4F048D823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50C576-96FF-E527-33E5-6DFF0947CEA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7A579B3-96A7-1890-80C9-0784C2AEAF4D}"/>
              </a:ext>
            </a:extLst>
          </p:cNvPr>
          <p:cNvSpPr>
            <a:spLocks noGrp="1"/>
          </p:cNvSpPr>
          <p:nvPr>
            <p:ph idx="1"/>
          </p:nvPr>
        </p:nvSpPr>
        <p:spPr/>
        <p:txBody>
          <a:bodyPr>
            <a:normAutofit/>
          </a:bodyPr>
          <a:lstStyle/>
          <a:p>
            <a:pPr marL="0" indent="0">
              <a:buNone/>
            </a:pPr>
            <a:r>
              <a:rPr lang="zh-CN" altLang="en-US" dirty="0"/>
              <a:t>（四）争取家长的配合支持，通过家长打开幼儿园通向社会的渠道</a:t>
            </a:r>
          </a:p>
          <a:p>
            <a:pPr marL="0" indent="0">
              <a:buNone/>
            </a:pPr>
            <a:r>
              <a:rPr lang="zh-CN" altLang="en-US" dirty="0"/>
              <a:t>幼儿园要争取家长对工作的配合支持和积极参与，协助搞好幼儿园的教育和管理。应注意使家长了解幼儿教育机构的工作情况、各阶段计划与重点、教育活动的安排等，争取他们的理解、支持和积极配合。</a:t>
            </a:r>
          </a:p>
        </p:txBody>
      </p:sp>
    </p:spTree>
    <p:extLst>
      <p:ext uri="{BB962C8B-B14F-4D97-AF65-F5344CB8AC3E}">
        <p14:creationId xmlns:p14="http://schemas.microsoft.com/office/powerpoint/2010/main" val="1603053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ACA7B-D5A4-F2A8-54B5-6EA307A45DB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342574-090C-C04D-6967-2717790318A0}"/>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E6D0D9BD-CD20-CBD8-92AE-3825999CE371}"/>
              </a:ext>
            </a:extLst>
          </p:cNvPr>
          <p:cNvSpPr>
            <a:spLocks noGrp="1"/>
          </p:cNvSpPr>
          <p:nvPr>
            <p:ph idx="1"/>
          </p:nvPr>
        </p:nvSpPr>
        <p:spPr/>
        <p:txBody>
          <a:bodyPr>
            <a:normAutofit/>
          </a:bodyPr>
          <a:lstStyle/>
          <a:p>
            <a:pPr marL="0" indent="0">
              <a:buNone/>
            </a:pPr>
            <a:r>
              <a:rPr lang="zh-CN" altLang="en-US" dirty="0"/>
              <a:t>要注意征求家长的意见和建议，不断改进工作，提高保教质量，较好地实现教育目标，同时提供有效的服务。幼儿园还应注重探索家长参与幼儿园教育和管理的有效方式，如建立家委会，公开园务，收集合理化建议等，使幼儿园工作获得支持和监督，从而动员和依靠家长，群策群力，共同办好幼儿园。</a:t>
            </a:r>
          </a:p>
        </p:txBody>
      </p:sp>
    </p:spTree>
    <p:extLst>
      <p:ext uri="{BB962C8B-B14F-4D97-AF65-F5344CB8AC3E}">
        <p14:creationId xmlns:p14="http://schemas.microsoft.com/office/powerpoint/2010/main" val="4260232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D389E-CE0C-3761-E94D-CC552A6DEB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EC205F9-9AF8-52A8-584E-7016C5D58088}"/>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A646EAD-3721-D0F0-AE69-0902DA1D2524}"/>
              </a:ext>
            </a:extLst>
          </p:cNvPr>
          <p:cNvSpPr>
            <a:spLocks noGrp="1"/>
          </p:cNvSpPr>
          <p:nvPr>
            <p:ph idx="1"/>
          </p:nvPr>
        </p:nvSpPr>
        <p:spPr/>
        <p:txBody>
          <a:bodyPr>
            <a:normAutofit/>
          </a:bodyPr>
          <a:lstStyle/>
          <a:p>
            <a:pPr marL="0" indent="0">
              <a:buNone/>
            </a:pPr>
            <a:r>
              <a:rPr lang="zh-CN" altLang="en-US" dirty="0"/>
              <a:t>幼儿园还要注意通过家长工作，密切与社会社区的协调联系，要增强认同感，融入所在社区，成为其中一员。</a:t>
            </a:r>
          </a:p>
        </p:txBody>
      </p:sp>
    </p:spTree>
    <p:extLst>
      <p:ext uri="{BB962C8B-B14F-4D97-AF65-F5344CB8AC3E}">
        <p14:creationId xmlns:p14="http://schemas.microsoft.com/office/powerpoint/2010/main" val="2282118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53828-9CD1-9561-3286-5E6F196CC4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4C6230B-4909-F150-AF25-380ED0C501C2}"/>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2AA1BC13-A428-A92C-BCB5-87B96B614D90}"/>
              </a:ext>
            </a:extLst>
          </p:cNvPr>
          <p:cNvSpPr>
            <a:spLocks noGrp="1"/>
          </p:cNvSpPr>
          <p:nvPr>
            <p:ph idx="1"/>
          </p:nvPr>
        </p:nvSpPr>
        <p:spPr/>
        <p:txBody>
          <a:bodyPr>
            <a:normAutofit/>
          </a:bodyPr>
          <a:lstStyle/>
          <a:p>
            <a:pPr marL="0" indent="0">
              <a:buNone/>
            </a:pPr>
            <a:r>
              <a:rPr lang="zh-CN" altLang="en-US" dirty="0"/>
              <a:t>这样，可以有效地组织和利用社会力量与社区资源，争取并动员社会各方面对幼儿园工作的关心和支持，帮助幼儿园解决面临的问题与困难，改善办园条件，使幼教事业在社会各方面力量的关心、支持、参与下得到健康发展。与此同时，幼儿园也可以比较好地发挥教育机构的文明辐射作用，更好地了解社会社区需要，提供适宜的教育服务。</a:t>
            </a:r>
          </a:p>
        </p:txBody>
      </p:sp>
    </p:spTree>
    <p:extLst>
      <p:ext uri="{BB962C8B-B14F-4D97-AF65-F5344CB8AC3E}">
        <p14:creationId xmlns:p14="http://schemas.microsoft.com/office/powerpoint/2010/main" val="3210975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A6B99-AE4D-63D5-794B-13A2251273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0BC88B6-0C10-B283-9B3E-5FB179278175}"/>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8FA59E75-BEA7-4F39-F3D0-68914E00A114}"/>
              </a:ext>
            </a:extLst>
          </p:cNvPr>
          <p:cNvSpPr>
            <a:spLocks noGrp="1"/>
          </p:cNvSpPr>
          <p:nvPr>
            <p:ph idx="1"/>
          </p:nvPr>
        </p:nvSpPr>
        <p:spPr/>
        <p:txBody>
          <a:bodyPr>
            <a:normAutofit/>
          </a:bodyPr>
          <a:lstStyle/>
          <a:p>
            <a:pPr marL="0" indent="0">
              <a:buNone/>
            </a:pPr>
            <a:r>
              <a:rPr lang="zh-CN" altLang="en-US" dirty="0"/>
              <a:t>三、幼儿园家长工作的原则与方式</a:t>
            </a:r>
          </a:p>
          <a:p>
            <a:pPr marL="0" indent="0">
              <a:buNone/>
            </a:pPr>
            <a:r>
              <a:rPr lang="zh-CN" altLang="en-US" dirty="0"/>
              <a:t>（一）幼儿园家长工作的原则</a:t>
            </a:r>
          </a:p>
        </p:txBody>
      </p:sp>
    </p:spTree>
    <p:extLst>
      <p:ext uri="{BB962C8B-B14F-4D97-AF65-F5344CB8AC3E}">
        <p14:creationId xmlns:p14="http://schemas.microsoft.com/office/powerpoint/2010/main" val="2717410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AB6D-B627-7177-2B6F-2DF64BEEDB3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E27C029-992E-4509-A7A8-4979A5C4E586}"/>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3248279-F076-3995-5478-330AFA0E6637}"/>
              </a:ext>
            </a:extLst>
          </p:cNvPr>
          <p:cNvSpPr>
            <a:spLocks noGrp="1"/>
          </p:cNvSpPr>
          <p:nvPr>
            <p:ph idx="1"/>
          </p:nvPr>
        </p:nvSpPr>
        <p:spPr/>
        <p:txBody>
          <a:bodyPr>
            <a:normAutofit/>
          </a:bodyPr>
          <a:lstStyle/>
          <a:p>
            <a:pPr marL="0" indent="0">
              <a:buNone/>
            </a:pPr>
            <a:r>
              <a:rPr lang="en-US" altLang="zh-CN" dirty="0"/>
              <a:t>1.</a:t>
            </a:r>
            <a:r>
              <a:rPr lang="zh-CN" altLang="en-US" dirty="0"/>
              <a:t>真诚相待，尊重信任</a:t>
            </a:r>
          </a:p>
          <a:p>
            <a:pPr marL="0" indent="0">
              <a:buNone/>
            </a:pPr>
            <a:r>
              <a:rPr lang="zh-CN" altLang="en-US" dirty="0"/>
              <a:t>家长是幼儿园的合作伙伴，双方关系应建立在尊重信任的基础上，而不是居高临下的教育者和被教育者的关系。</a:t>
            </a:r>
          </a:p>
        </p:txBody>
      </p:sp>
    </p:spTree>
    <p:extLst>
      <p:ext uri="{BB962C8B-B14F-4D97-AF65-F5344CB8AC3E}">
        <p14:creationId xmlns:p14="http://schemas.microsoft.com/office/powerpoint/2010/main" val="300831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58A84-6281-4D5F-E744-AD88EE2A3D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3513617-5FE6-B413-8AEA-6D59D456FD3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9E2E9D2-B516-8511-2958-3189F5BC1F4E}"/>
              </a:ext>
            </a:extLst>
          </p:cNvPr>
          <p:cNvSpPr>
            <a:spLocks noGrp="1"/>
          </p:cNvSpPr>
          <p:nvPr>
            <p:ph idx="1"/>
          </p:nvPr>
        </p:nvSpPr>
        <p:spPr/>
        <p:txBody>
          <a:bodyPr>
            <a:normAutofit/>
          </a:bodyPr>
          <a:lstStyle/>
          <a:p>
            <a:pPr marL="0" indent="0">
              <a:buNone/>
            </a:pPr>
            <a:r>
              <a:rPr lang="zh-CN" altLang="en-US" dirty="0"/>
              <a:t>一些教师在做家长工作时，往往是单方面的沟通，以当然的教育者自居对家长发号施令，如不断向家长提出要求，或者是因幼儿的表现来指责家长，必然引起对方反感而拒绝参与和协作。</a:t>
            </a:r>
          </a:p>
        </p:txBody>
      </p:sp>
    </p:spTree>
    <p:extLst>
      <p:ext uri="{BB962C8B-B14F-4D97-AF65-F5344CB8AC3E}">
        <p14:creationId xmlns:p14="http://schemas.microsoft.com/office/powerpoint/2010/main" val="82063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AE145-516A-8078-6978-A4BB6FD023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300238D-67BF-20B2-F29A-F61B45A47EFA}"/>
              </a:ext>
            </a:extLst>
          </p:cNvPr>
          <p:cNvSpPr>
            <a:spLocks noGrp="1"/>
          </p:cNvSpPr>
          <p:nvPr>
            <p:ph type="title"/>
          </p:nvPr>
        </p:nvSpPr>
        <p:spPr/>
        <p:txBody>
          <a:bodyPr/>
          <a:lstStyle/>
          <a:p>
            <a:r>
              <a:rPr lang="zh-CN" altLang="en-US" dirty="0"/>
              <a:t>关键词</a:t>
            </a:r>
          </a:p>
        </p:txBody>
      </p:sp>
      <p:sp>
        <p:nvSpPr>
          <p:cNvPr id="3" name="内容占位符 2">
            <a:extLst>
              <a:ext uri="{FF2B5EF4-FFF2-40B4-BE49-F238E27FC236}">
                <a16:creationId xmlns:a16="http://schemas.microsoft.com/office/drawing/2014/main" id="{B764B469-472E-ED4F-8F57-74193C8B995F}"/>
              </a:ext>
            </a:extLst>
          </p:cNvPr>
          <p:cNvSpPr>
            <a:spLocks noGrp="1"/>
          </p:cNvSpPr>
          <p:nvPr>
            <p:ph idx="1"/>
          </p:nvPr>
        </p:nvSpPr>
        <p:spPr/>
        <p:txBody>
          <a:bodyPr>
            <a:normAutofit/>
          </a:bodyPr>
          <a:lstStyle/>
          <a:p>
            <a:pPr marL="0" indent="0">
              <a:buNone/>
            </a:pPr>
            <a:r>
              <a:rPr lang="zh-CN" altLang="en-US" dirty="0"/>
              <a:t>幼儿园  家庭  社区 家长工作  融合  双向服务</a:t>
            </a:r>
          </a:p>
        </p:txBody>
      </p:sp>
    </p:spTree>
    <p:extLst>
      <p:ext uri="{BB962C8B-B14F-4D97-AF65-F5344CB8AC3E}">
        <p14:creationId xmlns:p14="http://schemas.microsoft.com/office/powerpoint/2010/main" val="2338728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FB76-20C3-FFA4-CCA2-D98272E123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B4E6DA5-057D-9BB9-5181-4F8D918E82DC}"/>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A336EB93-AF11-AFEC-25D9-AE6735362578}"/>
              </a:ext>
            </a:extLst>
          </p:cNvPr>
          <p:cNvSpPr>
            <a:spLocks noGrp="1"/>
          </p:cNvSpPr>
          <p:nvPr>
            <p:ph idx="1"/>
          </p:nvPr>
        </p:nvSpPr>
        <p:spPr/>
        <p:txBody>
          <a:bodyPr>
            <a:normAutofit/>
          </a:bodyPr>
          <a:lstStyle/>
          <a:p>
            <a:pPr marL="0" indent="0">
              <a:buNone/>
            </a:pPr>
            <a:r>
              <a:rPr lang="zh-CN" altLang="en-US" dirty="0"/>
              <a:t>要想赢得家长的支持合作，首先要真诚沟通，了解他们遇到的困难和需求，在可能的条件下尽力予以解决；</a:t>
            </a:r>
          </a:p>
        </p:txBody>
      </p:sp>
    </p:spTree>
    <p:extLst>
      <p:ext uri="{BB962C8B-B14F-4D97-AF65-F5344CB8AC3E}">
        <p14:creationId xmlns:p14="http://schemas.microsoft.com/office/powerpoint/2010/main" val="2818920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B27B5-CB8B-C3DF-4F16-B4DDE493DDD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5B671B-5180-CD3B-2279-CD2922C3FB0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AC5F80ED-B373-4128-8CE2-1C38244E50B6}"/>
              </a:ext>
            </a:extLst>
          </p:cNvPr>
          <p:cNvSpPr>
            <a:spLocks noGrp="1"/>
          </p:cNvSpPr>
          <p:nvPr>
            <p:ph idx="1"/>
          </p:nvPr>
        </p:nvSpPr>
        <p:spPr/>
        <p:txBody>
          <a:bodyPr>
            <a:normAutofit/>
          </a:bodyPr>
          <a:lstStyle/>
          <a:p>
            <a:pPr marL="0" indent="0">
              <a:buNone/>
            </a:pPr>
            <a:r>
              <a:rPr lang="zh-CN" altLang="en-US" dirty="0"/>
              <a:t>教师在与家长互动中要多一些情感的联系，要能够站在家长的角度设身处地的理解他们，尊重和信任家长，用诚意和行动换取家长的真心，从而拉近彼此距离建立相互信任的关系。</a:t>
            </a:r>
          </a:p>
        </p:txBody>
      </p:sp>
    </p:spTree>
    <p:extLst>
      <p:ext uri="{BB962C8B-B14F-4D97-AF65-F5344CB8AC3E}">
        <p14:creationId xmlns:p14="http://schemas.microsoft.com/office/powerpoint/2010/main" val="868883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6966-1B28-4841-C298-9763A96C4B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5894046-2BB1-DC01-4274-5A4F6411C22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B35CE39-FB11-CEEE-8E2F-BBBE5D05E98B}"/>
              </a:ext>
            </a:extLst>
          </p:cNvPr>
          <p:cNvSpPr>
            <a:spLocks noGrp="1"/>
          </p:cNvSpPr>
          <p:nvPr>
            <p:ph idx="1"/>
          </p:nvPr>
        </p:nvSpPr>
        <p:spPr/>
        <p:txBody>
          <a:bodyPr>
            <a:normAutofit/>
          </a:bodyPr>
          <a:lstStyle/>
          <a:p>
            <a:pPr marL="0" indent="0">
              <a:buNone/>
            </a:pPr>
            <a:r>
              <a:rPr lang="en-US" altLang="zh-CN" dirty="0"/>
              <a:t>2.</a:t>
            </a:r>
            <a:r>
              <a:rPr lang="zh-CN" altLang="en-US" dirty="0"/>
              <a:t>平等互动，相互学习</a:t>
            </a:r>
          </a:p>
          <a:p>
            <a:pPr marL="0" indent="0">
              <a:buNone/>
            </a:pPr>
            <a:r>
              <a:rPr lang="zh-CN" altLang="en-US" dirty="0"/>
              <a:t>幼儿园教师与家长，双方应是平等的教育合作者的关系，要密切沟通交流，相互学习启发。教师要认识到，每一位家长都是园所的教育服务对象，不论其职业状况、家庭条件都应得到平等的对待。应注意与每一位家长沟通联系，了解他们各自的特点，因人而异地开展家长工作。</a:t>
            </a:r>
          </a:p>
        </p:txBody>
      </p:sp>
    </p:spTree>
    <p:extLst>
      <p:ext uri="{BB962C8B-B14F-4D97-AF65-F5344CB8AC3E}">
        <p14:creationId xmlns:p14="http://schemas.microsoft.com/office/powerpoint/2010/main" val="2334561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D4CF6-48F6-FA91-9D7E-33D899E027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2437349-30F4-92C9-ED45-572DF00BEE4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87174B95-CA57-A3D7-2426-47B1DDE6D794}"/>
              </a:ext>
            </a:extLst>
          </p:cNvPr>
          <p:cNvSpPr>
            <a:spLocks noGrp="1"/>
          </p:cNvSpPr>
          <p:nvPr>
            <p:ph idx="1"/>
          </p:nvPr>
        </p:nvSpPr>
        <p:spPr/>
        <p:txBody>
          <a:bodyPr>
            <a:normAutofit/>
          </a:bodyPr>
          <a:lstStyle/>
          <a:p>
            <a:pPr marL="0" indent="0">
              <a:buNone/>
            </a:pPr>
            <a:r>
              <a:rPr lang="zh-CN" altLang="en-US" dirty="0"/>
              <a:t>对待弱势群体的家长，如幼儿身体有缺陷、家庭经济条件不好、农民工家庭等应该给予更多的关照和支持。教师在家长工作中要学会倾听，要能够实现双向互动，相互沟通，交流学习。要注意发现一些家长身上的长处，虚心请教。</a:t>
            </a:r>
          </a:p>
        </p:txBody>
      </p:sp>
    </p:spTree>
    <p:extLst>
      <p:ext uri="{BB962C8B-B14F-4D97-AF65-F5344CB8AC3E}">
        <p14:creationId xmlns:p14="http://schemas.microsoft.com/office/powerpoint/2010/main" val="887576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55C7A-609B-568C-67F8-0F37D4E666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F685C08-00F8-2E8B-6567-1CACB78F1847}"/>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89E4AD7-E700-1592-0F65-43AD272980C7}"/>
              </a:ext>
            </a:extLst>
          </p:cNvPr>
          <p:cNvSpPr>
            <a:spLocks noGrp="1"/>
          </p:cNvSpPr>
          <p:nvPr>
            <p:ph idx="1"/>
          </p:nvPr>
        </p:nvSpPr>
        <p:spPr/>
        <p:txBody>
          <a:bodyPr>
            <a:normAutofit/>
          </a:bodyPr>
          <a:lstStyle/>
          <a:p>
            <a:pPr marL="0" indent="0">
              <a:buNone/>
            </a:pPr>
            <a:r>
              <a:rPr lang="zh-CN" altLang="en-US" dirty="0"/>
              <a:t>在一些情况下，家长往往比还未生养孩子的教师更富于育儿经验，已经做了妈妈的老师具有双重身份有益于走进家长，现身说法，以身为范。</a:t>
            </a:r>
          </a:p>
        </p:txBody>
      </p:sp>
    </p:spTree>
    <p:extLst>
      <p:ext uri="{BB962C8B-B14F-4D97-AF65-F5344CB8AC3E}">
        <p14:creationId xmlns:p14="http://schemas.microsoft.com/office/powerpoint/2010/main" val="2440141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85FAF-B2C0-6147-52C9-6B44ACD7279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C379113-EA98-A893-9EB4-534084A0073C}"/>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5A1C805-D1AD-6F0C-DBE4-B7DA2E07D64B}"/>
              </a:ext>
            </a:extLst>
          </p:cNvPr>
          <p:cNvSpPr>
            <a:spLocks noGrp="1"/>
          </p:cNvSpPr>
          <p:nvPr>
            <p:ph idx="1"/>
          </p:nvPr>
        </p:nvSpPr>
        <p:spPr/>
        <p:txBody>
          <a:bodyPr>
            <a:normAutofit/>
          </a:bodyPr>
          <a:lstStyle/>
          <a:p>
            <a:pPr marL="0" indent="0">
              <a:buNone/>
            </a:pPr>
            <a:r>
              <a:rPr lang="en-US" altLang="zh-CN" dirty="0"/>
              <a:t>3.</a:t>
            </a:r>
            <a:r>
              <a:rPr lang="zh-CN" altLang="en-US" dirty="0"/>
              <a:t>全面开展，重点突出</a:t>
            </a:r>
          </a:p>
          <a:p>
            <a:pPr marL="0" indent="0">
              <a:buNone/>
            </a:pPr>
            <a:r>
              <a:rPr lang="zh-CN" altLang="en-US" dirty="0"/>
              <a:t>家长工作要面向每一位幼儿的家长，要为全体幼儿及家长服务。教师要主动走进家长，了解每个家庭的教育方式，尊重差异。家长工作的内容涉及各个方面，因园所工作各阶段重点可能有所不同。</a:t>
            </a:r>
          </a:p>
        </p:txBody>
      </p:sp>
    </p:spTree>
    <p:extLst>
      <p:ext uri="{BB962C8B-B14F-4D97-AF65-F5344CB8AC3E}">
        <p14:creationId xmlns:p14="http://schemas.microsoft.com/office/powerpoint/2010/main" val="3757733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6E8E-B3F0-58FE-1E38-7C2800F983B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3722F3-E001-0A45-1544-2E8B40FA3BB2}"/>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5CFEE023-F4DF-DF8F-F5DB-665753D2FA33}"/>
              </a:ext>
            </a:extLst>
          </p:cNvPr>
          <p:cNvSpPr>
            <a:spLocks noGrp="1"/>
          </p:cNvSpPr>
          <p:nvPr>
            <p:ph idx="1"/>
          </p:nvPr>
        </p:nvSpPr>
        <p:spPr/>
        <p:txBody>
          <a:bodyPr>
            <a:normAutofit/>
          </a:bodyPr>
          <a:lstStyle/>
          <a:p>
            <a:pPr marL="0" indent="0">
              <a:buNone/>
            </a:pPr>
            <a:r>
              <a:rPr lang="zh-CN" altLang="en-US" dirty="0"/>
              <a:t>例如，可以是幼儿的成长进步，可以是传染病预防，以及社会信息分享等，特别是有关卫生保健方面，以及生活指导、生活化教育和幼儿行为习惯的养成教育，更需要双方密切联系配合。</a:t>
            </a:r>
          </a:p>
        </p:txBody>
      </p:sp>
    </p:spTree>
    <p:extLst>
      <p:ext uri="{BB962C8B-B14F-4D97-AF65-F5344CB8AC3E}">
        <p14:creationId xmlns:p14="http://schemas.microsoft.com/office/powerpoint/2010/main" val="2493030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D17F3-D266-4D6E-8744-6A6FBFB1B50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DAA6771-3866-34F7-F7B5-3FE6202DD86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ECF11E23-B794-AB6F-0F7E-B4B7F2A3D7CB}"/>
              </a:ext>
            </a:extLst>
          </p:cNvPr>
          <p:cNvSpPr>
            <a:spLocks noGrp="1"/>
          </p:cNvSpPr>
          <p:nvPr>
            <p:ph idx="1"/>
          </p:nvPr>
        </p:nvSpPr>
        <p:spPr/>
        <p:txBody>
          <a:bodyPr>
            <a:normAutofit/>
          </a:bodyPr>
          <a:lstStyle/>
          <a:p>
            <a:pPr marL="0" indent="0">
              <a:buNone/>
            </a:pPr>
            <a:r>
              <a:rPr lang="zh-CN" altLang="en-US" dirty="0"/>
              <a:t>教师要了解家长最迫切的教育需求，关注家庭教育面临的问题及误区，做到心中有数，以便有重点有针对性地开展家长工作，提供育儿支持。</a:t>
            </a:r>
          </a:p>
        </p:txBody>
      </p:sp>
    </p:spTree>
    <p:extLst>
      <p:ext uri="{BB962C8B-B14F-4D97-AF65-F5344CB8AC3E}">
        <p14:creationId xmlns:p14="http://schemas.microsoft.com/office/powerpoint/2010/main" val="3808730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3BB1-7FBD-02BA-DA8C-B71DDACBC4C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ABAE27-A5D9-3AB2-8740-AD2558158E4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458CB4B-4BC7-3594-F370-80638A407B4E}"/>
              </a:ext>
            </a:extLst>
          </p:cNvPr>
          <p:cNvSpPr>
            <a:spLocks noGrp="1"/>
          </p:cNvSpPr>
          <p:nvPr>
            <p:ph idx="1"/>
          </p:nvPr>
        </p:nvSpPr>
        <p:spPr/>
        <p:txBody>
          <a:bodyPr>
            <a:normAutofit/>
          </a:bodyPr>
          <a:lstStyle/>
          <a:p>
            <a:pPr marL="0" indent="0">
              <a:buNone/>
            </a:pPr>
            <a:r>
              <a:rPr lang="en-US" altLang="zh-CN" dirty="0"/>
              <a:t>4.</a:t>
            </a:r>
            <a:r>
              <a:rPr lang="zh-CN" altLang="en-US" dirty="0"/>
              <a:t>赋权增能，挖掘潜力</a:t>
            </a:r>
          </a:p>
          <a:p>
            <a:pPr marL="0" indent="0">
              <a:buNone/>
            </a:pPr>
            <a:r>
              <a:rPr lang="zh-CN" altLang="en-US" dirty="0"/>
              <a:t>教育没有绝对的权威，只有适合的才是最好的。“好妈妈胜过好老师”，每一位父母都有可能是天生的老师。</a:t>
            </a:r>
          </a:p>
        </p:txBody>
      </p:sp>
    </p:spTree>
    <p:extLst>
      <p:ext uri="{BB962C8B-B14F-4D97-AF65-F5344CB8AC3E}">
        <p14:creationId xmlns:p14="http://schemas.microsoft.com/office/powerpoint/2010/main" val="1598296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54DE3-17E1-0912-411C-01EDAE6A637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113F57-3567-192F-4088-193E6687C146}"/>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0EE917F-0435-9034-B7CE-E1B73CC3F17E}"/>
              </a:ext>
            </a:extLst>
          </p:cNvPr>
          <p:cNvSpPr>
            <a:spLocks noGrp="1"/>
          </p:cNvSpPr>
          <p:nvPr>
            <p:ph idx="1"/>
          </p:nvPr>
        </p:nvSpPr>
        <p:spPr/>
        <p:txBody>
          <a:bodyPr>
            <a:normAutofit/>
          </a:bodyPr>
          <a:lstStyle/>
          <a:p>
            <a:pPr marL="0" indent="0">
              <a:buNone/>
            </a:pPr>
            <a:r>
              <a:rPr lang="zh-CN" altLang="en-US" dirty="0"/>
              <a:t>家长天天和自己的孩子生活在一起，了解他们的特点、喜好，在实践中积累了一定的育儿经验；家长身上潜藏着教育资源以及生活智慧，如童年玩过的传统游戏、掌握的民间技能、拥有的乡土民俗文化等。</a:t>
            </a:r>
          </a:p>
        </p:txBody>
      </p:sp>
    </p:spTree>
    <p:extLst>
      <p:ext uri="{BB962C8B-B14F-4D97-AF65-F5344CB8AC3E}">
        <p14:creationId xmlns:p14="http://schemas.microsoft.com/office/powerpoint/2010/main" val="121600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en-US" dirty="0"/>
              <a:t>第一节 幼儿园的家长工作</a:t>
            </a:r>
          </a:p>
        </p:txBody>
      </p:sp>
    </p:spTree>
    <p:extLst>
      <p:ext uri="{BB962C8B-B14F-4D97-AF65-F5344CB8AC3E}">
        <p14:creationId xmlns:p14="http://schemas.microsoft.com/office/powerpoint/2010/main" val="87460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C532-2634-9F54-1498-2BEA7B935B0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E17FDC4-2F5E-A246-001D-1A48013E7D70}"/>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BBA6F79-CE93-21B9-B754-E0670B4D9AB1}"/>
              </a:ext>
            </a:extLst>
          </p:cNvPr>
          <p:cNvSpPr>
            <a:spLocks noGrp="1"/>
          </p:cNvSpPr>
          <p:nvPr>
            <p:ph idx="1"/>
          </p:nvPr>
        </p:nvSpPr>
        <p:spPr/>
        <p:txBody>
          <a:bodyPr>
            <a:normAutofit/>
          </a:bodyPr>
          <a:lstStyle/>
          <a:p>
            <a:pPr marL="0" indent="0">
              <a:buNone/>
            </a:pPr>
            <a:r>
              <a:rPr lang="zh-CN" altLang="en-US" dirty="0"/>
              <a:t>要相信家长有能力教育好自己的孩子。家长工作重在激发家长的教育主体性。教师要善于挖掘家长的教育潜能，赋权增能，帮助家长意识到自己的教育能力，树立育儿信心，更好地承担起“孩子的第一任老师”的责任。</a:t>
            </a:r>
          </a:p>
        </p:txBody>
      </p:sp>
    </p:spTree>
    <p:extLst>
      <p:ext uri="{BB962C8B-B14F-4D97-AF65-F5344CB8AC3E}">
        <p14:creationId xmlns:p14="http://schemas.microsoft.com/office/powerpoint/2010/main" val="916861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E8897-0346-FE9E-53B3-67D074C0269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E3F644-AD02-A863-F061-80F5F2D68D3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561CB5CF-869F-75EA-35B8-444D627E8045}"/>
              </a:ext>
            </a:extLst>
          </p:cNvPr>
          <p:cNvSpPr>
            <a:spLocks noGrp="1"/>
          </p:cNvSpPr>
          <p:nvPr>
            <p:ph idx="1"/>
          </p:nvPr>
        </p:nvSpPr>
        <p:spPr/>
        <p:txBody>
          <a:bodyPr>
            <a:normAutofit/>
          </a:bodyPr>
          <a:lstStyle/>
          <a:p>
            <a:pPr marL="0" indent="0">
              <a:buNone/>
            </a:pPr>
            <a:r>
              <a:rPr lang="en-US" altLang="zh-CN" dirty="0"/>
              <a:t>5.</a:t>
            </a:r>
            <a:r>
              <a:rPr lang="zh-CN" altLang="en-US" dirty="0"/>
              <a:t>全员参与，整合资源</a:t>
            </a:r>
          </a:p>
          <a:p>
            <a:pPr marL="0" indent="0">
              <a:buNone/>
            </a:pPr>
            <a:r>
              <a:rPr lang="zh-CN" altLang="en-US" dirty="0"/>
              <a:t>家长工作不仅是班级保教人员的职责，园所其他人员也要关注和参与，共同营造园所的形象和声誉。幼儿园要把家长工作纳入园务计划，常态化地持续而深入地开展。</a:t>
            </a:r>
          </a:p>
        </p:txBody>
      </p:sp>
    </p:spTree>
    <p:extLst>
      <p:ext uri="{BB962C8B-B14F-4D97-AF65-F5344CB8AC3E}">
        <p14:creationId xmlns:p14="http://schemas.microsoft.com/office/powerpoint/2010/main" val="378684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58524-4432-EC3C-C493-2BD5B48A95B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25691DB-542E-1F24-8DCE-9E871EBAC303}"/>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7F406991-4957-47C0-77AA-8B7592CD99A5}"/>
              </a:ext>
            </a:extLst>
          </p:cNvPr>
          <p:cNvSpPr>
            <a:spLocks noGrp="1"/>
          </p:cNvSpPr>
          <p:nvPr>
            <p:ph idx="1"/>
          </p:nvPr>
        </p:nvSpPr>
        <p:spPr/>
        <p:txBody>
          <a:bodyPr>
            <a:normAutofit/>
          </a:bodyPr>
          <a:lstStyle/>
          <a:p>
            <a:pPr marL="0" indent="0">
              <a:buNone/>
            </a:pPr>
            <a:r>
              <a:rPr lang="zh-CN" altLang="en-US" dirty="0"/>
              <a:t>幼儿园作为育儿交流平台和社区文化中心，可以通过一些适宜的活动和措施，把每个家长的力量凝聚起来，为孩子的教育问题想办法、为幼儿园发展献计献策、为社区建设贡献力量，人人参与，献计献策，形成教育的合力。</a:t>
            </a:r>
          </a:p>
        </p:txBody>
      </p:sp>
    </p:spTree>
    <p:extLst>
      <p:ext uri="{BB962C8B-B14F-4D97-AF65-F5344CB8AC3E}">
        <p14:creationId xmlns:p14="http://schemas.microsoft.com/office/powerpoint/2010/main" val="919241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3FA01-4B33-2B85-1438-972AC8798D0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C48FD8-1FB1-D5B9-8743-5D984F040A9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050E00A2-6E76-5FD8-F432-A8CA7CFF82CC}"/>
              </a:ext>
            </a:extLst>
          </p:cNvPr>
          <p:cNvSpPr>
            <a:spLocks noGrp="1"/>
          </p:cNvSpPr>
          <p:nvPr>
            <p:ph idx="1"/>
          </p:nvPr>
        </p:nvSpPr>
        <p:spPr/>
        <p:txBody>
          <a:bodyPr>
            <a:normAutofit/>
          </a:bodyPr>
          <a:lstStyle/>
          <a:p>
            <a:pPr marL="0" indent="0">
              <a:buNone/>
            </a:pPr>
            <a:r>
              <a:rPr lang="zh-CN" altLang="en-US" dirty="0"/>
              <a:t>幼儿园及其教师要发挥专业机构及人员的主导作用，通过园所与教师的动员、组织和协调，把教育的力量汇聚起来，在幼儿园这个育儿平台相互学习，共同营造有利于孩子健康发展的环境。</a:t>
            </a:r>
          </a:p>
        </p:txBody>
      </p:sp>
    </p:spTree>
    <p:extLst>
      <p:ext uri="{BB962C8B-B14F-4D97-AF65-F5344CB8AC3E}">
        <p14:creationId xmlns:p14="http://schemas.microsoft.com/office/powerpoint/2010/main" val="3019254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891FB-C357-FBA8-E0DF-BF2F00C76A2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0F69C9F-E534-5E39-0158-38CD02350646}"/>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012C364F-8671-D4E0-1A07-240E2EC0C84B}"/>
              </a:ext>
            </a:extLst>
          </p:cNvPr>
          <p:cNvSpPr>
            <a:spLocks noGrp="1"/>
          </p:cNvSpPr>
          <p:nvPr>
            <p:ph idx="1"/>
          </p:nvPr>
        </p:nvSpPr>
        <p:spPr/>
        <p:txBody>
          <a:bodyPr>
            <a:normAutofit/>
          </a:bodyPr>
          <a:lstStyle/>
          <a:p>
            <a:pPr marL="0" indent="0">
              <a:buNone/>
            </a:pPr>
            <a:r>
              <a:rPr lang="zh-CN" altLang="en-US" dirty="0"/>
              <a:t>正如</a:t>
            </a:r>
            <a:r>
              <a:rPr lang="en-US" altLang="zh-CN" dirty="0"/>
              <a:t>《</a:t>
            </a:r>
            <a:r>
              <a:rPr lang="zh-CN" altLang="en-US" dirty="0"/>
              <a:t>教育部关于加强家庭教育工作的指导意见</a:t>
            </a:r>
            <a:r>
              <a:rPr lang="en-US" altLang="zh-CN" dirty="0"/>
              <a:t>》</a:t>
            </a:r>
            <a:r>
              <a:rPr lang="zh-CN" altLang="en-US" dirty="0"/>
              <a:t>（</a:t>
            </a:r>
            <a:r>
              <a:rPr lang="en-US" altLang="zh-CN" dirty="0"/>
              <a:t>2015</a:t>
            </a:r>
            <a:r>
              <a:rPr lang="zh-CN" altLang="en-US" dirty="0"/>
              <a:t>年</a:t>
            </a:r>
            <a:r>
              <a:rPr lang="en-US" altLang="zh-CN" dirty="0"/>
              <a:t>10</a:t>
            </a:r>
            <a:r>
              <a:rPr lang="zh-CN" altLang="en-US" dirty="0"/>
              <a:t>月</a:t>
            </a:r>
            <a:r>
              <a:rPr lang="en-US" altLang="zh-CN" dirty="0"/>
              <a:t>11</a:t>
            </a:r>
            <a:r>
              <a:rPr lang="zh-CN" altLang="en-US" dirty="0"/>
              <a:t>日）对各地教育部门和中小学幼儿园提出的：“不断加强家庭教育工作，进一步明确家长在家庭教育中的主体责任，充分发挥学校在家庭教育中的重要作用，加快形成家庭教育社会支持网络，推动家庭、学校、社会密切配合，共同培养德智体美劳全面发展的社会主义建设者。”</a:t>
            </a:r>
          </a:p>
        </p:txBody>
      </p:sp>
    </p:spTree>
    <p:extLst>
      <p:ext uri="{BB962C8B-B14F-4D97-AF65-F5344CB8AC3E}">
        <p14:creationId xmlns:p14="http://schemas.microsoft.com/office/powerpoint/2010/main" val="2379109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280B-6E0A-7E2C-C661-3548A51FC3E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2B2E4CD-B4D6-1E17-FEA6-75B2EDEF1CD8}"/>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B82C7851-A77F-BC42-9B43-FF00CC3F0C55}"/>
              </a:ext>
            </a:extLst>
          </p:cNvPr>
          <p:cNvSpPr>
            <a:spLocks noGrp="1"/>
          </p:cNvSpPr>
          <p:nvPr>
            <p:ph idx="1"/>
          </p:nvPr>
        </p:nvSpPr>
        <p:spPr/>
        <p:txBody>
          <a:bodyPr>
            <a:normAutofit/>
          </a:bodyPr>
          <a:lstStyle/>
          <a:p>
            <a:pPr marL="0" indent="0">
              <a:buNone/>
            </a:pPr>
            <a:r>
              <a:rPr lang="zh-CN" altLang="en-US" dirty="0"/>
              <a:t>（二）家长工作的主要方式</a:t>
            </a:r>
          </a:p>
          <a:p>
            <a:pPr marL="0" indent="0">
              <a:buNone/>
            </a:pPr>
            <a:r>
              <a:rPr lang="zh-CN" altLang="en-US" dirty="0"/>
              <a:t>幼儿园家长工作的形式多样，如日常性家长工作或阶段性家长工作，以班级为单位由教师在与家长日常接触中进行的或全园性的。幼儿园与家庭、教师与家长互动交往中一定要本着相互尊重、信任的原则，建立起双方平等合作的关系。归纳起来，主要有以下几种常用的途径或方式。</a:t>
            </a:r>
          </a:p>
        </p:txBody>
      </p:sp>
    </p:spTree>
    <p:extLst>
      <p:ext uri="{BB962C8B-B14F-4D97-AF65-F5344CB8AC3E}">
        <p14:creationId xmlns:p14="http://schemas.microsoft.com/office/powerpoint/2010/main" val="400927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10FB-6B32-6ED2-4171-73CEF52DF91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E7928A-24AE-8306-03C1-7743038403B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84B75C67-1819-3BF0-DA99-BB8FF17A98B9}"/>
              </a:ext>
            </a:extLst>
          </p:cNvPr>
          <p:cNvSpPr>
            <a:spLocks noGrp="1"/>
          </p:cNvSpPr>
          <p:nvPr>
            <p:ph idx="1"/>
          </p:nvPr>
        </p:nvSpPr>
        <p:spPr/>
        <p:txBody>
          <a:bodyPr>
            <a:normAutofit/>
          </a:bodyPr>
          <a:lstStyle/>
          <a:p>
            <a:pPr marL="0" indent="0">
              <a:buNone/>
            </a:pPr>
            <a:r>
              <a:rPr lang="en-US" altLang="zh-CN" dirty="0"/>
              <a:t>1. </a:t>
            </a:r>
            <a:r>
              <a:rPr lang="zh-CN" altLang="en-US" dirty="0"/>
              <a:t>教师与家长之间的日常交流</a:t>
            </a:r>
          </a:p>
          <a:p>
            <a:pPr marL="0" indent="0">
              <a:buNone/>
            </a:pPr>
            <a:r>
              <a:rPr lang="zh-CN" altLang="en-US" dirty="0"/>
              <a:t>日常性的家长工作是幼儿园最普遍最经常的家长工作形式，通常是教师与家长之间的个别联系，是班级保教工作的一部分重要内容。主要是教师利用家长早晚送接幼儿的短暂时间与家长接触，了解和介绍幼儿情况，相互沟通，提出建议等。</a:t>
            </a:r>
          </a:p>
        </p:txBody>
      </p:sp>
    </p:spTree>
    <p:extLst>
      <p:ext uri="{BB962C8B-B14F-4D97-AF65-F5344CB8AC3E}">
        <p14:creationId xmlns:p14="http://schemas.microsoft.com/office/powerpoint/2010/main" val="1149859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E4C93-BD6C-AE4A-40DC-605F9128E8F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CE7278-F604-CD75-C886-3CF93E8BE11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89294D73-4F19-D95B-CA45-B2D909DD793E}"/>
              </a:ext>
            </a:extLst>
          </p:cNvPr>
          <p:cNvSpPr>
            <a:spLocks noGrp="1"/>
          </p:cNvSpPr>
          <p:nvPr>
            <p:ph idx="1"/>
          </p:nvPr>
        </p:nvSpPr>
        <p:spPr/>
        <p:txBody>
          <a:bodyPr>
            <a:normAutofit/>
          </a:bodyPr>
          <a:lstStyle/>
          <a:p>
            <a:pPr marL="0" indent="0">
              <a:buNone/>
            </a:pPr>
            <a:r>
              <a:rPr lang="zh-CN" altLang="en-US" dirty="0"/>
              <a:t>日常联系方式中，家园联系簿（卡）运用得比较普遍。教师要为班级中每个幼儿建立一本家园联系簿（卡），定期或随时与家长联系，互通情况信息，个别交换意见、建议，分享对幼儿情况的观察和了解，共同探讨个别教育的计划与措施。</a:t>
            </a:r>
          </a:p>
        </p:txBody>
      </p:sp>
    </p:spTree>
    <p:extLst>
      <p:ext uri="{BB962C8B-B14F-4D97-AF65-F5344CB8AC3E}">
        <p14:creationId xmlns:p14="http://schemas.microsoft.com/office/powerpoint/2010/main" val="4064074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F7FB-1B8D-74EA-505B-A2F146F4BFC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9C9F2C7-D9DA-856F-1520-66FF69C25D5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A4AED60-A70F-6F5F-578F-819156296952}"/>
              </a:ext>
            </a:extLst>
          </p:cNvPr>
          <p:cNvSpPr>
            <a:spLocks noGrp="1"/>
          </p:cNvSpPr>
          <p:nvPr>
            <p:ph idx="1"/>
          </p:nvPr>
        </p:nvSpPr>
        <p:spPr/>
        <p:txBody>
          <a:bodyPr>
            <a:normAutofit/>
          </a:bodyPr>
          <a:lstStyle/>
          <a:p>
            <a:pPr marL="0" indent="0">
              <a:buNone/>
            </a:pPr>
            <a:r>
              <a:rPr lang="zh-CN" altLang="en-US" dirty="0"/>
              <a:t>教师还可以结合其他形式，如通电话、个别面谈等方式以及家访等，及时与家长沟通，增进联系，配合教育。表</a:t>
            </a:r>
            <a:r>
              <a:rPr lang="en-US" altLang="zh-CN" dirty="0"/>
              <a:t>9-3</a:t>
            </a:r>
            <a:r>
              <a:rPr lang="zh-CN" altLang="en-US" dirty="0"/>
              <a:t>展示了幼儿园与家庭互相联系和沟通的主要内容，各地各园也可以根据自己的情况设计更合理、适用的家园联系簿（卡）。</a:t>
            </a:r>
          </a:p>
        </p:txBody>
      </p:sp>
    </p:spTree>
    <p:extLst>
      <p:ext uri="{BB962C8B-B14F-4D97-AF65-F5344CB8AC3E}">
        <p14:creationId xmlns:p14="http://schemas.microsoft.com/office/powerpoint/2010/main" val="3330251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B687-5F97-740C-7B9B-0543A5CB1B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E190464-4E18-7D48-B52D-C729E0C28D6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9DD94A17-401A-F41A-E2B9-6B67A22B49A0}"/>
              </a:ext>
            </a:extLst>
          </p:cNvPr>
          <p:cNvSpPr>
            <a:spLocks noGrp="1"/>
          </p:cNvSpPr>
          <p:nvPr>
            <p:ph idx="1"/>
          </p:nvPr>
        </p:nvSpPr>
        <p:spPr>
          <a:xfrm>
            <a:off x="649251" y="1116758"/>
            <a:ext cx="3313149" cy="579755"/>
          </a:xfrm>
        </p:spPr>
        <p:txBody>
          <a:bodyPr>
            <a:normAutofit fontScale="92500"/>
          </a:bodyPr>
          <a:lstStyle/>
          <a:p>
            <a:pPr marL="0" indent="0">
              <a:buNone/>
            </a:pPr>
            <a:r>
              <a:rPr lang="zh-CN" altLang="en-US" sz="2400" dirty="0"/>
              <a:t>表</a:t>
            </a:r>
            <a:r>
              <a:rPr lang="en-US" altLang="zh-CN" sz="2400" dirty="0"/>
              <a:t>9-3  </a:t>
            </a:r>
            <a:r>
              <a:rPr lang="zh-CN" altLang="en-US" sz="2400" dirty="0"/>
              <a:t>幼儿家园联系卡</a:t>
            </a:r>
          </a:p>
        </p:txBody>
      </p:sp>
      <p:graphicFrame>
        <p:nvGraphicFramePr>
          <p:cNvPr id="6" name="表格 5">
            <a:extLst>
              <a:ext uri="{FF2B5EF4-FFF2-40B4-BE49-F238E27FC236}">
                <a16:creationId xmlns:a16="http://schemas.microsoft.com/office/drawing/2014/main" id="{5433B53C-FD84-9B3F-A1E2-46F595D3D5B2}"/>
              </a:ext>
            </a:extLst>
          </p:cNvPr>
          <p:cNvGraphicFramePr>
            <a:graphicFrameLocks noGrp="1"/>
          </p:cNvGraphicFramePr>
          <p:nvPr>
            <p:extLst>
              <p:ext uri="{D42A27DB-BD31-4B8C-83A1-F6EECF244321}">
                <p14:modId xmlns:p14="http://schemas.microsoft.com/office/powerpoint/2010/main" val="3301143593"/>
              </p:ext>
            </p:extLst>
          </p:nvPr>
        </p:nvGraphicFramePr>
        <p:xfrm>
          <a:off x="3641558" y="1696513"/>
          <a:ext cx="5775157" cy="4599778"/>
        </p:xfrm>
        <a:graphic>
          <a:graphicData uri="http://schemas.openxmlformats.org/drawingml/2006/table">
            <a:tbl>
              <a:tblPr>
                <a:tableStyleId>{5C22544A-7EE6-4342-B048-85BDC9FD1C3A}</a:tableStyleId>
              </a:tblPr>
              <a:tblGrid>
                <a:gridCol w="3100715">
                  <a:extLst>
                    <a:ext uri="{9D8B030D-6E8A-4147-A177-3AD203B41FA5}">
                      <a16:colId xmlns:a16="http://schemas.microsoft.com/office/drawing/2014/main" val="2966389393"/>
                    </a:ext>
                  </a:extLst>
                </a:gridCol>
                <a:gridCol w="2674442">
                  <a:extLst>
                    <a:ext uri="{9D8B030D-6E8A-4147-A177-3AD203B41FA5}">
                      <a16:colId xmlns:a16="http://schemas.microsoft.com/office/drawing/2014/main" val="452512548"/>
                    </a:ext>
                  </a:extLst>
                </a:gridCol>
              </a:tblGrid>
              <a:tr h="4599778">
                <a:tc>
                  <a:txBody>
                    <a:bodyPr/>
                    <a:lstStyle/>
                    <a:p>
                      <a:pPr algn="just">
                        <a:lnSpc>
                          <a:spcPct val="150000"/>
                        </a:lnSpc>
                      </a:pPr>
                      <a:r>
                        <a:rPr lang="zh-CN" sz="900" kern="100" dirty="0">
                          <a:effectLst/>
                        </a:rPr>
                        <a:t>幼儿在班一周表现：</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zh-CN" sz="900" kern="100" dirty="0">
                          <a:effectLst/>
                        </a:rPr>
                        <a:t>班级近期教育内容重点</a:t>
                      </a:r>
                      <a:endParaRPr lang="zh-CN" sz="1050" kern="100" dirty="0">
                        <a:effectLst/>
                      </a:endParaRPr>
                    </a:p>
                    <a:p>
                      <a:pPr algn="just">
                        <a:lnSpc>
                          <a:spcPct val="150000"/>
                        </a:lnSpc>
                      </a:pPr>
                      <a:r>
                        <a:rPr lang="zh-CN" sz="900" kern="100" dirty="0">
                          <a:effectLst/>
                        </a:rPr>
                        <a:t>及需家庭配合指导的内容：</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zh-CN" sz="900" kern="100" dirty="0">
                          <a:effectLst/>
                        </a:rPr>
                        <a:t>幼儿园或班级通知事项：</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zh-CN" sz="900" kern="100" dirty="0">
                          <a:effectLst/>
                        </a:rPr>
                        <a:t>教师签名</a:t>
                      </a:r>
                      <a:r>
                        <a:rPr lang="en-US" sz="900" u="sng" kern="100" dirty="0">
                          <a:effectLst/>
                        </a:rPr>
                        <a:t>           </a:t>
                      </a:r>
                      <a:r>
                        <a:rPr lang="zh-CN" sz="900" kern="100" dirty="0">
                          <a:effectLst/>
                        </a:rPr>
                        <a:t>日期</a:t>
                      </a:r>
                      <a:r>
                        <a:rPr lang="en-US" sz="900" u="sng" kern="100" dirty="0">
                          <a:effectLst/>
                        </a:rPr>
                        <a:t>           </a:t>
                      </a:r>
                      <a:r>
                        <a:rPr lang="en-US" sz="90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just">
                        <a:lnSpc>
                          <a:spcPct val="150000"/>
                        </a:lnSpc>
                      </a:pPr>
                      <a:r>
                        <a:rPr lang="zh-CN" sz="900" kern="100" dirty="0">
                          <a:effectLst/>
                        </a:rPr>
                        <a:t>幼儿缺勤情况及原因：</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zh-CN" sz="900" kern="100" dirty="0">
                          <a:effectLst/>
                        </a:rPr>
                        <a:t>家庭教育的问题、困难</a:t>
                      </a:r>
                      <a:endParaRPr lang="zh-CN" sz="1050" kern="100" dirty="0">
                        <a:effectLst/>
                      </a:endParaRPr>
                    </a:p>
                    <a:p>
                      <a:pPr algn="just">
                        <a:lnSpc>
                          <a:spcPct val="150000"/>
                        </a:lnSpc>
                      </a:pPr>
                      <a:r>
                        <a:rPr lang="zh-CN" sz="900" kern="100" dirty="0">
                          <a:effectLst/>
                        </a:rPr>
                        <a:t>及对教师的建议、要求：</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zh-CN" sz="900" kern="100" dirty="0">
                          <a:effectLst/>
                        </a:rPr>
                        <a:t>家长签名</a:t>
                      </a:r>
                      <a:r>
                        <a:rPr lang="en-US" sz="900" u="sng" kern="100" dirty="0">
                          <a:effectLst/>
                        </a:rPr>
                        <a:t>            </a:t>
                      </a:r>
                      <a:r>
                        <a:rPr lang="zh-CN" sz="900" kern="100" dirty="0">
                          <a:effectLst/>
                        </a:rPr>
                        <a:t>日期</a:t>
                      </a:r>
                      <a:r>
                        <a:rPr lang="en-US" sz="900" u="sng" kern="100" dirty="0">
                          <a:effectLst/>
                        </a:rPr>
                        <a:t>             </a:t>
                      </a: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endParaRPr>
                    </a:p>
                    <a:p>
                      <a:pPr algn="just">
                        <a:lnSpc>
                          <a:spcPct val="150000"/>
                        </a:lnSpc>
                      </a:pPr>
                      <a:r>
                        <a:rPr lang="en-US" sz="90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147367913"/>
                  </a:ext>
                </a:extLst>
              </a:tr>
            </a:tbl>
          </a:graphicData>
        </a:graphic>
      </p:graphicFrame>
      <p:sp>
        <p:nvSpPr>
          <p:cNvPr id="7" name="Rectangle 2">
            <a:extLst>
              <a:ext uri="{FF2B5EF4-FFF2-40B4-BE49-F238E27FC236}">
                <a16:creationId xmlns:a16="http://schemas.microsoft.com/office/drawing/2014/main" id="{B4E7DB30-E725-33DA-3DDF-DD1173BF32DD}"/>
              </a:ext>
            </a:extLst>
          </p:cNvPr>
          <p:cNvSpPr>
            <a:spLocks noChangeArrowheads="1"/>
          </p:cNvSpPr>
          <p:nvPr/>
        </p:nvSpPr>
        <p:spPr bwMode="auto">
          <a:xfrm>
            <a:off x="4457700" y="19969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幼儿姓名</a:t>
            </a:r>
            <a:r>
              <a:rPr kumimoji="0" lang="zh-CN" altLang="en-US" sz="900" b="0" i="0" u="sng"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9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班级</a:t>
            </a:r>
            <a:r>
              <a:rPr kumimoji="0" lang="zh-CN" altLang="en-US" sz="900" b="0" i="0" u="sng"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345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728F3-FA6B-2D9F-AAE9-4C02AC0DCC1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7D721DD-DCF7-2969-F5F9-CDB03EB78225}"/>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27B6B754-A983-05B8-5F61-7D5617FDFCB4}"/>
              </a:ext>
            </a:extLst>
          </p:cNvPr>
          <p:cNvSpPr>
            <a:spLocks noGrp="1"/>
          </p:cNvSpPr>
          <p:nvPr>
            <p:ph idx="1"/>
          </p:nvPr>
        </p:nvSpPr>
        <p:spPr/>
        <p:txBody>
          <a:bodyPr>
            <a:normAutofit/>
          </a:bodyPr>
          <a:lstStyle/>
          <a:p>
            <a:pPr marL="0" indent="0">
              <a:buNone/>
            </a:pPr>
            <a:r>
              <a:rPr lang="zh-CN" altLang="en-US" dirty="0"/>
              <a:t>幼儿园与家长的关系是幼儿园管理工作的有机组成部分。家长兼为幼儿园的服务对象和教育合作者，是幼儿园的首要公众。幼儿园的家长工作对于实现教育目标，教育好儿童和办好幼儿园十分重要。</a:t>
            </a:r>
          </a:p>
        </p:txBody>
      </p:sp>
    </p:spTree>
    <p:extLst>
      <p:ext uri="{BB962C8B-B14F-4D97-AF65-F5344CB8AC3E}">
        <p14:creationId xmlns:p14="http://schemas.microsoft.com/office/powerpoint/2010/main" val="1777091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7AD-AE0A-90C1-47E5-B11E786F05E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0564F1-7291-86AB-A2B6-FBDC0FEB76A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E58DD2EF-5B00-4445-02DB-9E4634BA4F4C}"/>
              </a:ext>
            </a:extLst>
          </p:cNvPr>
          <p:cNvSpPr>
            <a:spLocks noGrp="1"/>
          </p:cNvSpPr>
          <p:nvPr>
            <p:ph idx="1"/>
          </p:nvPr>
        </p:nvSpPr>
        <p:spPr/>
        <p:txBody>
          <a:bodyPr>
            <a:normAutofit/>
          </a:bodyPr>
          <a:lstStyle/>
          <a:p>
            <a:pPr marL="0" indent="0">
              <a:buNone/>
            </a:pPr>
            <a:r>
              <a:rPr lang="en-US" altLang="zh-CN" dirty="0"/>
              <a:t>2</a:t>
            </a:r>
            <a:r>
              <a:rPr lang="zh-CN" altLang="en-US" dirty="0"/>
              <a:t>．家长宣传页和家长园地</a:t>
            </a:r>
          </a:p>
          <a:p>
            <a:pPr marL="0" indent="0">
              <a:buNone/>
            </a:pPr>
            <a:r>
              <a:rPr lang="zh-CN" altLang="en-US" dirty="0"/>
              <a:t>幼儿园的家长工作应当从家长选择幼儿园或是从家长送孩子来园的第一天开始。幼儿园必须重视对家长的接待工作，可以向每一位家长发放宣传页或“家长须知”，这是向家长说明幼儿园理念与教育目标，争取对方认同并求得共识，同时也是树立幼儿园形象的重要契机法。</a:t>
            </a:r>
          </a:p>
        </p:txBody>
      </p:sp>
    </p:spTree>
    <p:extLst>
      <p:ext uri="{BB962C8B-B14F-4D97-AF65-F5344CB8AC3E}">
        <p14:creationId xmlns:p14="http://schemas.microsoft.com/office/powerpoint/2010/main" val="355639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2AB8F-A873-77B0-D0D6-994AE2D3D2F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30DD769-3AB1-B92A-54D5-4D665F259A0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D528921-EF3D-15C9-2A50-517ACD71323E}"/>
              </a:ext>
            </a:extLst>
          </p:cNvPr>
          <p:cNvSpPr>
            <a:spLocks noGrp="1"/>
          </p:cNvSpPr>
          <p:nvPr>
            <p:ph idx="1"/>
          </p:nvPr>
        </p:nvSpPr>
        <p:spPr/>
        <p:txBody>
          <a:bodyPr>
            <a:normAutofit/>
          </a:bodyPr>
          <a:lstStyle/>
          <a:p>
            <a:pPr marL="0" indent="0">
              <a:buNone/>
            </a:pPr>
            <a:r>
              <a:rPr lang="zh-CN" altLang="en-US" dirty="0"/>
              <a:t>宣传页或“家长须知”的编制要尽量节省成本，可以采取折页的形式，以简明的文字说明幼儿园的一些基本教育措施，以及要求家庭关注与协作配合的方面。</a:t>
            </a:r>
          </a:p>
        </p:txBody>
      </p:sp>
    </p:spTree>
    <p:extLst>
      <p:ext uri="{BB962C8B-B14F-4D97-AF65-F5344CB8AC3E}">
        <p14:creationId xmlns:p14="http://schemas.microsoft.com/office/powerpoint/2010/main" val="2732598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72457-5530-465D-B50B-BA04D86D311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87548D4-73FE-8A6C-C21B-7B26ECC1D3A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7F46B182-015F-D1AC-5BBC-1634A774ECD8}"/>
              </a:ext>
            </a:extLst>
          </p:cNvPr>
          <p:cNvSpPr>
            <a:spLocks noGrp="1"/>
          </p:cNvSpPr>
          <p:nvPr>
            <p:ph idx="1"/>
          </p:nvPr>
        </p:nvSpPr>
        <p:spPr/>
        <p:txBody>
          <a:bodyPr>
            <a:normAutofit/>
          </a:bodyPr>
          <a:lstStyle/>
          <a:p>
            <a:pPr marL="0" indent="0">
              <a:buNone/>
            </a:pPr>
            <a:r>
              <a:rPr lang="zh-CN" altLang="en-US" dirty="0"/>
              <a:t>如，如何配合幼儿园为孩子准备好必要物品，如何帮助孩子适应新环境，接送幼儿的注意事项，以及幼儿幼儿园的方位路线，缴费时间、方式，集体教养机构的健康保健要求等。也可以加一点插图，以达到让家长一目了然，尽量与园方配合即可。</a:t>
            </a:r>
          </a:p>
        </p:txBody>
      </p:sp>
    </p:spTree>
    <p:extLst>
      <p:ext uri="{BB962C8B-B14F-4D97-AF65-F5344CB8AC3E}">
        <p14:creationId xmlns:p14="http://schemas.microsoft.com/office/powerpoint/2010/main" val="21048688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719FC-1611-3E14-2039-122ABA0DA3D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8E9A782-419E-B48C-97A5-A28B78CDA6F4}"/>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2BDD94B-D4D2-6063-6D5F-4C965706A2C1}"/>
              </a:ext>
            </a:extLst>
          </p:cNvPr>
          <p:cNvSpPr>
            <a:spLocks noGrp="1"/>
          </p:cNvSpPr>
          <p:nvPr>
            <p:ph idx="1"/>
          </p:nvPr>
        </p:nvSpPr>
        <p:spPr/>
        <p:txBody>
          <a:bodyPr>
            <a:normAutofit/>
          </a:bodyPr>
          <a:lstStyle/>
          <a:p>
            <a:pPr marL="0" indent="0">
              <a:buNone/>
            </a:pPr>
            <a:r>
              <a:rPr lang="zh-CN" altLang="en-US" dirty="0"/>
              <a:t>幼儿园可以以全园或是班级为单位开辟家长园地，或黑板报等，随时通告消息、信息，定期宣传科学的保教知识，开展家教经验交流等。如，向家长介绍幼儿园或班级教育计划、活动安排，结合各月重点针对家教中存在的一些带有普遍性的问题，宣传科学育儿知识，指导方法，介绍家教经验，对开展家庭亲子游戏活动提出建议等。</a:t>
            </a:r>
          </a:p>
        </p:txBody>
      </p:sp>
    </p:spTree>
    <p:extLst>
      <p:ext uri="{BB962C8B-B14F-4D97-AF65-F5344CB8AC3E}">
        <p14:creationId xmlns:p14="http://schemas.microsoft.com/office/powerpoint/2010/main" val="1085233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E309-C5C0-D8C1-0397-65DC0EE96A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4B35C85-4788-4E60-5BC9-667CF5659F2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EAE5193-D62B-B9AC-0D70-8F72F83C08B9}"/>
              </a:ext>
            </a:extLst>
          </p:cNvPr>
          <p:cNvSpPr>
            <a:spLocks noGrp="1"/>
          </p:cNvSpPr>
          <p:nvPr>
            <p:ph idx="1"/>
          </p:nvPr>
        </p:nvSpPr>
        <p:spPr/>
        <p:txBody>
          <a:bodyPr>
            <a:normAutofit/>
          </a:bodyPr>
          <a:lstStyle/>
          <a:p>
            <a:pPr marL="0" indent="0">
              <a:buNone/>
            </a:pPr>
            <a:r>
              <a:rPr lang="zh-CN" altLang="en-US" dirty="0"/>
              <a:t>有条件的幼儿园还可以根据需要印发一些文字材料或办简报等，运用传播媒介，积极宣传，引导家庭教育科学化。</a:t>
            </a:r>
            <a:endParaRPr lang="en-US" altLang="zh-CN" dirty="0"/>
          </a:p>
          <a:p>
            <a:pPr marL="0" indent="0">
              <a:buNone/>
            </a:pPr>
            <a:r>
              <a:rPr lang="zh-CN" altLang="en-US" dirty="0"/>
              <a:t>家长园地也可以有针对性地进行。比如，有的幼儿园有专门的保健园地，针对有关幼儿龋齿或肥胖等问题展开宣传咨询和探讨。</a:t>
            </a:r>
          </a:p>
        </p:txBody>
      </p:sp>
    </p:spTree>
    <p:extLst>
      <p:ext uri="{BB962C8B-B14F-4D97-AF65-F5344CB8AC3E}">
        <p14:creationId xmlns:p14="http://schemas.microsoft.com/office/powerpoint/2010/main" val="36045128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775DF-903F-4CFA-2B9B-4040DE2389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7BF5FC-C4AA-44FA-EC38-D5BA82A579A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09CBEC8B-3401-52EB-3A27-96F1270E2C14}"/>
              </a:ext>
            </a:extLst>
          </p:cNvPr>
          <p:cNvSpPr>
            <a:spLocks noGrp="1"/>
          </p:cNvSpPr>
          <p:nvPr>
            <p:ph idx="1"/>
          </p:nvPr>
        </p:nvSpPr>
        <p:spPr/>
        <p:txBody>
          <a:bodyPr>
            <a:normAutofit/>
          </a:bodyPr>
          <a:lstStyle/>
          <a:p>
            <a:pPr marL="0" indent="0">
              <a:buNone/>
            </a:pPr>
            <a:r>
              <a:rPr lang="en-US" altLang="zh-CN" dirty="0"/>
              <a:t>3. </a:t>
            </a:r>
            <a:r>
              <a:rPr lang="zh-CN" altLang="en-US" dirty="0"/>
              <a:t>家访</a:t>
            </a:r>
          </a:p>
          <a:p>
            <a:pPr marL="0" indent="0">
              <a:buNone/>
            </a:pPr>
            <a:r>
              <a:rPr lang="zh-CN" altLang="en-US" dirty="0"/>
              <a:t>幼儿园应要求教师有计划地对全体幼儿及家长进行家访。家访一般安排在学期初或学期末，主要是为了了解幼儿家庭环境和家庭教育状况，密切教师与家长之间的联系，并在教育方法等方面给予具体建议或共商有针对性的个别教育对策。</a:t>
            </a:r>
          </a:p>
        </p:txBody>
      </p:sp>
    </p:spTree>
    <p:extLst>
      <p:ext uri="{BB962C8B-B14F-4D97-AF65-F5344CB8AC3E}">
        <p14:creationId xmlns:p14="http://schemas.microsoft.com/office/powerpoint/2010/main" val="69039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13800-ED09-AC5A-8A6C-ABF3EA5EB8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E793D35-F96B-E970-A813-D9457658257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B921BBF-E7E4-921A-548E-62B6D5DB5D96}"/>
              </a:ext>
            </a:extLst>
          </p:cNvPr>
          <p:cNvSpPr>
            <a:spLocks noGrp="1"/>
          </p:cNvSpPr>
          <p:nvPr>
            <p:ph idx="1"/>
          </p:nvPr>
        </p:nvSpPr>
        <p:spPr/>
        <p:txBody>
          <a:bodyPr>
            <a:normAutofit/>
          </a:bodyPr>
          <a:lstStyle/>
          <a:p>
            <a:pPr marL="0" indent="0">
              <a:buNone/>
            </a:pPr>
            <a:r>
              <a:rPr lang="zh-CN" altLang="en-US" dirty="0"/>
              <a:t>家访还可使教师了解幼儿在家中的表现等。幼儿入园前进行家访十分重要，可以取得家长配合，使幼儿和教师初步建立信任关系，有益于帮助幼儿尽快实现从家庭到幼儿园的过渡与适应，也使得家长安心。</a:t>
            </a:r>
          </a:p>
        </p:txBody>
      </p:sp>
    </p:spTree>
    <p:extLst>
      <p:ext uri="{BB962C8B-B14F-4D97-AF65-F5344CB8AC3E}">
        <p14:creationId xmlns:p14="http://schemas.microsoft.com/office/powerpoint/2010/main" val="12070571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9EDA8-EAAE-1D7B-715B-6575956C875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B687285-0347-5B53-C742-8051F0705BD8}"/>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64EA31C-4762-720E-EBAB-3D998014479B}"/>
              </a:ext>
            </a:extLst>
          </p:cNvPr>
          <p:cNvSpPr>
            <a:spLocks noGrp="1"/>
          </p:cNvSpPr>
          <p:nvPr>
            <p:ph idx="1"/>
          </p:nvPr>
        </p:nvSpPr>
        <p:spPr/>
        <p:txBody>
          <a:bodyPr>
            <a:normAutofit/>
          </a:bodyPr>
          <a:lstStyle/>
          <a:p>
            <a:pPr marL="0" indent="0">
              <a:buNone/>
            </a:pPr>
            <a:r>
              <a:rPr lang="en-US" altLang="zh-CN" dirty="0"/>
              <a:t>4. </a:t>
            </a:r>
            <a:r>
              <a:rPr lang="zh-CN" altLang="en-US" dirty="0"/>
              <a:t>召开家长会</a:t>
            </a:r>
          </a:p>
          <a:p>
            <a:pPr marL="0" indent="0">
              <a:buNone/>
            </a:pPr>
            <a:r>
              <a:rPr lang="zh-CN" altLang="en-US" dirty="0"/>
              <a:t>家长会是一种重要的家长工作形式。可以在全园或以班级为单位召开家长会，必要时也可将二者结合进行。可以在学期初、末，或是依据需要和计划召开家长会，报告幼儿园或班级工作情况，提出一般性教育要求，回答家长普遍关心的问题。</a:t>
            </a:r>
          </a:p>
        </p:txBody>
      </p:sp>
    </p:spTree>
    <p:extLst>
      <p:ext uri="{BB962C8B-B14F-4D97-AF65-F5344CB8AC3E}">
        <p14:creationId xmlns:p14="http://schemas.microsoft.com/office/powerpoint/2010/main" val="3338863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62F2-205D-F622-647E-D6935F06623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4EFC331-6369-9425-E9E9-9104D10EF5A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ADBA231-ED6B-66CA-538E-021AD4775CC0}"/>
              </a:ext>
            </a:extLst>
          </p:cNvPr>
          <p:cNvSpPr>
            <a:spLocks noGrp="1"/>
          </p:cNvSpPr>
          <p:nvPr>
            <p:ph idx="1"/>
          </p:nvPr>
        </p:nvSpPr>
        <p:spPr/>
        <p:txBody>
          <a:bodyPr>
            <a:normAutofit/>
          </a:bodyPr>
          <a:lstStyle/>
          <a:p>
            <a:pPr marL="0" indent="0">
              <a:buNone/>
            </a:pPr>
            <a:r>
              <a:rPr lang="zh-CN" altLang="en-US" dirty="0"/>
              <a:t>也可以通过家长会，有针对性地征求家长意见，了解他们的需要与要求，改进服务；或是使家长了解幼儿园、班级面临的实际问题与困难，取得家长的理解、协助和支持。还可以利用家长会的契机，探讨育儿问题，分享经验，共同学习。</a:t>
            </a:r>
          </a:p>
        </p:txBody>
      </p:sp>
    </p:spTree>
    <p:extLst>
      <p:ext uri="{BB962C8B-B14F-4D97-AF65-F5344CB8AC3E}">
        <p14:creationId xmlns:p14="http://schemas.microsoft.com/office/powerpoint/2010/main" val="41222101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31E5B-9599-423C-8CA8-E17153BF944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3AFE79F-1A57-835E-9CD8-17EDB6ECDF63}"/>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D796511-844C-6B4F-3293-6E4269BA48A7}"/>
              </a:ext>
            </a:extLst>
          </p:cNvPr>
          <p:cNvSpPr>
            <a:spLocks noGrp="1"/>
          </p:cNvSpPr>
          <p:nvPr>
            <p:ph idx="1"/>
          </p:nvPr>
        </p:nvSpPr>
        <p:spPr/>
        <p:txBody>
          <a:bodyPr>
            <a:normAutofit/>
          </a:bodyPr>
          <a:lstStyle/>
          <a:p>
            <a:pPr marL="0" indent="0">
              <a:buNone/>
            </a:pPr>
            <a:r>
              <a:rPr lang="en-US" altLang="zh-CN" dirty="0"/>
              <a:t>5</a:t>
            </a:r>
            <a:r>
              <a:rPr lang="zh-CN" altLang="en-US" dirty="0"/>
              <a:t>．举办家长开放日等活动</a:t>
            </a:r>
          </a:p>
          <a:p>
            <a:pPr marL="0" indent="0">
              <a:buNone/>
            </a:pPr>
            <a:r>
              <a:rPr lang="zh-CN" altLang="en-US" dirty="0"/>
              <a:t>幼儿园可以在节假日或定期举行开放日活动，请家长来园来班，观看或参加活动。如“六一”、新年之际的联欢活动。一些幼儿园请家长参加班上幼儿集体生日庆祝活动，或是举办春季亲子运动会等，这些活动都受到家长欢迎。</a:t>
            </a:r>
          </a:p>
        </p:txBody>
      </p:sp>
    </p:spTree>
    <p:extLst>
      <p:ext uri="{BB962C8B-B14F-4D97-AF65-F5344CB8AC3E}">
        <p14:creationId xmlns:p14="http://schemas.microsoft.com/office/powerpoint/2010/main" val="1042328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650A-61AB-DB62-B778-DA6C3CCBDC6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D555809-D9DA-215F-A6FC-F4F461A536A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269353C-C4C2-9500-6E73-064649402206}"/>
              </a:ext>
            </a:extLst>
          </p:cNvPr>
          <p:cNvSpPr>
            <a:spLocks noGrp="1"/>
          </p:cNvSpPr>
          <p:nvPr>
            <p:ph idx="1"/>
          </p:nvPr>
        </p:nvSpPr>
        <p:spPr/>
        <p:txBody>
          <a:bodyPr>
            <a:normAutofit/>
          </a:bodyPr>
          <a:lstStyle/>
          <a:p>
            <a:pPr marL="0" indent="0">
              <a:buNone/>
            </a:pPr>
            <a:r>
              <a:rPr lang="zh-CN" altLang="en-US" dirty="0"/>
              <a:t>幼儿园作为提供教育服务的社会组织，应将家长工作作为公共关系的一项重要内容，要积极联系交往，主动引导、帮助和影响家长，加强家园一体化建设。</a:t>
            </a:r>
          </a:p>
        </p:txBody>
      </p:sp>
    </p:spTree>
    <p:extLst>
      <p:ext uri="{BB962C8B-B14F-4D97-AF65-F5344CB8AC3E}">
        <p14:creationId xmlns:p14="http://schemas.microsoft.com/office/powerpoint/2010/main" val="8686138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EF699-96A3-8BAC-0A1E-B289B0D03F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B0BC522-01FC-2443-49E1-D890443D7A9B}"/>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B8746E99-C58A-202C-B53E-C3B6194966A9}"/>
              </a:ext>
            </a:extLst>
          </p:cNvPr>
          <p:cNvSpPr>
            <a:spLocks noGrp="1"/>
          </p:cNvSpPr>
          <p:nvPr>
            <p:ph idx="1"/>
          </p:nvPr>
        </p:nvSpPr>
        <p:spPr/>
        <p:txBody>
          <a:bodyPr>
            <a:normAutofit/>
          </a:bodyPr>
          <a:lstStyle/>
          <a:p>
            <a:pPr marL="0" indent="0">
              <a:buNone/>
            </a:pPr>
            <a:r>
              <a:rPr lang="zh-CN" altLang="en-US" dirty="0"/>
              <a:t>开放日的活动可以使家长可以直观地了解幼儿园的教育内容和方法，直接看到幼儿的在园表现，了解教师的工作情况，家长来园观摩并参与活动，有益于增进与教师的相互理解，促进相互配合。家长开放日活动也为扩大幼儿的社会接触提供了机会和条件。</a:t>
            </a:r>
          </a:p>
        </p:txBody>
      </p:sp>
    </p:spTree>
    <p:extLst>
      <p:ext uri="{BB962C8B-B14F-4D97-AF65-F5344CB8AC3E}">
        <p14:creationId xmlns:p14="http://schemas.microsoft.com/office/powerpoint/2010/main" val="3328261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22954-F9F6-BA14-AD39-C4CDAE2996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91B0FB5-D558-D8FA-E75F-81319F2AED3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AD3DE36-F881-0943-DCB2-8534C25D5CDE}"/>
              </a:ext>
            </a:extLst>
          </p:cNvPr>
          <p:cNvSpPr>
            <a:spLocks noGrp="1"/>
          </p:cNvSpPr>
          <p:nvPr>
            <p:ph idx="1"/>
          </p:nvPr>
        </p:nvSpPr>
        <p:spPr/>
        <p:txBody>
          <a:bodyPr>
            <a:normAutofit/>
          </a:bodyPr>
          <a:lstStyle/>
          <a:p>
            <a:pPr marL="0" indent="0">
              <a:buNone/>
            </a:pPr>
            <a:r>
              <a:rPr lang="zh-CN" altLang="en-US" dirty="0"/>
              <a:t>除了让家长来园参加活动，还可以举办亲子春游远足等活动，通过这些活动的开展，增进接触和联系，拉近家园双方的关系，从而为孩子的教育奠定共同认识与合作的基础。</a:t>
            </a:r>
          </a:p>
        </p:txBody>
      </p:sp>
    </p:spTree>
    <p:extLst>
      <p:ext uri="{BB962C8B-B14F-4D97-AF65-F5344CB8AC3E}">
        <p14:creationId xmlns:p14="http://schemas.microsoft.com/office/powerpoint/2010/main" val="2785146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E9D51-457C-E619-3603-FC36EC1E1BE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DC834C7-D661-1151-CE3F-979F3B218D6C}"/>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58234492-4EF2-98F4-58A0-6E53B242F2B3}"/>
              </a:ext>
            </a:extLst>
          </p:cNvPr>
          <p:cNvSpPr>
            <a:spLocks noGrp="1"/>
          </p:cNvSpPr>
          <p:nvPr>
            <p:ph idx="1"/>
          </p:nvPr>
        </p:nvSpPr>
        <p:spPr/>
        <p:txBody>
          <a:bodyPr>
            <a:normAutofit/>
          </a:bodyPr>
          <a:lstStyle/>
          <a:p>
            <a:pPr marL="0" indent="0">
              <a:buNone/>
            </a:pPr>
            <a:r>
              <a:rPr lang="en-US" altLang="zh-CN" dirty="0"/>
              <a:t>6.</a:t>
            </a:r>
            <a:r>
              <a:rPr lang="zh-CN" altLang="en-US" dirty="0"/>
              <a:t>家长参与活动</a:t>
            </a:r>
          </a:p>
          <a:p>
            <a:pPr marL="0" indent="0">
              <a:buNone/>
            </a:pPr>
            <a:r>
              <a:rPr lang="zh-CN" altLang="en-US" dirty="0"/>
              <a:t>   一些地方的幼儿园开展“家长参与”活动的经验值得借鉴。即，邀请家长参与园内的教育教学活动，充当保教助理或协助其他工作。这种家长工作形式不仅可以密切幼儿园与家长之间的关系，使教师与参加活动的家长增加接触，相互交流教养幼儿的知识经验，还可以增加幼儿园的人力资源。</a:t>
            </a:r>
          </a:p>
        </p:txBody>
      </p:sp>
    </p:spTree>
    <p:extLst>
      <p:ext uri="{BB962C8B-B14F-4D97-AF65-F5344CB8AC3E}">
        <p14:creationId xmlns:p14="http://schemas.microsoft.com/office/powerpoint/2010/main" val="35492165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44254-BBBF-4045-397E-2E35752BAB9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6F99A78-374F-FEB9-2A98-BD5033575D10}"/>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EFD357F-CE42-9C97-6C52-28ED84EA50AE}"/>
              </a:ext>
            </a:extLst>
          </p:cNvPr>
          <p:cNvSpPr>
            <a:spLocks noGrp="1"/>
          </p:cNvSpPr>
          <p:nvPr>
            <p:ph idx="1"/>
          </p:nvPr>
        </p:nvSpPr>
        <p:spPr/>
        <p:txBody>
          <a:bodyPr>
            <a:normAutofit/>
          </a:bodyPr>
          <a:lstStyle/>
          <a:p>
            <a:pPr marL="0" indent="0">
              <a:buNone/>
            </a:pPr>
            <a:r>
              <a:rPr lang="zh-CN" altLang="en-US" dirty="0"/>
              <a:t>当然，家长参与最重要的目的在于家园协作形成教育合力，促进幼儿成长。</a:t>
            </a:r>
            <a:endParaRPr lang="en-US" altLang="zh-CN" dirty="0"/>
          </a:p>
          <a:p>
            <a:pPr marL="0" indent="0">
              <a:buNone/>
            </a:pPr>
            <a:r>
              <a:rPr lang="zh-CN" altLang="en-US" dirty="0"/>
              <a:t>幼儿园可以根据实际情况请家长担任定时的保教助理，参与保教活动；或是请家长就自己的专长，在某一特定的时间协助幼儿园做相应工作，如维修设备、制作教具、摄影等。</a:t>
            </a:r>
          </a:p>
        </p:txBody>
      </p:sp>
    </p:spTree>
    <p:extLst>
      <p:ext uri="{BB962C8B-B14F-4D97-AF65-F5344CB8AC3E}">
        <p14:creationId xmlns:p14="http://schemas.microsoft.com/office/powerpoint/2010/main" val="25842837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B12C1-8C35-5012-2BA9-65C01986F53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96F91AC-0A42-8E07-A5B3-35DD6F9596C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85CB2BF-34F4-9465-DA91-9490E2AC64CF}"/>
              </a:ext>
            </a:extLst>
          </p:cNvPr>
          <p:cNvSpPr>
            <a:spLocks noGrp="1"/>
          </p:cNvSpPr>
          <p:nvPr>
            <p:ph idx="1"/>
          </p:nvPr>
        </p:nvSpPr>
        <p:spPr/>
        <p:txBody>
          <a:bodyPr>
            <a:normAutofit/>
          </a:bodyPr>
          <a:lstStyle/>
          <a:p>
            <a:pPr marL="0" indent="0">
              <a:buNone/>
            </a:pPr>
            <a:r>
              <a:rPr lang="zh-CN" altLang="en-US" dirty="0"/>
              <a:t>近年的一项小范围调查表明，家长有较高参与幼儿园教育的积极性，家长中愿意担当教师助手的达到</a:t>
            </a:r>
            <a:r>
              <a:rPr lang="en-US" altLang="zh-CN" dirty="0"/>
              <a:t>60%</a:t>
            </a:r>
            <a:r>
              <a:rPr lang="zh-CN" altLang="en-US" dirty="0"/>
              <a:t>以上。因此，如何有效地开展家长工作，在发挥家长资源作用的同时，引导和帮助他们，值得认真实践和探索。</a:t>
            </a:r>
          </a:p>
        </p:txBody>
      </p:sp>
    </p:spTree>
    <p:extLst>
      <p:ext uri="{BB962C8B-B14F-4D97-AF65-F5344CB8AC3E}">
        <p14:creationId xmlns:p14="http://schemas.microsoft.com/office/powerpoint/2010/main" val="22114765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8729C-28D6-BF2F-765B-EFFF3387DE8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61AB369-3195-139D-FFDA-C5B72AAD3514}"/>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AA6336F-CFAF-50D4-1EC0-CB3DA9CE84E4}"/>
              </a:ext>
            </a:extLst>
          </p:cNvPr>
          <p:cNvSpPr>
            <a:spLocks noGrp="1"/>
          </p:cNvSpPr>
          <p:nvPr>
            <p:ph idx="1"/>
          </p:nvPr>
        </p:nvSpPr>
        <p:spPr/>
        <p:txBody>
          <a:bodyPr>
            <a:normAutofit/>
          </a:bodyPr>
          <a:lstStyle/>
          <a:p>
            <a:pPr marL="0" indent="0">
              <a:buNone/>
            </a:pPr>
            <a:r>
              <a:rPr lang="zh-CN" altLang="en-US" dirty="0"/>
              <a:t>幼儿园可以在开学初，向家长发放问卷，征求他们对参与幼儿园工作的意向。收回问卷后，将愿意参加活动的家长名单列出，将他们很好地组织起来，协助幼儿园做好各项工作。资料</a:t>
            </a:r>
            <a:r>
              <a:rPr lang="en-US" altLang="zh-CN" dirty="0"/>
              <a:t>9-1</a:t>
            </a:r>
            <a:r>
              <a:rPr lang="zh-CN" altLang="en-US" dirty="0"/>
              <a:t>是家长参与幼儿园活动意向问卷调查的实例①，供读者参考。</a:t>
            </a:r>
          </a:p>
        </p:txBody>
      </p:sp>
    </p:spTree>
    <p:extLst>
      <p:ext uri="{BB962C8B-B14F-4D97-AF65-F5344CB8AC3E}">
        <p14:creationId xmlns:p14="http://schemas.microsoft.com/office/powerpoint/2010/main" val="2170688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518D5-8FF7-165E-ED0F-C6C59BC2890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E28705B-5548-B241-0C43-9B97D9644C6B}"/>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D762352-1773-9909-CF64-5C7639E40791}"/>
              </a:ext>
            </a:extLst>
          </p:cNvPr>
          <p:cNvSpPr>
            <a:spLocks noGrp="1"/>
          </p:cNvSpPr>
          <p:nvPr>
            <p:ph idx="1"/>
          </p:nvPr>
        </p:nvSpPr>
        <p:spPr/>
        <p:txBody>
          <a:bodyPr>
            <a:normAutofit fontScale="92500" lnSpcReduction="20000"/>
          </a:bodyPr>
          <a:lstStyle/>
          <a:p>
            <a:pPr marL="0" indent="0">
              <a:buNone/>
            </a:pPr>
            <a:r>
              <a:rPr lang="zh-CN" altLang="en-US" dirty="0"/>
              <a:t>资料</a:t>
            </a:r>
            <a:r>
              <a:rPr lang="en-US" altLang="zh-CN" dirty="0"/>
              <a:t>9-1</a:t>
            </a:r>
          </a:p>
          <a:p>
            <a:pPr marL="0" indent="0">
              <a:buNone/>
            </a:pPr>
            <a:r>
              <a:rPr lang="zh-CN" altLang="en-US" dirty="0"/>
              <a:t>家长参与幼儿园活动意向调查</a:t>
            </a:r>
          </a:p>
          <a:p>
            <a:pPr marL="0" indent="0">
              <a:buNone/>
            </a:pPr>
            <a:r>
              <a:rPr lang="zh-CN" altLang="en-US" dirty="0"/>
              <a:t>亲爱的家长：</a:t>
            </a:r>
          </a:p>
          <a:p>
            <a:pPr marL="0" indent="0">
              <a:buNone/>
            </a:pPr>
            <a:r>
              <a:rPr lang="zh-CN" altLang="en-US" dirty="0"/>
              <a:t>您好！</a:t>
            </a:r>
            <a:endParaRPr lang="en-US" altLang="zh-CN" dirty="0"/>
          </a:p>
          <a:p>
            <a:pPr marL="0" indent="0">
              <a:buNone/>
            </a:pPr>
            <a:r>
              <a:rPr lang="zh-CN" altLang="en-US" dirty="0"/>
              <a:t>这个学期，幼儿园为孩子们设计安排了丰富的活动内容，希望您帮助我们共同完成。以下是一些需要协助的项目，如果您愿意，请在您有兴趣的项目前打√，并写下您认为最恰当的时间。欢迎您踊跃参加！</a:t>
            </a:r>
          </a:p>
        </p:txBody>
      </p:sp>
    </p:spTree>
    <p:extLst>
      <p:ext uri="{BB962C8B-B14F-4D97-AF65-F5344CB8AC3E}">
        <p14:creationId xmlns:p14="http://schemas.microsoft.com/office/powerpoint/2010/main" val="14642355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B5F96-C7C9-EDEE-0FD0-F0C8EE8A2CF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A7D8D86-D710-A944-4830-B5BBDE879402}"/>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EDA7807E-9011-DD74-100F-945B6BD6EF50}"/>
              </a:ext>
            </a:extLst>
          </p:cNvPr>
          <p:cNvSpPr>
            <a:spLocks noGrp="1"/>
          </p:cNvSpPr>
          <p:nvPr>
            <p:ph idx="1"/>
          </p:nvPr>
        </p:nvSpPr>
        <p:spPr>
          <a:xfrm>
            <a:off x="440703" y="1145864"/>
            <a:ext cx="5286328" cy="734224"/>
          </a:xfrm>
        </p:spPr>
        <p:txBody>
          <a:bodyPr>
            <a:normAutofit/>
          </a:bodyPr>
          <a:lstStyle/>
          <a:p>
            <a:pPr marL="0" indent="0">
              <a:buNone/>
            </a:pPr>
            <a:r>
              <a:rPr lang="zh-CN" altLang="en-US" sz="2400" dirty="0"/>
              <a:t>家长参与幼儿园活动意向调查表</a:t>
            </a:r>
          </a:p>
        </p:txBody>
      </p:sp>
      <p:pic>
        <p:nvPicPr>
          <p:cNvPr id="5122" name="Picture 2">
            <a:extLst>
              <a:ext uri="{FF2B5EF4-FFF2-40B4-BE49-F238E27FC236}">
                <a16:creationId xmlns:a16="http://schemas.microsoft.com/office/drawing/2014/main" id="{B2765D2D-9F33-EECE-4A7B-C9ABE83BAEB6}"/>
              </a:ext>
            </a:extLst>
          </p:cNvPr>
          <p:cNvPicPr>
            <a:picLocks noChangeArrowheads="1"/>
          </p:cNvPicPr>
          <p:nvPr/>
        </p:nvPicPr>
        <p:blipFill>
          <a:blip r:embed="rId2">
            <a:extLst>
              <a:ext uri="{28A0092B-C50C-407E-A947-70E740481C1C}">
                <a14:useLocalDpi xmlns:a14="http://schemas.microsoft.com/office/drawing/2010/main" val="0"/>
              </a:ext>
            </a:extLst>
          </a:blip>
          <a:srcRect t="6656"/>
          <a:stretch>
            <a:fillRect/>
          </a:stretch>
        </p:blipFill>
        <p:spPr bwMode="auto">
          <a:xfrm>
            <a:off x="4109954" y="1831493"/>
            <a:ext cx="5286328" cy="454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3828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9457-17DB-8A32-DB76-E60879A3A7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E8829F5-D33F-376C-1125-57049A8661E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D912E2D8-4F4B-67FC-168F-3F3A23616D28}"/>
              </a:ext>
            </a:extLst>
          </p:cNvPr>
          <p:cNvSpPr>
            <a:spLocks noGrp="1"/>
          </p:cNvSpPr>
          <p:nvPr>
            <p:ph idx="1"/>
          </p:nvPr>
        </p:nvSpPr>
        <p:spPr/>
        <p:txBody>
          <a:bodyPr>
            <a:normAutofit/>
          </a:bodyPr>
          <a:lstStyle/>
          <a:p>
            <a:pPr marL="0" indent="0">
              <a:buNone/>
            </a:pPr>
            <a:r>
              <a:rPr lang="en-US" altLang="zh-CN" dirty="0"/>
              <a:t>7.</a:t>
            </a:r>
            <a:r>
              <a:rPr lang="zh-CN" altLang="en-US" dirty="0"/>
              <a:t>建立家长委员会及开办家长学校</a:t>
            </a:r>
          </a:p>
          <a:p>
            <a:pPr marL="0" indent="0">
              <a:buNone/>
            </a:pPr>
            <a:r>
              <a:rPr lang="zh-CN" altLang="en-US" dirty="0"/>
              <a:t>幼儿园可以建立家长委员会，或成立家长俱乐部，发挥家长组织以及家长之间的相互影响作用，调动广大家长的积极性，参与到幼儿的教育与幼儿园管理工作中来。组织的力量总是大于个人的力量，因此这方面的工作也非常重要。</a:t>
            </a:r>
          </a:p>
        </p:txBody>
      </p:sp>
    </p:spTree>
    <p:extLst>
      <p:ext uri="{BB962C8B-B14F-4D97-AF65-F5344CB8AC3E}">
        <p14:creationId xmlns:p14="http://schemas.microsoft.com/office/powerpoint/2010/main" val="1137211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02E8F-CF2E-C21E-CB1D-245687534B4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3B25F83-DF63-2F71-82F5-C767706BC87B}"/>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272E6D53-3E05-55E1-7868-AB1FCC349987}"/>
              </a:ext>
            </a:extLst>
          </p:cNvPr>
          <p:cNvSpPr>
            <a:spLocks noGrp="1"/>
          </p:cNvSpPr>
          <p:nvPr>
            <p:ph idx="1"/>
          </p:nvPr>
        </p:nvSpPr>
        <p:spPr/>
        <p:txBody>
          <a:bodyPr>
            <a:normAutofit/>
          </a:bodyPr>
          <a:lstStyle/>
          <a:p>
            <a:pPr marL="0" indent="0">
              <a:buNone/>
            </a:pPr>
            <a:r>
              <a:rPr lang="en-US" altLang="zh-CN" dirty="0"/>
              <a:t>《</a:t>
            </a:r>
            <a:r>
              <a:rPr lang="zh-CN" altLang="en-US" dirty="0"/>
              <a:t>幼儿园工作规程</a:t>
            </a:r>
            <a:r>
              <a:rPr lang="en-US" altLang="zh-CN" dirty="0"/>
              <a:t>》</a:t>
            </a:r>
            <a:r>
              <a:rPr lang="zh-CN" altLang="en-US" dirty="0"/>
              <a:t>第</a:t>
            </a:r>
            <a:r>
              <a:rPr lang="en-US" altLang="zh-CN" dirty="0"/>
              <a:t>54</a:t>
            </a:r>
            <a:r>
              <a:rPr lang="zh-CN" altLang="en-US" dirty="0"/>
              <a:t>条指出，“幼儿园应成立家长委员会”。家长委员会通常是从家长中选派代表组成。作为幼儿园与家长联系的桥梁。一方面可以及时反映家长对幼儿园工作的意见和建议，同时，又可协调家长之间以及家长与幼儿园之间的关系，协助幼儿园做好家长工作。国外的托幼机构比较重视家长工作，要求教师要具有与家长建立积极关系的能力。</a:t>
            </a:r>
          </a:p>
        </p:txBody>
      </p:sp>
    </p:spTree>
    <p:extLst>
      <p:ext uri="{BB962C8B-B14F-4D97-AF65-F5344CB8AC3E}">
        <p14:creationId xmlns:p14="http://schemas.microsoft.com/office/powerpoint/2010/main" val="407780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C394-2DA0-8908-9DBC-91B720E2C9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DBE5145-ED12-A212-3CA5-450A11497025}"/>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341B4B9-342F-95A1-B77D-7873784CD128}"/>
              </a:ext>
            </a:extLst>
          </p:cNvPr>
          <p:cNvSpPr>
            <a:spLocks noGrp="1"/>
          </p:cNvSpPr>
          <p:nvPr>
            <p:ph idx="1"/>
          </p:nvPr>
        </p:nvSpPr>
        <p:spPr/>
        <p:txBody>
          <a:bodyPr>
            <a:normAutofit/>
          </a:bodyPr>
          <a:lstStyle/>
          <a:p>
            <a:pPr marL="0" indent="0">
              <a:buNone/>
            </a:pPr>
            <a:r>
              <a:rPr lang="zh-CN" altLang="en-US" dirty="0"/>
              <a:t>一、幼儿园家长工作的意义</a:t>
            </a:r>
          </a:p>
          <a:p>
            <a:pPr marL="0" indent="0">
              <a:buNone/>
            </a:pPr>
            <a:r>
              <a:rPr lang="zh-CN" altLang="en-US" dirty="0"/>
              <a:t>（一）幼儿园家长工作的含义</a:t>
            </a:r>
          </a:p>
          <a:p>
            <a:pPr marL="0" indent="0">
              <a:buNone/>
            </a:pPr>
            <a:r>
              <a:rPr lang="zh-CN" altLang="en-US" dirty="0"/>
              <a:t>幼儿园的家长工作是指教师或园方与幼儿家长联系沟通，提供育儿支援</a:t>
            </a:r>
            <a:r>
              <a:rPr lang="en-US" altLang="zh-CN" dirty="0"/>
              <a:t>——</a:t>
            </a:r>
            <a:r>
              <a:rPr lang="zh-CN" altLang="en-US" dirty="0"/>
              <a:t>不仅提供保教幼儿的服务，而且在育儿知识方法上给予支持援助，家园双方相互配合协作，共同保育教育好幼儿。相关的概念还有家长参与、亲职教育。</a:t>
            </a:r>
          </a:p>
        </p:txBody>
      </p:sp>
    </p:spTree>
    <p:extLst>
      <p:ext uri="{BB962C8B-B14F-4D97-AF65-F5344CB8AC3E}">
        <p14:creationId xmlns:p14="http://schemas.microsoft.com/office/powerpoint/2010/main" val="23819201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EB8C2-59B7-4366-E069-459491BEBB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77B9432-1D63-9E5B-71E5-957EACE9A012}"/>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432F6D17-7CF5-2B19-7489-E4709357EAF0}"/>
              </a:ext>
            </a:extLst>
          </p:cNvPr>
          <p:cNvSpPr>
            <a:spLocks noGrp="1"/>
          </p:cNvSpPr>
          <p:nvPr>
            <p:ph idx="1"/>
          </p:nvPr>
        </p:nvSpPr>
        <p:spPr/>
        <p:txBody>
          <a:bodyPr>
            <a:normAutofit/>
          </a:bodyPr>
          <a:lstStyle/>
          <a:p>
            <a:pPr marL="0" indent="0">
              <a:buNone/>
            </a:pPr>
            <a:r>
              <a:rPr lang="zh-CN" altLang="en-US" dirty="0"/>
              <a:t>幼儿园要搞好自身的工作必须取得来自家长和社区公众的支持，同时要把服务对象的权益放在重要位置上。家长组织的建立，可以较好地发挥家长作为重要教育力量和教育资源的作用，配合、参与幼儿园的教育与管理，帮助改进幼儿园的工作。家长委员会要注意维护广大家长的权益，并成为民主管理幼儿园的组织。</a:t>
            </a:r>
          </a:p>
        </p:txBody>
      </p:sp>
    </p:spTree>
    <p:extLst>
      <p:ext uri="{BB962C8B-B14F-4D97-AF65-F5344CB8AC3E}">
        <p14:creationId xmlns:p14="http://schemas.microsoft.com/office/powerpoint/2010/main" val="30643986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2B8D-4FF6-EC1E-8C1D-9EE0CBD7DF2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D54D0B-7FA4-F8B7-785A-905E771B8C95}"/>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9FC93F9E-274E-8AEE-3E3D-04434DA7F2A6}"/>
              </a:ext>
            </a:extLst>
          </p:cNvPr>
          <p:cNvSpPr>
            <a:spLocks noGrp="1"/>
          </p:cNvSpPr>
          <p:nvPr>
            <p:ph idx="1"/>
          </p:nvPr>
        </p:nvSpPr>
        <p:spPr/>
        <p:txBody>
          <a:bodyPr>
            <a:normAutofit/>
          </a:bodyPr>
          <a:lstStyle/>
          <a:p>
            <a:pPr marL="0" indent="0">
              <a:buNone/>
            </a:pPr>
            <a:r>
              <a:rPr lang="zh-CN" altLang="en-US" dirty="0"/>
              <a:t>通常是在全园建立家长委员会。在全园家长委员会下，还可以按班级设家长小组或班级家长委员会，负责班级家长联系工作，形成完善的组织网络。家长委员会要与幼儿园共同商议工作计划，并监督检查执行情况，从而参与幼儿园的教育和管理。家长委员会还可以通过参加伙委会、卫委会等组织，对园内各项具体工作发表意见建议，发挥协助和监督作用。</a:t>
            </a:r>
          </a:p>
        </p:txBody>
      </p:sp>
    </p:spTree>
    <p:extLst>
      <p:ext uri="{BB962C8B-B14F-4D97-AF65-F5344CB8AC3E}">
        <p14:creationId xmlns:p14="http://schemas.microsoft.com/office/powerpoint/2010/main" val="4232922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DA953-F6A3-6293-1CFC-2A5FCFCE333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D0F3DF4-542C-CB5A-6395-A32A548ADC31}"/>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FA2EB2DF-83B7-A51E-7D53-B01D48324292}"/>
              </a:ext>
            </a:extLst>
          </p:cNvPr>
          <p:cNvSpPr>
            <a:spLocks noGrp="1"/>
          </p:cNvSpPr>
          <p:nvPr>
            <p:ph idx="1"/>
          </p:nvPr>
        </p:nvSpPr>
        <p:spPr/>
        <p:txBody>
          <a:bodyPr>
            <a:normAutofit/>
          </a:bodyPr>
          <a:lstStyle/>
          <a:p>
            <a:pPr marL="0" indent="0">
              <a:buNone/>
            </a:pPr>
            <a:r>
              <a:rPr lang="zh-CN" altLang="en-US" dirty="0"/>
              <a:t>在园长的协助下，家长委员会可以以自己的名义定期或不定期地举行各种活动，如以全园家委会或班级家长小组的形式召开有关教育问题的研讨活动，或是交流家庭教育的好经验，现身说法，还可以开展推荐好书目或有关科学育儿读书会活动。</a:t>
            </a:r>
          </a:p>
        </p:txBody>
      </p:sp>
    </p:spTree>
    <p:extLst>
      <p:ext uri="{BB962C8B-B14F-4D97-AF65-F5344CB8AC3E}">
        <p14:creationId xmlns:p14="http://schemas.microsoft.com/office/powerpoint/2010/main" val="1229276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1AF0-8BEB-A0C1-9941-6C20393B3AB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5B9B770-85B5-F0F6-9A4F-D909C1856B09}"/>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34CCA797-1622-3E33-9FFE-B7F41FA57A67}"/>
              </a:ext>
            </a:extLst>
          </p:cNvPr>
          <p:cNvSpPr>
            <a:spLocks noGrp="1"/>
          </p:cNvSpPr>
          <p:nvPr>
            <p:ph idx="1"/>
          </p:nvPr>
        </p:nvSpPr>
        <p:spPr/>
        <p:txBody>
          <a:bodyPr>
            <a:normAutofit/>
          </a:bodyPr>
          <a:lstStyle/>
          <a:p>
            <a:pPr marL="0" indent="0">
              <a:buNone/>
            </a:pPr>
            <a:r>
              <a:rPr lang="zh-CN" altLang="en-US" dirty="0"/>
              <a:t>家长委员会还可以组织“家长参与”幼儿园活动，让家长根据各自的意愿或特长，参与幼儿园的教育教学，或是协助幼儿园做相应的工作，如担当保教助理、制作玩教具、维修设备等，组织和利用家长资源，协助幼儿园做好工作。</a:t>
            </a:r>
          </a:p>
        </p:txBody>
      </p:sp>
    </p:spTree>
    <p:extLst>
      <p:ext uri="{BB962C8B-B14F-4D97-AF65-F5344CB8AC3E}">
        <p14:creationId xmlns:p14="http://schemas.microsoft.com/office/powerpoint/2010/main" val="42229238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65DC-0273-9E51-1052-499F8771753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A557E71-61B7-7317-B8BE-D174735B6B8F}"/>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2C9A6C88-A9A1-502E-EEFD-6D570228ED12}"/>
              </a:ext>
            </a:extLst>
          </p:cNvPr>
          <p:cNvSpPr>
            <a:spLocks noGrp="1"/>
          </p:cNvSpPr>
          <p:nvPr>
            <p:ph idx="1"/>
          </p:nvPr>
        </p:nvSpPr>
        <p:spPr/>
        <p:txBody>
          <a:bodyPr>
            <a:normAutofit/>
          </a:bodyPr>
          <a:lstStyle/>
          <a:p>
            <a:pPr marL="0" indent="0">
              <a:buNone/>
            </a:pPr>
            <a:r>
              <a:rPr lang="zh-CN" altLang="en-US" dirty="0"/>
              <a:t>国外托幼机构还有一种有效形式，即建立“家长</a:t>
            </a:r>
            <a:r>
              <a:rPr lang="en-US" altLang="zh-CN" dirty="0"/>
              <a:t>/</a:t>
            </a:r>
            <a:r>
              <a:rPr lang="zh-CN" altLang="en-US" dirty="0"/>
              <a:t>教师协会”，通过开展各种活动，增加教师与家长之间的接触，促进双方的互动和沟通协调，并为家长提供育儿支持，共同搞好对幼儿的教育。下面是请家长评价教师，以便教师更好地改进工作的一份问卷调查表（表</a:t>
            </a:r>
            <a:r>
              <a:rPr lang="en-US" altLang="zh-CN" dirty="0"/>
              <a:t>9-4</a:t>
            </a:r>
            <a:r>
              <a:rPr lang="zh-CN" altLang="en-US" dirty="0"/>
              <a:t>）。</a:t>
            </a:r>
          </a:p>
        </p:txBody>
      </p:sp>
    </p:spTree>
    <p:extLst>
      <p:ext uri="{BB962C8B-B14F-4D97-AF65-F5344CB8AC3E}">
        <p14:creationId xmlns:p14="http://schemas.microsoft.com/office/powerpoint/2010/main" val="3841847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7228-8CFC-7020-8782-20F9CACE62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D66AD67-FE76-26C7-26AB-00CDA70680BD}"/>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1008B6A3-FA6E-8F83-0D93-6E4DAAA1AC45}"/>
              </a:ext>
            </a:extLst>
          </p:cNvPr>
          <p:cNvSpPr>
            <a:spLocks noGrp="1"/>
          </p:cNvSpPr>
          <p:nvPr>
            <p:ph idx="1"/>
          </p:nvPr>
        </p:nvSpPr>
        <p:spPr>
          <a:xfrm>
            <a:off x="488830" y="1221793"/>
            <a:ext cx="3216896" cy="579755"/>
          </a:xfrm>
        </p:spPr>
        <p:txBody>
          <a:bodyPr>
            <a:noAutofit/>
          </a:bodyPr>
          <a:lstStyle/>
          <a:p>
            <a:pPr marL="0" indent="0">
              <a:buNone/>
            </a:pPr>
            <a:r>
              <a:rPr lang="zh-CN" altLang="en-US" sz="2400" dirty="0"/>
              <a:t>表</a:t>
            </a:r>
            <a:r>
              <a:rPr lang="en-US" altLang="zh-CN" sz="2400" dirty="0"/>
              <a:t>9-4  </a:t>
            </a:r>
            <a:r>
              <a:rPr lang="zh-CN" altLang="en-US" sz="2400" dirty="0"/>
              <a:t>幼儿园教师情况调查表（家长问卷）</a:t>
            </a:r>
          </a:p>
        </p:txBody>
      </p:sp>
      <p:pic>
        <p:nvPicPr>
          <p:cNvPr id="6146" name="Picture 2">
            <a:extLst>
              <a:ext uri="{FF2B5EF4-FFF2-40B4-BE49-F238E27FC236}">
                <a16:creationId xmlns:a16="http://schemas.microsoft.com/office/drawing/2014/main" id="{1953EA63-921F-9E89-2D92-2E8D5206AEF4}"/>
              </a:ext>
            </a:extLst>
          </p:cNvPr>
          <p:cNvPicPr>
            <a:picLocks noChangeArrowheads="1"/>
          </p:cNvPicPr>
          <p:nvPr/>
        </p:nvPicPr>
        <p:blipFill>
          <a:blip r:embed="rId3">
            <a:extLst>
              <a:ext uri="{28A0092B-C50C-407E-A947-70E740481C1C}">
                <a14:useLocalDpi xmlns:a14="http://schemas.microsoft.com/office/drawing/2010/main" val="0"/>
              </a:ext>
            </a:extLst>
          </a:blip>
          <a:srcRect t="4469" b="7471"/>
          <a:stretch>
            <a:fillRect/>
          </a:stretch>
        </p:blipFill>
        <p:spPr bwMode="auto">
          <a:xfrm>
            <a:off x="3516398" y="1221793"/>
            <a:ext cx="4600909" cy="522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A2AC98E0-8112-D75C-A284-5C5901C95B9E}"/>
              </a:ext>
            </a:extLst>
          </p:cNvPr>
          <p:cNvSpPr txBox="1"/>
          <p:nvPr/>
        </p:nvSpPr>
        <p:spPr>
          <a:xfrm>
            <a:off x="8117307" y="4558989"/>
            <a:ext cx="3575484" cy="1077218"/>
          </a:xfrm>
          <a:prstGeom prst="rect">
            <a:avLst/>
          </a:prstGeom>
          <a:noFill/>
        </p:spPr>
        <p:txBody>
          <a:bodyPr wrap="square">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资料来源：上海市教育局人事处职改办编《上海市中小学教师任职情况考核评价系统》）</a:t>
            </a:r>
          </a:p>
        </p:txBody>
      </p:sp>
    </p:spTree>
    <p:extLst>
      <p:ext uri="{BB962C8B-B14F-4D97-AF65-F5344CB8AC3E}">
        <p14:creationId xmlns:p14="http://schemas.microsoft.com/office/powerpoint/2010/main" val="29101329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47651-A797-BE02-1E2E-858527F33CB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3370749-1643-7B12-6488-0459107DFAE5}"/>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B8B8C4BD-F815-3EAF-1C39-964232E43C7F}"/>
              </a:ext>
            </a:extLst>
          </p:cNvPr>
          <p:cNvSpPr>
            <a:spLocks noGrp="1"/>
          </p:cNvSpPr>
          <p:nvPr>
            <p:ph idx="1"/>
          </p:nvPr>
        </p:nvSpPr>
        <p:spPr/>
        <p:txBody>
          <a:bodyPr>
            <a:normAutofit/>
          </a:bodyPr>
          <a:lstStyle/>
          <a:p>
            <a:pPr marL="0" indent="0">
              <a:buNone/>
            </a:pPr>
            <a:r>
              <a:rPr lang="zh-CN" altLang="en-US" dirty="0"/>
              <a:t>幼儿园还可以依据需要开办家长学校。家长学校也可以作为幼儿园家长工作的一种形式，意在帮助家长学习科学育儿知识，进行家教咨询和家长培训等。可以按幼儿年龄将家长分班，或是根据家长类型分班，针对不同教育对象或教育者的特点分别进行培训。</a:t>
            </a:r>
          </a:p>
        </p:txBody>
      </p:sp>
    </p:spTree>
    <p:extLst>
      <p:ext uri="{BB962C8B-B14F-4D97-AF65-F5344CB8AC3E}">
        <p14:creationId xmlns:p14="http://schemas.microsoft.com/office/powerpoint/2010/main" val="10692909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467E3-2DD7-7DF0-D328-C195BE73021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7A37358-CA37-BFF4-16A0-5C0E21D3B3DC}"/>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C5D6FD87-A58C-2497-59B4-AAB75EDB39C0}"/>
              </a:ext>
            </a:extLst>
          </p:cNvPr>
          <p:cNvSpPr>
            <a:spLocks noGrp="1"/>
          </p:cNvSpPr>
          <p:nvPr>
            <p:ph idx="1"/>
          </p:nvPr>
        </p:nvSpPr>
        <p:spPr/>
        <p:txBody>
          <a:bodyPr>
            <a:normAutofit/>
          </a:bodyPr>
          <a:lstStyle/>
          <a:p>
            <a:pPr marL="0" indent="0">
              <a:buNone/>
            </a:pPr>
            <a:r>
              <a:rPr lang="zh-CN" altLang="en-US" dirty="0"/>
              <a:t>家长学校可以系统地向家长传授科学育儿知识，咨询家庭教育中存在的问题，或是根据家长的要求以及家教中的误区举办专题讲座，也可以组织家长就共同关心或感兴趣的问题进行交流研讨。</a:t>
            </a:r>
          </a:p>
        </p:txBody>
      </p:sp>
    </p:spTree>
    <p:extLst>
      <p:ext uri="{BB962C8B-B14F-4D97-AF65-F5344CB8AC3E}">
        <p14:creationId xmlns:p14="http://schemas.microsoft.com/office/powerpoint/2010/main" val="32726370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413EB-2C7A-1D09-841B-042C493788B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79B2749-F0F7-759A-C834-06D378951EDE}"/>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6769801F-658E-5B22-7911-F9AC8BF4407E}"/>
              </a:ext>
            </a:extLst>
          </p:cNvPr>
          <p:cNvSpPr>
            <a:spLocks noGrp="1"/>
          </p:cNvSpPr>
          <p:nvPr>
            <p:ph idx="1"/>
          </p:nvPr>
        </p:nvSpPr>
        <p:spPr/>
        <p:txBody>
          <a:bodyPr>
            <a:normAutofit/>
          </a:bodyPr>
          <a:lstStyle/>
          <a:p>
            <a:pPr marL="0" indent="0">
              <a:buNone/>
            </a:pPr>
            <a:r>
              <a:rPr lang="zh-CN" altLang="en-US" dirty="0"/>
              <a:t>家长学校的对象可以不仅是在园幼儿的家长，还可以扩大到社区范围内的散居幼儿家长。</a:t>
            </a:r>
          </a:p>
          <a:p>
            <a:pPr marL="0" indent="0">
              <a:buNone/>
            </a:pPr>
            <a:r>
              <a:rPr lang="zh-CN" altLang="en-US" dirty="0"/>
              <a:t>幼儿园的家长工作形式多样，不拘一格。重要的是要结合不同家长的特点，从实际需要出发，有针对性地开展家长工作，并不断总结经验，提高家长工作的效果。</a:t>
            </a:r>
          </a:p>
        </p:txBody>
      </p:sp>
    </p:spTree>
    <p:extLst>
      <p:ext uri="{BB962C8B-B14F-4D97-AF65-F5344CB8AC3E}">
        <p14:creationId xmlns:p14="http://schemas.microsoft.com/office/powerpoint/2010/main" val="15438091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BF0E5-79D7-F37F-0778-B179276285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191932-4CD8-2F6A-7303-71DE87C10C3A}"/>
              </a:ext>
            </a:extLst>
          </p:cNvPr>
          <p:cNvSpPr>
            <a:spLocks noGrp="1"/>
          </p:cNvSpPr>
          <p:nvPr>
            <p:ph type="title"/>
          </p:nvPr>
        </p:nvSpPr>
        <p:spPr/>
        <p:txBody>
          <a:bodyPr/>
          <a:lstStyle/>
          <a:p>
            <a:r>
              <a:rPr lang="zh-CN" altLang="en-US" dirty="0"/>
              <a:t>第一节 幼儿园的家长工作</a:t>
            </a:r>
          </a:p>
        </p:txBody>
      </p:sp>
      <p:sp>
        <p:nvSpPr>
          <p:cNvPr id="3" name="内容占位符 2">
            <a:extLst>
              <a:ext uri="{FF2B5EF4-FFF2-40B4-BE49-F238E27FC236}">
                <a16:creationId xmlns:a16="http://schemas.microsoft.com/office/drawing/2014/main" id="{7880D948-705D-80AE-2C60-DA00BB8F9087}"/>
              </a:ext>
            </a:extLst>
          </p:cNvPr>
          <p:cNvSpPr>
            <a:spLocks noGrp="1"/>
          </p:cNvSpPr>
          <p:nvPr>
            <p:ph idx="1"/>
          </p:nvPr>
        </p:nvSpPr>
        <p:spPr/>
        <p:txBody>
          <a:bodyPr>
            <a:normAutofit/>
          </a:bodyPr>
          <a:lstStyle/>
          <a:p>
            <a:pPr marL="0" indent="0">
              <a:buNone/>
            </a:pPr>
            <a:r>
              <a:rPr lang="zh-CN" altLang="en-US" dirty="0"/>
              <a:t>四、家长工作的管理与指导</a:t>
            </a:r>
          </a:p>
          <a:p>
            <a:pPr marL="0" indent="0">
              <a:buNone/>
            </a:pPr>
            <a:r>
              <a:rPr lang="zh-CN" altLang="en-US" dirty="0"/>
              <a:t>近年对北京市的一项调查发现，目前幼儿园包括“双一园”（指一级一类幼儿园）在家长工作方面存在一定问题，家长工作普遍薄弱，只有形式，没有效果。</a:t>
            </a:r>
          </a:p>
          <a:p>
            <a:pPr marL="0" indent="0">
              <a:buNone/>
            </a:pPr>
            <a:r>
              <a:rPr lang="zh-CN" altLang="en-US" dirty="0"/>
              <a:t>分析起来，家长工作普遍存在的问题表现在如下几方面。</a:t>
            </a:r>
          </a:p>
        </p:txBody>
      </p:sp>
    </p:spTree>
    <p:extLst>
      <p:ext uri="{BB962C8B-B14F-4D97-AF65-F5344CB8AC3E}">
        <p14:creationId xmlns:p14="http://schemas.microsoft.com/office/powerpoint/2010/main" val="339453245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12694</Words>
  <Application>Microsoft Office PowerPoint</Application>
  <PresentationFormat>宽屏</PresentationFormat>
  <Paragraphs>702</Paragraphs>
  <Slides>197</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197</vt:i4>
      </vt:variant>
    </vt:vector>
  </HeadingPairs>
  <TitlesOfParts>
    <vt:vector size="205" baseType="lpstr">
      <vt:lpstr>等线</vt:lpstr>
      <vt:lpstr>楷体</vt:lpstr>
      <vt:lpstr>微软雅黑</vt:lpstr>
      <vt:lpstr>Arial</vt:lpstr>
      <vt:lpstr>Calibri</vt:lpstr>
      <vt:lpstr>Calibri Light</vt:lpstr>
      <vt:lpstr>Times New Roman</vt:lpstr>
      <vt:lpstr>Office 主题</vt:lpstr>
      <vt:lpstr>幼儿园管理</vt:lpstr>
      <vt:lpstr>内容提要</vt:lpstr>
      <vt:lpstr>内容提要</vt:lpstr>
      <vt:lpstr>学习目标</vt:lpstr>
      <vt:lpstr>关键词</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第一节 幼儿园的家长工作</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第二节  幼儿园与社区</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幼儿园管理</dc:title>
  <dc:creator>佳敏 张</dc:creator>
  <cp:lastModifiedBy>安颖博</cp:lastModifiedBy>
  <cp:revision>3</cp:revision>
  <dcterms:created xsi:type="dcterms:W3CDTF">2024-11-13T14:23:23Z</dcterms:created>
  <dcterms:modified xsi:type="dcterms:W3CDTF">2024-11-18T06:58:29Z</dcterms:modified>
</cp:coreProperties>
</file>