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4"/>
  </p:notesMasterIdLst>
  <p:sldIdLst>
    <p:sldId id="257" r:id="rId2"/>
    <p:sldId id="259" r:id="rId3"/>
    <p:sldId id="453" r:id="rId4"/>
    <p:sldId id="262" r:id="rId5"/>
    <p:sldId id="263" r:id="rId6"/>
    <p:sldId id="264" r:id="rId7"/>
    <p:sldId id="265" r:id="rId8"/>
    <p:sldId id="260" r:id="rId9"/>
    <p:sldId id="266" r:id="rId10"/>
    <p:sldId id="267" r:id="rId11"/>
    <p:sldId id="443" r:id="rId12"/>
    <p:sldId id="268" r:id="rId13"/>
    <p:sldId id="269" r:id="rId14"/>
    <p:sldId id="270" r:id="rId15"/>
    <p:sldId id="271" r:id="rId16"/>
    <p:sldId id="272" r:id="rId17"/>
    <p:sldId id="273" r:id="rId18"/>
    <p:sldId id="274" r:id="rId19"/>
    <p:sldId id="275" r:id="rId20"/>
    <p:sldId id="276" r:id="rId21"/>
    <p:sldId id="277" r:id="rId22"/>
    <p:sldId id="278" r:id="rId23"/>
    <p:sldId id="444" r:id="rId24"/>
    <p:sldId id="279" r:id="rId25"/>
    <p:sldId id="280" r:id="rId26"/>
    <p:sldId id="454" r:id="rId27"/>
    <p:sldId id="281" r:id="rId28"/>
    <p:sldId id="445" r:id="rId29"/>
    <p:sldId id="282" r:id="rId30"/>
    <p:sldId id="283" r:id="rId31"/>
    <p:sldId id="284" r:id="rId32"/>
    <p:sldId id="446" r:id="rId33"/>
    <p:sldId id="285" r:id="rId34"/>
    <p:sldId id="286" r:id="rId35"/>
    <p:sldId id="287" r:id="rId36"/>
    <p:sldId id="288" r:id="rId37"/>
    <p:sldId id="455" r:id="rId38"/>
    <p:sldId id="289" r:id="rId39"/>
    <p:sldId id="290" r:id="rId40"/>
    <p:sldId id="456" r:id="rId41"/>
    <p:sldId id="291" r:id="rId42"/>
    <p:sldId id="292" r:id="rId43"/>
    <p:sldId id="293" r:id="rId44"/>
    <p:sldId id="294" r:id="rId45"/>
    <p:sldId id="295" r:id="rId46"/>
    <p:sldId id="296" r:id="rId47"/>
    <p:sldId id="297" r:id="rId48"/>
    <p:sldId id="447" r:id="rId49"/>
    <p:sldId id="298" r:id="rId50"/>
    <p:sldId id="448" r:id="rId51"/>
    <p:sldId id="299" r:id="rId52"/>
    <p:sldId id="300" r:id="rId53"/>
    <p:sldId id="301" r:id="rId54"/>
    <p:sldId id="302" r:id="rId55"/>
    <p:sldId id="303" r:id="rId56"/>
    <p:sldId id="449" r:id="rId57"/>
    <p:sldId id="304" r:id="rId58"/>
    <p:sldId id="305" r:id="rId59"/>
    <p:sldId id="306" r:id="rId60"/>
    <p:sldId id="307" r:id="rId61"/>
    <p:sldId id="450" r:id="rId62"/>
    <p:sldId id="308" r:id="rId63"/>
    <p:sldId id="309" r:id="rId64"/>
    <p:sldId id="457" r:id="rId65"/>
    <p:sldId id="310" r:id="rId66"/>
    <p:sldId id="311" r:id="rId67"/>
    <p:sldId id="312" r:id="rId68"/>
    <p:sldId id="451" r:id="rId69"/>
    <p:sldId id="313" r:id="rId70"/>
    <p:sldId id="314" r:id="rId71"/>
    <p:sldId id="345" r:id="rId72"/>
    <p:sldId id="315" r:id="rId73"/>
    <p:sldId id="316" r:id="rId74"/>
    <p:sldId id="317" r:id="rId75"/>
    <p:sldId id="318" r:id="rId76"/>
    <p:sldId id="452" r:id="rId77"/>
    <p:sldId id="319" r:id="rId78"/>
    <p:sldId id="320" r:id="rId79"/>
    <p:sldId id="321" r:id="rId80"/>
    <p:sldId id="458" r:id="rId81"/>
    <p:sldId id="322" r:id="rId82"/>
    <p:sldId id="459" r:id="rId83"/>
    <p:sldId id="323" r:id="rId84"/>
    <p:sldId id="324" r:id="rId85"/>
    <p:sldId id="460" r:id="rId86"/>
    <p:sldId id="325" r:id="rId87"/>
    <p:sldId id="326" r:id="rId88"/>
    <p:sldId id="461" r:id="rId89"/>
    <p:sldId id="327" r:id="rId90"/>
    <p:sldId id="462" r:id="rId91"/>
    <p:sldId id="328" r:id="rId92"/>
    <p:sldId id="329" r:id="rId93"/>
    <p:sldId id="330" r:id="rId94"/>
    <p:sldId id="331" r:id="rId95"/>
    <p:sldId id="332" r:id="rId96"/>
    <p:sldId id="463" r:id="rId97"/>
    <p:sldId id="333" r:id="rId98"/>
    <p:sldId id="334" r:id="rId99"/>
    <p:sldId id="335" r:id="rId100"/>
    <p:sldId id="336" r:id="rId101"/>
    <p:sldId id="337" r:id="rId102"/>
    <p:sldId id="409" r:id="rId103"/>
    <p:sldId id="410" r:id="rId104"/>
    <p:sldId id="411" r:id="rId105"/>
    <p:sldId id="412" r:id="rId106"/>
    <p:sldId id="413" r:id="rId107"/>
    <p:sldId id="414" r:id="rId108"/>
    <p:sldId id="415" r:id="rId109"/>
    <p:sldId id="346" r:id="rId110"/>
    <p:sldId id="338" r:id="rId111"/>
    <p:sldId id="347" r:id="rId112"/>
    <p:sldId id="348" r:id="rId113"/>
    <p:sldId id="464" r:id="rId114"/>
    <p:sldId id="349" r:id="rId115"/>
    <p:sldId id="350" r:id="rId116"/>
    <p:sldId id="465" r:id="rId117"/>
    <p:sldId id="351" r:id="rId118"/>
    <p:sldId id="466" r:id="rId119"/>
    <p:sldId id="352" r:id="rId120"/>
    <p:sldId id="467" r:id="rId121"/>
    <p:sldId id="353" r:id="rId122"/>
    <p:sldId id="354" r:id="rId123"/>
    <p:sldId id="355" r:id="rId124"/>
    <p:sldId id="468" r:id="rId125"/>
    <p:sldId id="356" r:id="rId126"/>
    <p:sldId id="357" r:id="rId127"/>
    <p:sldId id="358" r:id="rId128"/>
    <p:sldId id="469" r:id="rId129"/>
    <p:sldId id="359" r:id="rId130"/>
    <p:sldId id="360" r:id="rId131"/>
    <p:sldId id="361" r:id="rId132"/>
    <p:sldId id="362" r:id="rId133"/>
    <p:sldId id="363" r:id="rId134"/>
    <p:sldId id="364" r:id="rId135"/>
    <p:sldId id="365" r:id="rId136"/>
    <p:sldId id="366" r:id="rId137"/>
    <p:sldId id="367" r:id="rId138"/>
    <p:sldId id="368" r:id="rId139"/>
    <p:sldId id="369" r:id="rId140"/>
    <p:sldId id="370" r:id="rId141"/>
    <p:sldId id="470" r:id="rId142"/>
    <p:sldId id="371" r:id="rId143"/>
    <p:sldId id="471" r:id="rId144"/>
    <p:sldId id="372" r:id="rId145"/>
    <p:sldId id="373" r:id="rId146"/>
    <p:sldId id="472" r:id="rId147"/>
    <p:sldId id="374" r:id="rId148"/>
    <p:sldId id="375" r:id="rId149"/>
    <p:sldId id="473" r:id="rId150"/>
    <p:sldId id="376" r:id="rId151"/>
    <p:sldId id="377" r:id="rId152"/>
    <p:sldId id="378" r:id="rId153"/>
    <p:sldId id="379" r:id="rId154"/>
    <p:sldId id="380" r:id="rId155"/>
    <p:sldId id="381" r:id="rId156"/>
    <p:sldId id="474" r:id="rId157"/>
    <p:sldId id="382" r:id="rId158"/>
    <p:sldId id="383" r:id="rId159"/>
    <p:sldId id="475" r:id="rId160"/>
    <p:sldId id="384" r:id="rId161"/>
    <p:sldId id="476" r:id="rId162"/>
    <p:sldId id="385" r:id="rId163"/>
    <p:sldId id="477" r:id="rId164"/>
    <p:sldId id="386" r:id="rId165"/>
    <p:sldId id="478" r:id="rId166"/>
    <p:sldId id="387" r:id="rId167"/>
    <p:sldId id="479" r:id="rId168"/>
    <p:sldId id="388" r:id="rId169"/>
    <p:sldId id="416" r:id="rId170"/>
    <p:sldId id="389" r:id="rId171"/>
    <p:sldId id="390" r:id="rId172"/>
    <p:sldId id="391" r:id="rId173"/>
    <p:sldId id="392" r:id="rId174"/>
    <p:sldId id="393" r:id="rId175"/>
    <p:sldId id="417" r:id="rId176"/>
    <p:sldId id="394" r:id="rId177"/>
    <p:sldId id="395" r:id="rId178"/>
    <p:sldId id="396" r:id="rId179"/>
    <p:sldId id="397" r:id="rId180"/>
    <p:sldId id="480" r:id="rId181"/>
    <p:sldId id="398" r:id="rId182"/>
    <p:sldId id="399" r:id="rId183"/>
    <p:sldId id="400" r:id="rId184"/>
    <p:sldId id="401" r:id="rId185"/>
    <p:sldId id="481" r:id="rId186"/>
    <p:sldId id="402" r:id="rId187"/>
    <p:sldId id="482" r:id="rId188"/>
    <p:sldId id="403" r:id="rId189"/>
    <p:sldId id="404" r:id="rId190"/>
    <p:sldId id="405" r:id="rId191"/>
    <p:sldId id="406" r:id="rId192"/>
    <p:sldId id="407" r:id="rId193"/>
    <p:sldId id="483" r:id="rId194"/>
    <p:sldId id="408" r:id="rId195"/>
    <p:sldId id="418" r:id="rId196"/>
    <p:sldId id="419" r:id="rId197"/>
    <p:sldId id="420" r:id="rId198"/>
    <p:sldId id="421" r:id="rId199"/>
    <p:sldId id="422" r:id="rId200"/>
    <p:sldId id="423" r:id="rId201"/>
    <p:sldId id="424" r:id="rId202"/>
    <p:sldId id="425" r:id="rId203"/>
    <p:sldId id="426" r:id="rId204"/>
    <p:sldId id="427" r:id="rId205"/>
    <p:sldId id="428" r:id="rId206"/>
    <p:sldId id="484" r:id="rId207"/>
    <p:sldId id="429" r:id="rId208"/>
    <p:sldId id="430" r:id="rId209"/>
    <p:sldId id="431" r:id="rId210"/>
    <p:sldId id="432" r:id="rId211"/>
    <p:sldId id="433" r:id="rId212"/>
    <p:sldId id="434" r:id="rId213"/>
    <p:sldId id="435" r:id="rId214"/>
    <p:sldId id="436" r:id="rId215"/>
    <p:sldId id="437" r:id="rId216"/>
    <p:sldId id="438" r:id="rId217"/>
    <p:sldId id="439" r:id="rId218"/>
    <p:sldId id="440" r:id="rId219"/>
    <p:sldId id="485" r:id="rId220"/>
    <p:sldId id="441" r:id="rId221"/>
    <p:sldId id="442" r:id="rId222"/>
    <p:sldId id="261" r:id="rId22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72" autoAdjust="0"/>
    <p:restoredTop sz="94660"/>
  </p:normalViewPr>
  <p:slideViewPr>
    <p:cSldViewPr snapToGrid="0">
      <p:cViewPr varScale="1">
        <p:scale>
          <a:sx n="69" d="100"/>
          <a:sy n="69" d="100"/>
        </p:scale>
        <p:origin x="66" y="642"/>
      </p:cViewPr>
      <p:guideLst/>
    </p:cSldViewPr>
  </p:slideViewPr>
  <p:notesTextViewPr>
    <p:cViewPr>
      <p:scale>
        <a:sx n="1" d="1"/>
        <a:sy n="1" d="1"/>
      </p:scale>
      <p:origin x="0" y="0"/>
    </p:cViewPr>
  </p:notesTextViewPr>
  <p:notesViewPr>
    <p:cSldViewPr snapToGrid="0">
      <p:cViewPr varScale="1">
        <p:scale>
          <a:sx n="76" d="100"/>
          <a:sy n="76" d="100"/>
        </p:scale>
        <p:origin x="1590" y="108"/>
      </p:cViewPr>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viewProps" Target="viewProps.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theme" Target="theme/theme1.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openxmlformats.org/officeDocument/2006/relationships/tableStyles" Target="tableStyles.xml"/><Relationship Id="rId13" Type="http://schemas.openxmlformats.org/officeDocument/2006/relationships/slide" Target="slides/slide12.xml"/><Relationship Id="rId109" Type="http://schemas.openxmlformats.org/officeDocument/2006/relationships/slide" Target="slides/slide108.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3" Type="http://schemas.openxmlformats.org/officeDocument/2006/relationships/slide" Target="slides/slide2.xml"/><Relationship Id="rId214" Type="http://schemas.openxmlformats.org/officeDocument/2006/relationships/slide" Target="slides/slide213.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slide" Target="slides/slide219.xml"/><Relationship Id="rId225" Type="http://schemas.openxmlformats.org/officeDocument/2006/relationships/presProps" Target="presProp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223" Type="http://schemas.openxmlformats.org/officeDocument/2006/relationships/slide" Target="slides/slide222.xml"/><Relationship Id="rId18" Type="http://schemas.openxmlformats.org/officeDocument/2006/relationships/slide" Target="slides/slide17.xml"/><Relationship Id="rId39" Type="http://schemas.openxmlformats.org/officeDocument/2006/relationships/slide" Target="slides/slide38.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 Type="http://schemas.openxmlformats.org/officeDocument/2006/relationships/slide" Target="slides/slide1.xml"/><Relationship Id="rId29" Type="http://schemas.openxmlformats.org/officeDocument/2006/relationships/slide" Target="slides/slide28.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notesMaster" Target="notesMasters/notesMaster1.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4259A6-E50D-4B69-B4A4-0E7B80D42967}" type="datetimeFigureOut">
              <a:rPr lang="zh-CN" altLang="en-US" smtClean="0"/>
              <a:t>2024/11/18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7569F0-0A63-4694-A961-AE582975A594}" type="slidenum">
              <a:rPr lang="zh-CN" altLang="en-US" smtClean="0"/>
              <a:t>‹#›</a:t>
            </a:fld>
            <a:endParaRPr lang="zh-CN" altLang="en-US"/>
          </a:p>
        </p:txBody>
      </p:sp>
    </p:spTree>
    <p:extLst>
      <p:ext uri="{BB962C8B-B14F-4D97-AF65-F5344CB8AC3E}">
        <p14:creationId xmlns:p14="http://schemas.microsoft.com/office/powerpoint/2010/main" val="31125280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仅标题">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1140460" y="2766060"/>
            <a:ext cx="9900285" cy="1325880"/>
          </a:xfrm>
        </p:spPr>
        <p:txBody>
          <a:bodyPr/>
          <a:lstStyle>
            <a:lvl1pPr algn="ctr">
              <a:defRPr b="1">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dirty="0"/>
              <a:t>单击此处编辑母版标题样式</a:t>
            </a:r>
          </a:p>
        </p:txBody>
      </p:sp>
      <p:pic>
        <p:nvPicPr>
          <p:cNvPr id="9" name="图片 8" descr="社标中英文"/>
          <p:cNvPicPr>
            <a:picLocks noChangeAspect="1"/>
          </p:cNvPicPr>
          <p:nvPr userDrawn="1"/>
        </p:nvPicPr>
        <p:blipFill>
          <a:blip r:embed="rId3"/>
          <a:stretch>
            <a:fillRect/>
          </a:stretch>
        </p:blipFill>
        <p:spPr>
          <a:xfrm>
            <a:off x="8825230" y="735965"/>
            <a:ext cx="2395220" cy="36957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节标题">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1164590" y="2826385"/>
            <a:ext cx="9867900" cy="1038225"/>
          </a:xfrm>
        </p:spPr>
        <p:txBody>
          <a:bodyPr anchor="b">
            <a:normAutofit/>
          </a:bodyPr>
          <a:lstStyle>
            <a:lvl1pPr algn="ctr">
              <a:defRPr sz="4400" b="1">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dirty="0"/>
              <a:t>单击此处编辑母版标题样式</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306705" y="407035"/>
            <a:ext cx="11544935" cy="579755"/>
          </a:xfrm>
        </p:spPr>
        <p:txBody>
          <a:bodyPr>
            <a:normAutofit/>
          </a:bodyPr>
          <a:lstStyle>
            <a:lvl1pPr algn="ctr">
              <a:defRPr sz="2800" b="1">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dirty="0"/>
              <a:t>单击此处编辑母版标题样式</a:t>
            </a:r>
          </a:p>
        </p:txBody>
      </p:sp>
      <p:sp>
        <p:nvSpPr>
          <p:cNvPr id="3" name="内容占位符 2"/>
          <p:cNvSpPr>
            <a:spLocks noGrp="1"/>
          </p:cNvSpPr>
          <p:nvPr>
            <p:ph idx="1"/>
          </p:nvPr>
        </p:nvSpPr>
        <p:spPr>
          <a:xfrm>
            <a:off x="809672" y="1511671"/>
            <a:ext cx="10515600" cy="4351338"/>
          </a:xfrm>
        </p:spPr>
        <p:txBody>
          <a:bodyPr/>
          <a:lstStyle>
            <a:lvl1pPr>
              <a:lnSpc>
                <a:spcPct val="150000"/>
              </a:lnSpc>
              <a:defRPr b="1">
                <a:solidFill>
                  <a:schemeClr val="tx1">
                    <a:lumMod val="65000"/>
                    <a:lumOff val="35000"/>
                  </a:schemeClr>
                </a:solidFill>
                <a:latin typeface="楷体" panose="02010609060101010101" pitchFamily="49" charset="-122"/>
                <a:ea typeface="楷体" panose="02010609060101010101" pitchFamily="49" charset="-122"/>
              </a:defRPr>
            </a:lvl1pPr>
            <a:lvl2pPr>
              <a:lnSpc>
                <a:spcPct val="150000"/>
              </a:lnSpc>
              <a:defRPr b="1">
                <a:solidFill>
                  <a:schemeClr val="tx1">
                    <a:lumMod val="65000"/>
                    <a:lumOff val="35000"/>
                  </a:schemeClr>
                </a:solidFill>
                <a:latin typeface="楷体" panose="02010609060101010101" pitchFamily="49" charset="-122"/>
                <a:ea typeface="楷体" panose="02010609060101010101" pitchFamily="49" charset="-122"/>
              </a:defRPr>
            </a:lvl2pPr>
            <a:lvl3pPr>
              <a:lnSpc>
                <a:spcPct val="150000"/>
              </a:lnSpc>
              <a:defRPr b="1">
                <a:solidFill>
                  <a:schemeClr val="tx1">
                    <a:lumMod val="65000"/>
                    <a:lumOff val="35000"/>
                  </a:schemeClr>
                </a:solidFill>
                <a:latin typeface="楷体" panose="02010609060101010101" pitchFamily="49" charset="-122"/>
                <a:ea typeface="楷体" panose="02010609060101010101" pitchFamily="49" charset="-122"/>
              </a:defRPr>
            </a:lvl3pPr>
            <a:lvl4pPr>
              <a:lnSpc>
                <a:spcPct val="150000"/>
              </a:lnSpc>
              <a:defRPr b="0">
                <a:solidFill>
                  <a:schemeClr val="tx1">
                    <a:lumMod val="65000"/>
                    <a:lumOff val="35000"/>
                  </a:schemeClr>
                </a:solidFill>
                <a:latin typeface="楷体" panose="02010609060101010101" pitchFamily="49" charset="-122"/>
                <a:ea typeface="楷体" panose="02010609060101010101" pitchFamily="49" charset="-122"/>
              </a:defRPr>
            </a:lvl4pPr>
            <a:lvl5pPr>
              <a:lnSpc>
                <a:spcPct val="150000"/>
              </a:lnSpc>
              <a:defRPr b="0">
                <a:solidFill>
                  <a:schemeClr val="tx1">
                    <a:lumMod val="65000"/>
                    <a:lumOff val="35000"/>
                  </a:schemeClr>
                </a:solidFill>
                <a:latin typeface="楷体" panose="02010609060101010101" pitchFamily="49" charset="-122"/>
                <a:ea typeface="楷体" panose="02010609060101010101" pitchFamily="49"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pic>
        <p:nvPicPr>
          <p:cNvPr id="7" name="图片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88655" y="6076266"/>
            <a:ext cx="1552997" cy="239934"/>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1141095" y="1941830"/>
            <a:ext cx="9880600" cy="1657350"/>
          </a:xfrm>
        </p:spPr>
        <p:txBody>
          <a:bodyPr anchor="b">
            <a:normAutofit/>
          </a:bodyPr>
          <a:lstStyle>
            <a:lvl1pPr algn="ctr">
              <a:lnSpc>
                <a:spcPct val="100000"/>
              </a:lnSpc>
              <a:defRPr sz="6000" b="1">
                <a:solidFill>
                  <a:schemeClr val="tx1"/>
                </a:solidFill>
                <a:latin typeface="微软雅黑" panose="020B0503020204020204" pitchFamily="34" charset="-122"/>
                <a:ea typeface="微软雅黑" panose="020B0503020204020204" pitchFamily="34" charset="-122"/>
              </a:defRPr>
            </a:lvl1pPr>
          </a:lstStyle>
          <a:p>
            <a:r>
              <a:rPr lang="zh-CN" altLang="en-US" dirty="0"/>
              <a:t>单击此处编辑母版标题样式</a:t>
            </a:r>
          </a:p>
        </p:txBody>
      </p:sp>
      <p:sp>
        <p:nvSpPr>
          <p:cNvPr id="3" name="副标题 2"/>
          <p:cNvSpPr>
            <a:spLocks noGrp="1"/>
          </p:cNvSpPr>
          <p:nvPr>
            <p:ph type="subTitle" idx="1"/>
          </p:nvPr>
        </p:nvSpPr>
        <p:spPr>
          <a:xfrm>
            <a:off x="1141095" y="3969385"/>
            <a:ext cx="9880600" cy="703580"/>
          </a:xfrm>
        </p:spPr>
        <p:txBody>
          <a:bodyPr>
            <a:normAutofit/>
          </a:bodyPr>
          <a:lstStyle>
            <a:lvl1pPr marL="0" indent="0" algn="ctr">
              <a:buNone/>
              <a:defRPr sz="2800" b="1">
                <a:solidFill>
                  <a:schemeClr val="tx1">
                    <a:lumMod val="65000"/>
                    <a:lumOff val="35000"/>
                  </a:schemeClr>
                </a:solidFill>
                <a:latin typeface="微软雅黑" panose="020B0503020204020204" pitchFamily="34" charset="-122"/>
                <a:ea typeface="微软雅黑" panose="020B0503020204020204" pitchFamily="34" charset="-12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p>
        </p:txBody>
      </p:sp>
      <p:sp>
        <p:nvSpPr>
          <p:cNvPr id="4" name="日期占位符 3"/>
          <p:cNvSpPr>
            <a:spLocks noGrp="1"/>
          </p:cNvSpPr>
          <p:nvPr>
            <p:ph type="dt" sz="half" idx="10"/>
          </p:nvPr>
        </p:nvSpPr>
        <p:spPr/>
        <p:txBody>
          <a:bodyPr/>
          <a:lstStyle/>
          <a:p>
            <a:fld id="{A38B3F12-BF21-44D3-A9ED-47DC8363BAC7}" type="datetimeFigureOut">
              <a:rPr lang="zh-CN" altLang="en-US" smtClean="0"/>
              <a:t>2024/11/18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FCBF6D4-6A31-4801-B502-ECA7F9D96A7B}"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8B3F12-BF21-44D3-A9ED-47DC8363BAC7}" type="datetimeFigureOut">
              <a:rPr lang="zh-CN" altLang="en-US" smtClean="0"/>
              <a:t>2024/11/18</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CBF6D4-6A31-4801-B502-ECA7F9D96A7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54" r:id="rId1"/>
    <p:sldLayoutId id="2147483651" r:id="rId2"/>
    <p:sldLayoutId id="2147483650" r:id="rId3"/>
    <p:sldLayoutId id="2147483649" r:id="rId4"/>
  </p:sldLayoutIdLst>
  <p:txStyles>
    <p:titleStyle>
      <a:lvl1pPr algn="l" defTabSz="914400" rtl="0" eaLnBrk="1" latinLnBrk="0" hangingPunct="1">
        <a:lnSpc>
          <a:spcPct val="90000"/>
        </a:lnSpc>
        <a:spcBef>
          <a:spcPct val="0"/>
        </a:spcBef>
        <a:buNone/>
        <a:defRPr sz="4400" kern="1200">
          <a:solidFill>
            <a:schemeClr val="tx1"/>
          </a:solidFill>
          <a:latin typeface="微软雅黑" panose="020B0503020204020204" pitchFamily="34" charset="-122"/>
          <a:ea typeface="微软雅黑" panose="020B0503020204020204" pitchFamily="34"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楷体" panose="02010609060101010101" pitchFamily="49" charset="-122"/>
          <a:ea typeface="楷体" panose="02010609060101010101" pitchFamily="49"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楷体" panose="02010609060101010101" pitchFamily="49" charset="-122"/>
          <a:ea typeface="楷体" panose="02010609060101010101" pitchFamily="49"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楷体" panose="02010609060101010101" pitchFamily="49" charset="-122"/>
          <a:ea typeface="楷体" panose="02010609060101010101" pitchFamily="49"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楷体" panose="02010609060101010101" pitchFamily="49" charset="-122"/>
          <a:ea typeface="楷体" panose="02010609060101010101" pitchFamily="49"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楷体" panose="02010609060101010101" pitchFamily="49" charset="-122"/>
          <a:ea typeface="楷体" panose="02010609060101010101" pitchFamily="49"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7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1141095" y="1837690"/>
            <a:ext cx="9881235" cy="1718310"/>
          </a:xfrm>
        </p:spPr>
        <p:txBody>
          <a:bodyPr>
            <a:normAutofit/>
          </a:bodyPr>
          <a:lstStyle/>
          <a:p>
            <a:r>
              <a:rPr lang="zh-CN" altLang="en-US" dirty="0">
                <a:latin typeface="微软雅黑" panose="020B0503020204020204" pitchFamily="34" charset="-122"/>
                <a:ea typeface="微软雅黑" panose="020B0503020204020204" pitchFamily="34" charset="-122"/>
              </a:rPr>
              <a:t>幼儿园管理</a:t>
            </a:r>
          </a:p>
        </p:txBody>
      </p:sp>
      <p:sp>
        <p:nvSpPr>
          <p:cNvPr id="3" name="副标题 2"/>
          <p:cNvSpPr>
            <a:spLocks noGrp="1"/>
          </p:cNvSpPr>
          <p:nvPr>
            <p:ph type="subTitle" idx="1"/>
          </p:nvPr>
        </p:nvSpPr>
        <p:spPr/>
        <p:txBody>
          <a:bodyPr/>
          <a:lstStyle/>
          <a:p>
            <a:r>
              <a:rPr lang="zh-CN" altLang="en-US" dirty="0"/>
              <a:t>第八章  幼儿园领导者</a:t>
            </a:r>
          </a:p>
        </p:txBody>
      </p:sp>
    </p:spTree>
    <p:extLst>
      <p:ext uri="{BB962C8B-B14F-4D97-AF65-F5344CB8AC3E}">
        <p14:creationId xmlns:p14="http://schemas.microsoft.com/office/powerpoint/2010/main" val="41406608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3D3CDB-82F7-32D6-432C-7618C93A1937}"/>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12A01A13-093D-21A7-4062-356EFC9165EA}"/>
              </a:ext>
            </a:extLst>
          </p:cNvPr>
          <p:cNvSpPr>
            <a:spLocks noGrp="1"/>
          </p:cNvSpPr>
          <p:nvPr>
            <p:ph type="title"/>
          </p:nvPr>
        </p:nvSpPr>
        <p:spPr/>
        <p:txBody>
          <a:bodyPr/>
          <a:lstStyle/>
          <a:p>
            <a:r>
              <a:rPr lang="zh-CN" altLang="en-US" dirty="0"/>
              <a:t>第一节  园长</a:t>
            </a:r>
            <a:r>
              <a:rPr lang="en-US" altLang="zh-CN" dirty="0"/>
              <a:t>——</a:t>
            </a:r>
            <a:r>
              <a:rPr lang="zh-CN" altLang="en-US" dirty="0"/>
              <a:t>幼儿园的领导者</a:t>
            </a:r>
          </a:p>
        </p:txBody>
      </p:sp>
      <p:sp>
        <p:nvSpPr>
          <p:cNvPr id="3" name="内容占位符 2">
            <a:extLst>
              <a:ext uri="{FF2B5EF4-FFF2-40B4-BE49-F238E27FC236}">
                <a16:creationId xmlns:a16="http://schemas.microsoft.com/office/drawing/2014/main" id="{1B32F86F-62E2-83C0-4A2E-2F757E4E9124}"/>
              </a:ext>
            </a:extLst>
          </p:cNvPr>
          <p:cNvSpPr>
            <a:spLocks noGrp="1"/>
          </p:cNvSpPr>
          <p:nvPr>
            <p:ph idx="1"/>
          </p:nvPr>
        </p:nvSpPr>
        <p:spPr/>
        <p:txBody>
          <a:bodyPr>
            <a:normAutofit/>
          </a:bodyPr>
          <a:lstStyle/>
          <a:p>
            <a:pPr marL="0" indent="0">
              <a:buNone/>
            </a:pPr>
            <a:r>
              <a:rPr lang="zh-CN" altLang="en-US" dirty="0"/>
              <a:t>文件中对园长的任职资格作了如下规定：</a:t>
            </a:r>
          </a:p>
          <a:p>
            <a:pPr marL="0" indent="0">
              <a:buNone/>
            </a:pPr>
            <a:r>
              <a:rPr lang="en-US" altLang="zh-CN" dirty="0"/>
              <a:t>1</a:t>
            </a:r>
            <a:r>
              <a:rPr lang="zh-CN" altLang="en-US" dirty="0"/>
              <a:t>．拥护中国共产党的领导，热爱社会主义祖国，认真贯彻国家的教育方针。热爱幼儿教育事业。</a:t>
            </a:r>
          </a:p>
        </p:txBody>
      </p:sp>
    </p:spTree>
    <p:extLst>
      <p:ext uri="{BB962C8B-B14F-4D97-AF65-F5344CB8AC3E}">
        <p14:creationId xmlns:p14="http://schemas.microsoft.com/office/powerpoint/2010/main" val="129696638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1E6CF7-A826-4999-7252-8A70CA80368B}"/>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2ED67507-7D01-2C41-5116-6C8E83024606}"/>
              </a:ext>
            </a:extLst>
          </p:cNvPr>
          <p:cNvSpPr>
            <a:spLocks noGrp="1"/>
          </p:cNvSpPr>
          <p:nvPr>
            <p:ph type="title"/>
          </p:nvPr>
        </p:nvSpPr>
        <p:spPr/>
        <p:txBody>
          <a:bodyPr/>
          <a:lstStyle/>
          <a:p>
            <a:r>
              <a:rPr lang="zh-CN" altLang="en-US" dirty="0"/>
              <a:t>第二节  园长的素质和能力要求</a:t>
            </a:r>
          </a:p>
        </p:txBody>
      </p:sp>
      <p:sp>
        <p:nvSpPr>
          <p:cNvPr id="3" name="内容占位符 2">
            <a:extLst>
              <a:ext uri="{FF2B5EF4-FFF2-40B4-BE49-F238E27FC236}">
                <a16:creationId xmlns:a16="http://schemas.microsoft.com/office/drawing/2014/main" id="{EA6D44E2-4004-C1FC-2882-39824B892AED}"/>
              </a:ext>
            </a:extLst>
          </p:cNvPr>
          <p:cNvSpPr>
            <a:spLocks noGrp="1"/>
          </p:cNvSpPr>
          <p:nvPr>
            <p:ph idx="1"/>
          </p:nvPr>
        </p:nvSpPr>
        <p:spPr/>
        <p:txBody>
          <a:bodyPr>
            <a:normAutofit/>
          </a:bodyPr>
          <a:lstStyle/>
          <a:p>
            <a:pPr marL="0" indent="0">
              <a:buNone/>
            </a:pPr>
            <a:r>
              <a:rPr lang="zh-CN" altLang="en-US" dirty="0"/>
              <a:t>总起来看，领导者的组织指挥能力实际上包含两个层面，一是决策指挥能力，一是交流协调能力。就是说，园长作为一园之长，作为高层管理者，要做的工作主要是“出主意、用干部”两件事。</a:t>
            </a:r>
          </a:p>
        </p:txBody>
      </p:sp>
    </p:spTree>
    <p:extLst>
      <p:ext uri="{BB962C8B-B14F-4D97-AF65-F5344CB8AC3E}">
        <p14:creationId xmlns:p14="http://schemas.microsoft.com/office/powerpoint/2010/main" val="853176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DAAACC-C714-14CA-5B7C-0731D25DC1F3}"/>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707262C0-9C87-3A39-7C52-095EC3BBDAE7}"/>
              </a:ext>
            </a:extLst>
          </p:cNvPr>
          <p:cNvSpPr>
            <a:spLocks noGrp="1"/>
          </p:cNvSpPr>
          <p:nvPr>
            <p:ph type="title"/>
          </p:nvPr>
        </p:nvSpPr>
        <p:spPr/>
        <p:txBody>
          <a:bodyPr/>
          <a:lstStyle/>
          <a:p>
            <a:r>
              <a:rPr lang="zh-CN" altLang="en-US" dirty="0"/>
              <a:t>第二节  园长的素质和能力要求</a:t>
            </a:r>
          </a:p>
        </p:txBody>
      </p:sp>
      <p:sp>
        <p:nvSpPr>
          <p:cNvPr id="3" name="内容占位符 2">
            <a:extLst>
              <a:ext uri="{FF2B5EF4-FFF2-40B4-BE49-F238E27FC236}">
                <a16:creationId xmlns:a16="http://schemas.microsoft.com/office/drawing/2014/main" id="{BCA07D27-3E35-B85B-4A70-86F95C9D2382}"/>
              </a:ext>
            </a:extLst>
          </p:cNvPr>
          <p:cNvSpPr>
            <a:spLocks noGrp="1"/>
          </p:cNvSpPr>
          <p:nvPr>
            <p:ph idx="1"/>
          </p:nvPr>
        </p:nvSpPr>
        <p:spPr/>
        <p:txBody>
          <a:bodyPr>
            <a:normAutofit/>
          </a:bodyPr>
          <a:lstStyle/>
          <a:p>
            <a:pPr marL="0" indent="0">
              <a:buNone/>
            </a:pPr>
            <a:r>
              <a:rPr lang="zh-CN" altLang="en-US" dirty="0"/>
              <a:t>一方面，园长要了解幼儿园的整体情况，能做出正确分析判断，即统领全局，从总体上进行决策规划，拍板定夺；另一方面还要善于用人。为完成任务，园长必须是好的组织者。这意味着他们要尽可能使现有的资源得到最佳利用。园长的首要工作是学习把任务分派给他人。这样做可以使员工能更多地参与组织任务的落实之中。</a:t>
            </a:r>
          </a:p>
        </p:txBody>
      </p:sp>
    </p:spTree>
    <p:extLst>
      <p:ext uri="{BB962C8B-B14F-4D97-AF65-F5344CB8AC3E}">
        <p14:creationId xmlns:p14="http://schemas.microsoft.com/office/powerpoint/2010/main" val="162639003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224A47-E397-5124-2F8D-5E69D0D17A61}"/>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BD0B82F9-6401-1747-9CD0-51069A97ADB9}"/>
              </a:ext>
            </a:extLst>
          </p:cNvPr>
          <p:cNvSpPr>
            <a:spLocks noGrp="1"/>
          </p:cNvSpPr>
          <p:nvPr>
            <p:ph type="title"/>
          </p:nvPr>
        </p:nvSpPr>
        <p:spPr/>
        <p:txBody>
          <a:bodyPr/>
          <a:lstStyle/>
          <a:p>
            <a:r>
              <a:rPr lang="zh-CN" altLang="en-US" dirty="0"/>
              <a:t>第二节  园长的素质和能力要求</a:t>
            </a:r>
          </a:p>
        </p:txBody>
      </p:sp>
      <p:sp>
        <p:nvSpPr>
          <p:cNvPr id="3" name="内容占位符 2">
            <a:extLst>
              <a:ext uri="{FF2B5EF4-FFF2-40B4-BE49-F238E27FC236}">
                <a16:creationId xmlns:a16="http://schemas.microsoft.com/office/drawing/2014/main" id="{54614BBA-9F86-D465-0661-CE573EDB6460}"/>
              </a:ext>
            </a:extLst>
          </p:cNvPr>
          <p:cNvSpPr>
            <a:spLocks noGrp="1"/>
          </p:cNvSpPr>
          <p:nvPr>
            <p:ph idx="1"/>
          </p:nvPr>
        </p:nvSpPr>
        <p:spPr/>
        <p:txBody>
          <a:bodyPr>
            <a:normAutofit/>
          </a:bodyPr>
          <a:lstStyle/>
          <a:p>
            <a:pPr marL="0" indent="0">
              <a:buNone/>
            </a:pPr>
            <a:r>
              <a:rPr lang="zh-CN" altLang="en-US" dirty="0"/>
              <a:t>幼儿园的工作要依靠大家去做。这就要求园长要能调动人的积极性，能够与人交流沟通，协调人际关系，善于与人共事合作。包括妥善处理与上级、同事及下属的关系，同时协调好幼儿园与外部以及园所内部方方面面的关系。园长作为管理者应成为好的组织者和交流者。</a:t>
            </a:r>
          </a:p>
        </p:txBody>
      </p:sp>
    </p:spTree>
    <p:extLst>
      <p:ext uri="{BB962C8B-B14F-4D97-AF65-F5344CB8AC3E}">
        <p14:creationId xmlns:p14="http://schemas.microsoft.com/office/powerpoint/2010/main" val="1321599253"/>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C4D428-89F9-B57D-CE9A-40CA7FFD56BE}"/>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07287E5A-F08D-9188-9F98-4365A9A2FDB0}"/>
              </a:ext>
            </a:extLst>
          </p:cNvPr>
          <p:cNvSpPr>
            <a:spLocks noGrp="1"/>
          </p:cNvSpPr>
          <p:nvPr>
            <p:ph type="title"/>
          </p:nvPr>
        </p:nvSpPr>
        <p:spPr/>
        <p:txBody>
          <a:bodyPr/>
          <a:lstStyle/>
          <a:p>
            <a:r>
              <a:rPr lang="zh-CN" altLang="en-US" dirty="0"/>
              <a:t>第二节  园长的素质和能力要求</a:t>
            </a:r>
          </a:p>
        </p:txBody>
      </p:sp>
      <p:sp>
        <p:nvSpPr>
          <p:cNvPr id="3" name="内容占位符 2">
            <a:extLst>
              <a:ext uri="{FF2B5EF4-FFF2-40B4-BE49-F238E27FC236}">
                <a16:creationId xmlns:a16="http://schemas.microsoft.com/office/drawing/2014/main" id="{632AC9F7-3641-3CB8-68CF-44D183D758F9}"/>
              </a:ext>
            </a:extLst>
          </p:cNvPr>
          <p:cNvSpPr>
            <a:spLocks noGrp="1"/>
          </p:cNvSpPr>
          <p:nvPr>
            <p:ph idx="1"/>
          </p:nvPr>
        </p:nvSpPr>
        <p:spPr/>
        <p:txBody>
          <a:bodyPr>
            <a:normAutofit/>
          </a:bodyPr>
          <a:lstStyle/>
          <a:p>
            <a:pPr marL="0" indent="0">
              <a:buNone/>
            </a:pPr>
            <a:r>
              <a:rPr lang="zh-CN" altLang="en-US" dirty="0"/>
              <a:t>作为一个管理者，如果仅仅专业知识精良，擅长业务，然而却缺乏统领全局和处理人际关系的能力，是不可能实现管理效能的。特别在人际能力、调动人的积极性方面，有人提出，应当把人际关系能力提高到“管理者整个生命不可分割的一部分”。</a:t>
            </a:r>
          </a:p>
        </p:txBody>
      </p:sp>
    </p:spTree>
    <p:extLst>
      <p:ext uri="{BB962C8B-B14F-4D97-AF65-F5344CB8AC3E}">
        <p14:creationId xmlns:p14="http://schemas.microsoft.com/office/powerpoint/2010/main" val="1626428981"/>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A47CD4-C4CA-90C5-12EC-C517248D451E}"/>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F50BA03F-2E2C-7E3D-75FC-C09C538244E8}"/>
              </a:ext>
            </a:extLst>
          </p:cNvPr>
          <p:cNvSpPr>
            <a:spLocks noGrp="1"/>
          </p:cNvSpPr>
          <p:nvPr>
            <p:ph type="title"/>
          </p:nvPr>
        </p:nvSpPr>
        <p:spPr/>
        <p:txBody>
          <a:bodyPr/>
          <a:lstStyle/>
          <a:p>
            <a:r>
              <a:rPr lang="zh-CN" altLang="en-US" dirty="0"/>
              <a:t>第二节  园长的素质和能力要求</a:t>
            </a:r>
          </a:p>
        </p:txBody>
      </p:sp>
      <p:sp>
        <p:nvSpPr>
          <p:cNvPr id="3" name="内容占位符 2">
            <a:extLst>
              <a:ext uri="{FF2B5EF4-FFF2-40B4-BE49-F238E27FC236}">
                <a16:creationId xmlns:a16="http://schemas.microsoft.com/office/drawing/2014/main" id="{E5621942-BE5D-0404-501F-91A21E99EE18}"/>
              </a:ext>
            </a:extLst>
          </p:cNvPr>
          <p:cNvSpPr>
            <a:spLocks noGrp="1"/>
          </p:cNvSpPr>
          <p:nvPr>
            <p:ph idx="1"/>
          </p:nvPr>
        </p:nvSpPr>
        <p:spPr/>
        <p:txBody>
          <a:bodyPr>
            <a:normAutofit/>
          </a:bodyPr>
          <a:lstStyle/>
          <a:p>
            <a:pPr marL="0" indent="0">
              <a:buNone/>
            </a:pPr>
            <a:r>
              <a:rPr lang="zh-CN" altLang="en-US" dirty="0"/>
              <a:t>很明显，园长要做好幼儿园的工作，不是个人包打天下，而是要善于授权让别人去工作，要能为组织成员做出成绩创造条件，要通过领导者的发动和影响，让他人表现，使全园每一个教职工或所在集体能够有所作为和创新。</a:t>
            </a:r>
          </a:p>
        </p:txBody>
      </p:sp>
    </p:spTree>
    <p:extLst>
      <p:ext uri="{BB962C8B-B14F-4D97-AF65-F5344CB8AC3E}">
        <p14:creationId xmlns:p14="http://schemas.microsoft.com/office/powerpoint/2010/main" val="1540998938"/>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A276DA-5E3A-22A7-5207-FE9A7E4EB74C}"/>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FA858C50-0753-B79B-DCDF-E538EDEAB032}"/>
              </a:ext>
            </a:extLst>
          </p:cNvPr>
          <p:cNvSpPr>
            <a:spLocks noGrp="1"/>
          </p:cNvSpPr>
          <p:nvPr>
            <p:ph type="title"/>
          </p:nvPr>
        </p:nvSpPr>
        <p:spPr/>
        <p:txBody>
          <a:bodyPr/>
          <a:lstStyle/>
          <a:p>
            <a:r>
              <a:rPr lang="zh-CN" altLang="en-US" dirty="0"/>
              <a:t>第二节  园长的素质和能力要求</a:t>
            </a:r>
          </a:p>
        </p:txBody>
      </p:sp>
      <p:sp>
        <p:nvSpPr>
          <p:cNvPr id="3" name="内容占位符 2">
            <a:extLst>
              <a:ext uri="{FF2B5EF4-FFF2-40B4-BE49-F238E27FC236}">
                <a16:creationId xmlns:a16="http://schemas.microsoft.com/office/drawing/2014/main" id="{58D876F5-BFD4-5057-AAA3-202EFED9C1EE}"/>
              </a:ext>
            </a:extLst>
          </p:cNvPr>
          <p:cNvSpPr>
            <a:spLocks noGrp="1"/>
          </p:cNvSpPr>
          <p:nvPr>
            <p:ph idx="1"/>
          </p:nvPr>
        </p:nvSpPr>
        <p:spPr/>
        <p:txBody>
          <a:bodyPr>
            <a:normAutofit/>
          </a:bodyPr>
          <a:lstStyle/>
          <a:p>
            <a:pPr marL="0" indent="0">
              <a:buNone/>
            </a:pPr>
            <a:r>
              <a:rPr lang="zh-CN" altLang="en-US" dirty="0"/>
              <a:t>（二）创新进取的精神和能力</a:t>
            </a:r>
          </a:p>
          <a:p>
            <a:pPr marL="0" indent="0">
              <a:buNone/>
            </a:pPr>
            <a:r>
              <a:rPr lang="zh-CN" altLang="en-US" dirty="0"/>
              <a:t>园长要有创新进取的精神和能力。作为一个组织的领导，要有远见卓识，要思维敏捷，头脑清晰，要充分了解本园基本工作条件和工作实际，不安于现状，不满足于已取得的成绩，能够清楚地意识到工作中的缺点和问题，不断更新教育观念，使工作经常处于主动状态。</a:t>
            </a:r>
          </a:p>
        </p:txBody>
      </p:sp>
    </p:spTree>
    <p:extLst>
      <p:ext uri="{BB962C8B-B14F-4D97-AF65-F5344CB8AC3E}">
        <p14:creationId xmlns:p14="http://schemas.microsoft.com/office/powerpoint/2010/main" val="622806242"/>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2AD8B2-D18E-8F29-AA20-17B009E19671}"/>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87D88427-0FE7-5353-52A0-EE74CA3A35BC}"/>
              </a:ext>
            </a:extLst>
          </p:cNvPr>
          <p:cNvSpPr>
            <a:spLocks noGrp="1"/>
          </p:cNvSpPr>
          <p:nvPr>
            <p:ph type="title"/>
          </p:nvPr>
        </p:nvSpPr>
        <p:spPr/>
        <p:txBody>
          <a:bodyPr/>
          <a:lstStyle/>
          <a:p>
            <a:r>
              <a:rPr lang="zh-CN" altLang="en-US" dirty="0"/>
              <a:t>第二节  园长的素质和能力要求</a:t>
            </a:r>
          </a:p>
        </p:txBody>
      </p:sp>
      <p:sp>
        <p:nvSpPr>
          <p:cNvPr id="3" name="内容占位符 2">
            <a:extLst>
              <a:ext uri="{FF2B5EF4-FFF2-40B4-BE49-F238E27FC236}">
                <a16:creationId xmlns:a16="http://schemas.microsoft.com/office/drawing/2014/main" id="{B1EE1EE2-BEF9-91C4-41D0-6BE231B59494}"/>
              </a:ext>
            </a:extLst>
          </p:cNvPr>
          <p:cNvSpPr>
            <a:spLocks noGrp="1"/>
          </p:cNvSpPr>
          <p:nvPr>
            <p:ph idx="1"/>
          </p:nvPr>
        </p:nvSpPr>
        <p:spPr/>
        <p:txBody>
          <a:bodyPr>
            <a:normAutofit/>
          </a:bodyPr>
          <a:lstStyle/>
          <a:p>
            <a:pPr marL="0" indent="0">
              <a:buNone/>
            </a:pPr>
            <a:r>
              <a:rPr lang="zh-CN" altLang="en-US" dirty="0"/>
              <a:t>要学习从宏观角度看问题，站得高，看得远，了解社会发展和改革动向，清醒地预见到社会改革对幼儿教育和幼儿园管理提出的新要求。能根据教育发展趋向规划幼儿园的未来。不是消极被动应付环境的变化，而是立足本园实际，主动调整适应，开拓新的发展领域。</a:t>
            </a:r>
          </a:p>
        </p:txBody>
      </p:sp>
    </p:spTree>
    <p:extLst>
      <p:ext uri="{BB962C8B-B14F-4D97-AF65-F5344CB8AC3E}">
        <p14:creationId xmlns:p14="http://schemas.microsoft.com/office/powerpoint/2010/main" val="2482581921"/>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3069BA-0591-AF3A-43EE-EACB8301A603}"/>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50B13DC5-EC24-CEC0-B19C-93269F72C763}"/>
              </a:ext>
            </a:extLst>
          </p:cNvPr>
          <p:cNvSpPr>
            <a:spLocks noGrp="1"/>
          </p:cNvSpPr>
          <p:nvPr>
            <p:ph type="title"/>
          </p:nvPr>
        </p:nvSpPr>
        <p:spPr/>
        <p:txBody>
          <a:bodyPr/>
          <a:lstStyle/>
          <a:p>
            <a:r>
              <a:rPr lang="zh-CN" altLang="en-US" dirty="0"/>
              <a:t>第二节  园长的素质和能力要求</a:t>
            </a:r>
          </a:p>
        </p:txBody>
      </p:sp>
      <p:sp>
        <p:nvSpPr>
          <p:cNvPr id="3" name="内容占位符 2">
            <a:extLst>
              <a:ext uri="{FF2B5EF4-FFF2-40B4-BE49-F238E27FC236}">
                <a16:creationId xmlns:a16="http://schemas.microsoft.com/office/drawing/2014/main" id="{24A6E8E5-7036-1101-6A47-09C9CF276A22}"/>
              </a:ext>
            </a:extLst>
          </p:cNvPr>
          <p:cNvSpPr>
            <a:spLocks noGrp="1"/>
          </p:cNvSpPr>
          <p:nvPr>
            <p:ph idx="1"/>
          </p:nvPr>
        </p:nvSpPr>
        <p:spPr/>
        <p:txBody>
          <a:bodyPr>
            <a:normAutofit/>
          </a:bodyPr>
          <a:lstStyle/>
          <a:p>
            <a:pPr marL="0" indent="0">
              <a:buNone/>
            </a:pPr>
            <a:r>
              <a:rPr lang="zh-CN" altLang="en-US" dirty="0"/>
              <a:t>美国当代著名管理学家</a:t>
            </a:r>
            <a:r>
              <a:rPr lang="en-US" altLang="zh-CN" dirty="0"/>
              <a:t>E</a:t>
            </a:r>
            <a:r>
              <a:rPr lang="zh-CN" altLang="en-US" dirty="0"/>
              <a:t>．戴尔认为，“真正的管理人员永远是一个创新者” 。创新意识意味着不断解决新问题的积极探索实践。领导者要为组织规划发展蓝图，决定组织的未来方向与风格，创新能力就更重要，这也是综合分析能力的体现。</a:t>
            </a:r>
          </a:p>
        </p:txBody>
      </p:sp>
    </p:spTree>
    <p:extLst>
      <p:ext uri="{BB962C8B-B14F-4D97-AF65-F5344CB8AC3E}">
        <p14:creationId xmlns:p14="http://schemas.microsoft.com/office/powerpoint/2010/main" val="1748885270"/>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AED3BF-F21C-2B24-FD74-BD72931AD389}"/>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25F92EDA-F5C1-D53F-790A-08F6B9A03F42}"/>
              </a:ext>
            </a:extLst>
          </p:cNvPr>
          <p:cNvSpPr>
            <a:spLocks noGrp="1"/>
          </p:cNvSpPr>
          <p:nvPr>
            <p:ph type="title"/>
          </p:nvPr>
        </p:nvSpPr>
        <p:spPr/>
        <p:txBody>
          <a:bodyPr/>
          <a:lstStyle/>
          <a:p>
            <a:r>
              <a:rPr lang="zh-CN" altLang="en-US" dirty="0"/>
              <a:t>第二节  园长的素质和能力要求</a:t>
            </a:r>
          </a:p>
        </p:txBody>
      </p:sp>
      <p:sp>
        <p:nvSpPr>
          <p:cNvPr id="3" name="内容占位符 2">
            <a:extLst>
              <a:ext uri="{FF2B5EF4-FFF2-40B4-BE49-F238E27FC236}">
                <a16:creationId xmlns:a16="http://schemas.microsoft.com/office/drawing/2014/main" id="{847C1BBA-D0DD-C478-03EE-E71FA53CCE54}"/>
              </a:ext>
            </a:extLst>
          </p:cNvPr>
          <p:cNvSpPr>
            <a:spLocks noGrp="1"/>
          </p:cNvSpPr>
          <p:nvPr>
            <p:ph idx="1"/>
          </p:nvPr>
        </p:nvSpPr>
        <p:spPr/>
        <p:txBody>
          <a:bodyPr>
            <a:normAutofit/>
          </a:bodyPr>
          <a:lstStyle/>
          <a:p>
            <a:pPr marL="0" indent="0">
              <a:buNone/>
            </a:pPr>
            <a:r>
              <a:rPr lang="zh-CN" altLang="en-US" dirty="0"/>
              <a:t>园长要不断更新自己的文化专业知识，了解教育发展规律，正确认识教育与社会发展的关系，不断改革创新，更好地实现教育理念，发挥幼儿教育的服务功能。园长要以正确的教育思想和管理思想影响教职工，激发全园职工进取向上的精神，带领他们不断取得新的工作成绩。</a:t>
            </a:r>
          </a:p>
        </p:txBody>
      </p:sp>
    </p:spTree>
    <p:extLst>
      <p:ext uri="{BB962C8B-B14F-4D97-AF65-F5344CB8AC3E}">
        <p14:creationId xmlns:p14="http://schemas.microsoft.com/office/powerpoint/2010/main" val="3908075050"/>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F11921-4937-462A-B824-F72DA931EB7E}"/>
            </a:ext>
          </a:extLst>
        </p:cNvPr>
        <p:cNvGrpSpPr/>
        <p:nvPr/>
      </p:nvGrpSpPr>
      <p:grpSpPr>
        <a:xfrm>
          <a:off x="0" y="0"/>
          <a:ext cx="0" cy="0"/>
          <a:chOff x="0" y="0"/>
          <a:chExt cx="0" cy="0"/>
        </a:xfrm>
      </p:grpSpPr>
      <p:sp>
        <p:nvSpPr>
          <p:cNvPr id="4" name="标题 3">
            <a:extLst>
              <a:ext uri="{FF2B5EF4-FFF2-40B4-BE49-F238E27FC236}">
                <a16:creationId xmlns:a16="http://schemas.microsoft.com/office/drawing/2014/main" id="{15FF9A63-CF82-A6B0-BCDC-5A4C1F120474}"/>
              </a:ext>
            </a:extLst>
          </p:cNvPr>
          <p:cNvSpPr>
            <a:spLocks noGrp="1"/>
          </p:cNvSpPr>
          <p:nvPr>
            <p:ph type="title"/>
          </p:nvPr>
        </p:nvSpPr>
        <p:spPr/>
        <p:txBody>
          <a:bodyPr/>
          <a:lstStyle/>
          <a:p>
            <a:r>
              <a:rPr lang="zh-CN" altLang="en-US" dirty="0"/>
              <a:t>第三节  园长职责和幼儿园领导工作</a:t>
            </a:r>
          </a:p>
        </p:txBody>
      </p:sp>
    </p:spTree>
    <p:extLst>
      <p:ext uri="{BB962C8B-B14F-4D97-AF65-F5344CB8AC3E}">
        <p14:creationId xmlns:p14="http://schemas.microsoft.com/office/powerpoint/2010/main" val="20246238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3CC3F4-20E4-8DCC-C066-953518107D7C}"/>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A530EAA2-83E8-EE73-F6E2-22BF6878932F}"/>
              </a:ext>
            </a:extLst>
          </p:cNvPr>
          <p:cNvSpPr>
            <a:spLocks noGrp="1"/>
          </p:cNvSpPr>
          <p:nvPr>
            <p:ph type="title"/>
          </p:nvPr>
        </p:nvSpPr>
        <p:spPr/>
        <p:txBody>
          <a:bodyPr/>
          <a:lstStyle/>
          <a:p>
            <a:r>
              <a:rPr lang="zh-CN" altLang="en-US" dirty="0"/>
              <a:t>第一节  园长</a:t>
            </a:r>
            <a:r>
              <a:rPr lang="en-US" altLang="zh-CN" dirty="0"/>
              <a:t>——</a:t>
            </a:r>
            <a:r>
              <a:rPr lang="zh-CN" altLang="en-US" dirty="0"/>
              <a:t>幼儿园的领导者</a:t>
            </a:r>
          </a:p>
        </p:txBody>
      </p:sp>
      <p:sp>
        <p:nvSpPr>
          <p:cNvPr id="3" name="内容占位符 2">
            <a:extLst>
              <a:ext uri="{FF2B5EF4-FFF2-40B4-BE49-F238E27FC236}">
                <a16:creationId xmlns:a16="http://schemas.microsoft.com/office/drawing/2014/main" id="{4C20C3F4-8B70-A50A-F2DC-40D95808C0A7}"/>
              </a:ext>
            </a:extLst>
          </p:cNvPr>
          <p:cNvSpPr>
            <a:spLocks noGrp="1"/>
          </p:cNvSpPr>
          <p:nvPr>
            <p:ph idx="1"/>
          </p:nvPr>
        </p:nvSpPr>
        <p:spPr/>
        <p:txBody>
          <a:bodyPr>
            <a:normAutofit/>
          </a:bodyPr>
          <a:lstStyle/>
          <a:p>
            <a:pPr marL="0" indent="0">
              <a:buNone/>
            </a:pPr>
            <a:r>
              <a:rPr lang="en-US" altLang="zh-CN" dirty="0"/>
              <a:t>2</a:t>
            </a:r>
            <a:r>
              <a:rPr lang="zh-CN" altLang="en-US" dirty="0"/>
              <a:t>．示范性幼儿园和乡镇中心幼儿园园长应具备幼儿师范学校（含职业学校幼教专业）毕业及其以上学历，有五年以上幼儿教育工作经历，并具有小学、幼儿园高级教师职务。</a:t>
            </a:r>
          </a:p>
        </p:txBody>
      </p:sp>
    </p:spTree>
    <p:extLst>
      <p:ext uri="{BB962C8B-B14F-4D97-AF65-F5344CB8AC3E}">
        <p14:creationId xmlns:p14="http://schemas.microsoft.com/office/powerpoint/2010/main" val="3931730553"/>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11F176-7FBA-9648-1D9B-E37D72E60868}"/>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10BCA4A0-BB67-AC70-26CB-D23096857C00}"/>
              </a:ext>
            </a:extLst>
          </p:cNvPr>
          <p:cNvSpPr>
            <a:spLocks noGrp="1"/>
          </p:cNvSpPr>
          <p:nvPr>
            <p:ph type="title"/>
          </p:nvPr>
        </p:nvSpPr>
        <p:spPr/>
        <p:txBody>
          <a:bodyPr/>
          <a:lstStyle/>
          <a:p>
            <a:r>
              <a:rPr lang="zh-CN" altLang="en-US" dirty="0"/>
              <a:t>第三节  园长职责和幼儿园领导工作</a:t>
            </a:r>
          </a:p>
        </p:txBody>
      </p:sp>
      <p:sp>
        <p:nvSpPr>
          <p:cNvPr id="3" name="内容占位符 2">
            <a:extLst>
              <a:ext uri="{FF2B5EF4-FFF2-40B4-BE49-F238E27FC236}">
                <a16:creationId xmlns:a16="http://schemas.microsoft.com/office/drawing/2014/main" id="{26C63A74-5C16-A3FA-7E13-2C377DB0A611}"/>
              </a:ext>
            </a:extLst>
          </p:cNvPr>
          <p:cNvSpPr>
            <a:spLocks noGrp="1"/>
          </p:cNvSpPr>
          <p:nvPr>
            <p:ph idx="1"/>
          </p:nvPr>
        </p:nvSpPr>
        <p:spPr/>
        <p:txBody>
          <a:bodyPr>
            <a:normAutofit/>
          </a:bodyPr>
          <a:lstStyle/>
          <a:p>
            <a:pPr marL="0" indent="0">
              <a:buNone/>
            </a:pPr>
            <a:r>
              <a:rPr lang="zh-CN" altLang="en-US" dirty="0"/>
              <a:t>一、园长的领导职责</a:t>
            </a:r>
          </a:p>
          <a:p>
            <a:pPr marL="0" indent="0">
              <a:buNone/>
            </a:pPr>
            <a:r>
              <a:rPr lang="zh-CN" altLang="en-US" dirty="0"/>
              <a:t>良好的素质能力只表明具有当好园长的可能性。要真正当好园长，必须明确园长的领导职责，要从他的工作绩效，衡量其管理成效。</a:t>
            </a:r>
          </a:p>
        </p:txBody>
      </p:sp>
    </p:spTree>
    <p:extLst>
      <p:ext uri="{BB962C8B-B14F-4D97-AF65-F5344CB8AC3E}">
        <p14:creationId xmlns:p14="http://schemas.microsoft.com/office/powerpoint/2010/main" val="4017109235"/>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26706A-CBE9-0273-2827-373F4EE655C5}"/>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BCF92509-F260-E035-AD07-D0A72151006C}"/>
              </a:ext>
            </a:extLst>
          </p:cNvPr>
          <p:cNvSpPr>
            <a:spLocks noGrp="1"/>
          </p:cNvSpPr>
          <p:nvPr>
            <p:ph type="title"/>
          </p:nvPr>
        </p:nvSpPr>
        <p:spPr/>
        <p:txBody>
          <a:bodyPr/>
          <a:lstStyle/>
          <a:p>
            <a:r>
              <a:rPr lang="zh-CN" altLang="en-US" dirty="0"/>
              <a:t>第三节  园长职责和幼儿园领导工作</a:t>
            </a:r>
          </a:p>
        </p:txBody>
      </p:sp>
      <p:sp>
        <p:nvSpPr>
          <p:cNvPr id="3" name="内容占位符 2">
            <a:extLst>
              <a:ext uri="{FF2B5EF4-FFF2-40B4-BE49-F238E27FC236}">
                <a16:creationId xmlns:a16="http://schemas.microsoft.com/office/drawing/2014/main" id="{70F3527B-7771-10BF-8B1F-B1C32CC7812A}"/>
              </a:ext>
            </a:extLst>
          </p:cNvPr>
          <p:cNvSpPr>
            <a:spLocks noGrp="1"/>
          </p:cNvSpPr>
          <p:nvPr>
            <p:ph idx="1"/>
          </p:nvPr>
        </p:nvSpPr>
        <p:spPr/>
        <p:txBody>
          <a:bodyPr>
            <a:normAutofit/>
          </a:bodyPr>
          <a:lstStyle/>
          <a:p>
            <a:pPr marL="0" indent="0">
              <a:buNone/>
            </a:pPr>
            <a:r>
              <a:rPr lang="zh-CN" altLang="en-US" dirty="0"/>
              <a:t>我国两大幼教管理法规</a:t>
            </a:r>
            <a:r>
              <a:rPr lang="en-US" altLang="zh-CN" dirty="0"/>
              <a:t>《</a:t>
            </a:r>
            <a:r>
              <a:rPr lang="zh-CN" altLang="en-US" dirty="0"/>
              <a:t>幼儿园管理条例</a:t>
            </a:r>
            <a:r>
              <a:rPr lang="en-US" altLang="zh-CN" dirty="0"/>
              <a:t>》</a:t>
            </a:r>
            <a:r>
              <a:rPr lang="zh-CN" altLang="en-US" dirty="0"/>
              <a:t>（以下简称</a:t>
            </a:r>
            <a:r>
              <a:rPr lang="en-US" altLang="zh-CN" dirty="0"/>
              <a:t>《</a:t>
            </a:r>
            <a:r>
              <a:rPr lang="zh-CN" altLang="en-US" dirty="0"/>
              <a:t>条例</a:t>
            </a:r>
            <a:r>
              <a:rPr lang="en-US" altLang="zh-CN" dirty="0"/>
              <a:t>》</a:t>
            </a:r>
            <a:r>
              <a:rPr lang="zh-CN" altLang="en-US" dirty="0"/>
              <a:t>）和</a:t>
            </a:r>
            <a:r>
              <a:rPr lang="en-US" altLang="zh-CN" dirty="0"/>
              <a:t>《</a:t>
            </a:r>
            <a:r>
              <a:rPr lang="zh-CN" altLang="en-US" dirty="0"/>
              <a:t>幼儿园工作规程</a:t>
            </a:r>
            <a:r>
              <a:rPr lang="en-US" altLang="zh-CN" dirty="0"/>
              <a:t>》</a:t>
            </a:r>
            <a:r>
              <a:rPr lang="zh-CN" altLang="en-US" dirty="0"/>
              <a:t>（以下简称</a:t>
            </a:r>
            <a:r>
              <a:rPr lang="en-US" altLang="zh-CN" dirty="0"/>
              <a:t>《</a:t>
            </a:r>
            <a:r>
              <a:rPr lang="zh-CN" altLang="en-US" dirty="0"/>
              <a:t>规程</a:t>
            </a:r>
            <a:r>
              <a:rPr lang="en-US" altLang="zh-CN" dirty="0"/>
              <a:t>》</a:t>
            </a:r>
            <a:r>
              <a:rPr lang="zh-CN" altLang="en-US" dirty="0"/>
              <a:t>）都明确提出“幼儿园园长负责幼儿园的全面工作”。</a:t>
            </a:r>
            <a:r>
              <a:rPr lang="en-US" altLang="zh-CN" dirty="0"/>
              <a:t>《</a:t>
            </a:r>
            <a:r>
              <a:rPr lang="zh-CN" altLang="en-US" dirty="0"/>
              <a:t>规程</a:t>
            </a:r>
            <a:r>
              <a:rPr lang="en-US" altLang="zh-CN" dirty="0"/>
              <a:t>》</a:t>
            </a:r>
            <a:r>
              <a:rPr lang="zh-CN" altLang="en-US" dirty="0"/>
              <a:t>第</a:t>
            </a:r>
            <a:r>
              <a:rPr lang="en-US" altLang="zh-CN" dirty="0"/>
              <a:t>40</a:t>
            </a:r>
            <a:r>
              <a:rPr lang="zh-CN" altLang="en-US" dirty="0"/>
              <a:t>条对全国各类幼儿园园长的主要职责做出了如下具体规定：</a:t>
            </a:r>
          </a:p>
        </p:txBody>
      </p:sp>
    </p:spTree>
    <p:extLst>
      <p:ext uri="{BB962C8B-B14F-4D97-AF65-F5344CB8AC3E}">
        <p14:creationId xmlns:p14="http://schemas.microsoft.com/office/powerpoint/2010/main" val="3598556388"/>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4BB090-B948-BADC-DB18-BA832BF94319}"/>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96F4B49B-4727-80F6-4BB1-7DFE49EFDB13}"/>
              </a:ext>
            </a:extLst>
          </p:cNvPr>
          <p:cNvSpPr>
            <a:spLocks noGrp="1"/>
          </p:cNvSpPr>
          <p:nvPr>
            <p:ph type="title"/>
          </p:nvPr>
        </p:nvSpPr>
        <p:spPr/>
        <p:txBody>
          <a:bodyPr/>
          <a:lstStyle/>
          <a:p>
            <a:r>
              <a:rPr lang="zh-CN" altLang="en-US" dirty="0"/>
              <a:t>第三节  园长职责和幼儿园领导工作</a:t>
            </a:r>
          </a:p>
        </p:txBody>
      </p:sp>
      <p:sp>
        <p:nvSpPr>
          <p:cNvPr id="3" name="内容占位符 2">
            <a:extLst>
              <a:ext uri="{FF2B5EF4-FFF2-40B4-BE49-F238E27FC236}">
                <a16:creationId xmlns:a16="http://schemas.microsoft.com/office/drawing/2014/main" id="{FFCEAC89-82E0-C332-E9A3-774ED6FE25DD}"/>
              </a:ext>
            </a:extLst>
          </p:cNvPr>
          <p:cNvSpPr>
            <a:spLocks noGrp="1"/>
          </p:cNvSpPr>
          <p:nvPr>
            <p:ph idx="1"/>
          </p:nvPr>
        </p:nvSpPr>
        <p:spPr/>
        <p:txBody>
          <a:bodyPr>
            <a:normAutofit/>
          </a:bodyPr>
          <a:lstStyle/>
          <a:p>
            <a:pPr marL="0" indent="0">
              <a:buNone/>
            </a:pPr>
            <a:r>
              <a:rPr lang="en-US" altLang="zh-CN" dirty="0"/>
              <a:t>1.</a:t>
            </a:r>
            <a:r>
              <a:rPr lang="zh-CN" altLang="en-US" dirty="0"/>
              <a:t>贯彻执行国家的有关法律、法规、方针、政策和地方的相关规定，负责建立并组织执行幼儿园的各项规章制度；</a:t>
            </a:r>
          </a:p>
          <a:p>
            <a:pPr marL="0" indent="0">
              <a:buNone/>
            </a:pPr>
            <a:r>
              <a:rPr lang="en-US" altLang="zh-CN" dirty="0"/>
              <a:t>2.</a:t>
            </a:r>
            <a:r>
              <a:rPr lang="zh-CN" altLang="en-US" dirty="0"/>
              <a:t>负责保育教育、卫生保健、安全保卫工作；</a:t>
            </a:r>
          </a:p>
        </p:txBody>
      </p:sp>
    </p:spTree>
    <p:extLst>
      <p:ext uri="{BB962C8B-B14F-4D97-AF65-F5344CB8AC3E}">
        <p14:creationId xmlns:p14="http://schemas.microsoft.com/office/powerpoint/2010/main" val="1948347647"/>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E250D9-5154-6B93-9691-947AB716A420}"/>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9BD3AA4F-380C-A825-D88E-85B7068FA541}"/>
              </a:ext>
            </a:extLst>
          </p:cNvPr>
          <p:cNvSpPr>
            <a:spLocks noGrp="1"/>
          </p:cNvSpPr>
          <p:nvPr>
            <p:ph type="title"/>
          </p:nvPr>
        </p:nvSpPr>
        <p:spPr/>
        <p:txBody>
          <a:bodyPr/>
          <a:lstStyle/>
          <a:p>
            <a:r>
              <a:rPr lang="zh-CN" altLang="en-US" dirty="0"/>
              <a:t>第三节  园长职责和幼儿园领导工作</a:t>
            </a:r>
          </a:p>
        </p:txBody>
      </p:sp>
      <p:sp>
        <p:nvSpPr>
          <p:cNvPr id="3" name="内容占位符 2">
            <a:extLst>
              <a:ext uri="{FF2B5EF4-FFF2-40B4-BE49-F238E27FC236}">
                <a16:creationId xmlns:a16="http://schemas.microsoft.com/office/drawing/2014/main" id="{C10EE920-6B07-386B-47C5-AE4FE2E7C5D7}"/>
              </a:ext>
            </a:extLst>
          </p:cNvPr>
          <p:cNvSpPr>
            <a:spLocks noGrp="1"/>
          </p:cNvSpPr>
          <p:nvPr>
            <p:ph idx="1"/>
          </p:nvPr>
        </p:nvSpPr>
        <p:spPr/>
        <p:txBody>
          <a:bodyPr>
            <a:normAutofit/>
          </a:bodyPr>
          <a:lstStyle/>
          <a:p>
            <a:pPr marL="0" indent="0">
              <a:buNone/>
            </a:pPr>
            <a:r>
              <a:rPr lang="en-US" altLang="zh-CN" dirty="0"/>
              <a:t>3.</a:t>
            </a:r>
            <a:r>
              <a:rPr lang="zh-CN" altLang="en-US" dirty="0"/>
              <a:t>负责按照有关规定聘任、调配教职工，指导、检查和评估教师以及其他工作人员的工作，并给予奖惩；</a:t>
            </a:r>
          </a:p>
          <a:p>
            <a:pPr marL="0" indent="0">
              <a:buNone/>
            </a:pPr>
            <a:r>
              <a:rPr lang="en-US" altLang="zh-CN" dirty="0"/>
              <a:t>4.</a:t>
            </a:r>
            <a:r>
              <a:rPr lang="zh-CN" altLang="en-US" dirty="0"/>
              <a:t>负责教职工的思想工作，组织业务学习，并为他们的学习、进修、教育研究创造必要的条件；</a:t>
            </a:r>
          </a:p>
        </p:txBody>
      </p:sp>
    </p:spTree>
    <p:extLst>
      <p:ext uri="{BB962C8B-B14F-4D97-AF65-F5344CB8AC3E}">
        <p14:creationId xmlns:p14="http://schemas.microsoft.com/office/powerpoint/2010/main" val="2423981258"/>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8EADAA-4BFF-0AA9-B68C-94F6294FAF4E}"/>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E48B56BB-3A2B-933A-ABE3-4DA327AF8726}"/>
              </a:ext>
            </a:extLst>
          </p:cNvPr>
          <p:cNvSpPr>
            <a:spLocks noGrp="1"/>
          </p:cNvSpPr>
          <p:nvPr>
            <p:ph type="title"/>
          </p:nvPr>
        </p:nvSpPr>
        <p:spPr/>
        <p:txBody>
          <a:bodyPr/>
          <a:lstStyle/>
          <a:p>
            <a:r>
              <a:rPr lang="zh-CN" altLang="en-US" dirty="0"/>
              <a:t>第三节  园长职责和幼儿园领导工作</a:t>
            </a:r>
          </a:p>
        </p:txBody>
      </p:sp>
      <p:sp>
        <p:nvSpPr>
          <p:cNvPr id="3" name="内容占位符 2">
            <a:extLst>
              <a:ext uri="{FF2B5EF4-FFF2-40B4-BE49-F238E27FC236}">
                <a16:creationId xmlns:a16="http://schemas.microsoft.com/office/drawing/2014/main" id="{686777A0-EBDB-367C-690C-C1A78A2AC573}"/>
              </a:ext>
            </a:extLst>
          </p:cNvPr>
          <p:cNvSpPr>
            <a:spLocks noGrp="1"/>
          </p:cNvSpPr>
          <p:nvPr>
            <p:ph idx="1"/>
          </p:nvPr>
        </p:nvSpPr>
        <p:spPr/>
        <p:txBody>
          <a:bodyPr>
            <a:normAutofit/>
          </a:bodyPr>
          <a:lstStyle/>
          <a:p>
            <a:pPr marL="0" indent="0">
              <a:buNone/>
            </a:pPr>
            <a:r>
              <a:rPr lang="en-US" altLang="zh-CN" dirty="0"/>
              <a:t>5.</a:t>
            </a:r>
            <a:r>
              <a:rPr lang="zh-CN" altLang="en-US" dirty="0"/>
              <a:t>关心教职工的身心健康，维护他们的合法权益，改善他们的工作条件；</a:t>
            </a:r>
          </a:p>
          <a:p>
            <a:pPr marL="0" indent="0">
              <a:buNone/>
            </a:pPr>
            <a:r>
              <a:rPr lang="en-US" altLang="zh-CN" dirty="0"/>
              <a:t>6.</a:t>
            </a:r>
            <a:r>
              <a:rPr lang="zh-CN" altLang="en-US" dirty="0"/>
              <a:t>组织管理园舍、设备和经费；</a:t>
            </a:r>
          </a:p>
          <a:p>
            <a:pPr marL="0" indent="0">
              <a:buNone/>
            </a:pPr>
            <a:r>
              <a:rPr lang="en-US" altLang="zh-CN" dirty="0"/>
              <a:t>7.</a:t>
            </a:r>
            <a:r>
              <a:rPr lang="zh-CN" altLang="en-US" dirty="0"/>
              <a:t>组织和指导家长工作；</a:t>
            </a:r>
          </a:p>
          <a:p>
            <a:pPr marL="0" indent="0">
              <a:buNone/>
            </a:pPr>
            <a:r>
              <a:rPr lang="en-US" altLang="zh-CN" dirty="0"/>
              <a:t>8.</a:t>
            </a:r>
            <a:r>
              <a:rPr lang="zh-CN" altLang="en-US" dirty="0"/>
              <a:t>负责与社区的联系和合作。</a:t>
            </a:r>
          </a:p>
        </p:txBody>
      </p:sp>
    </p:spTree>
    <p:extLst>
      <p:ext uri="{BB962C8B-B14F-4D97-AF65-F5344CB8AC3E}">
        <p14:creationId xmlns:p14="http://schemas.microsoft.com/office/powerpoint/2010/main" val="3461753955"/>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B419F9-559B-1648-ED83-0AAB509D0970}"/>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9A541C38-67AE-89DE-281F-DAA4A2CB4860}"/>
              </a:ext>
            </a:extLst>
          </p:cNvPr>
          <p:cNvSpPr>
            <a:spLocks noGrp="1"/>
          </p:cNvSpPr>
          <p:nvPr>
            <p:ph type="title"/>
          </p:nvPr>
        </p:nvSpPr>
        <p:spPr/>
        <p:txBody>
          <a:bodyPr/>
          <a:lstStyle/>
          <a:p>
            <a:r>
              <a:rPr lang="zh-CN" altLang="en-US" dirty="0"/>
              <a:t>第三节  园长职责和幼儿园领导工作</a:t>
            </a:r>
          </a:p>
        </p:txBody>
      </p:sp>
      <p:sp>
        <p:nvSpPr>
          <p:cNvPr id="3" name="内容占位符 2">
            <a:extLst>
              <a:ext uri="{FF2B5EF4-FFF2-40B4-BE49-F238E27FC236}">
                <a16:creationId xmlns:a16="http://schemas.microsoft.com/office/drawing/2014/main" id="{6E59CE7B-4950-0083-FE78-F32D36F9FB30}"/>
              </a:ext>
            </a:extLst>
          </p:cNvPr>
          <p:cNvSpPr>
            <a:spLocks noGrp="1"/>
          </p:cNvSpPr>
          <p:nvPr>
            <p:ph idx="1"/>
          </p:nvPr>
        </p:nvSpPr>
        <p:spPr/>
        <p:txBody>
          <a:bodyPr>
            <a:normAutofit/>
          </a:bodyPr>
          <a:lstStyle/>
          <a:p>
            <a:pPr marL="0" indent="0">
              <a:buNone/>
            </a:pPr>
            <a:r>
              <a:rPr lang="en-US" altLang="zh-CN" dirty="0"/>
              <a:t>《</a:t>
            </a:r>
            <a:r>
              <a:rPr lang="zh-CN" altLang="en-US" dirty="0"/>
              <a:t>规程</a:t>
            </a:r>
            <a:r>
              <a:rPr lang="en-US" altLang="zh-CN" dirty="0"/>
              <a:t>》</a:t>
            </a:r>
            <a:r>
              <a:rPr lang="zh-CN" altLang="en-US" dirty="0"/>
              <a:t>中所列的</a:t>
            </a:r>
            <a:r>
              <a:rPr lang="en-US" altLang="zh-CN" dirty="0"/>
              <a:t>8</a:t>
            </a:r>
            <a:r>
              <a:rPr lang="zh-CN" altLang="en-US" dirty="0"/>
              <a:t>条园长职责，实际上包括了幼儿园工作的全部任务和内容。</a:t>
            </a:r>
            <a:r>
              <a:rPr lang="en-US" altLang="zh-CN" dirty="0"/>
              <a:t>《</a:t>
            </a:r>
            <a:r>
              <a:rPr lang="zh-CN" altLang="en-US" dirty="0"/>
              <a:t>幼儿园园长专业标准</a:t>
            </a:r>
            <a:r>
              <a:rPr lang="en-US" altLang="zh-CN" dirty="0"/>
              <a:t>》</a:t>
            </a:r>
            <a:r>
              <a:rPr lang="zh-CN" altLang="en-US" dirty="0"/>
              <a:t>在进一步明确园长应确立的办学理念基础上。</a:t>
            </a:r>
          </a:p>
        </p:txBody>
      </p:sp>
    </p:spTree>
    <p:extLst>
      <p:ext uri="{BB962C8B-B14F-4D97-AF65-F5344CB8AC3E}">
        <p14:creationId xmlns:p14="http://schemas.microsoft.com/office/powerpoint/2010/main" val="2975557068"/>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130185-CF46-811C-0C1A-0DB983C30A97}"/>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C4CC344D-7DEC-18C1-C3FA-94DBBEC076A3}"/>
              </a:ext>
            </a:extLst>
          </p:cNvPr>
          <p:cNvSpPr>
            <a:spLocks noGrp="1"/>
          </p:cNvSpPr>
          <p:nvPr>
            <p:ph type="title"/>
          </p:nvPr>
        </p:nvSpPr>
        <p:spPr/>
        <p:txBody>
          <a:bodyPr/>
          <a:lstStyle/>
          <a:p>
            <a:r>
              <a:rPr lang="zh-CN" altLang="en-US" dirty="0"/>
              <a:t>第三节  园长职责和幼儿园领导工作</a:t>
            </a:r>
          </a:p>
        </p:txBody>
      </p:sp>
      <p:sp>
        <p:nvSpPr>
          <p:cNvPr id="3" name="内容占位符 2">
            <a:extLst>
              <a:ext uri="{FF2B5EF4-FFF2-40B4-BE49-F238E27FC236}">
                <a16:creationId xmlns:a16="http://schemas.microsoft.com/office/drawing/2014/main" id="{71F45DFB-7DB3-7834-DB8E-1410FA612E2D}"/>
              </a:ext>
            </a:extLst>
          </p:cNvPr>
          <p:cNvSpPr>
            <a:spLocks noGrp="1"/>
          </p:cNvSpPr>
          <p:nvPr>
            <p:ph idx="1"/>
          </p:nvPr>
        </p:nvSpPr>
        <p:spPr/>
        <p:txBody>
          <a:bodyPr>
            <a:normAutofit/>
          </a:bodyPr>
          <a:lstStyle/>
          <a:p>
            <a:pPr marL="0" indent="0">
              <a:buNone/>
            </a:pPr>
            <a:r>
              <a:rPr lang="zh-CN" altLang="en-US" dirty="0"/>
              <a:t>从规划幼儿园发展、营造育人文化、领导保育教育、引领教师发展、优化内部管理和调试外部环境等几个方面对园长的专业职责提出了</a:t>
            </a:r>
            <a:r>
              <a:rPr lang="en-US" altLang="zh-CN" dirty="0"/>
              <a:t>60</a:t>
            </a:r>
            <a:r>
              <a:rPr lang="zh-CN" altLang="en-US" dirty="0"/>
              <a:t>条具体要求，与</a:t>
            </a:r>
            <a:r>
              <a:rPr lang="en-US" altLang="zh-CN" dirty="0"/>
              <a:t>《</a:t>
            </a:r>
            <a:r>
              <a:rPr lang="zh-CN" altLang="en-US" dirty="0"/>
              <a:t>条例</a:t>
            </a:r>
            <a:r>
              <a:rPr lang="en-US" altLang="zh-CN" dirty="0"/>
              <a:t>》</a:t>
            </a:r>
            <a:r>
              <a:rPr lang="zh-CN" altLang="en-US" dirty="0"/>
              <a:t>内容是一致的，是从园长专业标准方面做了更加概括而明确的表述。</a:t>
            </a:r>
          </a:p>
        </p:txBody>
      </p:sp>
    </p:spTree>
    <p:extLst>
      <p:ext uri="{BB962C8B-B14F-4D97-AF65-F5344CB8AC3E}">
        <p14:creationId xmlns:p14="http://schemas.microsoft.com/office/powerpoint/2010/main" val="2213672019"/>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0735A1-69D7-D161-58C7-C38F8A5C2D74}"/>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AE3B62C9-E0D3-B628-83D4-098DD0C5F00C}"/>
              </a:ext>
            </a:extLst>
          </p:cNvPr>
          <p:cNvSpPr>
            <a:spLocks noGrp="1"/>
          </p:cNvSpPr>
          <p:nvPr>
            <p:ph type="title"/>
          </p:nvPr>
        </p:nvSpPr>
        <p:spPr/>
        <p:txBody>
          <a:bodyPr/>
          <a:lstStyle/>
          <a:p>
            <a:r>
              <a:rPr lang="zh-CN" altLang="en-US" dirty="0"/>
              <a:t>第三节  园长职责和幼儿园领导工作</a:t>
            </a:r>
          </a:p>
        </p:txBody>
      </p:sp>
      <p:sp>
        <p:nvSpPr>
          <p:cNvPr id="3" name="内容占位符 2">
            <a:extLst>
              <a:ext uri="{FF2B5EF4-FFF2-40B4-BE49-F238E27FC236}">
                <a16:creationId xmlns:a16="http://schemas.microsoft.com/office/drawing/2014/main" id="{785E7548-9817-59A2-469D-64052E0A8DFB}"/>
              </a:ext>
            </a:extLst>
          </p:cNvPr>
          <p:cNvSpPr>
            <a:spLocks noGrp="1"/>
          </p:cNvSpPr>
          <p:nvPr>
            <p:ph idx="1"/>
          </p:nvPr>
        </p:nvSpPr>
        <p:spPr/>
        <p:txBody>
          <a:bodyPr>
            <a:normAutofit/>
          </a:bodyPr>
          <a:lstStyle/>
          <a:p>
            <a:pPr marL="0" indent="0">
              <a:buNone/>
            </a:pPr>
            <a:r>
              <a:rPr lang="zh-CN" altLang="en-US" dirty="0"/>
              <a:t>下面提供两则美国托幼儿机构园长资格认证和园长义务职责的资料①（资料</a:t>
            </a:r>
            <a:r>
              <a:rPr lang="en-US" altLang="zh-CN" dirty="0"/>
              <a:t>8-1</a:t>
            </a:r>
            <a:r>
              <a:rPr lang="zh-CN" altLang="en-US" dirty="0"/>
              <a:t>，资料</a:t>
            </a:r>
            <a:r>
              <a:rPr lang="en-US" altLang="zh-CN" dirty="0"/>
              <a:t>8-2</a:t>
            </a:r>
            <a:r>
              <a:rPr lang="zh-CN" altLang="en-US" dirty="0"/>
              <a:t>）。</a:t>
            </a:r>
          </a:p>
          <a:p>
            <a:pPr marL="0" indent="0">
              <a:buNone/>
            </a:pPr>
            <a:r>
              <a:rPr lang="zh-CN" altLang="en-US" dirty="0"/>
              <a:t>资料</a:t>
            </a:r>
            <a:r>
              <a:rPr lang="en-US" altLang="zh-CN" dirty="0"/>
              <a:t>8-1 </a:t>
            </a:r>
          </a:p>
          <a:p>
            <a:pPr marL="0" indent="0">
              <a:buNone/>
            </a:pPr>
            <a:r>
              <a:rPr lang="zh-CN" altLang="en-US" dirty="0"/>
              <a:t>美国托幼机构园长资格认证</a:t>
            </a:r>
          </a:p>
        </p:txBody>
      </p:sp>
    </p:spTree>
    <p:extLst>
      <p:ext uri="{BB962C8B-B14F-4D97-AF65-F5344CB8AC3E}">
        <p14:creationId xmlns:p14="http://schemas.microsoft.com/office/powerpoint/2010/main" val="2999127460"/>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7B3E56-3800-4241-C392-EBE677C0823D}"/>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631A2FB9-5311-449A-1E35-D129B5E62FF7}"/>
              </a:ext>
            </a:extLst>
          </p:cNvPr>
          <p:cNvSpPr>
            <a:spLocks noGrp="1"/>
          </p:cNvSpPr>
          <p:nvPr>
            <p:ph type="title"/>
          </p:nvPr>
        </p:nvSpPr>
        <p:spPr/>
        <p:txBody>
          <a:bodyPr/>
          <a:lstStyle/>
          <a:p>
            <a:r>
              <a:rPr lang="zh-CN" altLang="en-US" dirty="0"/>
              <a:t>第三节  园长职责和幼儿园领导工作</a:t>
            </a:r>
          </a:p>
        </p:txBody>
      </p:sp>
      <p:sp>
        <p:nvSpPr>
          <p:cNvPr id="3" name="内容占位符 2">
            <a:extLst>
              <a:ext uri="{FF2B5EF4-FFF2-40B4-BE49-F238E27FC236}">
                <a16:creationId xmlns:a16="http://schemas.microsoft.com/office/drawing/2014/main" id="{307D9ECE-42EC-712C-4A9B-BF0AB5E0FB58}"/>
              </a:ext>
            </a:extLst>
          </p:cNvPr>
          <p:cNvSpPr>
            <a:spLocks noGrp="1"/>
          </p:cNvSpPr>
          <p:nvPr>
            <p:ph idx="1"/>
          </p:nvPr>
        </p:nvSpPr>
        <p:spPr/>
        <p:txBody>
          <a:bodyPr>
            <a:normAutofit/>
          </a:bodyPr>
          <a:lstStyle/>
          <a:p>
            <a:pPr marL="0" indent="0">
              <a:buNone/>
            </a:pPr>
            <a:r>
              <a:rPr lang="zh-CN" altLang="en-US" dirty="0"/>
              <a:t>美国伊利诺伊州研发出了一种资格认证书，该规范表明园长是否胜任是专业人员的关注点。在充分考虑园长应具备的必要条件后，研究者概述了获得园长合格证要达到的</a:t>
            </a:r>
            <a:r>
              <a:rPr lang="en-US" altLang="zh-CN" dirty="0"/>
              <a:t>5</a:t>
            </a:r>
            <a:r>
              <a:rPr lang="zh-CN" altLang="en-US" dirty="0"/>
              <a:t>项能力要素：</a:t>
            </a:r>
          </a:p>
        </p:txBody>
      </p:sp>
    </p:spTree>
    <p:extLst>
      <p:ext uri="{BB962C8B-B14F-4D97-AF65-F5344CB8AC3E}">
        <p14:creationId xmlns:p14="http://schemas.microsoft.com/office/powerpoint/2010/main" val="2615516830"/>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00CF3E-BE96-E964-2111-C1B6D592F1FF}"/>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07282624-B9B9-54DF-0FDF-98CFEC451A14}"/>
              </a:ext>
            </a:extLst>
          </p:cNvPr>
          <p:cNvSpPr>
            <a:spLocks noGrp="1"/>
          </p:cNvSpPr>
          <p:nvPr>
            <p:ph type="title"/>
          </p:nvPr>
        </p:nvSpPr>
        <p:spPr/>
        <p:txBody>
          <a:bodyPr/>
          <a:lstStyle/>
          <a:p>
            <a:r>
              <a:rPr lang="zh-CN" altLang="en-US" dirty="0"/>
              <a:t>第三节  园长职责和幼儿园领导工作</a:t>
            </a:r>
          </a:p>
        </p:txBody>
      </p:sp>
      <p:sp>
        <p:nvSpPr>
          <p:cNvPr id="3" name="内容占位符 2">
            <a:extLst>
              <a:ext uri="{FF2B5EF4-FFF2-40B4-BE49-F238E27FC236}">
                <a16:creationId xmlns:a16="http://schemas.microsoft.com/office/drawing/2014/main" id="{53F104DF-A30B-1149-6749-FF2E212DE141}"/>
              </a:ext>
            </a:extLst>
          </p:cNvPr>
          <p:cNvSpPr>
            <a:spLocks noGrp="1"/>
          </p:cNvSpPr>
          <p:nvPr>
            <p:ph idx="1"/>
          </p:nvPr>
        </p:nvSpPr>
        <p:spPr/>
        <p:txBody>
          <a:bodyPr>
            <a:normAutofit/>
          </a:bodyPr>
          <a:lstStyle/>
          <a:p>
            <a:pPr marL="0" indent="0">
              <a:buNone/>
            </a:pPr>
            <a:r>
              <a:rPr lang="zh-CN" altLang="en-US" dirty="0"/>
              <a:t>● 管理知识和技巧：描述了</a:t>
            </a:r>
            <a:r>
              <a:rPr lang="en-US" altLang="zh-CN" dirty="0"/>
              <a:t>10</a:t>
            </a:r>
            <a:r>
              <a:rPr lang="zh-CN" altLang="en-US" dirty="0"/>
              <a:t>项管理知识和技巧能力。</a:t>
            </a:r>
          </a:p>
          <a:p>
            <a:pPr marL="0" indent="0">
              <a:buNone/>
            </a:pPr>
            <a:r>
              <a:rPr lang="zh-CN" altLang="en-US" dirty="0"/>
              <a:t>● 经验：实际工作的经验。</a:t>
            </a:r>
          </a:p>
          <a:p>
            <a:pPr marL="0" indent="0">
              <a:buNone/>
            </a:pPr>
            <a:r>
              <a:rPr lang="zh-CN" altLang="en-US" dirty="0"/>
              <a:t>● 专业素养：在六项领导情景中表现的专业素养。</a:t>
            </a:r>
          </a:p>
        </p:txBody>
      </p:sp>
    </p:spTree>
    <p:extLst>
      <p:ext uri="{BB962C8B-B14F-4D97-AF65-F5344CB8AC3E}">
        <p14:creationId xmlns:p14="http://schemas.microsoft.com/office/powerpoint/2010/main" val="4724849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010E62-8C77-9D98-313B-EECDE7A07E55}"/>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D4F5CDAF-B8E1-E628-356A-2ED247B906B1}"/>
              </a:ext>
            </a:extLst>
          </p:cNvPr>
          <p:cNvSpPr>
            <a:spLocks noGrp="1"/>
          </p:cNvSpPr>
          <p:nvPr>
            <p:ph type="title"/>
          </p:nvPr>
        </p:nvSpPr>
        <p:spPr/>
        <p:txBody>
          <a:bodyPr/>
          <a:lstStyle/>
          <a:p>
            <a:r>
              <a:rPr lang="zh-CN" altLang="en-US" dirty="0"/>
              <a:t>第一节  园长</a:t>
            </a:r>
            <a:r>
              <a:rPr lang="en-US" altLang="zh-CN" dirty="0"/>
              <a:t>——</a:t>
            </a:r>
            <a:r>
              <a:rPr lang="zh-CN" altLang="en-US" dirty="0"/>
              <a:t>幼儿园的领导者</a:t>
            </a:r>
          </a:p>
        </p:txBody>
      </p:sp>
      <p:sp>
        <p:nvSpPr>
          <p:cNvPr id="3" name="内容占位符 2">
            <a:extLst>
              <a:ext uri="{FF2B5EF4-FFF2-40B4-BE49-F238E27FC236}">
                <a16:creationId xmlns:a16="http://schemas.microsoft.com/office/drawing/2014/main" id="{2BDF729A-D4DE-DD03-763B-5210A51A6298}"/>
              </a:ext>
            </a:extLst>
          </p:cNvPr>
          <p:cNvSpPr>
            <a:spLocks noGrp="1"/>
          </p:cNvSpPr>
          <p:nvPr>
            <p:ph idx="1"/>
          </p:nvPr>
        </p:nvSpPr>
        <p:spPr/>
        <p:txBody>
          <a:bodyPr>
            <a:normAutofit/>
          </a:bodyPr>
          <a:lstStyle/>
          <a:p>
            <a:pPr marL="0" indent="0">
              <a:buNone/>
            </a:pPr>
            <a:r>
              <a:rPr lang="zh-CN" altLang="en-US" dirty="0"/>
              <a:t> 其他幼儿园园长应具备幼儿师范学校（含职业学校幼教专业）毕业及以上学历或高中毕业并获得幼儿园教师证书，有一定的幼儿教育工作经历，并具有小学、幼儿园一级教师职务。</a:t>
            </a:r>
          </a:p>
          <a:p>
            <a:pPr marL="0" indent="0">
              <a:buNone/>
            </a:pPr>
            <a:r>
              <a:rPr lang="en-US" altLang="zh-CN" dirty="0"/>
              <a:t>3</a:t>
            </a:r>
            <a:r>
              <a:rPr lang="zh-CN" altLang="en-US" dirty="0"/>
              <a:t>．获得幼儿园园长岗位培训合格证书。</a:t>
            </a:r>
          </a:p>
          <a:p>
            <a:pPr marL="0" indent="0">
              <a:buNone/>
            </a:pPr>
            <a:r>
              <a:rPr lang="en-US" altLang="zh-CN" dirty="0"/>
              <a:t>4</a:t>
            </a:r>
            <a:r>
              <a:rPr lang="zh-CN" altLang="en-US" dirty="0"/>
              <a:t>．身体健康，能胜任工作。</a:t>
            </a:r>
          </a:p>
        </p:txBody>
      </p:sp>
    </p:spTree>
    <p:extLst>
      <p:ext uri="{BB962C8B-B14F-4D97-AF65-F5344CB8AC3E}">
        <p14:creationId xmlns:p14="http://schemas.microsoft.com/office/powerpoint/2010/main" val="3856187602"/>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7377C1-1525-D31F-F8BD-08C0D2F7D5FE}"/>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D696CBEF-B63D-2CCF-689B-862A47F411AE}"/>
              </a:ext>
            </a:extLst>
          </p:cNvPr>
          <p:cNvSpPr>
            <a:spLocks noGrp="1"/>
          </p:cNvSpPr>
          <p:nvPr>
            <p:ph type="title"/>
          </p:nvPr>
        </p:nvSpPr>
        <p:spPr/>
        <p:txBody>
          <a:bodyPr/>
          <a:lstStyle/>
          <a:p>
            <a:r>
              <a:rPr lang="zh-CN" altLang="en-US" dirty="0"/>
              <a:t>第三节  园长职责和幼儿园领导工作</a:t>
            </a:r>
          </a:p>
        </p:txBody>
      </p:sp>
      <p:sp>
        <p:nvSpPr>
          <p:cNvPr id="3" name="内容占位符 2">
            <a:extLst>
              <a:ext uri="{FF2B5EF4-FFF2-40B4-BE49-F238E27FC236}">
                <a16:creationId xmlns:a16="http://schemas.microsoft.com/office/drawing/2014/main" id="{F8D2B98D-6A0E-9FD5-A0CD-E9B514DE6730}"/>
              </a:ext>
            </a:extLst>
          </p:cNvPr>
          <p:cNvSpPr>
            <a:spLocks noGrp="1"/>
          </p:cNvSpPr>
          <p:nvPr>
            <p:ph idx="1"/>
          </p:nvPr>
        </p:nvSpPr>
        <p:spPr/>
        <p:txBody>
          <a:bodyPr>
            <a:normAutofit/>
          </a:bodyPr>
          <a:lstStyle/>
          <a:p>
            <a:pPr marL="0" indent="0">
              <a:buNone/>
            </a:pPr>
            <a:r>
              <a:rPr lang="zh-CN" altLang="en-US" dirty="0"/>
              <a:t>● 受教育的总体情况。</a:t>
            </a:r>
          </a:p>
          <a:p>
            <a:pPr marL="0" indent="0">
              <a:buNone/>
            </a:pPr>
            <a:r>
              <a:rPr lang="zh-CN" altLang="en-US" dirty="0"/>
              <a:t>● 关于早期阶段或学龄阶段方面的知识和技巧：发展、护理和教育方面的基本理论。</a:t>
            </a:r>
          </a:p>
        </p:txBody>
      </p:sp>
    </p:spTree>
    <p:extLst>
      <p:ext uri="{BB962C8B-B14F-4D97-AF65-F5344CB8AC3E}">
        <p14:creationId xmlns:p14="http://schemas.microsoft.com/office/powerpoint/2010/main" val="3048545650"/>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B01BD7-893A-515C-A6F2-BBA5E6605C5C}"/>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3578C64C-9259-7F51-FAE6-6D9D0B362758}"/>
              </a:ext>
            </a:extLst>
          </p:cNvPr>
          <p:cNvSpPr>
            <a:spLocks noGrp="1"/>
          </p:cNvSpPr>
          <p:nvPr>
            <p:ph type="title"/>
          </p:nvPr>
        </p:nvSpPr>
        <p:spPr/>
        <p:txBody>
          <a:bodyPr/>
          <a:lstStyle/>
          <a:p>
            <a:r>
              <a:rPr lang="zh-CN" altLang="en-US" dirty="0"/>
              <a:t>第三节  园长职责和幼儿园领导工作</a:t>
            </a:r>
          </a:p>
        </p:txBody>
      </p:sp>
      <p:sp>
        <p:nvSpPr>
          <p:cNvPr id="3" name="内容占位符 2">
            <a:extLst>
              <a:ext uri="{FF2B5EF4-FFF2-40B4-BE49-F238E27FC236}">
                <a16:creationId xmlns:a16="http://schemas.microsoft.com/office/drawing/2014/main" id="{4C23C926-F0F3-149C-76F5-CF7CA995E732}"/>
              </a:ext>
            </a:extLst>
          </p:cNvPr>
          <p:cNvSpPr>
            <a:spLocks noGrp="1"/>
          </p:cNvSpPr>
          <p:nvPr>
            <p:ph idx="1"/>
          </p:nvPr>
        </p:nvSpPr>
        <p:spPr/>
        <p:txBody>
          <a:bodyPr>
            <a:normAutofit/>
          </a:bodyPr>
          <a:lstStyle/>
          <a:p>
            <a:pPr marL="0" indent="0">
              <a:buNone/>
            </a:pPr>
            <a:r>
              <a:rPr lang="zh-CN" altLang="en-US" dirty="0"/>
              <a:t>证书有</a:t>
            </a:r>
            <a:r>
              <a:rPr lang="en-US" altLang="zh-CN" dirty="0"/>
              <a:t>3</a:t>
            </a:r>
            <a:r>
              <a:rPr lang="zh-CN" altLang="en-US" dirty="0"/>
              <a:t>个水平：水平</a:t>
            </a:r>
            <a:r>
              <a:rPr lang="en-US" altLang="zh-CN" dirty="0"/>
              <a:t>Ⅰ</a:t>
            </a:r>
            <a:r>
              <a:rPr lang="zh-CN" altLang="en-US" dirty="0"/>
              <a:t>，必须有准学士学位；水平</a:t>
            </a:r>
            <a:r>
              <a:rPr lang="en-US" altLang="zh-CN" dirty="0"/>
              <a:t>Ⅱ</a:t>
            </a:r>
            <a:r>
              <a:rPr lang="zh-CN" altLang="en-US" dirty="0"/>
              <a:t>，必须有学士学位；水平</a:t>
            </a:r>
            <a:r>
              <a:rPr lang="en-US" altLang="zh-CN" dirty="0"/>
              <a:t>Ⅲ</a:t>
            </a:r>
            <a:r>
              <a:rPr lang="zh-CN" altLang="en-US" dirty="0"/>
              <a:t>，必须是硕士学位或其他高学位。在每一水平，候选人必须展示以上</a:t>
            </a:r>
            <a:r>
              <a:rPr lang="en-US" altLang="zh-CN" dirty="0"/>
              <a:t>5</a:t>
            </a:r>
            <a:r>
              <a:rPr lang="zh-CN" altLang="en-US" dirty="0"/>
              <a:t>项能力要素。</a:t>
            </a:r>
          </a:p>
        </p:txBody>
      </p:sp>
    </p:spTree>
    <p:extLst>
      <p:ext uri="{BB962C8B-B14F-4D97-AF65-F5344CB8AC3E}">
        <p14:creationId xmlns:p14="http://schemas.microsoft.com/office/powerpoint/2010/main" val="3701548854"/>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2DC899-69E9-FD8C-1B2B-DA63DA89881D}"/>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E1814F75-8D48-2AD1-8DC7-39DB2072B17F}"/>
              </a:ext>
            </a:extLst>
          </p:cNvPr>
          <p:cNvSpPr>
            <a:spLocks noGrp="1"/>
          </p:cNvSpPr>
          <p:nvPr>
            <p:ph type="title"/>
          </p:nvPr>
        </p:nvSpPr>
        <p:spPr/>
        <p:txBody>
          <a:bodyPr/>
          <a:lstStyle/>
          <a:p>
            <a:r>
              <a:rPr lang="zh-CN" altLang="en-US" dirty="0"/>
              <a:t>第三节  园长职责和幼儿园领导工作</a:t>
            </a:r>
          </a:p>
        </p:txBody>
      </p:sp>
      <p:sp>
        <p:nvSpPr>
          <p:cNvPr id="3" name="内容占位符 2">
            <a:extLst>
              <a:ext uri="{FF2B5EF4-FFF2-40B4-BE49-F238E27FC236}">
                <a16:creationId xmlns:a16="http://schemas.microsoft.com/office/drawing/2014/main" id="{78C609D3-963D-1197-3258-CFBE88811A8C}"/>
              </a:ext>
            </a:extLst>
          </p:cNvPr>
          <p:cNvSpPr>
            <a:spLocks noGrp="1"/>
          </p:cNvSpPr>
          <p:nvPr>
            <p:ph idx="1"/>
          </p:nvPr>
        </p:nvSpPr>
        <p:spPr/>
        <p:txBody>
          <a:bodyPr>
            <a:normAutofit/>
          </a:bodyPr>
          <a:lstStyle/>
          <a:p>
            <a:pPr marL="0" indent="0">
              <a:buNone/>
            </a:pPr>
            <a:r>
              <a:rPr lang="zh-CN" altLang="en-US" dirty="0"/>
              <a:t>获得证书可以有两种方式：</a:t>
            </a:r>
            <a:r>
              <a:rPr lang="en-US" altLang="zh-CN" dirty="0"/>
              <a:t>1.</a:t>
            </a:r>
            <a:r>
              <a:rPr lang="zh-CN" altLang="en-US" dirty="0"/>
              <a:t>完成指定的教育程序，通过完成伊利诺伊州的高等教育园长资格授予委员会的批准项目；</a:t>
            </a:r>
            <a:r>
              <a:rPr lang="en-US" altLang="zh-CN" dirty="0"/>
              <a:t>2.</a:t>
            </a:r>
            <a:r>
              <a:rPr lang="zh-CN" altLang="en-US" dirty="0"/>
              <a:t>通过直接申请的方式，达到伊利诺伊州园长资格的必要条件，并向伊利诺伊斯州园长认证委员会（</a:t>
            </a:r>
            <a:r>
              <a:rPr lang="en-US" altLang="zh-CN" dirty="0"/>
              <a:t>the Illinois Director Credential Commission</a:t>
            </a:r>
            <a:r>
              <a:rPr lang="zh-CN" altLang="en-US" dirty="0"/>
              <a:t>）提交文件证明。</a:t>
            </a:r>
          </a:p>
        </p:txBody>
      </p:sp>
    </p:spTree>
    <p:extLst>
      <p:ext uri="{BB962C8B-B14F-4D97-AF65-F5344CB8AC3E}">
        <p14:creationId xmlns:p14="http://schemas.microsoft.com/office/powerpoint/2010/main" val="680482400"/>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964C5F-9BD9-FAF3-8F10-3AEFEED86287}"/>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BDC154BB-9722-C955-434F-5A7270A450C6}"/>
              </a:ext>
            </a:extLst>
          </p:cNvPr>
          <p:cNvSpPr>
            <a:spLocks noGrp="1"/>
          </p:cNvSpPr>
          <p:nvPr>
            <p:ph type="title"/>
          </p:nvPr>
        </p:nvSpPr>
        <p:spPr/>
        <p:txBody>
          <a:bodyPr/>
          <a:lstStyle/>
          <a:p>
            <a:r>
              <a:rPr lang="zh-CN" altLang="en-US" dirty="0"/>
              <a:t>第三节  园长职责和幼儿园领导工作</a:t>
            </a:r>
          </a:p>
        </p:txBody>
      </p:sp>
      <p:sp>
        <p:nvSpPr>
          <p:cNvPr id="3" name="内容占位符 2">
            <a:extLst>
              <a:ext uri="{FF2B5EF4-FFF2-40B4-BE49-F238E27FC236}">
                <a16:creationId xmlns:a16="http://schemas.microsoft.com/office/drawing/2014/main" id="{C4E40E4C-AC19-3810-0581-CF55AFE61763}"/>
              </a:ext>
            </a:extLst>
          </p:cNvPr>
          <p:cNvSpPr>
            <a:spLocks noGrp="1"/>
          </p:cNvSpPr>
          <p:nvPr>
            <p:ph idx="1"/>
          </p:nvPr>
        </p:nvSpPr>
        <p:spPr/>
        <p:txBody>
          <a:bodyPr>
            <a:normAutofit/>
          </a:bodyPr>
          <a:lstStyle/>
          <a:p>
            <a:pPr marL="0" indent="0">
              <a:buNone/>
            </a:pPr>
            <a:r>
              <a:rPr lang="zh-CN" altLang="en-US" dirty="0"/>
              <a:t>如果选择方式</a:t>
            </a:r>
            <a:r>
              <a:rPr lang="en-US" altLang="zh-CN" dirty="0"/>
              <a:t>1</a:t>
            </a:r>
            <a:r>
              <a:rPr lang="zh-CN" altLang="en-US" dirty="0"/>
              <a:t>，个人需要在批准的项目或有权授予证书的高级学习机构中注册，并达到获得证书必须的课程及论文的要求。这一机构核查每项要求的达成情况。</a:t>
            </a:r>
          </a:p>
        </p:txBody>
      </p:sp>
    </p:spTree>
    <p:extLst>
      <p:ext uri="{BB962C8B-B14F-4D97-AF65-F5344CB8AC3E}">
        <p14:creationId xmlns:p14="http://schemas.microsoft.com/office/powerpoint/2010/main" val="1085897634"/>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7BFA59-A044-DF00-51F2-CBF6ECCD9209}"/>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20325A9F-20C4-4B93-85D7-92233FB59EE9}"/>
              </a:ext>
            </a:extLst>
          </p:cNvPr>
          <p:cNvSpPr>
            <a:spLocks noGrp="1"/>
          </p:cNvSpPr>
          <p:nvPr>
            <p:ph type="title"/>
          </p:nvPr>
        </p:nvSpPr>
        <p:spPr/>
        <p:txBody>
          <a:bodyPr/>
          <a:lstStyle/>
          <a:p>
            <a:r>
              <a:rPr lang="zh-CN" altLang="en-US" dirty="0"/>
              <a:t>第三节  园长职责和幼儿园领导工作</a:t>
            </a:r>
          </a:p>
        </p:txBody>
      </p:sp>
      <p:sp>
        <p:nvSpPr>
          <p:cNvPr id="3" name="内容占位符 2">
            <a:extLst>
              <a:ext uri="{FF2B5EF4-FFF2-40B4-BE49-F238E27FC236}">
                <a16:creationId xmlns:a16="http://schemas.microsoft.com/office/drawing/2014/main" id="{951DF22C-EAC7-A98E-2737-49FE7770A160}"/>
              </a:ext>
            </a:extLst>
          </p:cNvPr>
          <p:cNvSpPr>
            <a:spLocks noGrp="1"/>
          </p:cNvSpPr>
          <p:nvPr>
            <p:ph idx="1"/>
          </p:nvPr>
        </p:nvSpPr>
        <p:spPr/>
        <p:txBody>
          <a:bodyPr>
            <a:normAutofit/>
          </a:bodyPr>
          <a:lstStyle/>
          <a:p>
            <a:pPr marL="0" indent="0">
              <a:buNone/>
            </a:pPr>
            <a:r>
              <a:rPr lang="zh-CN" altLang="en-US" dirty="0"/>
              <a:t>如果选择方式</a:t>
            </a:r>
            <a:r>
              <a:rPr lang="en-US" altLang="zh-CN" dirty="0"/>
              <a:t>2</a:t>
            </a:r>
            <a:r>
              <a:rPr lang="zh-CN" altLang="en-US" dirty="0"/>
              <a:t>，个人需要向委员会直接申请，上交包括毕业证书、履历、专业素养的文件证明。在伊利诺伊州园长认证委员会的确认下，由伊利诺伊儿童保育资源和推举机构的网络（</a:t>
            </a:r>
            <a:r>
              <a:rPr lang="en-US" altLang="zh-CN" dirty="0"/>
              <a:t>the Illinois Network of Child Care Resource and Referral Agencies</a:t>
            </a:r>
            <a:r>
              <a:rPr lang="zh-CN" altLang="en-US" dirty="0"/>
              <a:t>）授予证书。</a:t>
            </a:r>
          </a:p>
        </p:txBody>
      </p:sp>
    </p:spTree>
    <p:extLst>
      <p:ext uri="{BB962C8B-B14F-4D97-AF65-F5344CB8AC3E}">
        <p14:creationId xmlns:p14="http://schemas.microsoft.com/office/powerpoint/2010/main" val="2181606925"/>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683C13-F1B0-54B8-08BC-2005E70EC800}"/>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C8117F2E-955B-91B2-5929-8221C0AD0EFA}"/>
              </a:ext>
            </a:extLst>
          </p:cNvPr>
          <p:cNvSpPr>
            <a:spLocks noGrp="1"/>
          </p:cNvSpPr>
          <p:nvPr>
            <p:ph type="title"/>
          </p:nvPr>
        </p:nvSpPr>
        <p:spPr/>
        <p:txBody>
          <a:bodyPr/>
          <a:lstStyle/>
          <a:p>
            <a:r>
              <a:rPr lang="zh-CN" altLang="en-US" dirty="0"/>
              <a:t>第三节  园长职责和幼儿园领导工作</a:t>
            </a:r>
          </a:p>
        </p:txBody>
      </p:sp>
      <p:sp>
        <p:nvSpPr>
          <p:cNvPr id="3" name="内容占位符 2">
            <a:extLst>
              <a:ext uri="{FF2B5EF4-FFF2-40B4-BE49-F238E27FC236}">
                <a16:creationId xmlns:a16="http://schemas.microsoft.com/office/drawing/2014/main" id="{E62966AE-7501-3B6C-8BA6-F9D27FA0F504}"/>
              </a:ext>
            </a:extLst>
          </p:cNvPr>
          <p:cNvSpPr>
            <a:spLocks noGrp="1"/>
          </p:cNvSpPr>
          <p:nvPr>
            <p:ph idx="1"/>
          </p:nvPr>
        </p:nvSpPr>
        <p:spPr/>
        <p:txBody>
          <a:bodyPr>
            <a:normAutofit/>
          </a:bodyPr>
          <a:lstStyle/>
          <a:p>
            <a:pPr marL="0" indent="0">
              <a:buNone/>
            </a:pPr>
            <a:r>
              <a:rPr lang="zh-CN" altLang="en-US" dirty="0"/>
              <a:t>尽管目前尚无全球性认证或采纳的幼儿教育项目管理者专门证书，我们相信今后在这一方面会有更多进展。</a:t>
            </a:r>
          </a:p>
          <a:p>
            <a:pPr marL="0" indent="0">
              <a:buNone/>
            </a:pPr>
            <a:r>
              <a:rPr lang="zh-CN" altLang="en-US" dirty="0"/>
              <a:t>资料</a:t>
            </a:r>
            <a:r>
              <a:rPr lang="en-US" altLang="zh-CN" dirty="0"/>
              <a:t>8-2 </a:t>
            </a:r>
          </a:p>
          <a:p>
            <a:pPr marL="0" indent="0">
              <a:buNone/>
            </a:pPr>
            <a:r>
              <a:rPr lang="zh-CN" altLang="en-US" dirty="0"/>
              <a:t>美国托幼机构园长的义务和职责</a:t>
            </a:r>
          </a:p>
        </p:txBody>
      </p:sp>
    </p:spTree>
    <p:extLst>
      <p:ext uri="{BB962C8B-B14F-4D97-AF65-F5344CB8AC3E}">
        <p14:creationId xmlns:p14="http://schemas.microsoft.com/office/powerpoint/2010/main" val="1860335004"/>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27BDB6-EEF7-1AC1-B958-40DD571CBF40}"/>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41DC2F15-F311-B395-D252-BD31F762738D}"/>
              </a:ext>
            </a:extLst>
          </p:cNvPr>
          <p:cNvSpPr>
            <a:spLocks noGrp="1"/>
          </p:cNvSpPr>
          <p:nvPr>
            <p:ph type="title"/>
          </p:nvPr>
        </p:nvSpPr>
        <p:spPr/>
        <p:txBody>
          <a:bodyPr/>
          <a:lstStyle/>
          <a:p>
            <a:r>
              <a:rPr lang="zh-CN" altLang="en-US" dirty="0"/>
              <a:t>第三节  园长职责和幼儿园领导工作</a:t>
            </a:r>
          </a:p>
        </p:txBody>
      </p:sp>
      <p:sp>
        <p:nvSpPr>
          <p:cNvPr id="3" name="内容占位符 2">
            <a:extLst>
              <a:ext uri="{FF2B5EF4-FFF2-40B4-BE49-F238E27FC236}">
                <a16:creationId xmlns:a16="http://schemas.microsoft.com/office/drawing/2014/main" id="{CB0A9D19-B20B-B4A9-E1B2-C71FACBABCC5}"/>
              </a:ext>
            </a:extLst>
          </p:cNvPr>
          <p:cNvSpPr>
            <a:spLocks noGrp="1"/>
          </p:cNvSpPr>
          <p:nvPr>
            <p:ph idx="1"/>
          </p:nvPr>
        </p:nvSpPr>
        <p:spPr/>
        <p:txBody>
          <a:bodyPr>
            <a:normAutofit/>
          </a:bodyPr>
          <a:lstStyle/>
          <a:p>
            <a:pPr marL="0" indent="0">
              <a:buNone/>
            </a:pPr>
            <a:r>
              <a:rPr lang="zh-CN" altLang="en-US" dirty="0"/>
              <a:t>园长的一般职责：</a:t>
            </a:r>
          </a:p>
          <a:p>
            <a:pPr marL="0" indent="0">
              <a:buNone/>
            </a:pPr>
            <a:r>
              <a:rPr lang="zh-CN" altLang="en-US" dirty="0"/>
              <a:t>有关决策必须符合国家和当地立法机构关于许可、健康、安全方面的规定。与相关机构合作以达到这些标准。</a:t>
            </a:r>
          </a:p>
          <a:p>
            <a:pPr marL="0" indent="0">
              <a:buNone/>
            </a:pPr>
            <a:r>
              <a:rPr lang="zh-CN" altLang="en-US" dirty="0"/>
              <a:t>作为董事会的一员，参加必要的委员会议。</a:t>
            </a:r>
          </a:p>
        </p:txBody>
      </p:sp>
    </p:spTree>
    <p:extLst>
      <p:ext uri="{BB962C8B-B14F-4D97-AF65-F5344CB8AC3E}">
        <p14:creationId xmlns:p14="http://schemas.microsoft.com/office/powerpoint/2010/main" val="149225698"/>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961E0C-8BA7-9456-00F8-8D7A0E436481}"/>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F7863538-EB2E-7AB6-2B93-FDEF448FE02E}"/>
              </a:ext>
            </a:extLst>
          </p:cNvPr>
          <p:cNvSpPr>
            <a:spLocks noGrp="1"/>
          </p:cNvSpPr>
          <p:nvPr>
            <p:ph type="title"/>
          </p:nvPr>
        </p:nvSpPr>
        <p:spPr/>
        <p:txBody>
          <a:bodyPr/>
          <a:lstStyle/>
          <a:p>
            <a:r>
              <a:rPr lang="zh-CN" altLang="en-US" dirty="0"/>
              <a:t>第三节  园长职责和幼儿园领导工作</a:t>
            </a:r>
          </a:p>
        </p:txBody>
      </p:sp>
      <p:sp>
        <p:nvSpPr>
          <p:cNvPr id="3" name="内容占位符 2">
            <a:extLst>
              <a:ext uri="{FF2B5EF4-FFF2-40B4-BE49-F238E27FC236}">
                <a16:creationId xmlns:a16="http://schemas.microsoft.com/office/drawing/2014/main" id="{BD2AAB32-36CC-FAC8-6065-617EFADFC1CA}"/>
              </a:ext>
            </a:extLst>
          </p:cNvPr>
          <p:cNvSpPr>
            <a:spLocks noGrp="1"/>
          </p:cNvSpPr>
          <p:nvPr>
            <p:ph idx="1"/>
          </p:nvPr>
        </p:nvSpPr>
        <p:spPr/>
        <p:txBody>
          <a:bodyPr>
            <a:normAutofit/>
          </a:bodyPr>
          <a:lstStyle/>
          <a:p>
            <a:pPr marL="0" indent="0">
              <a:buNone/>
            </a:pPr>
            <a:r>
              <a:rPr lang="zh-CN" altLang="en-US" dirty="0"/>
              <a:t>指导学校设计总目标</a:t>
            </a:r>
            <a:r>
              <a:rPr lang="en-US" altLang="zh-CN" dirty="0"/>
              <a:t>——</a:t>
            </a:r>
            <a:r>
              <a:rPr lang="zh-CN" altLang="en-US" dirty="0"/>
              <a:t>以此作为课程目标的基础。</a:t>
            </a:r>
          </a:p>
          <a:p>
            <a:pPr marL="0" indent="0">
              <a:buNone/>
            </a:pPr>
            <a:r>
              <a:rPr lang="zh-CN" altLang="en-US" dirty="0"/>
              <a:t>根据董事会或公司要求提交学校报告。</a:t>
            </a:r>
          </a:p>
          <a:p>
            <a:pPr marL="0" indent="0">
              <a:buNone/>
            </a:pPr>
            <a:r>
              <a:rPr lang="zh-CN" altLang="en-US" dirty="0"/>
              <a:t>对园长工作进行自评，并且为自身的专业成长制订计划。</a:t>
            </a:r>
          </a:p>
        </p:txBody>
      </p:sp>
    </p:spTree>
    <p:extLst>
      <p:ext uri="{BB962C8B-B14F-4D97-AF65-F5344CB8AC3E}">
        <p14:creationId xmlns:p14="http://schemas.microsoft.com/office/powerpoint/2010/main" val="4088628608"/>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C42416-D250-B2A1-2F03-028A5C2E1589}"/>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3F165D7D-A9F5-7A11-B994-69F0366BF428}"/>
              </a:ext>
            </a:extLst>
          </p:cNvPr>
          <p:cNvSpPr>
            <a:spLocks noGrp="1"/>
          </p:cNvSpPr>
          <p:nvPr>
            <p:ph type="title"/>
          </p:nvPr>
        </p:nvSpPr>
        <p:spPr/>
        <p:txBody>
          <a:bodyPr/>
          <a:lstStyle/>
          <a:p>
            <a:r>
              <a:rPr lang="zh-CN" altLang="en-US" dirty="0"/>
              <a:t>第三节  园长职责和幼儿园领导工作</a:t>
            </a:r>
          </a:p>
        </p:txBody>
      </p:sp>
      <p:sp>
        <p:nvSpPr>
          <p:cNvPr id="3" name="内容占位符 2">
            <a:extLst>
              <a:ext uri="{FF2B5EF4-FFF2-40B4-BE49-F238E27FC236}">
                <a16:creationId xmlns:a16="http://schemas.microsoft.com/office/drawing/2014/main" id="{1EC8CBB6-DD52-A710-D72D-E0FFAAF9B68A}"/>
              </a:ext>
            </a:extLst>
          </p:cNvPr>
          <p:cNvSpPr>
            <a:spLocks noGrp="1"/>
          </p:cNvSpPr>
          <p:nvPr>
            <p:ph idx="1"/>
          </p:nvPr>
        </p:nvSpPr>
        <p:spPr/>
        <p:txBody>
          <a:bodyPr>
            <a:normAutofit/>
          </a:bodyPr>
          <a:lstStyle/>
          <a:p>
            <a:pPr marL="0" indent="0">
              <a:buNone/>
            </a:pPr>
            <a:r>
              <a:rPr lang="zh-CN" altLang="en-US" dirty="0"/>
              <a:t>分管注册事务的园长需要：</a:t>
            </a:r>
          </a:p>
          <a:p>
            <a:pPr marL="0" indent="0">
              <a:buNone/>
            </a:pPr>
            <a:r>
              <a:rPr lang="zh-CN" altLang="en-US" dirty="0"/>
              <a:t>为幼儿注册并准确记录幼儿的名单。</a:t>
            </a:r>
          </a:p>
          <a:p>
            <a:pPr marL="0" indent="0">
              <a:buNone/>
            </a:pPr>
            <a:r>
              <a:rPr lang="zh-CN" altLang="en-US" dirty="0"/>
              <a:t>与希望送孩子入托的家长面谈，提供关于学校的信息。</a:t>
            </a:r>
          </a:p>
        </p:txBody>
      </p:sp>
    </p:spTree>
    <p:extLst>
      <p:ext uri="{BB962C8B-B14F-4D97-AF65-F5344CB8AC3E}">
        <p14:creationId xmlns:p14="http://schemas.microsoft.com/office/powerpoint/2010/main" val="3962224438"/>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027D91-2743-11E7-6DD9-9DEF4A777DAB}"/>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DC427ED7-02E3-97CC-F0F3-CD3396A39E0A}"/>
              </a:ext>
            </a:extLst>
          </p:cNvPr>
          <p:cNvSpPr>
            <a:spLocks noGrp="1"/>
          </p:cNvSpPr>
          <p:nvPr>
            <p:ph type="title"/>
          </p:nvPr>
        </p:nvSpPr>
        <p:spPr/>
        <p:txBody>
          <a:bodyPr/>
          <a:lstStyle/>
          <a:p>
            <a:r>
              <a:rPr lang="zh-CN" altLang="en-US" dirty="0"/>
              <a:t>第三节  园长职责和幼儿园领导工作</a:t>
            </a:r>
          </a:p>
        </p:txBody>
      </p:sp>
      <p:sp>
        <p:nvSpPr>
          <p:cNvPr id="3" name="内容占位符 2">
            <a:extLst>
              <a:ext uri="{FF2B5EF4-FFF2-40B4-BE49-F238E27FC236}">
                <a16:creationId xmlns:a16="http://schemas.microsoft.com/office/drawing/2014/main" id="{71D60467-03B3-83F9-FB1B-0A85AC59D4D4}"/>
              </a:ext>
            </a:extLst>
          </p:cNvPr>
          <p:cNvSpPr>
            <a:spLocks noGrp="1"/>
          </p:cNvSpPr>
          <p:nvPr>
            <p:ph idx="1"/>
          </p:nvPr>
        </p:nvSpPr>
        <p:spPr/>
        <p:txBody>
          <a:bodyPr>
            <a:normAutofit/>
          </a:bodyPr>
          <a:lstStyle/>
          <a:p>
            <a:pPr marL="0" indent="0">
              <a:buNone/>
            </a:pPr>
            <a:r>
              <a:rPr lang="zh-CN" altLang="en-US" dirty="0"/>
              <a:t>为新的家长确定育儿方向。</a:t>
            </a:r>
          </a:p>
          <a:p>
            <a:pPr marL="0" indent="0">
              <a:buNone/>
            </a:pPr>
            <a:r>
              <a:rPr lang="zh-CN" altLang="en-US" dirty="0"/>
              <a:t>了解社区需求变化以维持全额注册。</a:t>
            </a:r>
          </a:p>
          <a:p>
            <a:pPr marL="0" indent="0">
              <a:buNone/>
            </a:pPr>
            <a:r>
              <a:rPr lang="zh-CN" altLang="en-US" dirty="0"/>
              <a:t>设计和常备一些家长手册。</a:t>
            </a:r>
          </a:p>
          <a:p>
            <a:pPr marL="0" indent="0">
              <a:buNone/>
            </a:pPr>
            <a:r>
              <a:rPr lang="zh-CN" altLang="en-US" dirty="0"/>
              <a:t> 分管监督并指导课程的园长需要：</a:t>
            </a:r>
          </a:p>
          <a:p>
            <a:pPr marL="0" indent="0">
              <a:buNone/>
            </a:pPr>
            <a:r>
              <a:rPr lang="zh-CN" altLang="en-US" dirty="0"/>
              <a:t>指导员工设计合乎学校总目标的课程。</a:t>
            </a:r>
          </a:p>
        </p:txBody>
      </p:sp>
    </p:spTree>
    <p:extLst>
      <p:ext uri="{BB962C8B-B14F-4D97-AF65-F5344CB8AC3E}">
        <p14:creationId xmlns:p14="http://schemas.microsoft.com/office/powerpoint/2010/main" val="15133816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BA8FFE-447E-E58C-1124-D3702D6A538F}"/>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2F4613FD-6F2A-359B-EB44-66DF38EF52B4}"/>
              </a:ext>
            </a:extLst>
          </p:cNvPr>
          <p:cNvSpPr>
            <a:spLocks noGrp="1"/>
          </p:cNvSpPr>
          <p:nvPr>
            <p:ph type="title"/>
          </p:nvPr>
        </p:nvSpPr>
        <p:spPr/>
        <p:txBody>
          <a:bodyPr/>
          <a:lstStyle/>
          <a:p>
            <a:r>
              <a:rPr lang="zh-CN" altLang="en-US" dirty="0"/>
              <a:t>第一节  园长</a:t>
            </a:r>
            <a:r>
              <a:rPr lang="en-US" altLang="zh-CN" dirty="0"/>
              <a:t>——</a:t>
            </a:r>
            <a:r>
              <a:rPr lang="zh-CN" altLang="en-US" dirty="0"/>
              <a:t>幼儿园的领导者</a:t>
            </a:r>
          </a:p>
        </p:txBody>
      </p:sp>
      <p:sp>
        <p:nvSpPr>
          <p:cNvPr id="3" name="内容占位符 2">
            <a:extLst>
              <a:ext uri="{FF2B5EF4-FFF2-40B4-BE49-F238E27FC236}">
                <a16:creationId xmlns:a16="http://schemas.microsoft.com/office/drawing/2014/main" id="{9EBFA4DB-B460-8BDD-C3F2-B2A4EB6524BC}"/>
              </a:ext>
            </a:extLst>
          </p:cNvPr>
          <p:cNvSpPr>
            <a:spLocks noGrp="1"/>
          </p:cNvSpPr>
          <p:nvPr>
            <p:ph idx="1"/>
          </p:nvPr>
        </p:nvSpPr>
        <p:spPr/>
        <p:txBody>
          <a:bodyPr>
            <a:normAutofit/>
          </a:bodyPr>
          <a:lstStyle/>
          <a:p>
            <a:pPr marL="0" indent="0">
              <a:buNone/>
            </a:pPr>
            <a:r>
              <a:rPr lang="zh-CN" altLang="en-US" dirty="0"/>
              <a:t>国家教育部于</a:t>
            </a:r>
            <a:r>
              <a:rPr lang="en-US" altLang="zh-CN" dirty="0"/>
              <a:t>2015</a:t>
            </a:r>
            <a:r>
              <a:rPr lang="zh-CN" altLang="en-US" dirty="0"/>
              <a:t>年</a:t>
            </a:r>
            <a:r>
              <a:rPr lang="en-US" altLang="zh-CN" dirty="0"/>
              <a:t>1</a:t>
            </a:r>
            <a:r>
              <a:rPr lang="zh-CN" altLang="en-US" dirty="0"/>
              <a:t>月发布的</a:t>
            </a:r>
            <a:r>
              <a:rPr lang="en-US" altLang="zh-CN" dirty="0"/>
              <a:t>《</a:t>
            </a:r>
            <a:r>
              <a:rPr lang="zh-CN" altLang="en-US" dirty="0"/>
              <a:t>幼儿园园长专业标准</a:t>
            </a:r>
            <a:r>
              <a:rPr lang="en-US" altLang="zh-CN" dirty="0"/>
              <a:t>》</a:t>
            </a:r>
            <a:r>
              <a:rPr lang="zh-CN" altLang="en-US" dirty="0"/>
              <a:t>对园长应有的办学理念进一步加以明确，如，以德为先、幼儿为本、引领发展、能力为重、终身学习等，并从规划幼儿园发展、营造育人文化、领导保育教育、引领教师发展、优化内部管理和调试外部环境等六个方面对园长的专业职责提出了具体要求。</a:t>
            </a:r>
          </a:p>
        </p:txBody>
      </p:sp>
    </p:spTree>
    <p:extLst>
      <p:ext uri="{BB962C8B-B14F-4D97-AF65-F5344CB8AC3E}">
        <p14:creationId xmlns:p14="http://schemas.microsoft.com/office/powerpoint/2010/main" val="2846307316"/>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8F6C08-6148-E17F-5D27-0E3A8BED6BBB}"/>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F3A35C4E-7A31-7F4B-A32B-6111A06FED8C}"/>
              </a:ext>
            </a:extLst>
          </p:cNvPr>
          <p:cNvSpPr>
            <a:spLocks noGrp="1"/>
          </p:cNvSpPr>
          <p:nvPr>
            <p:ph type="title"/>
          </p:nvPr>
        </p:nvSpPr>
        <p:spPr/>
        <p:txBody>
          <a:bodyPr/>
          <a:lstStyle/>
          <a:p>
            <a:r>
              <a:rPr lang="zh-CN" altLang="en-US" dirty="0"/>
              <a:t>第三节  园长职责和幼儿园领导工作</a:t>
            </a:r>
          </a:p>
        </p:txBody>
      </p:sp>
      <p:sp>
        <p:nvSpPr>
          <p:cNvPr id="3" name="内容占位符 2">
            <a:extLst>
              <a:ext uri="{FF2B5EF4-FFF2-40B4-BE49-F238E27FC236}">
                <a16:creationId xmlns:a16="http://schemas.microsoft.com/office/drawing/2014/main" id="{46076E9A-3493-3749-53EA-B3128E90EB97}"/>
              </a:ext>
            </a:extLst>
          </p:cNvPr>
          <p:cNvSpPr>
            <a:spLocks noGrp="1"/>
          </p:cNvSpPr>
          <p:nvPr>
            <p:ph idx="1"/>
          </p:nvPr>
        </p:nvSpPr>
        <p:spPr/>
        <p:txBody>
          <a:bodyPr>
            <a:normAutofit/>
          </a:bodyPr>
          <a:lstStyle/>
          <a:p>
            <a:pPr marL="0" indent="0">
              <a:buNone/>
            </a:pPr>
            <a:r>
              <a:rPr lang="zh-CN" altLang="en-US" dirty="0"/>
              <a:t>与员工一起实施并坚持目标。</a:t>
            </a:r>
          </a:p>
          <a:p>
            <a:pPr marL="0" indent="0">
              <a:buNone/>
            </a:pPr>
            <a:r>
              <a:rPr lang="zh-CN" altLang="en-US" dirty="0"/>
              <a:t>引领课程评估的进行。</a:t>
            </a:r>
          </a:p>
          <a:p>
            <a:pPr marL="0" indent="0">
              <a:buNone/>
            </a:pPr>
            <a:r>
              <a:rPr lang="zh-CN" altLang="en-US" dirty="0"/>
              <a:t>在课程方面提供最新的信息。</a:t>
            </a:r>
          </a:p>
          <a:p>
            <a:pPr marL="0" indent="0">
              <a:buNone/>
            </a:pPr>
            <a:r>
              <a:rPr lang="zh-CN" altLang="en-US" dirty="0"/>
              <a:t> 分管自然种植和器械事务的园长需要：</a:t>
            </a:r>
          </a:p>
          <a:p>
            <a:pPr marL="0" indent="0">
              <a:buNone/>
            </a:pPr>
            <a:r>
              <a:rPr lang="zh-CN" altLang="en-US" dirty="0"/>
              <a:t>有效地设计、分配和使用空间。</a:t>
            </a:r>
          </a:p>
        </p:txBody>
      </p:sp>
    </p:spTree>
    <p:extLst>
      <p:ext uri="{BB962C8B-B14F-4D97-AF65-F5344CB8AC3E}">
        <p14:creationId xmlns:p14="http://schemas.microsoft.com/office/powerpoint/2010/main" val="2101856975"/>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32AE47-B0BD-84C5-2CA1-C4D8CA89355A}"/>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552FA36F-68B0-FC52-4CE1-E1FD5FC70BA3}"/>
              </a:ext>
            </a:extLst>
          </p:cNvPr>
          <p:cNvSpPr>
            <a:spLocks noGrp="1"/>
          </p:cNvSpPr>
          <p:nvPr>
            <p:ph type="title"/>
          </p:nvPr>
        </p:nvSpPr>
        <p:spPr/>
        <p:txBody>
          <a:bodyPr/>
          <a:lstStyle/>
          <a:p>
            <a:r>
              <a:rPr lang="zh-CN" altLang="en-US" dirty="0"/>
              <a:t>第三节  园长职责和幼儿园领导工作</a:t>
            </a:r>
          </a:p>
        </p:txBody>
      </p:sp>
      <p:sp>
        <p:nvSpPr>
          <p:cNvPr id="3" name="内容占位符 2">
            <a:extLst>
              <a:ext uri="{FF2B5EF4-FFF2-40B4-BE49-F238E27FC236}">
                <a16:creationId xmlns:a16="http://schemas.microsoft.com/office/drawing/2014/main" id="{1E43EDC0-C28E-8B6E-C05B-865EC2E95BB5}"/>
              </a:ext>
            </a:extLst>
          </p:cNvPr>
          <p:cNvSpPr>
            <a:spLocks noGrp="1"/>
          </p:cNvSpPr>
          <p:nvPr>
            <p:ph idx="1"/>
          </p:nvPr>
        </p:nvSpPr>
        <p:spPr/>
        <p:txBody>
          <a:bodyPr>
            <a:normAutofit/>
          </a:bodyPr>
          <a:lstStyle/>
          <a:p>
            <a:pPr marL="0" indent="0">
              <a:buNone/>
            </a:pPr>
            <a:r>
              <a:rPr lang="zh-CN" altLang="en-US" dirty="0"/>
              <a:t>对自然植物的照料和护理进行监督。</a:t>
            </a:r>
          </a:p>
          <a:p>
            <a:pPr marL="0" indent="0">
              <a:buNone/>
            </a:pPr>
            <a:r>
              <a:rPr lang="zh-CN" altLang="en-US" dirty="0"/>
              <a:t>为学校今后对场地和器械的使用做计划。</a:t>
            </a:r>
          </a:p>
          <a:p>
            <a:pPr marL="0" indent="0">
              <a:buNone/>
            </a:pPr>
            <a:r>
              <a:rPr lang="zh-CN" altLang="en-US" dirty="0"/>
              <a:t>做好日程表、维修安排和购置信息的记录。</a:t>
            </a:r>
          </a:p>
          <a:p>
            <a:pPr marL="0" indent="0">
              <a:buNone/>
            </a:pPr>
            <a:r>
              <a:rPr lang="zh-CN" altLang="en-US" dirty="0"/>
              <a:t>管理和供应物品，根据需要继续订购。</a:t>
            </a:r>
          </a:p>
          <a:p>
            <a:pPr marL="0" indent="0">
              <a:buNone/>
            </a:pPr>
            <a:r>
              <a:rPr lang="zh-CN" altLang="en-US" dirty="0"/>
              <a:t>监控环境的健康与安全。</a:t>
            </a:r>
          </a:p>
        </p:txBody>
      </p:sp>
    </p:spTree>
    <p:extLst>
      <p:ext uri="{BB962C8B-B14F-4D97-AF65-F5344CB8AC3E}">
        <p14:creationId xmlns:p14="http://schemas.microsoft.com/office/powerpoint/2010/main" val="2470941190"/>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C646C0-E392-2796-D247-4DD436FB71A1}"/>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3F0554F7-9F2C-C8CC-D288-E7765C26E134}"/>
              </a:ext>
            </a:extLst>
          </p:cNvPr>
          <p:cNvSpPr>
            <a:spLocks noGrp="1"/>
          </p:cNvSpPr>
          <p:nvPr>
            <p:ph type="title"/>
          </p:nvPr>
        </p:nvSpPr>
        <p:spPr/>
        <p:txBody>
          <a:bodyPr/>
          <a:lstStyle/>
          <a:p>
            <a:r>
              <a:rPr lang="zh-CN" altLang="en-US" dirty="0"/>
              <a:t>第三节  园长职责和幼儿园领导工作</a:t>
            </a:r>
          </a:p>
        </p:txBody>
      </p:sp>
      <p:sp>
        <p:nvSpPr>
          <p:cNvPr id="3" name="内容占位符 2">
            <a:extLst>
              <a:ext uri="{FF2B5EF4-FFF2-40B4-BE49-F238E27FC236}">
                <a16:creationId xmlns:a16="http://schemas.microsoft.com/office/drawing/2014/main" id="{5DB58609-87C1-5E04-BB39-7EC5DC0E99D6}"/>
              </a:ext>
            </a:extLst>
          </p:cNvPr>
          <p:cNvSpPr>
            <a:spLocks noGrp="1"/>
          </p:cNvSpPr>
          <p:nvPr>
            <p:ph idx="1"/>
          </p:nvPr>
        </p:nvSpPr>
        <p:spPr/>
        <p:txBody>
          <a:bodyPr>
            <a:normAutofit/>
          </a:bodyPr>
          <a:lstStyle/>
          <a:p>
            <a:pPr marL="0" indent="0">
              <a:buNone/>
            </a:pPr>
            <a:r>
              <a:rPr lang="zh-CN" altLang="en-US" dirty="0"/>
              <a:t>分管财务的园长需要：</a:t>
            </a:r>
          </a:p>
          <a:p>
            <a:pPr marL="0" indent="0">
              <a:buNone/>
            </a:pPr>
            <a:r>
              <a:rPr lang="zh-CN" altLang="en-US" dirty="0"/>
              <a:t>设定预算。</a:t>
            </a:r>
          </a:p>
          <a:p>
            <a:pPr marL="0" indent="0">
              <a:buNone/>
            </a:pPr>
            <a:r>
              <a:rPr lang="zh-CN" altLang="en-US" dirty="0"/>
              <a:t>控制开支。</a:t>
            </a:r>
          </a:p>
          <a:p>
            <a:pPr marL="0" indent="0">
              <a:buNone/>
            </a:pPr>
            <a:r>
              <a:rPr lang="zh-CN" altLang="en-US" dirty="0"/>
              <a:t>收取学杂费。</a:t>
            </a:r>
          </a:p>
          <a:p>
            <a:pPr marL="0" indent="0">
              <a:buNone/>
            </a:pPr>
            <a:r>
              <a:rPr lang="zh-CN" altLang="en-US" dirty="0"/>
              <a:t>进行工资、设备以及供需品的现金支付管理。</a:t>
            </a:r>
          </a:p>
        </p:txBody>
      </p:sp>
    </p:spTree>
    <p:extLst>
      <p:ext uri="{BB962C8B-B14F-4D97-AF65-F5344CB8AC3E}">
        <p14:creationId xmlns:p14="http://schemas.microsoft.com/office/powerpoint/2010/main" val="182465692"/>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7DCE79-1758-F59D-28FE-EAC455E58C57}"/>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D6B5E49C-3596-223B-09FD-A67E70267765}"/>
              </a:ext>
            </a:extLst>
          </p:cNvPr>
          <p:cNvSpPr>
            <a:spLocks noGrp="1"/>
          </p:cNvSpPr>
          <p:nvPr>
            <p:ph type="title"/>
          </p:nvPr>
        </p:nvSpPr>
        <p:spPr/>
        <p:txBody>
          <a:bodyPr/>
          <a:lstStyle/>
          <a:p>
            <a:r>
              <a:rPr lang="zh-CN" altLang="en-US" dirty="0"/>
              <a:t>第三节  园长职责和幼儿园领导工作</a:t>
            </a:r>
          </a:p>
        </p:txBody>
      </p:sp>
      <p:sp>
        <p:nvSpPr>
          <p:cNvPr id="3" name="内容占位符 2">
            <a:extLst>
              <a:ext uri="{FF2B5EF4-FFF2-40B4-BE49-F238E27FC236}">
                <a16:creationId xmlns:a16="http://schemas.microsoft.com/office/drawing/2014/main" id="{07478C7E-100B-B9FC-3FC1-A0A19B141119}"/>
              </a:ext>
            </a:extLst>
          </p:cNvPr>
          <p:cNvSpPr>
            <a:spLocks noGrp="1"/>
          </p:cNvSpPr>
          <p:nvPr>
            <p:ph idx="1"/>
          </p:nvPr>
        </p:nvSpPr>
        <p:spPr/>
        <p:txBody>
          <a:bodyPr>
            <a:normAutofit/>
          </a:bodyPr>
          <a:lstStyle/>
          <a:p>
            <a:pPr marL="0" indent="0">
              <a:buNone/>
            </a:pPr>
            <a:r>
              <a:rPr lang="zh-CN" altLang="en-US" dirty="0"/>
              <a:t>做详尽的收入和开支的记录。</a:t>
            </a:r>
          </a:p>
          <a:p>
            <a:pPr marL="0" indent="0">
              <a:buNone/>
            </a:pPr>
            <a:r>
              <a:rPr lang="zh-CN" altLang="en-US" dirty="0"/>
              <a:t>处理小面额现金开支。</a:t>
            </a:r>
          </a:p>
          <a:p>
            <a:pPr marL="0" indent="0">
              <a:buNone/>
            </a:pPr>
            <a:r>
              <a:rPr lang="zh-CN" altLang="en-US" dirty="0"/>
              <a:t>制订每月的支出预算。</a:t>
            </a:r>
          </a:p>
          <a:p>
            <a:pPr marL="0" indent="0">
              <a:buNone/>
            </a:pPr>
            <a:r>
              <a:rPr lang="zh-CN" altLang="en-US" dirty="0"/>
              <a:t>准备对预算和开销的年终分析。</a:t>
            </a:r>
          </a:p>
          <a:p>
            <a:pPr marL="0" indent="0">
              <a:buNone/>
            </a:pPr>
            <a:r>
              <a:rPr lang="zh-CN" altLang="en-US" dirty="0"/>
              <a:t>向董事会或公司汇报。</a:t>
            </a:r>
          </a:p>
        </p:txBody>
      </p:sp>
    </p:spTree>
    <p:extLst>
      <p:ext uri="{BB962C8B-B14F-4D97-AF65-F5344CB8AC3E}">
        <p14:creationId xmlns:p14="http://schemas.microsoft.com/office/powerpoint/2010/main" val="256758127"/>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5BE47E-F950-6B2E-0C5B-FA5349BA1CD5}"/>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FE981E94-5581-9B1E-B4AC-0B799D0EAFA7}"/>
              </a:ext>
            </a:extLst>
          </p:cNvPr>
          <p:cNvSpPr>
            <a:spLocks noGrp="1"/>
          </p:cNvSpPr>
          <p:nvPr>
            <p:ph type="title"/>
          </p:nvPr>
        </p:nvSpPr>
        <p:spPr/>
        <p:txBody>
          <a:bodyPr/>
          <a:lstStyle/>
          <a:p>
            <a:r>
              <a:rPr lang="zh-CN" altLang="en-US" dirty="0"/>
              <a:t>第三节  园长职责和幼儿园领导工作</a:t>
            </a:r>
          </a:p>
        </p:txBody>
      </p:sp>
      <p:sp>
        <p:nvSpPr>
          <p:cNvPr id="3" name="内容占位符 2">
            <a:extLst>
              <a:ext uri="{FF2B5EF4-FFF2-40B4-BE49-F238E27FC236}">
                <a16:creationId xmlns:a16="http://schemas.microsoft.com/office/drawing/2014/main" id="{C3AEC1B5-D729-7B94-C76A-3063DCB222C6}"/>
              </a:ext>
            </a:extLst>
          </p:cNvPr>
          <p:cNvSpPr>
            <a:spLocks noGrp="1"/>
          </p:cNvSpPr>
          <p:nvPr>
            <p:ph idx="1"/>
          </p:nvPr>
        </p:nvSpPr>
        <p:spPr/>
        <p:txBody>
          <a:bodyPr>
            <a:normAutofit/>
          </a:bodyPr>
          <a:lstStyle/>
          <a:p>
            <a:pPr marL="0" indent="0">
              <a:buNone/>
            </a:pPr>
            <a:r>
              <a:rPr lang="zh-CN" altLang="en-US" dirty="0"/>
              <a:t>分管人事的园长需要：</a:t>
            </a:r>
          </a:p>
          <a:p>
            <a:pPr marL="0" indent="0">
              <a:buNone/>
            </a:pPr>
            <a:r>
              <a:rPr lang="zh-CN" altLang="en-US" dirty="0"/>
              <a:t>招募与雇佣员工。</a:t>
            </a:r>
          </a:p>
          <a:p>
            <a:pPr marL="0" indent="0">
              <a:buNone/>
            </a:pPr>
            <a:r>
              <a:rPr lang="zh-CN" altLang="en-US" dirty="0"/>
              <a:t>计划和指导员工培训。</a:t>
            </a:r>
          </a:p>
          <a:p>
            <a:pPr marL="0" indent="0">
              <a:buNone/>
            </a:pPr>
            <a:r>
              <a:rPr lang="zh-CN" altLang="en-US" dirty="0"/>
              <a:t>提供不同工作岗位的职责制度。</a:t>
            </a:r>
          </a:p>
          <a:p>
            <a:pPr marL="0" indent="0">
              <a:buNone/>
            </a:pPr>
            <a:r>
              <a:rPr lang="zh-CN" altLang="en-US" dirty="0"/>
              <a:t>阐明和履行人事政策。</a:t>
            </a:r>
          </a:p>
        </p:txBody>
      </p:sp>
    </p:spTree>
    <p:extLst>
      <p:ext uri="{BB962C8B-B14F-4D97-AF65-F5344CB8AC3E}">
        <p14:creationId xmlns:p14="http://schemas.microsoft.com/office/powerpoint/2010/main" val="1768476779"/>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28C479-7337-BB0B-7F06-31E564607AC2}"/>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D64492DF-B8C9-11DA-6003-478EDBD7DDCC}"/>
              </a:ext>
            </a:extLst>
          </p:cNvPr>
          <p:cNvSpPr>
            <a:spLocks noGrp="1"/>
          </p:cNvSpPr>
          <p:nvPr>
            <p:ph type="title"/>
          </p:nvPr>
        </p:nvSpPr>
        <p:spPr/>
        <p:txBody>
          <a:bodyPr/>
          <a:lstStyle/>
          <a:p>
            <a:r>
              <a:rPr lang="zh-CN" altLang="en-US" dirty="0"/>
              <a:t>第三节  园长职责和幼儿园领导工作</a:t>
            </a:r>
          </a:p>
        </p:txBody>
      </p:sp>
      <p:sp>
        <p:nvSpPr>
          <p:cNvPr id="3" name="内容占位符 2">
            <a:extLst>
              <a:ext uri="{FF2B5EF4-FFF2-40B4-BE49-F238E27FC236}">
                <a16:creationId xmlns:a16="http://schemas.microsoft.com/office/drawing/2014/main" id="{F7E377D6-A884-7072-57E4-B4ACA4C2120F}"/>
              </a:ext>
            </a:extLst>
          </p:cNvPr>
          <p:cNvSpPr>
            <a:spLocks noGrp="1"/>
          </p:cNvSpPr>
          <p:nvPr>
            <p:ph idx="1"/>
          </p:nvPr>
        </p:nvSpPr>
        <p:spPr/>
        <p:txBody>
          <a:bodyPr>
            <a:normAutofit/>
          </a:bodyPr>
          <a:lstStyle/>
          <a:p>
            <a:pPr marL="0" indent="0">
              <a:buNone/>
            </a:pPr>
            <a:r>
              <a:rPr lang="zh-CN" altLang="en-US" dirty="0"/>
              <a:t>协助员工贯彻学校目标。</a:t>
            </a:r>
          </a:p>
          <a:p>
            <a:pPr marL="0" indent="0">
              <a:buNone/>
            </a:pPr>
            <a:r>
              <a:rPr lang="zh-CN" altLang="en-US" dirty="0"/>
              <a:t>提供持续的员工发展需要评估。</a:t>
            </a:r>
          </a:p>
          <a:p>
            <a:pPr marL="0" indent="0">
              <a:buNone/>
            </a:pPr>
            <a:r>
              <a:rPr lang="zh-CN" altLang="en-US" dirty="0"/>
              <a:t>安排员工在职期间的培训。</a:t>
            </a:r>
          </a:p>
          <a:p>
            <a:pPr marL="0" indent="0">
              <a:buNone/>
            </a:pPr>
            <a:r>
              <a:rPr lang="zh-CN" altLang="en-US" dirty="0"/>
              <a:t>鼓励员工参与社区活动。</a:t>
            </a:r>
          </a:p>
          <a:p>
            <a:pPr marL="0" indent="0">
              <a:buNone/>
            </a:pPr>
            <a:r>
              <a:rPr lang="zh-CN" altLang="en-US" dirty="0"/>
              <a:t>为解决问题而会见职员。</a:t>
            </a:r>
          </a:p>
        </p:txBody>
      </p:sp>
    </p:spTree>
    <p:extLst>
      <p:ext uri="{BB962C8B-B14F-4D97-AF65-F5344CB8AC3E}">
        <p14:creationId xmlns:p14="http://schemas.microsoft.com/office/powerpoint/2010/main" val="1577023659"/>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BBBB67-C2C3-E01C-69E0-B419CAAFAC22}"/>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B72571E0-9CB9-0963-4996-B3BE97B6B87B}"/>
              </a:ext>
            </a:extLst>
          </p:cNvPr>
          <p:cNvSpPr>
            <a:spLocks noGrp="1"/>
          </p:cNvSpPr>
          <p:nvPr>
            <p:ph type="title"/>
          </p:nvPr>
        </p:nvSpPr>
        <p:spPr/>
        <p:txBody>
          <a:bodyPr/>
          <a:lstStyle/>
          <a:p>
            <a:r>
              <a:rPr lang="zh-CN" altLang="en-US" dirty="0"/>
              <a:t>第三节  园长职责和幼儿园领导工作</a:t>
            </a:r>
          </a:p>
        </p:txBody>
      </p:sp>
      <p:sp>
        <p:nvSpPr>
          <p:cNvPr id="3" name="内容占位符 2">
            <a:extLst>
              <a:ext uri="{FF2B5EF4-FFF2-40B4-BE49-F238E27FC236}">
                <a16:creationId xmlns:a16="http://schemas.microsoft.com/office/drawing/2014/main" id="{9FA9452B-AF4D-DCF0-9277-F27BA28CD0A6}"/>
              </a:ext>
            </a:extLst>
          </p:cNvPr>
          <p:cNvSpPr>
            <a:spLocks noGrp="1"/>
          </p:cNvSpPr>
          <p:nvPr>
            <p:ph idx="1"/>
          </p:nvPr>
        </p:nvSpPr>
        <p:spPr/>
        <p:txBody>
          <a:bodyPr>
            <a:normAutofit lnSpcReduction="10000"/>
          </a:bodyPr>
          <a:lstStyle/>
          <a:p>
            <a:pPr marL="0" indent="0">
              <a:buNone/>
            </a:pPr>
            <a:r>
              <a:rPr lang="zh-CN" altLang="en-US" dirty="0"/>
              <a:t>准备员工手册。</a:t>
            </a:r>
          </a:p>
          <a:p>
            <a:pPr marL="0" indent="0">
              <a:buNone/>
            </a:pPr>
            <a:r>
              <a:rPr lang="zh-CN" altLang="en-US" dirty="0"/>
              <a:t>  做好人事记录。</a:t>
            </a:r>
          </a:p>
          <a:p>
            <a:pPr marL="0" indent="0">
              <a:buNone/>
            </a:pPr>
            <a:r>
              <a:rPr lang="zh-CN" altLang="en-US" dirty="0"/>
              <a:t>分管领导家长参与和教育的园长需要：</a:t>
            </a:r>
          </a:p>
          <a:p>
            <a:pPr marL="0" indent="0">
              <a:buNone/>
            </a:pPr>
            <a:r>
              <a:rPr lang="zh-CN" altLang="en-US" dirty="0"/>
              <a:t>把学校的目标传达给家长。</a:t>
            </a:r>
          </a:p>
          <a:p>
            <a:pPr marL="0" indent="0">
              <a:buNone/>
            </a:pPr>
            <a:r>
              <a:rPr lang="zh-CN" altLang="en-US" dirty="0"/>
              <a:t>计划并实施家长教育活动。</a:t>
            </a:r>
          </a:p>
          <a:p>
            <a:pPr marL="0" indent="0">
              <a:buNone/>
            </a:pPr>
            <a:r>
              <a:rPr lang="zh-CN" altLang="en-US" dirty="0"/>
              <a:t>与家长就孩子的进步进行交流。</a:t>
            </a:r>
          </a:p>
        </p:txBody>
      </p:sp>
    </p:spTree>
    <p:extLst>
      <p:ext uri="{BB962C8B-B14F-4D97-AF65-F5344CB8AC3E}">
        <p14:creationId xmlns:p14="http://schemas.microsoft.com/office/powerpoint/2010/main" val="1465482636"/>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C9E143-5E58-8EFD-67AC-BB2D21A9B891}"/>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E9C6EDED-AA5D-0510-70CB-20A0BAEDD051}"/>
              </a:ext>
            </a:extLst>
          </p:cNvPr>
          <p:cNvSpPr>
            <a:spLocks noGrp="1"/>
          </p:cNvSpPr>
          <p:nvPr>
            <p:ph type="title"/>
          </p:nvPr>
        </p:nvSpPr>
        <p:spPr/>
        <p:txBody>
          <a:bodyPr/>
          <a:lstStyle/>
          <a:p>
            <a:r>
              <a:rPr lang="zh-CN" altLang="en-US" dirty="0"/>
              <a:t>第三节  园长职责和幼儿园领导工作</a:t>
            </a:r>
          </a:p>
        </p:txBody>
      </p:sp>
      <p:sp>
        <p:nvSpPr>
          <p:cNvPr id="3" name="内容占位符 2">
            <a:extLst>
              <a:ext uri="{FF2B5EF4-FFF2-40B4-BE49-F238E27FC236}">
                <a16:creationId xmlns:a16="http://schemas.microsoft.com/office/drawing/2014/main" id="{742A5D5C-2FE4-06EE-6202-ED670417B39C}"/>
              </a:ext>
            </a:extLst>
          </p:cNvPr>
          <p:cNvSpPr>
            <a:spLocks noGrp="1"/>
          </p:cNvSpPr>
          <p:nvPr>
            <p:ph idx="1"/>
          </p:nvPr>
        </p:nvSpPr>
        <p:spPr/>
        <p:txBody>
          <a:bodyPr>
            <a:normAutofit/>
          </a:bodyPr>
          <a:lstStyle/>
          <a:p>
            <a:pPr marL="0" indent="0">
              <a:buNone/>
            </a:pPr>
            <a:r>
              <a:rPr lang="zh-CN" altLang="en-US" dirty="0"/>
              <a:t>提出各种建议，鼓励家长参与学校活动。</a:t>
            </a:r>
          </a:p>
          <a:p>
            <a:pPr marL="0" indent="0">
              <a:buNone/>
            </a:pPr>
            <a:r>
              <a:rPr lang="zh-CN" altLang="en-US" dirty="0"/>
              <a:t>做好家长参与活动和教育活动的详细记录。</a:t>
            </a:r>
          </a:p>
          <a:p>
            <a:pPr marL="0" indent="0">
              <a:buNone/>
            </a:pPr>
            <a:r>
              <a:rPr lang="zh-CN" altLang="en-US" dirty="0"/>
              <a:t>分管园所健康与安全工作的园长需要：</a:t>
            </a:r>
          </a:p>
          <a:p>
            <a:pPr marL="0" indent="0">
              <a:buNone/>
            </a:pPr>
            <a:r>
              <a:rPr lang="zh-CN" altLang="en-US" dirty="0"/>
              <a:t>确保有充足的学校健康项目。</a:t>
            </a:r>
          </a:p>
          <a:p>
            <a:pPr marL="0" indent="0">
              <a:buNone/>
            </a:pPr>
            <a:r>
              <a:rPr lang="zh-CN" altLang="en-US" dirty="0"/>
              <a:t>做好所有注册幼儿的健康记录。</a:t>
            </a:r>
          </a:p>
        </p:txBody>
      </p:sp>
    </p:spTree>
    <p:extLst>
      <p:ext uri="{BB962C8B-B14F-4D97-AF65-F5344CB8AC3E}">
        <p14:creationId xmlns:p14="http://schemas.microsoft.com/office/powerpoint/2010/main" val="2853794957"/>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D3ACAD-6015-C35B-591D-F6989E71E9DB}"/>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B9A34938-6B6B-309E-8A2B-3E1D0155B9F5}"/>
              </a:ext>
            </a:extLst>
          </p:cNvPr>
          <p:cNvSpPr>
            <a:spLocks noGrp="1"/>
          </p:cNvSpPr>
          <p:nvPr>
            <p:ph type="title"/>
          </p:nvPr>
        </p:nvSpPr>
        <p:spPr/>
        <p:txBody>
          <a:bodyPr/>
          <a:lstStyle/>
          <a:p>
            <a:r>
              <a:rPr lang="zh-CN" altLang="en-US" dirty="0"/>
              <a:t>第三节  园长职责和幼儿园领导工作</a:t>
            </a:r>
          </a:p>
        </p:txBody>
      </p:sp>
      <p:sp>
        <p:nvSpPr>
          <p:cNvPr id="3" name="内容占位符 2">
            <a:extLst>
              <a:ext uri="{FF2B5EF4-FFF2-40B4-BE49-F238E27FC236}">
                <a16:creationId xmlns:a16="http://schemas.microsoft.com/office/drawing/2014/main" id="{4FDFE5A4-8CE3-5FBE-EB9B-C9700BBC8065}"/>
              </a:ext>
            </a:extLst>
          </p:cNvPr>
          <p:cNvSpPr>
            <a:spLocks noGrp="1"/>
          </p:cNvSpPr>
          <p:nvPr>
            <p:ph idx="1"/>
          </p:nvPr>
        </p:nvSpPr>
        <p:spPr/>
        <p:txBody>
          <a:bodyPr>
            <a:normAutofit/>
          </a:bodyPr>
          <a:lstStyle/>
          <a:p>
            <a:pPr marL="0" indent="0">
              <a:buNone/>
            </a:pPr>
            <a:r>
              <a:rPr lang="zh-CN" altLang="en-US" dirty="0"/>
              <a:t>让员工了解每一名幼儿的健康状况。</a:t>
            </a:r>
          </a:p>
          <a:p>
            <a:pPr marL="0" indent="0">
              <a:buNone/>
            </a:pPr>
            <a:r>
              <a:rPr lang="zh-CN" altLang="en-US" dirty="0"/>
              <a:t>与需要了解孩子健康和营养状况的家长交流。</a:t>
            </a:r>
          </a:p>
          <a:p>
            <a:pPr marL="0" indent="0">
              <a:buNone/>
            </a:pPr>
            <a:r>
              <a:rPr lang="zh-CN" altLang="en-US" dirty="0"/>
              <a:t>必要时把家庭交给社区机构，寻求特殊帮助。</a:t>
            </a:r>
          </a:p>
          <a:p>
            <a:pPr marL="0" indent="0">
              <a:buNone/>
            </a:pPr>
            <a:r>
              <a:rPr lang="zh-CN" altLang="en-US" dirty="0"/>
              <a:t>不断了解有关学校承担的安全方面的法定责任。</a:t>
            </a:r>
          </a:p>
          <a:p>
            <a:pPr marL="0" indent="0">
              <a:buNone/>
            </a:pPr>
            <a:r>
              <a:rPr lang="zh-CN" altLang="en-US" dirty="0"/>
              <a:t>为员工和幼儿的安全教育设计相关活动。</a:t>
            </a:r>
          </a:p>
        </p:txBody>
      </p:sp>
    </p:spTree>
    <p:extLst>
      <p:ext uri="{BB962C8B-B14F-4D97-AF65-F5344CB8AC3E}">
        <p14:creationId xmlns:p14="http://schemas.microsoft.com/office/powerpoint/2010/main" val="2665844978"/>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AE1428-AE03-FE13-6D6F-F759B5AAA53A}"/>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E2268BEB-57CC-3115-2BD5-817551F92436}"/>
              </a:ext>
            </a:extLst>
          </p:cNvPr>
          <p:cNvSpPr>
            <a:spLocks noGrp="1"/>
          </p:cNvSpPr>
          <p:nvPr>
            <p:ph type="title"/>
          </p:nvPr>
        </p:nvSpPr>
        <p:spPr/>
        <p:txBody>
          <a:bodyPr/>
          <a:lstStyle/>
          <a:p>
            <a:r>
              <a:rPr lang="zh-CN" altLang="en-US" dirty="0"/>
              <a:t>第三节  园长职责和幼儿园领导工作</a:t>
            </a:r>
          </a:p>
        </p:txBody>
      </p:sp>
      <p:sp>
        <p:nvSpPr>
          <p:cNvPr id="3" name="内容占位符 2">
            <a:extLst>
              <a:ext uri="{FF2B5EF4-FFF2-40B4-BE49-F238E27FC236}">
                <a16:creationId xmlns:a16="http://schemas.microsoft.com/office/drawing/2014/main" id="{BCF36268-022B-EFDB-0F21-957D51D03BA9}"/>
              </a:ext>
            </a:extLst>
          </p:cNvPr>
          <p:cNvSpPr>
            <a:spLocks noGrp="1"/>
          </p:cNvSpPr>
          <p:nvPr>
            <p:ph idx="1"/>
          </p:nvPr>
        </p:nvSpPr>
        <p:spPr/>
        <p:txBody>
          <a:bodyPr>
            <a:normAutofit lnSpcReduction="10000"/>
          </a:bodyPr>
          <a:lstStyle/>
          <a:p>
            <a:pPr marL="0" indent="0">
              <a:buNone/>
            </a:pPr>
            <a:r>
              <a:rPr lang="zh-CN" altLang="en-US" dirty="0"/>
              <a:t>分管建立与保持良好社区关系的园长需要：</a:t>
            </a:r>
          </a:p>
          <a:p>
            <a:pPr marL="0" indent="0">
              <a:buNone/>
            </a:pPr>
            <a:r>
              <a:rPr lang="zh-CN" altLang="en-US" dirty="0"/>
              <a:t>向来访者详细介绍学校及其办学理念。</a:t>
            </a:r>
          </a:p>
          <a:p>
            <a:pPr marL="0" indent="0">
              <a:buNone/>
            </a:pPr>
            <a:r>
              <a:rPr lang="zh-CN" altLang="en-US" dirty="0"/>
              <a:t>维持建设性的公共关系和宣传程序。</a:t>
            </a:r>
          </a:p>
          <a:p>
            <a:pPr marL="0" indent="0">
              <a:buNone/>
            </a:pPr>
            <a:r>
              <a:rPr lang="zh-CN" altLang="en-US" dirty="0"/>
              <a:t>在社区集会上代表学校出席。</a:t>
            </a:r>
          </a:p>
          <a:p>
            <a:pPr marL="0" indent="0">
              <a:buNone/>
            </a:pPr>
            <a:r>
              <a:rPr lang="zh-CN" altLang="en-US" dirty="0"/>
              <a:t>与社区内机构建立联系。</a:t>
            </a:r>
          </a:p>
          <a:p>
            <a:pPr marL="0" indent="0">
              <a:buNone/>
            </a:pPr>
            <a:r>
              <a:rPr lang="zh-CN" altLang="en-US" dirty="0"/>
              <a:t>与员工一起参与专业以及法规制订活动。</a:t>
            </a:r>
          </a:p>
        </p:txBody>
      </p:sp>
    </p:spTree>
    <p:extLst>
      <p:ext uri="{BB962C8B-B14F-4D97-AF65-F5344CB8AC3E}">
        <p14:creationId xmlns:p14="http://schemas.microsoft.com/office/powerpoint/2010/main" val="30276075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76F80B-F337-378D-7951-DCD79065A25E}"/>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9A940DF7-8278-BE06-2920-F91A47DA5001}"/>
              </a:ext>
            </a:extLst>
          </p:cNvPr>
          <p:cNvSpPr>
            <a:spLocks noGrp="1"/>
          </p:cNvSpPr>
          <p:nvPr>
            <p:ph type="title"/>
          </p:nvPr>
        </p:nvSpPr>
        <p:spPr/>
        <p:txBody>
          <a:bodyPr/>
          <a:lstStyle/>
          <a:p>
            <a:r>
              <a:rPr lang="zh-CN" altLang="en-US" dirty="0"/>
              <a:t>第一节  园长</a:t>
            </a:r>
            <a:r>
              <a:rPr lang="en-US" altLang="zh-CN" dirty="0"/>
              <a:t>——</a:t>
            </a:r>
            <a:r>
              <a:rPr lang="zh-CN" altLang="en-US" dirty="0"/>
              <a:t>幼儿园的领导者</a:t>
            </a:r>
          </a:p>
        </p:txBody>
      </p:sp>
      <p:sp>
        <p:nvSpPr>
          <p:cNvPr id="3" name="内容占位符 2">
            <a:extLst>
              <a:ext uri="{FF2B5EF4-FFF2-40B4-BE49-F238E27FC236}">
                <a16:creationId xmlns:a16="http://schemas.microsoft.com/office/drawing/2014/main" id="{52D7D587-17CC-694E-ABF2-B252AB3CCC2F}"/>
              </a:ext>
            </a:extLst>
          </p:cNvPr>
          <p:cNvSpPr>
            <a:spLocks noGrp="1"/>
          </p:cNvSpPr>
          <p:nvPr>
            <p:ph idx="1"/>
          </p:nvPr>
        </p:nvSpPr>
        <p:spPr/>
        <p:txBody>
          <a:bodyPr>
            <a:normAutofit/>
          </a:bodyPr>
          <a:lstStyle/>
          <a:p>
            <a:pPr marL="0" indent="0">
              <a:buNone/>
            </a:pPr>
            <a:r>
              <a:rPr lang="zh-CN" altLang="en-US" dirty="0"/>
              <a:t>国家相关文件的规定，为幼儿园的领导者即园长任职资格提出了政策依据，也使幼儿园园长的培训，提高园长的教育和管理水平，提供了相关要求。</a:t>
            </a:r>
          </a:p>
        </p:txBody>
      </p:sp>
    </p:spTree>
    <p:extLst>
      <p:ext uri="{BB962C8B-B14F-4D97-AF65-F5344CB8AC3E}">
        <p14:creationId xmlns:p14="http://schemas.microsoft.com/office/powerpoint/2010/main" val="2295457891"/>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3D169D-241D-A322-69DE-ADE5B566B8E5}"/>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120EE6A6-EEC9-F278-96E4-5DE4C1AAD7BF}"/>
              </a:ext>
            </a:extLst>
          </p:cNvPr>
          <p:cNvSpPr>
            <a:spLocks noGrp="1"/>
          </p:cNvSpPr>
          <p:nvPr>
            <p:ph type="title"/>
          </p:nvPr>
        </p:nvSpPr>
        <p:spPr/>
        <p:txBody>
          <a:bodyPr/>
          <a:lstStyle/>
          <a:p>
            <a:r>
              <a:rPr lang="zh-CN" altLang="en-US" dirty="0"/>
              <a:t>第三节  园长职责和幼儿园领导工作</a:t>
            </a:r>
          </a:p>
        </p:txBody>
      </p:sp>
      <p:sp>
        <p:nvSpPr>
          <p:cNvPr id="3" name="内容占位符 2">
            <a:extLst>
              <a:ext uri="{FF2B5EF4-FFF2-40B4-BE49-F238E27FC236}">
                <a16:creationId xmlns:a16="http://schemas.microsoft.com/office/drawing/2014/main" id="{9D12725D-A3EA-2672-24C5-AE3C3FD24BDF}"/>
              </a:ext>
            </a:extLst>
          </p:cNvPr>
          <p:cNvSpPr>
            <a:spLocks noGrp="1"/>
          </p:cNvSpPr>
          <p:nvPr>
            <p:ph idx="1"/>
          </p:nvPr>
        </p:nvSpPr>
        <p:spPr/>
        <p:txBody>
          <a:bodyPr>
            <a:normAutofit/>
          </a:bodyPr>
          <a:lstStyle/>
          <a:p>
            <a:pPr marL="0" indent="0">
              <a:buNone/>
            </a:pPr>
            <a:r>
              <a:rPr lang="zh-CN" altLang="en-US" dirty="0"/>
              <a:t>二、幼儿园领导工作的要点</a:t>
            </a:r>
          </a:p>
          <a:p>
            <a:pPr marL="0" indent="0">
              <a:buNone/>
            </a:pPr>
            <a:r>
              <a:rPr lang="en-US" altLang="zh-CN" dirty="0"/>
              <a:t>2016</a:t>
            </a:r>
            <a:r>
              <a:rPr lang="zh-CN" altLang="en-US" dirty="0"/>
              <a:t>年新修订的</a:t>
            </a:r>
            <a:r>
              <a:rPr lang="en-US" altLang="zh-CN" dirty="0"/>
              <a:t>《</a:t>
            </a:r>
            <a:r>
              <a:rPr lang="zh-CN" altLang="en-US" dirty="0"/>
              <a:t>幼儿园工作规程</a:t>
            </a:r>
            <a:r>
              <a:rPr lang="en-US" altLang="zh-CN" dirty="0"/>
              <a:t>》</a:t>
            </a:r>
            <a:r>
              <a:rPr lang="zh-CN" altLang="en-US" dirty="0"/>
              <a:t>重申了</a:t>
            </a:r>
            <a:r>
              <a:rPr lang="en-US" altLang="zh-CN" dirty="0"/>
              <a:t>8</a:t>
            </a:r>
            <a:r>
              <a:rPr lang="zh-CN" altLang="en-US" dirty="0"/>
              <a:t>条园长职责，实际上包括了幼儿园工作的全部任务和内容。这些工作如果事无巨细、面面俱到，必然陷入事务主义，不可能提高管理效能和取得预期工作目标。</a:t>
            </a:r>
          </a:p>
        </p:txBody>
      </p:sp>
    </p:spTree>
    <p:extLst>
      <p:ext uri="{BB962C8B-B14F-4D97-AF65-F5344CB8AC3E}">
        <p14:creationId xmlns:p14="http://schemas.microsoft.com/office/powerpoint/2010/main" val="3638348642"/>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E18327-82E5-AA5F-E282-50470C9C8383}"/>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4CF9108D-E97E-1CDB-FEC4-F800A06D914F}"/>
              </a:ext>
            </a:extLst>
          </p:cNvPr>
          <p:cNvSpPr>
            <a:spLocks noGrp="1"/>
          </p:cNvSpPr>
          <p:nvPr>
            <p:ph type="title"/>
          </p:nvPr>
        </p:nvSpPr>
        <p:spPr/>
        <p:txBody>
          <a:bodyPr/>
          <a:lstStyle/>
          <a:p>
            <a:r>
              <a:rPr lang="zh-CN" altLang="en-US" dirty="0"/>
              <a:t>第三节  园长职责和幼儿园领导工作</a:t>
            </a:r>
          </a:p>
        </p:txBody>
      </p:sp>
      <p:sp>
        <p:nvSpPr>
          <p:cNvPr id="3" name="内容占位符 2">
            <a:extLst>
              <a:ext uri="{FF2B5EF4-FFF2-40B4-BE49-F238E27FC236}">
                <a16:creationId xmlns:a16="http://schemas.microsoft.com/office/drawing/2014/main" id="{28407605-4828-123E-DCD9-2B309F23C896}"/>
              </a:ext>
            </a:extLst>
          </p:cNvPr>
          <p:cNvSpPr>
            <a:spLocks noGrp="1"/>
          </p:cNvSpPr>
          <p:nvPr>
            <p:ph idx="1"/>
          </p:nvPr>
        </p:nvSpPr>
        <p:spPr/>
        <p:txBody>
          <a:bodyPr>
            <a:normAutofit/>
          </a:bodyPr>
          <a:lstStyle/>
          <a:p>
            <a:pPr marL="0" indent="0">
              <a:buNone/>
            </a:pPr>
            <a:r>
              <a:rPr lang="zh-CN" altLang="en-US" dirty="0"/>
              <a:t>园长是一所幼儿园的决策指挥者，必须清楚自己的职责中需要解决的核心问题。园长要善于抓大事，统领全局，不能大事糊涂、小事精明，眉毛胡子一把抓。</a:t>
            </a:r>
          </a:p>
        </p:txBody>
      </p:sp>
    </p:spTree>
    <p:extLst>
      <p:ext uri="{BB962C8B-B14F-4D97-AF65-F5344CB8AC3E}">
        <p14:creationId xmlns:p14="http://schemas.microsoft.com/office/powerpoint/2010/main" val="3919738254"/>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661CBD-166B-F829-03AA-50DA32EE2974}"/>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318486C6-D2E9-ACF7-342B-A1A984CF55CF}"/>
              </a:ext>
            </a:extLst>
          </p:cNvPr>
          <p:cNvSpPr>
            <a:spLocks noGrp="1"/>
          </p:cNvSpPr>
          <p:nvPr>
            <p:ph type="title"/>
          </p:nvPr>
        </p:nvSpPr>
        <p:spPr/>
        <p:txBody>
          <a:bodyPr/>
          <a:lstStyle/>
          <a:p>
            <a:r>
              <a:rPr lang="zh-CN" altLang="en-US" dirty="0"/>
              <a:t>第三节  园长职责和幼儿园领导工作</a:t>
            </a:r>
          </a:p>
        </p:txBody>
      </p:sp>
      <p:sp>
        <p:nvSpPr>
          <p:cNvPr id="3" name="内容占位符 2">
            <a:extLst>
              <a:ext uri="{FF2B5EF4-FFF2-40B4-BE49-F238E27FC236}">
                <a16:creationId xmlns:a16="http://schemas.microsoft.com/office/drawing/2014/main" id="{A69502CD-795C-C1C9-5EDD-A2F0D651CB20}"/>
              </a:ext>
            </a:extLst>
          </p:cNvPr>
          <p:cNvSpPr>
            <a:spLocks noGrp="1"/>
          </p:cNvSpPr>
          <p:nvPr>
            <p:ph idx="1"/>
          </p:nvPr>
        </p:nvSpPr>
        <p:spPr/>
        <p:txBody>
          <a:bodyPr>
            <a:normAutofit/>
          </a:bodyPr>
          <a:lstStyle/>
          <a:p>
            <a:pPr marL="0" indent="0">
              <a:buNone/>
            </a:pPr>
            <a:r>
              <a:rPr lang="zh-CN" altLang="en-US" dirty="0"/>
              <a:t>作为一园之长，必须抓住领导工作中关键的方面。有关当代学校校长基本职能的研究表明，校长的职能主要有三个方面：领导教学、管理学校、维护教育机构和社区的关系。</a:t>
            </a:r>
          </a:p>
        </p:txBody>
      </p:sp>
    </p:spTree>
    <p:extLst>
      <p:ext uri="{BB962C8B-B14F-4D97-AF65-F5344CB8AC3E}">
        <p14:creationId xmlns:p14="http://schemas.microsoft.com/office/powerpoint/2010/main" val="597793133"/>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67F61B-A6BA-B730-9370-39C412675C79}"/>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D10E0444-DC28-7A38-ED5B-815A8733CC66}"/>
              </a:ext>
            </a:extLst>
          </p:cNvPr>
          <p:cNvSpPr>
            <a:spLocks noGrp="1"/>
          </p:cNvSpPr>
          <p:nvPr>
            <p:ph type="title"/>
          </p:nvPr>
        </p:nvSpPr>
        <p:spPr/>
        <p:txBody>
          <a:bodyPr/>
          <a:lstStyle/>
          <a:p>
            <a:r>
              <a:rPr lang="zh-CN" altLang="en-US" dirty="0"/>
              <a:t>第三节  园长职责和幼儿园领导工作</a:t>
            </a:r>
          </a:p>
        </p:txBody>
      </p:sp>
      <p:sp>
        <p:nvSpPr>
          <p:cNvPr id="3" name="内容占位符 2">
            <a:extLst>
              <a:ext uri="{FF2B5EF4-FFF2-40B4-BE49-F238E27FC236}">
                <a16:creationId xmlns:a16="http://schemas.microsoft.com/office/drawing/2014/main" id="{59D884B3-D229-5A59-FEBC-2958BBA69950}"/>
              </a:ext>
            </a:extLst>
          </p:cNvPr>
          <p:cNvSpPr>
            <a:spLocks noGrp="1"/>
          </p:cNvSpPr>
          <p:nvPr>
            <p:ph idx="1"/>
          </p:nvPr>
        </p:nvSpPr>
        <p:spPr/>
        <p:txBody>
          <a:bodyPr>
            <a:normAutofit/>
          </a:bodyPr>
          <a:lstStyle/>
          <a:p>
            <a:pPr marL="0" indent="0">
              <a:buNone/>
            </a:pPr>
            <a:r>
              <a:rPr lang="zh-CN" altLang="en-US" dirty="0"/>
              <a:t>可以认为，这三方面是园长领导工作的关键因素。此外，园长还要管理好时间，增强自我认识，能够对自己和幼儿园的工作做出客观评价。</a:t>
            </a:r>
          </a:p>
        </p:txBody>
      </p:sp>
    </p:spTree>
    <p:extLst>
      <p:ext uri="{BB962C8B-B14F-4D97-AF65-F5344CB8AC3E}">
        <p14:creationId xmlns:p14="http://schemas.microsoft.com/office/powerpoint/2010/main" val="3674900687"/>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A7808A-D9C1-87A8-34F4-88FBE00BE51E}"/>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E647C5E7-4338-0959-5610-ACC952C6513A}"/>
              </a:ext>
            </a:extLst>
          </p:cNvPr>
          <p:cNvSpPr>
            <a:spLocks noGrp="1"/>
          </p:cNvSpPr>
          <p:nvPr>
            <p:ph type="title"/>
          </p:nvPr>
        </p:nvSpPr>
        <p:spPr/>
        <p:txBody>
          <a:bodyPr/>
          <a:lstStyle/>
          <a:p>
            <a:r>
              <a:rPr lang="zh-CN" altLang="en-US" dirty="0"/>
              <a:t>第三节  园长职责和幼儿园领导工作</a:t>
            </a:r>
          </a:p>
        </p:txBody>
      </p:sp>
      <p:sp>
        <p:nvSpPr>
          <p:cNvPr id="3" name="内容占位符 2">
            <a:extLst>
              <a:ext uri="{FF2B5EF4-FFF2-40B4-BE49-F238E27FC236}">
                <a16:creationId xmlns:a16="http://schemas.microsoft.com/office/drawing/2014/main" id="{428F97B2-7A93-ACEA-893E-547554900C4D}"/>
              </a:ext>
            </a:extLst>
          </p:cNvPr>
          <p:cNvSpPr>
            <a:spLocks noGrp="1"/>
          </p:cNvSpPr>
          <p:nvPr>
            <p:ph idx="1"/>
          </p:nvPr>
        </p:nvSpPr>
        <p:spPr/>
        <p:txBody>
          <a:bodyPr>
            <a:normAutofit/>
          </a:bodyPr>
          <a:lstStyle/>
          <a:p>
            <a:pPr marL="0" indent="0">
              <a:buNone/>
            </a:pPr>
            <a:r>
              <a:rPr lang="zh-CN" altLang="en-US" dirty="0"/>
              <a:t>（一）注重以正确的办园理念领导保教中心工作</a:t>
            </a:r>
          </a:p>
          <a:p>
            <a:pPr marL="0" indent="0">
              <a:buNone/>
            </a:pPr>
            <a:r>
              <a:rPr lang="zh-CN" altLang="en-US" dirty="0"/>
              <a:t>幼儿园是对幼儿实施保育和教育的机构。园长是一园之长。园长的任务就是贯彻国家教育方针、办好幼儿园，培养好幼儿。对全员进行教育思想的领导是园长的首要任务，园长的教育思想直接影响幼儿园教育过程和管理质量。</a:t>
            </a:r>
          </a:p>
        </p:txBody>
      </p:sp>
    </p:spTree>
    <p:extLst>
      <p:ext uri="{BB962C8B-B14F-4D97-AF65-F5344CB8AC3E}">
        <p14:creationId xmlns:p14="http://schemas.microsoft.com/office/powerpoint/2010/main" val="262633337"/>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6F48F3-88DD-0C18-903B-E1FE46D3D490}"/>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FB7DE162-95F0-76F1-D950-56EDED2A65C2}"/>
              </a:ext>
            </a:extLst>
          </p:cNvPr>
          <p:cNvSpPr>
            <a:spLocks noGrp="1"/>
          </p:cNvSpPr>
          <p:nvPr>
            <p:ph type="title"/>
          </p:nvPr>
        </p:nvSpPr>
        <p:spPr/>
        <p:txBody>
          <a:bodyPr/>
          <a:lstStyle/>
          <a:p>
            <a:r>
              <a:rPr lang="zh-CN" altLang="en-US" dirty="0"/>
              <a:t>第三节  园长职责和幼儿园领导工作</a:t>
            </a:r>
          </a:p>
        </p:txBody>
      </p:sp>
      <p:sp>
        <p:nvSpPr>
          <p:cNvPr id="3" name="内容占位符 2">
            <a:extLst>
              <a:ext uri="{FF2B5EF4-FFF2-40B4-BE49-F238E27FC236}">
                <a16:creationId xmlns:a16="http://schemas.microsoft.com/office/drawing/2014/main" id="{06D7F44C-996B-F1B9-6F2E-862A4D145A7A}"/>
              </a:ext>
            </a:extLst>
          </p:cNvPr>
          <p:cNvSpPr>
            <a:spLocks noGrp="1"/>
          </p:cNvSpPr>
          <p:nvPr>
            <p:ph idx="1"/>
          </p:nvPr>
        </p:nvSpPr>
        <p:spPr/>
        <p:txBody>
          <a:bodyPr>
            <a:normAutofit/>
          </a:bodyPr>
          <a:lstStyle/>
          <a:p>
            <a:pPr marL="0" indent="0">
              <a:buNone/>
            </a:pPr>
            <a:r>
              <a:rPr lang="zh-CN" altLang="en-US" dirty="0"/>
              <a:t>园长应能正确理解并积极贯彻党和国家的教育方针，树立正确的办园指导思想。认真思考办什么园和培养什么人等根本性的问题。</a:t>
            </a:r>
          </a:p>
        </p:txBody>
      </p:sp>
    </p:spTree>
    <p:extLst>
      <p:ext uri="{BB962C8B-B14F-4D97-AF65-F5344CB8AC3E}">
        <p14:creationId xmlns:p14="http://schemas.microsoft.com/office/powerpoint/2010/main" val="2960603958"/>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456A2E-789D-24BC-F493-7A568875EB4F}"/>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77574986-F1E2-24D7-CBF1-A733E4141BA1}"/>
              </a:ext>
            </a:extLst>
          </p:cNvPr>
          <p:cNvSpPr>
            <a:spLocks noGrp="1"/>
          </p:cNvSpPr>
          <p:nvPr>
            <p:ph type="title"/>
          </p:nvPr>
        </p:nvSpPr>
        <p:spPr/>
        <p:txBody>
          <a:bodyPr/>
          <a:lstStyle/>
          <a:p>
            <a:r>
              <a:rPr lang="zh-CN" altLang="en-US" dirty="0"/>
              <a:t>第三节  园长职责和幼儿园领导工作</a:t>
            </a:r>
          </a:p>
        </p:txBody>
      </p:sp>
      <p:sp>
        <p:nvSpPr>
          <p:cNvPr id="3" name="内容占位符 2">
            <a:extLst>
              <a:ext uri="{FF2B5EF4-FFF2-40B4-BE49-F238E27FC236}">
                <a16:creationId xmlns:a16="http://schemas.microsoft.com/office/drawing/2014/main" id="{9E269815-A2B0-8EC9-9A83-9F877A13C62D}"/>
              </a:ext>
            </a:extLst>
          </p:cNvPr>
          <p:cNvSpPr>
            <a:spLocks noGrp="1"/>
          </p:cNvSpPr>
          <p:nvPr>
            <p:ph idx="1"/>
          </p:nvPr>
        </p:nvSpPr>
        <p:spPr/>
        <p:txBody>
          <a:bodyPr>
            <a:normAutofit/>
          </a:bodyPr>
          <a:lstStyle/>
          <a:p>
            <a:pPr marL="0" indent="0">
              <a:buNone/>
            </a:pPr>
            <a:r>
              <a:rPr lang="zh-CN" altLang="en-US" dirty="0"/>
              <a:t>要将坚持用教育方针对全园教职工进行教育思想的领导作为自己的首要任务和职责，注意引导教职工认识幼儿教育的社会职能，认识幼儿园的性质和任务，端正教育思想，保证社会主义办园方向。</a:t>
            </a:r>
          </a:p>
        </p:txBody>
      </p:sp>
    </p:spTree>
    <p:extLst>
      <p:ext uri="{BB962C8B-B14F-4D97-AF65-F5344CB8AC3E}">
        <p14:creationId xmlns:p14="http://schemas.microsoft.com/office/powerpoint/2010/main" val="3801933552"/>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9607EF-DE20-E5D3-2CEE-4D4457934D5E}"/>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E3E7EE5A-39B4-9DF6-7F9F-2545CD1BE442}"/>
              </a:ext>
            </a:extLst>
          </p:cNvPr>
          <p:cNvSpPr>
            <a:spLocks noGrp="1"/>
          </p:cNvSpPr>
          <p:nvPr>
            <p:ph type="title"/>
          </p:nvPr>
        </p:nvSpPr>
        <p:spPr/>
        <p:txBody>
          <a:bodyPr/>
          <a:lstStyle/>
          <a:p>
            <a:r>
              <a:rPr lang="zh-CN" altLang="en-US" dirty="0"/>
              <a:t>第三节  园长职责和幼儿园领导工作</a:t>
            </a:r>
          </a:p>
        </p:txBody>
      </p:sp>
      <p:sp>
        <p:nvSpPr>
          <p:cNvPr id="3" name="内容占位符 2">
            <a:extLst>
              <a:ext uri="{FF2B5EF4-FFF2-40B4-BE49-F238E27FC236}">
                <a16:creationId xmlns:a16="http://schemas.microsoft.com/office/drawing/2014/main" id="{3845F161-63E2-07C5-8EBF-10DD41F6F81A}"/>
              </a:ext>
            </a:extLst>
          </p:cNvPr>
          <p:cNvSpPr>
            <a:spLocks noGrp="1"/>
          </p:cNvSpPr>
          <p:nvPr>
            <p:ph idx="1"/>
          </p:nvPr>
        </p:nvSpPr>
        <p:spPr/>
        <p:txBody>
          <a:bodyPr>
            <a:normAutofit/>
          </a:bodyPr>
          <a:lstStyle/>
          <a:p>
            <a:pPr marL="0" indent="0">
              <a:buNone/>
            </a:pPr>
            <a:r>
              <a:rPr lang="zh-CN" altLang="en-US" dirty="0"/>
              <a:t>当前社会主义市场经济条件下，只求经济效益不顾及社会效益和教育效益，热衷于办特色班、追求以营利为目的等现象要有清醒的认识，把握好幼儿教育机构的定位和方向。</a:t>
            </a:r>
          </a:p>
        </p:txBody>
      </p:sp>
    </p:spTree>
    <p:extLst>
      <p:ext uri="{BB962C8B-B14F-4D97-AF65-F5344CB8AC3E}">
        <p14:creationId xmlns:p14="http://schemas.microsoft.com/office/powerpoint/2010/main" val="3608020716"/>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CA43F7-18DA-DFDA-700A-AA0366E228AC}"/>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C9CC1BE7-DEF4-9BEA-3445-1357BEC65678}"/>
              </a:ext>
            </a:extLst>
          </p:cNvPr>
          <p:cNvSpPr>
            <a:spLocks noGrp="1"/>
          </p:cNvSpPr>
          <p:nvPr>
            <p:ph type="title"/>
          </p:nvPr>
        </p:nvSpPr>
        <p:spPr/>
        <p:txBody>
          <a:bodyPr/>
          <a:lstStyle/>
          <a:p>
            <a:r>
              <a:rPr lang="zh-CN" altLang="en-US" dirty="0"/>
              <a:t>第三节  园长职责和幼儿园领导工作</a:t>
            </a:r>
          </a:p>
        </p:txBody>
      </p:sp>
      <p:sp>
        <p:nvSpPr>
          <p:cNvPr id="3" name="内容占位符 2">
            <a:extLst>
              <a:ext uri="{FF2B5EF4-FFF2-40B4-BE49-F238E27FC236}">
                <a16:creationId xmlns:a16="http://schemas.microsoft.com/office/drawing/2014/main" id="{35BBAE03-C5E6-F524-8F20-507E92C831DC}"/>
              </a:ext>
            </a:extLst>
          </p:cNvPr>
          <p:cNvSpPr>
            <a:spLocks noGrp="1"/>
          </p:cNvSpPr>
          <p:nvPr>
            <p:ph idx="1"/>
          </p:nvPr>
        </p:nvSpPr>
        <p:spPr/>
        <p:txBody>
          <a:bodyPr>
            <a:normAutofit/>
          </a:bodyPr>
          <a:lstStyle/>
          <a:p>
            <a:pPr marL="0" indent="0">
              <a:buNone/>
            </a:pPr>
            <a:r>
              <a:rPr lang="zh-CN" altLang="en-US" dirty="0"/>
              <a:t>园长要带领教职工认真学习</a:t>
            </a:r>
            <a:r>
              <a:rPr lang="en-US" altLang="zh-CN" dirty="0"/>
              <a:t>《</a:t>
            </a:r>
            <a:r>
              <a:rPr lang="zh-CN" altLang="en-US" dirty="0"/>
              <a:t>规程</a:t>
            </a:r>
            <a:r>
              <a:rPr lang="en-US" altLang="zh-CN" dirty="0"/>
              <a:t>》</a:t>
            </a:r>
            <a:r>
              <a:rPr lang="zh-CN" altLang="en-US" dirty="0"/>
              <a:t>和</a:t>
            </a:r>
            <a:r>
              <a:rPr lang="en-US" altLang="zh-CN" dirty="0"/>
              <a:t>《</a:t>
            </a:r>
            <a:r>
              <a:rPr lang="zh-CN" altLang="en-US" dirty="0"/>
              <a:t>条例</a:t>
            </a:r>
            <a:r>
              <a:rPr lang="en-US" altLang="zh-CN" dirty="0"/>
              <a:t>》</a:t>
            </a:r>
            <a:r>
              <a:rPr lang="zh-CN" altLang="en-US" dirty="0"/>
              <a:t>两个幼教行政法规，领会精神并付诸实施，促进全体幼儿全面和谐发展。</a:t>
            </a:r>
            <a:r>
              <a:rPr lang="en-US" altLang="zh-CN" dirty="0"/>
              <a:t>《</a:t>
            </a:r>
            <a:r>
              <a:rPr lang="zh-CN" altLang="en-US" dirty="0"/>
              <a:t>纲要</a:t>
            </a:r>
            <a:r>
              <a:rPr lang="en-US" altLang="zh-CN" dirty="0"/>
              <a:t>》</a:t>
            </a:r>
            <a:r>
              <a:rPr lang="zh-CN" altLang="en-US" dirty="0"/>
              <a:t>指出，要“使幼儿在快乐的童年生活中获得有益于身心发展的经验”。</a:t>
            </a:r>
          </a:p>
        </p:txBody>
      </p:sp>
    </p:spTree>
    <p:extLst>
      <p:ext uri="{BB962C8B-B14F-4D97-AF65-F5344CB8AC3E}">
        <p14:creationId xmlns:p14="http://schemas.microsoft.com/office/powerpoint/2010/main" val="695536426"/>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ECEAB4-6899-5C12-29C9-EFBA3EE3F9EB}"/>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3E5D1211-A1AC-6232-48D8-C2DA3C761E49}"/>
              </a:ext>
            </a:extLst>
          </p:cNvPr>
          <p:cNvSpPr>
            <a:spLocks noGrp="1"/>
          </p:cNvSpPr>
          <p:nvPr>
            <p:ph type="title"/>
          </p:nvPr>
        </p:nvSpPr>
        <p:spPr/>
        <p:txBody>
          <a:bodyPr/>
          <a:lstStyle/>
          <a:p>
            <a:r>
              <a:rPr lang="zh-CN" altLang="en-US" dirty="0"/>
              <a:t>第三节  园长职责和幼儿园领导工作</a:t>
            </a:r>
          </a:p>
        </p:txBody>
      </p:sp>
      <p:sp>
        <p:nvSpPr>
          <p:cNvPr id="3" name="内容占位符 2">
            <a:extLst>
              <a:ext uri="{FF2B5EF4-FFF2-40B4-BE49-F238E27FC236}">
                <a16:creationId xmlns:a16="http://schemas.microsoft.com/office/drawing/2014/main" id="{2453CBE5-CFD7-8BB7-DB2A-7DACB20A2D9F}"/>
              </a:ext>
            </a:extLst>
          </p:cNvPr>
          <p:cNvSpPr>
            <a:spLocks noGrp="1"/>
          </p:cNvSpPr>
          <p:nvPr>
            <p:ph idx="1"/>
          </p:nvPr>
        </p:nvSpPr>
        <p:spPr/>
        <p:txBody>
          <a:bodyPr>
            <a:normAutofit/>
          </a:bodyPr>
          <a:lstStyle/>
          <a:p>
            <a:pPr marL="0" indent="0">
              <a:buNone/>
            </a:pPr>
            <a:r>
              <a:rPr lang="zh-CN" altLang="en-US" dirty="0"/>
              <a:t>对幼儿园的目标定位从国家政策层面提出了新的要求。园长还应进一步引导教职工努力在工作实践中探索教育规律，逐步形成正确的教育观念。</a:t>
            </a:r>
          </a:p>
        </p:txBody>
      </p:sp>
    </p:spTree>
    <p:extLst>
      <p:ext uri="{BB962C8B-B14F-4D97-AF65-F5344CB8AC3E}">
        <p14:creationId xmlns:p14="http://schemas.microsoft.com/office/powerpoint/2010/main" val="17968389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30707C-AA8E-9651-3863-B8E285ED127D}"/>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FBC7E21A-39F9-0190-FF6E-DDCA1DDFD0F2}"/>
              </a:ext>
            </a:extLst>
          </p:cNvPr>
          <p:cNvSpPr>
            <a:spLocks noGrp="1"/>
          </p:cNvSpPr>
          <p:nvPr>
            <p:ph type="title"/>
          </p:nvPr>
        </p:nvSpPr>
        <p:spPr/>
        <p:txBody>
          <a:bodyPr/>
          <a:lstStyle/>
          <a:p>
            <a:r>
              <a:rPr lang="zh-CN" altLang="en-US" dirty="0"/>
              <a:t>第一节  园长</a:t>
            </a:r>
            <a:r>
              <a:rPr lang="en-US" altLang="zh-CN" dirty="0"/>
              <a:t>——</a:t>
            </a:r>
            <a:r>
              <a:rPr lang="zh-CN" altLang="en-US" dirty="0"/>
              <a:t>幼儿园的领导者</a:t>
            </a:r>
          </a:p>
        </p:txBody>
      </p:sp>
      <p:sp>
        <p:nvSpPr>
          <p:cNvPr id="3" name="内容占位符 2">
            <a:extLst>
              <a:ext uri="{FF2B5EF4-FFF2-40B4-BE49-F238E27FC236}">
                <a16:creationId xmlns:a16="http://schemas.microsoft.com/office/drawing/2014/main" id="{885E0600-7847-5032-840A-CCBCC7D513A8}"/>
              </a:ext>
            </a:extLst>
          </p:cNvPr>
          <p:cNvSpPr>
            <a:spLocks noGrp="1"/>
          </p:cNvSpPr>
          <p:nvPr>
            <p:ph idx="1"/>
          </p:nvPr>
        </p:nvSpPr>
        <p:spPr/>
        <p:txBody>
          <a:bodyPr>
            <a:normAutofit/>
          </a:bodyPr>
          <a:lstStyle/>
          <a:p>
            <a:pPr marL="0" indent="0">
              <a:buNone/>
            </a:pPr>
            <a:r>
              <a:rPr lang="zh-CN" altLang="en-US" dirty="0"/>
              <a:t>（二）园长的角色和地位</a:t>
            </a:r>
          </a:p>
          <a:p>
            <a:pPr marL="0" indent="0">
              <a:buNone/>
            </a:pPr>
            <a:r>
              <a:rPr lang="en-US" altLang="zh-CN" dirty="0"/>
              <a:t>1. </a:t>
            </a:r>
            <a:r>
              <a:rPr lang="zh-CN" altLang="en-US" dirty="0"/>
              <a:t>园长角色的多重性</a:t>
            </a:r>
          </a:p>
          <a:p>
            <a:pPr marL="0" indent="0">
              <a:buNone/>
            </a:pPr>
            <a:r>
              <a:rPr lang="zh-CN" altLang="en-US" dirty="0"/>
              <a:t>“角色”，一般是指戏剧或电影中，演员扮演的剧中人物。对园长的角色如何定位，特别是园长如何对自己的角色定位，影响着对领导者职责的理解，也影响对其素质的要求。让我们分析一下当今社会中</a:t>
            </a:r>
            <a:r>
              <a:rPr lang="en-US" altLang="zh-CN" dirty="0"/>
              <a:t>,</a:t>
            </a:r>
            <a:r>
              <a:rPr lang="zh-CN" altLang="en-US" dirty="0"/>
              <a:t>园长所扮演的多种角色。</a:t>
            </a:r>
          </a:p>
        </p:txBody>
      </p:sp>
    </p:spTree>
    <p:extLst>
      <p:ext uri="{BB962C8B-B14F-4D97-AF65-F5344CB8AC3E}">
        <p14:creationId xmlns:p14="http://schemas.microsoft.com/office/powerpoint/2010/main" val="2308937898"/>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4D2F0F-4CF9-02F3-F221-5F3109A584ED}"/>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4EE95C19-4289-A915-30BE-465F7D3279F7}"/>
              </a:ext>
            </a:extLst>
          </p:cNvPr>
          <p:cNvSpPr>
            <a:spLocks noGrp="1"/>
          </p:cNvSpPr>
          <p:nvPr>
            <p:ph type="title"/>
          </p:nvPr>
        </p:nvSpPr>
        <p:spPr/>
        <p:txBody>
          <a:bodyPr/>
          <a:lstStyle/>
          <a:p>
            <a:r>
              <a:rPr lang="zh-CN" altLang="en-US" dirty="0"/>
              <a:t>第三节  园长职责和幼儿园领导工作</a:t>
            </a:r>
          </a:p>
        </p:txBody>
      </p:sp>
      <p:sp>
        <p:nvSpPr>
          <p:cNvPr id="3" name="内容占位符 2">
            <a:extLst>
              <a:ext uri="{FF2B5EF4-FFF2-40B4-BE49-F238E27FC236}">
                <a16:creationId xmlns:a16="http://schemas.microsoft.com/office/drawing/2014/main" id="{A50F2B26-F4D4-D674-C34F-3AAD09416480}"/>
              </a:ext>
            </a:extLst>
          </p:cNvPr>
          <p:cNvSpPr>
            <a:spLocks noGrp="1"/>
          </p:cNvSpPr>
          <p:nvPr>
            <p:ph idx="1"/>
          </p:nvPr>
        </p:nvSpPr>
        <p:spPr/>
        <p:txBody>
          <a:bodyPr>
            <a:normAutofit/>
          </a:bodyPr>
          <a:lstStyle/>
          <a:p>
            <a:pPr marL="0" indent="0">
              <a:buNone/>
            </a:pPr>
            <a:r>
              <a:rPr lang="zh-CN" altLang="en-US" dirty="0"/>
              <a:t>园长必须明确自身的角色及应担负的职责，抓住办园指导思想、办园方向这样的大问题，确保保教这一中心工作，并以中心带动全面，搞好幼儿园管理。以往幼儿园存在着事务型管理和监督型管理两种方式，没有目标方向，工作限于被动应付，是不可能搞好幼儿园管理的。</a:t>
            </a:r>
          </a:p>
        </p:txBody>
      </p:sp>
    </p:spTree>
    <p:extLst>
      <p:ext uri="{BB962C8B-B14F-4D97-AF65-F5344CB8AC3E}">
        <p14:creationId xmlns:p14="http://schemas.microsoft.com/office/powerpoint/2010/main" val="2877411742"/>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1C1E5E-4B5E-5E40-C17D-F9A93A9DA1CC}"/>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08DB970D-CEC3-8238-B161-DAE4F1AD2890}"/>
              </a:ext>
            </a:extLst>
          </p:cNvPr>
          <p:cNvSpPr>
            <a:spLocks noGrp="1"/>
          </p:cNvSpPr>
          <p:nvPr>
            <p:ph type="title"/>
          </p:nvPr>
        </p:nvSpPr>
        <p:spPr/>
        <p:txBody>
          <a:bodyPr/>
          <a:lstStyle/>
          <a:p>
            <a:r>
              <a:rPr lang="zh-CN" altLang="en-US" dirty="0"/>
              <a:t>第三节  园长职责和幼儿园领导工作</a:t>
            </a:r>
          </a:p>
        </p:txBody>
      </p:sp>
      <p:sp>
        <p:nvSpPr>
          <p:cNvPr id="3" name="内容占位符 2">
            <a:extLst>
              <a:ext uri="{FF2B5EF4-FFF2-40B4-BE49-F238E27FC236}">
                <a16:creationId xmlns:a16="http://schemas.microsoft.com/office/drawing/2014/main" id="{E3CBB522-516B-049E-29AE-6FF8CCEBC05A}"/>
              </a:ext>
            </a:extLst>
          </p:cNvPr>
          <p:cNvSpPr>
            <a:spLocks noGrp="1"/>
          </p:cNvSpPr>
          <p:nvPr>
            <p:ph idx="1"/>
          </p:nvPr>
        </p:nvSpPr>
        <p:spPr/>
        <p:txBody>
          <a:bodyPr>
            <a:normAutofit/>
          </a:bodyPr>
          <a:lstStyle/>
          <a:p>
            <a:pPr marL="0" indent="0">
              <a:buNone/>
            </a:pPr>
            <a:r>
              <a:rPr lang="zh-CN" altLang="en-US" dirty="0"/>
              <a:t>（二）抓好教职工队伍建设这个核心问题</a:t>
            </a:r>
          </a:p>
          <a:p>
            <a:pPr marL="0" indent="0">
              <a:buNone/>
            </a:pPr>
            <a:r>
              <a:rPr lang="zh-CN" altLang="en-US" dirty="0"/>
              <a:t>幼儿园的各项工作要靠人去推动和实行，机构的管理要以人为本，抓住队伍建设这样的大问题。</a:t>
            </a:r>
          </a:p>
        </p:txBody>
      </p:sp>
    </p:spTree>
    <p:extLst>
      <p:ext uri="{BB962C8B-B14F-4D97-AF65-F5344CB8AC3E}">
        <p14:creationId xmlns:p14="http://schemas.microsoft.com/office/powerpoint/2010/main" val="2327810920"/>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24F478-DE96-8381-6568-CB31C9B32324}"/>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19C4E263-90F5-1214-2160-04025BF64382}"/>
              </a:ext>
            </a:extLst>
          </p:cNvPr>
          <p:cNvSpPr>
            <a:spLocks noGrp="1"/>
          </p:cNvSpPr>
          <p:nvPr>
            <p:ph type="title"/>
          </p:nvPr>
        </p:nvSpPr>
        <p:spPr/>
        <p:txBody>
          <a:bodyPr/>
          <a:lstStyle/>
          <a:p>
            <a:r>
              <a:rPr lang="zh-CN" altLang="en-US" dirty="0"/>
              <a:t>第三节  园长职责和幼儿园领导工作</a:t>
            </a:r>
          </a:p>
        </p:txBody>
      </p:sp>
      <p:sp>
        <p:nvSpPr>
          <p:cNvPr id="3" name="内容占位符 2">
            <a:extLst>
              <a:ext uri="{FF2B5EF4-FFF2-40B4-BE49-F238E27FC236}">
                <a16:creationId xmlns:a16="http://schemas.microsoft.com/office/drawing/2014/main" id="{6FE617FE-E569-C723-2F7A-1AE2ADFA9F3B}"/>
              </a:ext>
            </a:extLst>
          </p:cNvPr>
          <p:cNvSpPr>
            <a:spLocks noGrp="1"/>
          </p:cNvSpPr>
          <p:nvPr>
            <p:ph idx="1"/>
          </p:nvPr>
        </p:nvSpPr>
        <p:spPr/>
        <p:txBody>
          <a:bodyPr>
            <a:normAutofit/>
          </a:bodyPr>
          <a:lstStyle/>
          <a:p>
            <a:pPr marL="0" indent="0">
              <a:buNone/>
            </a:pPr>
            <a:r>
              <a:rPr lang="zh-CN" altLang="en-US" dirty="0"/>
              <a:t>园长要能全面了解和关心全园教职工的工作和生活问题、业务状况，合理安排他们的工作，用人所长，人尽其长。要把用人与激励、用人与培养结合，充分调动教职工的积极性。在提高教职工业务能力的同时，加强职业道德的建设和园风的建设。</a:t>
            </a:r>
          </a:p>
        </p:txBody>
      </p:sp>
    </p:spTree>
    <p:extLst>
      <p:ext uri="{BB962C8B-B14F-4D97-AF65-F5344CB8AC3E}">
        <p14:creationId xmlns:p14="http://schemas.microsoft.com/office/powerpoint/2010/main" val="2390384129"/>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575F19-64AB-CCB0-1235-0AC188F5D683}"/>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666F72BA-975A-B00A-2B26-AB5B68A137F1}"/>
              </a:ext>
            </a:extLst>
          </p:cNvPr>
          <p:cNvSpPr>
            <a:spLocks noGrp="1"/>
          </p:cNvSpPr>
          <p:nvPr>
            <p:ph type="title"/>
          </p:nvPr>
        </p:nvSpPr>
        <p:spPr/>
        <p:txBody>
          <a:bodyPr/>
          <a:lstStyle/>
          <a:p>
            <a:r>
              <a:rPr lang="zh-CN" altLang="en-US" dirty="0"/>
              <a:t>第三节  园长职责和幼儿园领导工作</a:t>
            </a:r>
          </a:p>
        </p:txBody>
      </p:sp>
      <p:sp>
        <p:nvSpPr>
          <p:cNvPr id="3" name="内容占位符 2">
            <a:extLst>
              <a:ext uri="{FF2B5EF4-FFF2-40B4-BE49-F238E27FC236}">
                <a16:creationId xmlns:a16="http://schemas.microsoft.com/office/drawing/2014/main" id="{FA31EC93-9BD1-5B56-38A0-52D74F35EB25}"/>
              </a:ext>
            </a:extLst>
          </p:cNvPr>
          <p:cNvSpPr>
            <a:spLocks noGrp="1"/>
          </p:cNvSpPr>
          <p:nvPr>
            <p:ph idx="1"/>
          </p:nvPr>
        </p:nvSpPr>
        <p:spPr/>
        <p:txBody>
          <a:bodyPr>
            <a:normAutofit/>
          </a:bodyPr>
          <a:lstStyle/>
          <a:p>
            <a:pPr marL="0" indent="0">
              <a:buNone/>
            </a:pPr>
            <a:r>
              <a:rPr lang="zh-CN" altLang="en-US" dirty="0"/>
              <a:t>园长一定要充分认识教职工队伍建设对幼儿园双重任务和工作目标完成的重要意义，懂得做人的工作的规律，通过有效的沟通和管理，特别是提供支持和服务，使组织成员</a:t>
            </a:r>
            <a:r>
              <a:rPr lang="en-US" altLang="zh-CN" dirty="0"/>
              <a:t>——</a:t>
            </a:r>
            <a:r>
              <a:rPr lang="zh-CN" altLang="en-US" dirty="0"/>
              <a:t>教职工以一种最能发挥自身潜能的精神状态投入工作，在组织任务完成的同时，实现教师个人的专业成长，进而建设优秀团队和形成良好的幼儿园精神风貌。</a:t>
            </a:r>
          </a:p>
        </p:txBody>
      </p:sp>
    </p:spTree>
    <p:extLst>
      <p:ext uri="{BB962C8B-B14F-4D97-AF65-F5344CB8AC3E}">
        <p14:creationId xmlns:p14="http://schemas.microsoft.com/office/powerpoint/2010/main" val="468110800"/>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EF45B3-AD03-1024-1645-B73A21727137}"/>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9017FE33-EAB4-7787-A083-8FE7D9B4EC2A}"/>
              </a:ext>
            </a:extLst>
          </p:cNvPr>
          <p:cNvSpPr>
            <a:spLocks noGrp="1"/>
          </p:cNvSpPr>
          <p:nvPr>
            <p:ph type="title"/>
          </p:nvPr>
        </p:nvSpPr>
        <p:spPr/>
        <p:txBody>
          <a:bodyPr/>
          <a:lstStyle/>
          <a:p>
            <a:r>
              <a:rPr lang="zh-CN" altLang="en-US" dirty="0"/>
              <a:t>第三节  园长职责和幼儿园领导工作</a:t>
            </a:r>
          </a:p>
        </p:txBody>
      </p:sp>
      <p:sp>
        <p:nvSpPr>
          <p:cNvPr id="3" name="内容占位符 2">
            <a:extLst>
              <a:ext uri="{FF2B5EF4-FFF2-40B4-BE49-F238E27FC236}">
                <a16:creationId xmlns:a16="http://schemas.microsoft.com/office/drawing/2014/main" id="{3C7591E6-C322-F369-0A3C-969CB4B1D1E8}"/>
              </a:ext>
            </a:extLst>
          </p:cNvPr>
          <p:cNvSpPr>
            <a:spLocks noGrp="1"/>
          </p:cNvSpPr>
          <p:nvPr>
            <p:ph idx="1"/>
          </p:nvPr>
        </p:nvSpPr>
        <p:spPr/>
        <p:txBody>
          <a:bodyPr>
            <a:normAutofit/>
          </a:bodyPr>
          <a:lstStyle/>
          <a:p>
            <a:pPr marL="0" indent="0">
              <a:buNone/>
            </a:pPr>
            <a:r>
              <a:rPr lang="zh-CN" altLang="en-US" dirty="0"/>
              <a:t>领导是一种人际关系。园长工作的重要内容是对教师进行教育视导，要增强自身的人际沟通和协调能力，要真诚关注和关心教师的需要，能够倾听他们的意见，尊重个别差异，建立信任关系，主动给予帮助和支持。园长要花费大量时间就教师的教育教学和业务提高进行交流沟通，可以采取交换意见式的讨论，以便阐明问题，避免误解。</a:t>
            </a:r>
          </a:p>
        </p:txBody>
      </p:sp>
    </p:spTree>
    <p:extLst>
      <p:ext uri="{BB962C8B-B14F-4D97-AF65-F5344CB8AC3E}">
        <p14:creationId xmlns:p14="http://schemas.microsoft.com/office/powerpoint/2010/main" val="3684853248"/>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7FC915-C531-8F37-3CCB-BE33094CF74E}"/>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B2BE791F-A783-D80C-E0F1-2C2F756DC208}"/>
              </a:ext>
            </a:extLst>
          </p:cNvPr>
          <p:cNvSpPr>
            <a:spLocks noGrp="1"/>
          </p:cNvSpPr>
          <p:nvPr>
            <p:ph type="title"/>
          </p:nvPr>
        </p:nvSpPr>
        <p:spPr/>
        <p:txBody>
          <a:bodyPr/>
          <a:lstStyle/>
          <a:p>
            <a:r>
              <a:rPr lang="zh-CN" altLang="en-US" dirty="0"/>
              <a:t>第三节  园长职责和幼儿园领导工作</a:t>
            </a:r>
          </a:p>
        </p:txBody>
      </p:sp>
      <p:sp>
        <p:nvSpPr>
          <p:cNvPr id="3" name="内容占位符 2">
            <a:extLst>
              <a:ext uri="{FF2B5EF4-FFF2-40B4-BE49-F238E27FC236}">
                <a16:creationId xmlns:a16="http://schemas.microsoft.com/office/drawing/2014/main" id="{E0DE3EB7-9178-1802-DAF6-DC31E1E032AC}"/>
              </a:ext>
            </a:extLst>
          </p:cNvPr>
          <p:cNvSpPr>
            <a:spLocks noGrp="1"/>
          </p:cNvSpPr>
          <p:nvPr>
            <p:ph idx="1"/>
          </p:nvPr>
        </p:nvSpPr>
        <p:spPr/>
        <p:txBody>
          <a:bodyPr>
            <a:normAutofit/>
          </a:bodyPr>
          <a:lstStyle/>
          <a:p>
            <a:pPr marL="0" indent="0">
              <a:buNone/>
            </a:pPr>
            <a:r>
              <a:rPr lang="zh-CN" altLang="en-US" dirty="0"/>
              <a:t>对新教师和新职工要给予特别的关注并进行具体的业务指导，帮助他们尽快适应幼儿园工作环境。</a:t>
            </a:r>
          </a:p>
        </p:txBody>
      </p:sp>
    </p:spTree>
    <p:extLst>
      <p:ext uri="{BB962C8B-B14F-4D97-AF65-F5344CB8AC3E}">
        <p14:creationId xmlns:p14="http://schemas.microsoft.com/office/powerpoint/2010/main" val="1925924903"/>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120343-A71C-F22C-8627-21EFF24B2FF0}"/>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E2C5ED2F-E9A2-FF15-8F84-989DD65FDEC7}"/>
              </a:ext>
            </a:extLst>
          </p:cNvPr>
          <p:cNvSpPr>
            <a:spLocks noGrp="1"/>
          </p:cNvSpPr>
          <p:nvPr>
            <p:ph type="title"/>
          </p:nvPr>
        </p:nvSpPr>
        <p:spPr/>
        <p:txBody>
          <a:bodyPr/>
          <a:lstStyle/>
          <a:p>
            <a:r>
              <a:rPr lang="zh-CN" altLang="en-US" dirty="0"/>
              <a:t>第三节  园长职责和幼儿园领导工作</a:t>
            </a:r>
          </a:p>
        </p:txBody>
      </p:sp>
      <p:sp>
        <p:nvSpPr>
          <p:cNvPr id="3" name="内容占位符 2">
            <a:extLst>
              <a:ext uri="{FF2B5EF4-FFF2-40B4-BE49-F238E27FC236}">
                <a16:creationId xmlns:a16="http://schemas.microsoft.com/office/drawing/2014/main" id="{DCC68B7F-7780-67FB-6FAB-853EA9197273}"/>
              </a:ext>
            </a:extLst>
          </p:cNvPr>
          <p:cNvSpPr>
            <a:spLocks noGrp="1"/>
          </p:cNvSpPr>
          <p:nvPr>
            <p:ph idx="1"/>
          </p:nvPr>
        </p:nvSpPr>
        <p:spPr/>
        <p:txBody>
          <a:bodyPr>
            <a:normAutofit/>
          </a:bodyPr>
          <a:lstStyle/>
          <a:p>
            <a:pPr marL="0" indent="0">
              <a:buNone/>
            </a:pPr>
            <a:r>
              <a:rPr lang="zh-CN" altLang="en-US" dirty="0"/>
              <a:t>如，介绍幼儿园相关的工作状况，使之理解本幼儿园的办园理念、各项工作的指导思想、工作计划和工作方式等；讨论幼儿园教育目标和原则；关注新教师教学情况的提高和改进；提供适宜条件，促使他们能够胜任岗位要求，实现专业成长。</a:t>
            </a:r>
          </a:p>
        </p:txBody>
      </p:sp>
    </p:spTree>
    <p:extLst>
      <p:ext uri="{BB962C8B-B14F-4D97-AF65-F5344CB8AC3E}">
        <p14:creationId xmlns:p14="http://schemas.microsoft.com/office/powerpoint/2010/main" val="398879443"/>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63DEBB-1486-1704-0361-37B04DBEC68D}"/>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88AD09CD-C218-832C-8786-12CB0F1A1E33}"/>
              </a:ext>
            </a:extLst>
          </p:cNvPr>
          <p:cNvSpPr>
            <a:spLocks noGrp="1"/>
          </p:cNvSpPr>
          <p:nvPr>
            <p:ph type="title"/>
          </p:nvPr>
        </p:nvSpPr>
        <p:spPr/>
        <p:txBody>
          <a:bodyPr/>
          <a:lstStyle/>
          <a:p>
            <a:r>
              <a:rPr lang="zh-CN" altLang="en-US" dirty="0"/>
              <a:t>第三节  园长职责和幼儿园领导工作</a:t>
            </a:r>
          </a:p>
        </p:txBody>
      </p:sp>
      <p:sp>
        <p:nvSpPr>
          <p:cNvPr id="3" name="内容占位符 2">
            <a:extLst>
              <a:ext uri="{FF2B5EF4-FFF2-40B4-BE49-F238E27FC236}">
                <a16:creationId xmlns:a16="http://schemas.microsoft.com/office/drawing/2014/main" id="{099BD95F-C97E-E504-7905-4A01D88E76A1}"/>
              </a:ext>
            </a:extLst>
          </p:cNvPr>
          <p:cNvSpPr>
            <a:spLocks noGrp="1"/>
          </p:cNvSpPr>
          <p:nvPr>
            <p:ph idx="1"/>
          </p:nvPr>
        </p:nvSpPr>
        <p:spPr/>
        <p:txBody>
          <a:bodyPr>
            <a:normAutofit/>
          </a:bodyPr>
          <a:lstStyle/>
          <a:p>
            <a:pPr marL="0" indent="0">
              <a:buNone/>
            </a:pPr>
            <a:r>
              <a:rPr lang="zh-CN" altLang="en-US" dirty="0"/>
              <a:t>（三）密切幼儿园与家庭、社区的关系和联系</a:t>
            </a:r>
          </a:p>
          <a:p>
            <a:pPr marL="0" indent="0">
              <a:buNone/>
            </a:pPr>
            <a:r>
              <a:rPr lang="zh-CN" altLang="en-US" dirty="0"/>
              <a:t>家长是幼儿园的服务对象和公众对象，要维护幼儿园和家长的关系，就要做好家长工作。</a:t>
            </a:r>
          </a:p>
        </p:txBody>
      </p:sp>
    </p:spTree>
    <p:extLst>
      <p:ext uri="{BB962C8B-B14F-4D97-AF65-F5344CB8AC3E}">
        <p14:creationId xmlns:p14="http://schemas.microsoft.com/office/powerpoint/2010/main" val="3250416814"/>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0434C1-0363-E101-F9F5-8DE4D8985D46}"/>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31A1306C-AA3C-2A7D-FDB9-F67B1E4F8995}"/>
              </a:ext>
            </a:extLst>
          </p:cNvPr>
          <p:cNvSpPr>
            <a:spLocks noGrp="1"/>
          </p:cNvSpPr>
          <p:nvPr>
            <p:ph type="title"/>
          </p:nvPr>
        </p:nvSpPr>
        <p:spPr/>
        <p:txBody>
          <a:bodyPr/>
          <a:lstStyle/>
          <a:p>
            <a:r>
              <a:rPr lang="zh-CN" altLang="en-US" dirty="0"/>
              <a:t>第三节  园长职责和幼儿园领导工作</a:t>
            </a:r>
          </a:p>
        </p:txBody>
      </p:sp>
      <p:sp>
        <p:nvSpPr>
          <p:cNvPr id="3" name="内容占位符 2">
            <a:extLst>
              <a:ext uri="{FF2B5EF4-FFF2-40B4-BE49-F238E27FC236}">
                <a16:creationId xmlns:a16="http://schemas.microsoft.com/office/drawing/2014/main" id="{52FB43EA-BC09-E907-6BC8-C3B27A34C411}"/>
              </a:ext>
            </a:extLst>
          </p:cNvPr>
          <p:cNvSpPr>
            <a:spLocks noGrp="1"/>
          </p:cNvSpPr>
          <p:nvPr>
            <p:ph idx="1"/>
          </p:nvPr>
        </p:nvSpPr>
        <p:spPr/>
        <p:txBody>
          <a:bodyPr>
            <a:normAutofit/>
          </a:bodyPr>
          <a:lstStyle/>
          <a:p>
            <a:pPr marL="0" indent="0">
              <a:buNone/>
            </a:pPr>
            <a:r>
              <a:rPr lang="zh-CN" altLang="en-US" dirty="0"/>
              <a:t>家长工作是幼儿园管理的重要内容。家庭教育对幼儿教育机构的保教质量具有重要影响，同时家长作为幼儿园的服务对象，有权监督评价和参与机构的工作。</a:t>
            </a:r>
          </a:p>
        </p:txBody>
      </p:sp>
    </p:spTree>
    <p:extLst>
      <p:ext uri="{BB962C8B-B14F-4D97-AF65-F5344CB8AC3E}">
        <p14:creationId xmlns:p14="http://schemas.microsoft.com/office/powerpoint/2010/main" val="2488500908"/>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E5386C-3346-1F42-675E-E07B5F1DF4D1}"/>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BBBC0F63-987B-2C6D-22B9-B806231BD284}"/>
              </a:ext>
            </a:extLst>
          </p:cNvPr>
          <p:cNvSpPr>
            <a:spLocks noGrp="1"/>
          </p:cNvSpPr>
          <p:nvPr>
            <p:ph type="title"/>
          </p:nvPr>
        </p:nvSpPr>
        <p:spPr/>
        <p:txBody>
          <a:bodyPr/>
          <a:lstStyle/>
          <a:p>
            <a:r>
              <a:rPr lang="zh-CN" altLang="en-US" dirty="0"/>
              <a:t>第三节  园长职责和幼儿园领导工作</a:t>
            </a:r>
          </a:p>
        </p:txBody>
      </p:sp>
      <p:sp>
        <p:nvSpPr>
          <p:cNvPr id="3" name="内容占位符 2">
            <a:extLst>
              <a:ext uri="{FF2B5EF4-FFF2-40B4-BE49-F238E27FC236}">
                <a16:creationId xmlns:a16="http://schemas.microsoft.com/office/drawing/2014/main" id="{73901660-5FB0-19AF-C8C3-E88273480A85}"/>
              </a:ext>
            </a:extLst>
          </p:cNvPr>
          <p:cNvSpPr>
            <a:spLocks noGrp="1"/>
          </p:cNvSpPr>
          <p:nvPr>
            <p:ph idx="1"/>
          </p:nvPr>
        </p:nvSpPr>
        <p:spPr/>
        <p:txBody>
          <a:bodyPr>
            <a:normAutofit/>
          </a:bodyPr>
          <a:lstStyle/>
          <a:p>
            <a:pPr marL="0" indent="0">
              <a:buNone/>
            </a:pPr>
            <a:r>
              <a:rPr lang="zh-CN" altLang="en-US" dirty="0"/>
              <a:t>园长必须将家长工作列入幼儿园议事日程，并将家长工作放到与保教工作同等重要的位置。应通过家长工作和建立家长组织实现幼儿园与社会、社区的联系。</a:t>
            </a:r>
          </a:p>
        </p:txBody>
      </p:sp>
    </p:spTree>
    <p:extLst>
      <p:ext uri="{BB962C8B-B14F-4D97-AF65-F5344CB8AC3E}">
        <p14:creationId xmlns:p14="http://schemas.microsoft.com/office/powerpoint/2010/main" val="19463793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A07516-12B0-B96C-63AB-CD395EF35709}"/>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C70911B6-4A8F-5018-7463-3DAF4D4F7B02}"/>
              </a:ext>
            </a:extLst>
          </p:cNvPr>
          <p:cNvSpPr>
            <a:spLocks noGrp="1"/>
          </p:cNvSpPr>
          <p:nvPr>
            <p:ph type="title"/>
          </p:nvPr>
        </p:nvSpPr>
        <p:spPr/>
        <p:txBody>
          <a:bodyPr/>
          <a:lstStyle/>
          <a:p>
            <a:r>
              <a:rPr lang="zh-CN" altLang="en-US" dirty="0"/>
              <a:t>第一节  园长</a:t>
            </a:r>
            <a:r>
              <a:rPr lang="en-US" altLang="zh-CN" dirty="0"/>
              <a:t>——</a:t>
            </a:r>
            <a:r>
              <a:rPr lang="zh-CN" altLang="en-US" dirty="0"/>
              <a:t>幼儿园的领导者</a:t>
            </a:r>
          </a:p>
        </p:txBody>
      </p:sp>
      <p:sp>
        <p:nvSpPr>
          <p:cNvPr id="3" name="内容占位符 2">
            <a:extLst>
              <a:ext uri="{FF2B5EF4-FFF2-40B4-BE49-F238E27FC236}">
                <a16:creationId xmlns:a16="http://schemas.microsoft.com/office/drawing/2014/main" id="{FE20D0DD-4F01-0459-E022-164059933CC4}"/>
              </a:ext>
            </a:extLst>
          </p:cNvPr>
          <p:cNvSpPr>
            <a:spLocks noGrp="1"/>
          </p:cNvSpPr>
          <p:nvPr>
            <p:ph idx="1"/>
          </p:nvPr>
        </p:nvSpPr>
        <p:spPr/>
        <p:txBody>
          <a:bodyPr>
            <a:normAutofit/>
          </a:bodyPr>
          <a:lstStyle/>
          <a:p>
            <a:pPr marL="0" indent="0">
              <a:buNone/>
            </a:pPr>
            <a:r>
              <a:rPr lang="zh-CN" altLang="en-US" dirty="0"/>
              <a:t>在幼儿园内，园长是教职工的“上级”，而对幼儿园的主管单位或部门来说，园长是“下级”；在幼儿园行政工作中，园长是领导，而在党支部中，园长可能是一名普通党员；在幼儿园内部，园长是资源分配者，而在争取外部支持、同外界打交道时，园长又成了联络者和谈判者。</a:t>
            </a:r>
          </a:p>
        </p:txBody>
      </p:sp>
    </p:spTree>
    <p:extLst>
      <p:ext uri="{BB962C8B-B14F-4D97-AF65-F5344CB8AC3E}">
        <p14:creationId xmlns:p14="http://schemas.microsoft.com/office/powerpoint/2010/main" val="508301931"/>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F630C0-4544-A2C5-F9B7-CB34B813A611}"/>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6B3E89C4-DBC9-9DF7-47E2-911AAA776819}"/>
              </a:ext>
            </a:extLst>
          </p:cNvPr>
          <p:cNvSpPr>
            <a:spLocks noGrp="1"/>
          </p:cNvSpPr>
          <p:nvPr>
            <p:ph type="title"/>
          </p:nvPr>
        </p:nvSpPr>
        <p:spPr/>
        <p:txBody>
          <a:bodyPr/>
          <a:lstStyle/>
          <a:p>
            <a:r>
              <a:rPr lang="zh-CN" altLang="en-US" dirty="0"/>
              <a:t>第三节  园长职责和幼儿园领导工作</a:t>
            </a:r>
          </a:p>
        </p:txBody>
      </p:sp>
      <p:sp>
        <p:nvSpPr>
          <p:cNvPr id="3" name="内容占位符 2">
            <a:extLst>
              <a:ext uri="{FF2B5EF4-FFF2-40B4-BE49-F238E27FC236}">
                <a16:creationId xmlns:a16="http://schemas.microsoft.com/office/drawing/2014/main" id="{8F09868C-EE71-D857-DC8D-F6AFA29EF2FB}"/>
              </a:ext>
            </a:extLst>
          </p:cNvPr>
          <p:cNvSpPr>
            <a:spLocks noGrp="1"/>
          </p:cNvSpPr>
          <p:nvPr>
            <p:ph idx="1"/>
          </p:nvPr>
        </p:nvSpPr>
        <p:spPr/>
        <p:txBody>
          <a:bodyPr>
            <a:normAutofit/>
          </a:bodyPr>
          <a:lstStyle/>
          <a:p>
            <a:pPr marL="0" indent="0">
              <a:buNone/>
            </a:pPr>
            <a:r>
              <a:rPr lang="zh-CN" altLang="en-US" dirty="0"/>
              <a:t>幼儿园不是封闭的社会组织，幼儿园的建设发展必须与社会特别是所在社区密切联系协调，实现幼儿园与社区的双向服务。</a:t>
            </a:r>
          </a:p>
        </p:txBody>
      </p:sp>
    </p:spTree>
    <p:extLst>
      <p:ext uri="{BB962C8B-B14F-4D97-AF65-F5344CB8AC3E}">
        <p14:creationId xmlns:p14="http://schemas.microsoft.com/office/powerpoint/2010/main" val="3124051843"/>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787136-5173-9201-2169-F15E2A7345F9}"/>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07B97575-C575-9206-F070-902D65DF2189}"/>
              </a:ext>
            </a:extLst>
          </p:cNvPr>
          <p:cNvSpPr>
            <a:spLocks noGrp="1"/>
          </p:cNvSpPr>
          <p:nvPr>
            <p:ph type="title"/>
          </p:nvPr>
        </p:nvSpPr>
        <p:spPr/>
        <p:txBody>
          <a:bodyPr/>
          <a:lstStyle/>
          <a:p>
            <a:r>
              <a:rPr lang="zh-CN" altLang="en-US" dirty="0"/>
              <a:t>第三节  园长职责和幼儿园领导工作</a:t>
            </a:r>
          </a:p>
        </p:txBody>
      </p:sp>
      <p:sp>
        <p:nvSpPr>
          <p:cNvPr id="3" name="内容占位符 2">
            <a:extLst>
              <a:ext uri="{FF2B5EF4-FFF2-40B4-BE49-F238E27FC236}">
                <a16:creationId xmlns:a16="http://schemas.microsoft.com/office/drawing/2014/main" id="{E8FBAE20-6040-343D-82C7-B2986F936A1C}"/>
              </a:ext>
            </a:extLst>
          </p:cNvPr>
          <p:cNvSpPr>
            <a:spLocks noGrp="1"/>
          </p:cNvSpPr>
          <p:nvPr>
            <p:ph idx="1"/>
          </p:nvPr>
        </p:nvSpPr>
        <p:spPr/>
        <p:txBody>
          <a:bodyPr>
            <a:normAutofit/>
          </a:bodyPr>
          <a:lstStyle/>
          <a:p>
            <a:pPr marL="0" indent="0">
              <a:buNone/>
            </a:pPr>
            <a:r>
              <a:rPr lang="en-US" altLang="zh-CN" dirty="0"/>
              <a:t>《</a:t>
            </a:r>
            <a:r>
              <a:rPr lang="zh-CN" altLang="en-US" dirty="0"/>
              <a:t>规程</a:t>
            </a:r>
            <a:r>
              <a:rPr lang="en-US" altLang="zh-CN" dirty="0"/>
              <a:t>》</a:t>
            </a:r>
            <a:r>
              <a:rPr lang="zh-CN" altLang="en-US" dirty="0"/>
              <a:t>第九章第</a:t>
            </a:r>
            <a:r>
              <a:rPr lang="en-US" altLang="zh-CN" dirty="0"/>
              <a:t>55</a:t>
            </a:r>
            <a:r>
              <a:rPr lang="zh-CN" altLang="en-US" dirty="0"/>
              <a:t>条有这样的内容：“幼儿园应当加强与社区的联系与合作，面向社区宣传科学育儿知识，开展灵活多样的公益性早期教育服务，争取社区对幼儿园的多方面支持。” </a:t>
            </a:r>
          </a:p>
        </p:txBody>
      </p:sp>
    </p:spTree>
    <p:extLst>
      <p:ext uri="{BB962C8B-B14F-4D97-AF65-F5344CB8AC3E}">
        <p14:creationId xmlns:p14="http://schemas.microsoft.com/office/powerpoint/2010/main" val="3784921441"/>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78EA4E-43EE-E790-324A-DEE6A302F846}"/>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8A7701DE-7374-8B2F-27E0-C6DBBC0251F5}"/>
              </a:ext>
            </a:extLst>
          </p:cNvPr>
          <p:cNvSpPr>
            <a:spLocks noGrp="1"/>
          </p:cNvSpPr>
          <p:nvPr>
            <p:ph type="title"/>
          </p:nvPr>
        </p:nvSpPr>
        <p:spPr/>
        <p:txBody>
          <a:bodyPr/>
          <a:lstStyle/>
          <a:p>
            <a:r>
              <a:rPr lang="zh-CN" altLang="en-US" dirty="0"/>
              <a:t>第三节  园长职责和幼儿园领导工作</a:t>
            </a:r>
          </a:p>
        </p:txBody>
      </p:sp>
      <p:sp>
        <p:nvSpPr>
          <p:cNvPr id="3" name="内容占位符 2">
            <a:extLst>
              <a:ext uri="{FF2B5EF4-FFF2-40B4-BE49-F238E27FC236}">
                <a16:creationId xmlns:a16="http://schemas.microsoft.com/office/drawing/2014/main" id="{51AE3084-4B1D-A094-518B-4D5C885E123F}"/>
              </a:ext>
            </a:extLst>
          </p:cNvPr>
          <p:cNvSpPr>
            <a:spLocks noGrp="1"/>
          </p:cNvSpPr>
          <p:nvPr>
            <p:ph idx="1"/>
          </p:nvPr>
        </p:nvSpPr>
        <p:spPr/>
        <p:txBody>
          <a:bodyPr>
            <a:normAutofit/>
          </a:bodyPr>
          <a:lstStyle/>
          <a:p>
            <a:pPr marL="0" indent="0">
              <a:buNone/>
            </a:pPr>
            <a:r>
              <a:rPr lang="zh-CN" altLang="en-US" dirty="0"/>
              <a:t>教育包括幼儿教育是社会系统的一个组成部分，是社区生活的组成部分。幼儿园的组织是一个开放的动态系统：要依靠社会和社区的支持得到发展，同时必须主动为社区的建设发展提供教育服务，为社会尽责。</a:t>
            </a:r>
          </a:p>
        </p:txBody>
      </p:sp>
    </p:spTree>
    <p:extLst>
      <p:ext uri="{BB962C8B-B14F-4D97-AF65-F5344CB8AC3E}">
        <p14:creationId xmlns:p14="http://schemas.microsoft.com/office/powerpoint/2010/main" val="3134365342"/>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9F1C03-0EE5-0AA5-AFF5-21E70DA1794D}"/>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902F2350-D4E9-7773-882D-058C9ED3AB8D}"/>
              </a:ext>
            </a:extLst>
          </p:cNvPr>
          <p:cNvSpPr>
            <a:spLocks noGrp="1"/>
          </p:cNvSpPr>
          <p:nvPr>
            <p:ph type="title"/>
          </p:nvPr>
        </p:nvSpPr>
        <p:spPr/>
        <p:txBody>
          <a:bodyPr/>
          <a:lstStyle/>
          <a:p>
            <a:r>
              <a:rPr lang="zh-CN" altLang="en-US" dirty="0"/>
              <a:t>第三节  园长职责和幼儿园领导工作</a:t>
            </a:r>
          </a:p>
        </p:txBody>
      </p:sp>
      <p:sp>
        <p:nvSpPr>
          <p:cNvPr id="3" name="内容占位符 2">
            <a:extLst>
              <a:ext uri="{FF2B5EF4-FFF2-40B4-BE49-F238E27FC236}">
                <a16:creationId xmlns:a16="http://schemas.microsoft.com/office/drawing/2014/main" id="{6BEC8ADE-EC69-83AE-9D16-1F53E3937F74}"/>
              </a:ext>
            </a:extLst>
          </p:cNvPr>
          <p:cNvSpPr>
            <a:spLocks noGrp="1"/>
          </p:cNvSpPr>
          <p:nvPr>
            <p:ph idx="1"/>
          </p:nvPr>
        </p:nvSpPr>
        <p:spPr/>
        <p:txBody>
          <a:bodyPr>
            <a:normAutofit/>
          </a:bodyPr>
          <a:lstStyle/>
          <a:p>
            <a:pPr marL="0" indent="0">
              <a:buNone/>
            </a:pPr>
            <a:r>
              <a:rPr lang="zh-CN" altLang="en-US" dirty="0"/>
              <a:t>园长作为幼儿园的管理者一定要把这个任务放在重要位置上，密切与社区的联系，了解社区需求，主动提供教育服务，并使幼儿教育机构能够融入社区，实现与社区的双向互动和促进。</a:t>
            </a:r>
          </a:p>
        </p:txBody>
      </p:sp>
    </p:spTree>
    <p:extLst>
      <p:ext uri="{BB962C8B-B14F-4D97-AF65-F5344CB8AC3E}">
        <p14:creationId xmlns:p14="http://schemas.microsoft.com/office/powerpoint/2010/main" val="4236610645"/>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C1AAF3-B14E-E44D-1BE3-4A48DDA9ACF2}"/>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7E49E0C4-E58F-DB85-179E-5AB1F96D8122}"/>
              </a:ext>
            </a:extLst>
          </p:cNvPr>
          <p:cNvSpPr>
            <a:spLocks noGrp="1"/>
          </p:cNvSpPr>
          <p:nvPr>
            <p:ph type="title"/>
          </p:nvPr>
        </p:nvSpPr>
        <p:spPr/>
        <p:txBody>
          <a:bodyPr/>
          <a:lstStyle/>
          <a:p>
            <a:r>
              <a:rPr lang="zh-CN" altLang="en-US" dirty="0"/>
              <a:t>第三节  园长职责和幼儿园领导工作</a:t>
            </a:r>
          </a:p>
        </p:txBody>
      </p:sp>
      <p:sp>
        <p:nvSpPr>
          <p:cNvPr id="3" name="内容占位符 2">
            <a:extLst>
              <a:ext uri="{FF2B5EF4-FFF2-40B4-BE49-F238E27FC236}">
                <a16:creationId xmlns:a16="http://schemas.microsoft.com/office/drawing/2014/main" id="{C82BA4FF-D523-4D7E-76CE-B6B88E8E8CC8}"/>
              </a:ext>
            </a:extLst>
          </p:cNvPr>
          <p:cNvSpPr>
            <a:spLocks noGrp="1"/>
          </p:cNvSpPr>
          <p:nvPr>
            <p:ph idx="1"/>
          </p:nvPr>
        </p:nvSpPr>
        <p:spPr/>
        <p:txBody>
          <a:bodyPr>
            <a:normAutofit/>
          </a:bodyPr>
          <a:lstStyle/>
          <a:p>
            <a:pPr marL="0" indent="0">
              <a:buNone/>
            </a:pPr>
            <a:r>
              <a:rPr lang="zh-CN" altLang="en-US" dirty="0"/>
              <a:t>园长要在幼儿园与社区之间建立桥梁。一方面，园长要熟悉所处的社区，要向教职工介绍社区，鼓励他们参加社区活动，或是提供有关社区生活的信息来帮助教师了解社区，包括社区的历史和文化，社区居民状况，增进教师对要入园儿童及其家庭的了解。</a:t>
            </a:r>
          </a:p>
        </p:txBody>
      </p:sp>
    </p:spTree>
    <p:extLst>
      <p:ext uri="{BB962C8B-B14F-4D97-AF65-F5344CB8AC3E}">
        <p14:creationId xmlns:p14="http://schemas.microsoft.com/office/powerpoint/2010/main" val="828875252"/>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BDEF89-C293-5C23-5552-38E5D0593C73}"/>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A83710D5-A17A-5738-2223-6B39BD96E09E}"/>
              </a:ext>
            </a:extLst>
          </p:cNvPr>
          <p:cNvSpPr>
            <a:spLocks noGrp="1"/>
          </p:cNvSpPr>
          <p:nvPr>
            <p:ph type="title"/>
          </p:nvPr>
        </p:nvSpPr>
        <p:spPr/>
        <p:txBody>
          <a:bodyPr/>
          <a:lstStyle/>
          <a:p>
            <a:r>
              <a:rPr lang="zh-CN" altLang="en-US" dirty="0"/>
              <a:t>第三节  园长职责和幼儿园领导工作</a:t>
            </a:r>
          </a:p>
        </p:txBody>
      </p:sp>
      <p:sp>
        <p:nvSpPr>
          <p:cNvPr id="3" name="内容占位符 2">
            <a:extLst>
              <a:ext uri="{FF2B5EF4-FFF2-40B4-BE49-F238E27FC236}">
                <a16:creationId xmlns:a16="http://schemas.microsoft.com/office/drawing/2014/main" id="{93B44BF1-AB8A-B0B8-B900-2C6DC7508DB6}"/>
              </a:ext>
            </a:extLst>
          </p:cNvPr>
          <p:cNvSpPr>
            <a:spLocks noGrp="1"/>
          </p:cNvSpPr>
          <p:nvPr>
            <p:ph idx="1"/>
          </p:nvPr>
        </p:nvSpPr>
        <p:spPr/>
        <p:txBody>
          <a:bodyPr>
            <a:normAutofit/>
          </a:bodyPr>
          <a:lstStyle/>
          <a:p>
            <a:pPr marL="0" indent="0">
              <a:buNone/>
            </a:pPr>
            <a:r>
              <a:rPr lang="zh-CN" altLang="en-US" dirty="0"/>
              <a:t>如果教师对他们所服务的孩子和家长的文化背景知之甚少，是不可能有效地开展工作的。</a:t>
            </a:r>
          </a:p>
        </p:txBody>
      </p:sp>
    </p:spTree>
    <p:extLst>
      <p:ext uri="{BB962C8B-B14F-4D97-AF65-F5344CB8AC3E}">
        <p14:creationId xmlns:p14="http://schemas.microsoft.com/office/powerpoint/2010/main" val="2282851987"/>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8097D9-61E6-E0B8-7457-7C6D5C8623A7}"/>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79B9A767-A0A2-C037-C50B-54C38C28FF76}"/>
              </a:ext>
            </a:extLst>
          </p:cNvPr>
          <p:cNvSpPr>
            <a:spLocks noGrp="1"/>
          </p:cNvSpPr>
          <p:nvPr>
            <p:ph type="title"/>
          </p:nvPr>
        </p:nvSpPr>
        <p:spPr/>
        <p:txBody>
          <a:bodyPr/>
          <a:lstStyle/>
          <a:p>
            <a:r>
              <a:rPr lang="zh-CN" altLang="en-US" dirty="0"/>
              <a:t>第三节  园长职责和幼儿园领导工作</a:t>
            </a:r>
          </a:p>
        </p:txBody>
      </p:sp>
      <p:sp>
        <p:nvSpPr>
          <p:cNvPr id="3" name="内容占位符 2">
            <a:extLst>
              <a:ext uri="{FF2B5EF4-FFF2-40B4-BE49-F238E27FC236}">
                <a16:creationId xmlns:a16="http://schemas.microsoft.com/office/drawing/2014/main" id="{CC114A8B-FE92-6BEB-9F71-366102649DE5}"/>
              </a:ext>
            </a:extLst>
          </p:cNvPr>
          <p:cNvSpPr>
            <a:spLocks noGrp="1"/>
          </p:cNvSpPr>
          <p:nvPr>
            <p:ph idx="1"/>
          </p:nvPr>
        </p:nvSpPr>
        <p:spPr/>
        <p:txBody>
          <a:bodyPr>
            <a:normAutofit/>
          </a:bodyPr>
          <a:lstStyle/>
          <a:p>
            <a:pPr marL="0" indent="0">
              <a:buNone/>
            </a:pPr>
            <a:r>
              <a:rPr lang="zh-CN" altLang="en-US" dirty="0"/>
              <a:t>另一方面，园长要向社区介绍幼儿园，让所在社区公众了解幼儿园。除了新闻宣传，可以开放幼儿园，鼓励大家来园参观，借此宣传自己，树立形象，扩大影响。</a:t>
            </a:r>
          </a:p>
        </p:txBody>
      </p:sp>
    </p:spTree>
    <p:extLst>
      <p:ext uri="{BB962C8B-B14F-4D97-AF65-F5344CB8AC3E}">
        <p14:creationId xmlns:p14="http://schemas.microsoft.com/office/powerpoint/2010/main" val="3757704520"/>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AAF8F7-3439-7338-6C39-2EC7D3E2650B}"/>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00DDB1A8-A6DF-AE38-33D8-E202F088A2DF}"/>
              </a:ext>
            </a:extLst>
          </p:cNvPr>
          <p:cNvSpPr>
            <a:spLocks noGrp="1"/>
          </p:cNvSpPr>
          <p:nvPr>
            <p:ph type="title"/>
          </p:nvPr>
        </p:nvSpPr>
        <p:spPr/>
        <p:txBody>
          <a:bodyPr/>
          <a:lstStyle/>
          <a:p>
            <a:r>
              <a:rPr lang="zh-CN" altLang="en-US" dirty="0"/>
              <a:t>第三节  园长职责和幼儿园领导工作</a:t>
            </a:r>
          </a:p>
        </p:txBody>
      </p:sp>
      <p:sp>
        <p:nvSpPr>
          <p:cNvPr id="3" name="内容占位符 2">
            <a:extLst>
              <a:ext uri="{FF2B5EF4-FFF2-40B4-BE49-F238E27FC236}">
                <a16:creationId xmlns:a16="http://schemas.microsoft.com/office/drawing/2014/main" id="{55FC4255-8DBD-F8FD-B22A-F119CC6ED3FD}"/>
              </a:ext>
            </a:extLst>
          </p:cNvPr>
          <p:cNvSpPr>
            <a:spLocks noGrp="1"/>
          </p:cNvSpPr>
          <p:nvPr>
            <p:ph idx="1"/>
          </p:nvPr>
        </p:nvSpPr>
        <p:spPr/>
        <p:txBody>
          <a:bodyPr>
            <a:normAutofit/>
          </a:bodyPr>
          <a:lstStyle/>
          <a:p>
            <a:pPr marL="0" indent="0">
              <a:buNone/>
            </a:pPr>
            <a:r>
              <a:rPr lang="zh-CN" altLang="en-US" dirty="0"/>
              <a:t>又如，向社区及家长宣讲幼儿园的理念和教育原则，通过一切活动使教师与家长和社区进行联系沟通，参与社区活动；利用各种机会向社区提供服务、讲座、咨询和家庭育儿支持，形成双方的合作关系，同时争取家长、社区的理解，形成共识。在此过程中，逐步实现与社区文化的融合。</a:t>
            </a:r>
          </a:p>
        </p:txBody>
      </p:sp>
    </p:spTree>
    <p:extLst>
      <p:ext uri="{BB962C8B-B14F-4D97-AF65-F5344CB8AC3E}">
        <p14:creationId xmlns:p14="http://schemas.microsoft.com/office/powerpoint/2010/main" val="3888689715"/>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81BC1D-8943-E0BD-2C72-2470F1B748F0}"/>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6330AEDB-CDF4-859B-67E5-F6388C522456}"/>
              </a:ext>
            </a:extLst>
          </p:cNvPr>
          <p:cNvSpPr>
            <a:spLocks noGrp="1"/>
          </p:cNvSpPr>
          <p:nvPr>
            <p:ph type="title"/>
          </p:nvPr>
        </p:nvSpPr>
        <p:spPr/>
        <p:txBody>
          <a:bodyPr/>
          <a:lstStyle/>
          <a:p>
            <a:r>
              <a:rPr lang="zh-CN" altLang="en-US" dirty="0"/>
              <a:t>第三节  园长职责和幼儿园领导工作</a:t>
            </a:r>
          </a:p>
        </p:txBody>
      </p:sp>
      <p:sp>
        <p:nvSpPr>
          <p:cNvPr id="3" name="内容占位符 2">
            <a:extLst>
              <a:ext uri="{FF2B5EF4-FFF2-40B4-BE49-F238E27FC236}">
                <a16:creationId xmlns:a16="http://schemas.microsoft.com/office/drawing/2014/main" id="{9A5C84BA-FE41-68E8-9EF1-9FAC71A7D94E}"/>
              </a:ext>
            </a:extLst>
          </p:cNvPr>
          <p:cNvSpPr>
            <a:spLocks noGrp="1"/>
          </p:cNvSpPr>
          <p:nvPr>
            <p:ph idx="1"/>
          </p:nvPr>
        </p:nvSpPr>
        <p:spPr/>
        <p:txBody>
          <a:bodyPr>
            <a:normAutofit/>
          </a:bodyPr>
          <a:lstStyle/>
          <a:p>
            <a:pPr marL="0" indent="0">
              <a:buNone/>
            </a:pPr>
            <a:r>
              <a:rPr lang="zh-CN" altLang="en-US" dirty="0"/>
              <a:t>（四）园长时间管理的策略</a:t>
            </a:r>
          </a:p>
          <a:p>
            <a:pPr marL="0" indent="0">
              <a:buNone/>
            </a:pPr>
            <a:r>
              <a:rPr lang="zh-CN" altLang="en-US" dirty="0"/>
              <a:t>    园长要想成就工作，成为有效的管理者，必须管理好时间。“时间就是效率”，这句话道出了管理的一条规律。管理不仅是对物质资料、资金的合理安排配置，还包括对时间的管理。</a:t>
            </a:r>
          </a:p>
        </p:txBody>
      </p:sp>
    </p:spTree>
    <p:extLst>
      <p:ext uri="{BB962C8B-B14F-4D97-AF65-F5344CB8AC3E}">
        <p14:creationId xmlns:p14="http://schemas.microsoft.com/office/powerpoint/2010/main" val="4104568364"/>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DAFAF8-4332-1C38-E555-988259341EFD}"/>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EF24EDD1-C1FC-BBB5-EB88-5E12540B8962}"/>
              </a:ext>
            </a:extLst>
          </p:cNvPr>
          <p:cNvSpPr>
            <a:spLocks noGrp="1"/>
          </p:cNvSpPr>
          <p:nvPr>
            <p:ph type="title"/>
          </p:nvPr>
        </p:nvSpPr>
        <p:spPr/>
        <p:txBody>
          <a:bodyPr/>
          <a:lstStyle/>
          <a:p>
            <a:r>
              <a:rPr lang="zh-CN" altLang="en-US" dirty="0"/>
              <a:t>第三节  园长职责和幼儿园领导工作</a:t>
            </a:r>
          </a:p>
        </p:txBody>
      </p:sp>
      <p:sp>
        <p:nvSpPr>
          <p:cNvPr id="3" name="内容占位符 2">
            <a:extLst>
              <a:ext uri="{FF2B5EF4-FFF2-40B4-BE49-F238E27FC236}">
                <a16:creationId xmlns:a16="http://schemas.microsoft.com/office/drawing/2014/main" id="{ECD21EEA-035F-E73A-E8D1-E0C469F3FDA6}"/>
              </a:ext>
            </a:extLst>
          </p:cNvPr>
          <p:cNvSpPr>
            <a:spLocks noGrp="1"/>
          </p:cNvSpPr>
          <p:nvPr>
            <p:ph idx="1"/>
          </p:nvPr>
        </p:nvSpPr>
        <p:spPr/>
        <p:txBody>
          <a:bodyPr>
            <a:normAutofit/>
          </a:bodyPr>
          <a:lstStyle/>
          <a:p>
            <a:pPr marL="0" indent="0">
              <a:buNone/>
            </a:pPr>
            <a:r>
              <a:rPr lang="zh-CN" altLang="en-US" dirty="0"/>
              <a:t>时间是一切活动必不可少的条件，任何管理活动均需在时间延续中进行。正如美国当代管理学家德鲁克所说：“时间是最稀有的资源。不能管理时间，便什么也不能管理。”</a:t>
            </a:r>
          </a:p>
        </p:txBody>
      </p:sp>
    </p:spTree>
    <p:extLst>
      <p:ext uri="{BB962C8B-B14F-4D97-AF65-F5344CB8AC3E}">
        <p14:creationId xmlns:p14="http://schemas.microsoft.com/office/powerpoint/2010/main" val="4993948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7A1A46-A3EE-2444-2384-94B81F81566D}"/>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89DDB480-2720-9BA8-3D96-4CA752C548A5}"/>
              </a:ext>
            </a:extLst>
          </p:cNvPr>
          <p:cNvSpPr>
            <a:spLocks noGrp="1"/>
          </p:cNvSpPr>
          <p:nvPr>
            <p:ph type="title"/>
          </p:nvPr>
        </p:nvSpPr>
        <p:spPr/>
        <p:txBody>
          <a:bodyPr/>
          <a:lstStyle/>
          <a:p>
            <a:r>
              <a:rPr lang="zh-CN" altLang="en-US" dirty="0"/>
              <a:t>第一节  园长</a:t>
            </a:r>
            <a:r>
              <a:rPr lang="en-US" altLang="zh-CN" dirty="0"/>
              <a:t>——</a:t>
            </a:r>
            <a:r>
              <a:rPr lang="zh-CN" altLang="en-US" dirty="0"/>
              <a:t>幼儿园的领导者</a:t>
            </a:r>
          </a:p>
        </p:txBody>
      </p:sp>
      <p:sp>
        <p:nvSpPr>
          <p:cNvPr id="3" name="内容占位符 2">
            <a:extLst>
              <a:ext uri="{FF2B5EF4-FFF2-40B4-BE49-F238E27FC236}">
                <a16:creationId xmlns:a16="http://schemas.microsoft.com/office/drawing/2014/main" id="{3577EA0B-7877-9CA3-C2DF-5555712001B1}"/>
              </a:ext>
            </a:extLst>
          </p:cNvPr>
          <p:cNvSpPr>
            <a:spLocks noGrp="1"/>
          </p:cNvSpPr>
          <p:nvPr>
            <p:ph idx="1"/>
          </p:nvPr>
        </p:nvSpPr>
        <p:spPr/>
        <p:txBody>
          <a:bodyPr>
            <a:normAutofit/>
          </a:bodyPr>
          <a:lstStyle/>
          <a:p>
            <a:pPr marL="0" indent="0">
              <a:buNone/>
            </a:pPr>
            <a:r>
              <a:rPr lang="zh-CN" altLang="en-US" dirty="0"/>
              <a:t>在当前建立社会主义市场经济体制下，园长的角色又有新的变化，主要体现在如下几方面：以往在计划经济体制下，幼儿园资源主要由主办单位配备，园长很难有独立作用，他们的价值取向、行为模式就很难体现出来。</a:t>
            </a:r>
          </a:p>
        </p:txBody>
      </p:sp>
    </p:spTree>
    <p:extLst>
      <p:ext uri="{BB962C8B-B14F-4D97-AF65-F5344CB8AC3E}">
        <p14:creationId xmlns:p14="http://schemas.microsoft.com/office/powerpoint/2010/main" val="930302762"/>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A64E6C-CC74-FE5C-B019-8C051B4891A2}"/>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F112C920-AA80-2F22-AA1C-75C5A33E294A}"/>
              </a:ext>
            </a:extLst>
          </p:cNvPr>
          <p:cNvSpPr>
            <a:spLocks noGrp="1"/>
          </p:cNvSpPr>
          <p:nvPr>
            <p:ph type="title"/>
          </p:nvPr>
        </p:nvSpPr>
        <p:spPr/>
        <p:txBody>
          <a:bodyPr/>
          <a:lstStyle/>
          <a:p>
            <a:r>
              <a:rPr lang="zh-CN" altLang="en-US" dirty="0"/>
              <a:t>第三节  园长职责和幼儿园领导工作</a:t>
            </a:r>
          </a:p>
        </p:txBody>
      </p:sp>
      <p:sp>
        <p:nvSpPr>
          <p:cNvPr id="3" name="内容占位符 2">
            <a:extLst>
              <a:ext uri="{FF2B5EF4-FFF2-40B4-BE49-F238E27FC236}">
                <a16:creationId xmlns:a16="http://schemas.microsoft.com/office/drawing/2014/main" id="{F4C6EAFA-555C-51D2-520E-B982F61E6132}"/>
              </a:ext>
            </a:extLst>
          </p:cNvPr>
          <p:cNvSpPr>
            <a:spLocks noGrp="1"/>
          </p:cNvSpPr>
          <p:nvPr>
            <p:ph idx="1"/>
          </p:nvPr>
        </p:nvSpPr>
        <p:spPr/>
        <p:txBody>
          <a:bodyPr>
            <a:normAutofit/>
          </a:bodyPr>
          <a:lstStyle/>
          <a:p>
            <a:pPr marL="0" indent="0">
              <a:buNone/>
            </a:pPr>
            <a:r>
              <a:rPr lang="zh-CN" altLang="en-US" dirty="0"/>
              <a:t> </a:t>
            </a:r>
            <a:r>
              <a:rPr lang="en-US" altLang="zh-CN" dirty="0"/>
              <a:t>1</a:t>
            </a:r>
            <a:r>
              <a:rPr lang="zh-CN" altLang="en-US" dirty="0"/>
              <a:t>．分析时间利用情况</a:t>
            </a:r>
          </a:p>
          <a:p>
            <a:pPr marL="0" indent="0">
              <a:buNone/>
            </a:pPr>
            <a:r>
              <a:rPr lang="zh-CN" altLang="en-US" dirty="0"/>
              <a:t>    园长要有效利用时间，合理安排工作，首先要了解自己的时间利用情况，经过分析，订出管理时间的办法，提高工作效率。</a:t>
            </a:r>
          </a:p>
        </p:txBody>
      </p:sp>
    </p:spTree>
    <p:extLst>
      <p:ext uri="{BB962C8B-B14F-4D97-AF65-F5344CB8AC3E}">
        <p14:creationId xmlns:p14="http://schemas.microsoft.com/office/powerpoint/2010/main" val="3117864827"/>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BBAB79-0BF6-55B7-0570-E1647A3E868B}"/>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AAEFA688-A278-B25F-BC37-8CA7D11D2608}"/>
              </a:ext>
            </a:extLst>
          </p:cNvPr>
          <p:cNvSpPr>
            <a:spLocks noGrp="1"/>
          </p:cNvSpPr>
          <p:nvPr>
            <p:ph type="title"/>
          </p:nvPr>
        </p:nvSpPr>
        <p:spPr/>
        <p:txBody>
          <a:bodyPr/>
          <a:lstStyle/>
          <a:p>
            <a:r>
              <a:rPr lang="zh-CN" altLang="en-US" dirty="0"/>
              <a:t>第三节  园长职责和幼儿园领导工作</a:t>
            </a:r>
          </a:p>
        </p:txBody>
      </p:sp>
      <p:sp>
        <p:nvSpPr>
          <p:cNvPr id="3" name="内容占位符 2">
            <a:extLst>
              <a:ext uri="{FF2B5EF4-FFF2-40B4-BE49-F238E27FC236}">
                <a16:creationId xmlns:a16="http://schemas.microsoft.com/office/drawing/2014/main" id="{BE32DCFE-1C87-80AF-921E-4D6907CFB45F}"/>
              </a:ext>
            </a:extLst>
          </p:cNvPr>
          <p:cNvSpPr>
            <a:spLocks noGrp="1"/>
          </p:cNvSpPr>
          <p:nvPr>
            <p:ph idx="1"/>
          </p:nvPr>
        </p:nvSpPr>
        <p:spPr/>
        <p:txBody>
          <a:bodyPr>
            <a:normAutofit/>
          </a:bodyPr>
          <a:lstStyle/>
          <a:p>
            <a:pPr marL="0" indent="0">
              <a:buNone/>
            </a:pPr>
            <a:r>
              <a:rPr lang="zh-CN" altLang="en-US" dirty="0"/>
              <a:t> 可以将自己最近一周的工作内容项目逐一列出，详细记录时间的实际耗用和工作完成情况，自我检查工作效率，进一步分析原因，加以调整改进。具体可从以下方面做出分析。</a:t>
            </a:r>
          </a:p>
        </p:txBody>
      </p:sp>
    </p:spTree>
    <p:extLst>
      <p:ext uri="{BB962C8B-B14F-4D97-AF65-F5344CB8AC3E}">
        <p14:creationId xmlns:p14="http://schemas.microsoft.com/office/powerpoint/2010/main" val="1062463026"/>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6B3971-C3FA-B5F7-2FF1-16D9762CAF16}"/>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2ABC3DD4-D398-DEC4-8A01-770FD541C43C}"/>
              </a:ext>
            </a:extLst>
          </p:cNvPr>
          <p:cNvSpPr>
            <a:spLocks noGrp="1"/>
          </p:cNvSpPr>
          <p:nvPr>
            <p:ph type="title"/>
          </p:nvPr>
        </p:nvSpPr>
        <p:spPr/>
        <p:txBody>
          <a:bodyPr/>
          <a:lstStyle/>
          <a:p>
            <a:r>
              <a:rPr lang="zh-CN" altLang="en-US" dirty="0"/>
              <a:t>第三节  园长职责和幼儿园领导工作</a:t>
            </a:r>
          </a:p>
        </p:txBody>
      </p:sp>
      <p:sp>
        <p:nvSpPr>
          <p:cNvPr id="3" name="内容占位符 2">
            <a:extLst>
              <a:ext uri="{FF2B5EF4-FFF2-40B4-BE49-F238E27FC236}">
                <a16:creationId xmlns:a16="http://schemas.microsoft.com/office/drawing/2014/main" id="{2DDBF3CC-C411-8595-7E75-26ACA4D78587}"/>
              </a:ext>
            </a:extLst>
          </p:cNvPr>
          <p:cNvSpPr>
            <a:spLocks noGrp="1"/>
          </p:cNvSpPr>
          <p:nvPr>
            <p:ph idx="1"/>
          </p:nvPr>
        </p:nvSpPr>
        <p:spPr/>
        <p:txBody>
          <a:bodyPr>
            <a:normAutofit fontScale="92500"/>
          </a:bodyPr>
          <a:lstStyle/>
          <a:p>
            <a:pPr marL="0" indent="0">
              <a:buNone/>
            </a:pPr>
            <a:r>
              <a:rPr lang="zh-CN" altLang="en-US" dirty="0"/>
              <a:t> 本周做了哪些工作，各占多少时间？各类工作所用时间排序情况如何？</a:t>
            </a:r>
          </a:p>
          <a:p>
            <a:pPr marL="0" indent="0">
              <a:buNone/>
            </a:pPr>
            <a:r>
              <a:rPr lang="zh-CN" altLang="en-US" dirty="0"/>
              <a:t>    本周所做工作中哪些是主要的，哪些是次要的？本周计划外或临时性工作所占时间及比例如何？</a:t>
            </a:r>
          </a:p>
          <a:p>
            <a:pPr marL="0" indent="0">
              <a:buNone/>
            </a:pPr>
            <a:r>
              <a:rPr lang="zh-CN" altLang="en-US" dirty="0"/>
              <a:t>    所做工作中哪些是必须由园长本人去做的，哪些是可以交给别人办的？有无出现超越职责权限的情况？</a:t>
            </a:r>
          </a:p>
          <a:p>
            <a:pPr marL="0" indent="0">
              <a:buNone/>
            </a:pPr>
            <a:r>
              <a:rPr lang="zh-CN" altLang="en-US" dirty="0"/>
              <a:t>    </a:t>
            </a:r>
          </a:p>
        </p:txBody>
      </p:sp>
    </p:spTree>
    <p:extLst>
      <p:ext uri="{BB962C8B-B14F-4D97-AF65-F5344CB8AC3E}">
        <p14:creationId xmlns:p14="http://schemas.microsoft.com/office/powerpoint/2010/main" val="207257224"/>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3A6C6A-8EB8-AB0E-F083-2D5D9D78350F}"/>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658FB380-EB87-FC89-5EA2-E4066F37E4EA}"/>
              </a:ext>
            </a:extLst>
          </p:cNvPr>
          <p:cNvSpPr>
            <a:spLocks noGrp="1"/>
          </p:cNvSpPr>
          <p:nvPr>
            <p:ph type="title"/>
          </p:nvPr>
        </p:nvSpPr>
        <p:spPr/>
        <p:txBody>
          <a:bodyPr/>
          <a:lstStyle/>
          <a:p>
            <a:r>
              <a:rPr lang="zh-CN" altLang="en-US" dirty="0"/>
              <a:t>第三节  园长职责和幼儿园领导工作</a:t>
            </a:r>
          </a:p>
        </p:txBody>
      </p:sp>
      <p:sp>
        <p:nvSpPr>
          <p:cNvPr id="3" name="内容占位符 2">
            <a:extLst>
              <a:ext uri="{FF2B5EF4-FFF2-40B4-BE49-F238E27FC236}">
                <a16:creationId xmlns:a16="http://schemas.microsoft.com/office/drawing/2014/main" id="{08210F0B-ADE0-DF41-4C86-3464956C449B}"/>
              </a:ext>
            </a:extLst>
          </p:cNvPr>
          <p:cNvSpPr>
            <a:spLocks noGrp="1"/>
          </p:cNvSpPr>
          <p:nvPr>
            <p:ph idx="1"/>
          </p:nvPr>
        </p:nvSpPr>
        <p:spPr/>
        <p:txBody>
          <a:bodyPr>
            <a:normAutofit/>
          </a:bodyPr>
          <a:lstStyle/>
          <a:p>
            <a:pPr marL="0" indent="0">
              <a:buNone/>
            </a:pPr>
            <a:r>
              <a:rPr lang="zh-CN" altLang="en-US" dirty="0"/>
              <a:t>工作完成情况怎样？有无时间浪费现象？有无浪费别人的时间？哪些工作是无效的，原因何在？</a:t>
            </a:r>
          </a:p>
          <a:p>
            <a:pPr marL="0" indent="0">
              <a:buNone/>
            </a:pPr>
            <a:r>
              <a:rPr lang="zh-CN" altLang="en-US" dirty="0"/>
              <a:t>    本周工作是否超出法定时间？</a:t>
            </a:r>
          </a:p>
          <a:p>
            <a:pPr marL="0" indent="0">
              <a:buNone/>
            </a:pPr>
            <a:r>
              <a:rPr lang="zh-CN" altLang="en-US" dirty="0"/>
              <a:t>    下面是园务日志和全园一周工作日程表样例（表</a:t>
            </a:r>
            <a:r>
              <a:rPr lang="en-US" altLang="zh-CN" dirty="0"/>
              <a:t>8-2</a:t>
            </a:r>
            <a:r>
              <a:rPr lang="zh-CN" altLang="en-US" dirty="0"/>
              <a:t>，表</a:t>
            </a:r>
            <a:r>
              <a:rPr lang="en-US" altLang="zh-CN" dirty="0"/>
              <a:t>8-3</a:t>
            </a:r>
            <a:r>
              <a:rPr lang="zh-CN" altLang="en-US" dirty="0"/>
              <a:t>），供参考。</a:t>
            </a:r>
          </a:p>
        </p:txBody>
      </p:sp>
    </p:spTree>
    <p:extLst>
      <p:ext uri="{BB962C8B-B14F-4D97-AF65-F5344CB8AC3E}">
        <p14:creationId xmlns:p14="http://schemas.microsoft.com/office/powerpoint/2010/main" val="2489250257"/>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BBE931-9449-004E-4D9B-9953AA86892E}"/>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C6E0265D-0238-D879-8076-C425749B636D}"/>
              </a:ext>
            </a:extLst>
          </p:cNvPr>
          <p:cNvSpPr>
            <a:spLocks noGrp="1"/>
          </p:cNvSpPr>
          <p:nvPr>
            <p:ph type="title"/>
          </p:nvPr>
        </p:nvSpPr>
        <p:spPr/>
        <p:txBody>
          <a:bodyPr/>
          <a:lstStyle/>
          <a:p>
            <a:r>
              <a:rPr lang="zh-CN" altLang="en-US" dirty="0"/>
              <a:t>第三节  园长职责和幼儿园领导工作</a:t>
            </a:r>
          </a:p>
        </p:txBody>
      </p:sp>
      <p:sp>
        <p:nvSpPr>
          <p:cNvPr id="5" name="内容占位符 4">
            <a:extLst>
              <a:ext uri="{FF2B5EF4-FFF2-40B4-BE49-F238E27FC236}">
                <a16:creationId xmlns:a16="http://schemas.microsoft.com/office/drawing/2014/main" id="{049D1E7E-7B5F-B018-C741-4DA5C8D0048A}"/>
              </a:ext>
            </a:extLst>
          </p:cNvPr>
          <p:cNvSpPr>
            <a:spLocks noGrp="1"/>
          </p:cNvSpPr>
          <p:nvPr>
            <p:ph idx="1"/>
          </p:nvPr>
        </p:nvSpPr>
        <p:spPr>
          <a:xfrm>
            <a:off x="440703" y="1161906"/>
            <a:ext cx="4002960" cy="734224"/>
          </a:xfrm>
        </p:spPr>
        <p:txBody>
          <a:bodyPr/>
          <a:lstStyle/>
          <a:p>
            <a:pPr marL="0" indent="0">
              <a:buNone/>
            </a:pPr>
            <a:r>
              <a:rPr lang="zh-CN" altLang="zh-CN" dirty="0"/>
              <a:t>表</a:t>
            </a:r>
            <a:r>
              <a:rPr lang="en-US" altLang="zh-CN" dirty="0"/>
              <a:t>8-2  </a:t>
            </a:r>
            <a:r>
              <a:rPr lang="zh-CN" altLang="zh-CN" dirty="0"/>
              <a:t>园（所）务日志</a:t>
            </a:r>
          </a:p>
          <a:p>
            <a:pPr marL="0" indent="0">
              <a:buNone/>
            </a:pPr>
            <a:endParaRPr lang="zh-CN" altLang="en-US" dirty="0">
              <a:solidFill>
                <a:srgbClr val="FF0000"/>
              </a:solidFill>
            </a:endParaRPr>
          </a:p>
        </p:txBody>
      </p:sp>
      <p:pic>
        <p:nvPicPr>
          <p:cNvPr id="3075" name="Picture 3">
            <a:extLst>
              <a:ext uri="{FF2B5EF4-FFF2-40B4-BE49-F238E27FC236}">
                <a16:creationId xmlns:a16="http://schemas.microsoft.com/office/drawing/2014/main" id="{69282F56-03F8-8E79-4465-B1574E660524}"/>
              </a:ext>
            </a:extLst>
          </p:cNvPr>
          <p:cNvPicPr>
            <a:picLocks noChangeArrowheads="1"/>
          </p:cNvPicPr>
          <p:nvPr/>
        </p:nvPicPr>
        <p:blipFill>
          <a:blip r:embed="rId2">
            <a:extLst>
              <a:ext uri="{28A0092B-C50C-407E-A947-70E740481C1C}">
                <a14:useLocalDpi xmlns:a14="http://schemas.microsoft.com/office/drawing/2010/main" val="0"/>
              </a:ext>
            </a:extLst>
          </a:blip>
          <a:srcRect t="7654"/>
          <a:stretch>
            <a:fillRect/>
          </a:stretch>
        </p:blipFill>
        <p:spPr bwMode="auto">
          <a:xfrm>
            <a:off x="2598821" y="1896130"/>
            <a:ext cx="6994357" cy="4406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70784490"/>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D83671-7C43-13CB-5297-18036B4BA306}"/>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6E4DED82-D630-370E-84D3-83E81F55B739}"/>
              </a:ext>
            </a:extLst>
          </p:cNvPr>
          <p:cNvSpPr>
            <a:spLocks noGrp="1"/>
          </p:cNvSpPr>
          <p:nvPr>
            <p:ph type="title"/>
          </p:nvPr>
        </p:nvSpPr>
        <p:spPr/>
        <p:txBody>
          <a:bodyPr/>
          <a:lstStyle/>
          <a:p>
            <a:r>
              <a:rPr lang="zh-CN" altLang="en-US" dirty="0"/>
              <a:t>第三节  园长职责和幼儿园领导工作</a:t>
            </a:r>
          </a:p>
        </p:txBody>
      </p:sp>
      <p:sp>
        <p:nvSpPr>
          <p:cNvPr id="5" name="内容占位符 4">
            <a:extLst>
              <a:ext uri="{FF2B5EF4-FFF2-40B4-BE49-F238E27FC236}">
                <a16:creationId xmlns:a16="http://schemas.microsoft.com/office/drawing/2014/main" id="{40BF406A-52C4-DE0A-15D9-D956264552BF}"/>
              </a:ext>
            </a:extLst>
          </p:cNvPr>
          <p:cNvSpPr>
            <a:spLocks noGrp="1"/>
          </p:cNvSpPr>
          <p:nvPr>
            <p:ph idx="1"/>
          </p:nvPr>
        </p:nvSpPr>
        <p:spPr>
          <a:xfrm>
            <a:off x="440702" y="1161906"/>
            <a:ext cx="5655297" cy="734224"/>
          </a:xfrm>
        </p:spPr>
        <p:txBody>
          <a:bodyPr>
            <a:noAutofit/>
          </a:bodyPr>
          <a:lstStyle/>
          <a:p>
            <a:pPr marL="0" indent="0" algn="ctr">
              <a:lnSpc>
                <a:spcPct val="150000"/>
              </a:lnSpc>
              <a:buNone/>
            </a:pPr>
            <a:r>
              <a:rPr lang="zh-CN" altLang="zh-CN" dirty="0"/>
              <a:t>表</a:t>
            </a:r>
            <a:r>
              <a:rPr lang="en-US" altLang="zh-CN" dirty="0"/>
              <a:t>8-3  </a:t>
            </a:r>
            <a:r>
              <a:rPr lang="zh-CN" altLang="zh-CN" dirty="0"/>
              <a:t>第</a:t>
            </a:r>
            <a:r>
              <a:rPr lang="en-US" altLang="zh-CN" dirty="0"/>
              <a:t>    </a:t>
            </a:r>
            <a:r>
              <a:rPr lang="zh-CN" altLang="zh-CN" dirty="0"/>
              <a:t>周全园工作日程表</a:t>
            </a:r>
          </a:p>
        </p:txBody>
      </p:sp>
      <p:pic>
        <p:nvPicPr>
          <p:cNvPr id="4098" name="Picture 2">
            <a:extLst>
              <a:ext uri="{FF2B5EF4-FFF2-40B4-BE49-F238E27FC236}">
                <a16:creationId xmlns:a16="http://schemas.microsoft.com/office/drawing/2014/main" id="{9977F6AE-155F-B4BA-202F-C07AB0BA5985}"/>
              </a:ext>
            </a:extLst>
          </p:cNvPr>
          <p:cNvPicPr>
            <a:picLocks noChangeArrowheads="1"/>
          </p:cNvPicPr>
          <p:nvPr/>
        </p:nvPicPr>
        <p:blipFill>
          <a:blip r:embed="rId2">
            <a:extLst>
              <a:ext uri="{28A0092B-C50C-407E-A947-70E740481C1C}">
                <a14:useLocalDpi xmlns:a14="http://schemas.microsoft.com/office/drawing/2010/main" val="0"/>
              </a:ext>
            </a:extLst>
          </a:blip>
          <a:srcRect l="5751"/>
          <a:stretch>
            <a:fillRect/>
          </a:stretch>
        </p:blipFill>
        <p:spPr bwMode="auto">
          <a:xfrm rot="5400000">
            <a:off x="3658429" y="50458"/>
            <a:ext cx="4425964" cy="8117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76340223"/>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629CCE-4EA0-7D6A-8DB0-835AC685E709}"/>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FC2B6388-BA3B-1E2E-82AF-13B97BED4D7C}"/>
              </a:ext>
            </a:extLst>
          </p:cNvPr>
          <p:cNvSpPr>
            <a:spLocks noGrp="1"/>
          </p:cNvSpPr>
          <p:nvPr>
            <p:ph type="title"/>
          </p:nvPr>
        </p:nvSpPr>
        <p:spPr/>
        <p:txBody>
          <a:bodyPr/>
          <a:lstStyle/>
          <a:p>
            <a:r>
              <a:rPr lang="zh-CN" altLang="en-US" dirty="0"/>
              <a:t>第三节  园长职责和幼儿园领导工作</a:t>
            </a:r>
          </a:p>
        </p:txBody>
      </p:sp>
      <p:sp>
        <p:nvSpPr>
          <p:cNvPr id="3" name="内容占位符 2">
            <a:extLst>
              <a:ext uri="{FF2B5EF4-FFF2-40B4-BE49-F238E27FC236}">
                <a16:creationId xmlns:a16="http://schemas.microsoft.com/office/drawing/2014/main" id="{29C6F773-4D27-4C2A-C5BD-A18D22279CB6}"/>
              </a:ext>
            </a:extLst>
          </p:cNvPr>
          <p:cNvSpPr>
            <a:spLocks noGrp="1"/>
          </p:cNvSpPr>
          <p:nvPr>
            <p:ph idx="1"/>
          </p:nvPr>
        </p:nvSpPr>
        <p:spPr/>
        <p:txBody>
          <a:bodyPr>
            <a:normAutofit/>
          </a:bodyPr>
          <a:lstStyle/>
          <a:p>
            <a:pPr marL="0" indent="0">
              <a:buNone/>
            </a:pPr>
            <a:r>
              <a:rPr lang="en-US" altLang="zh-CN" dirty="0"/>
              <a:t>2</a:t>
            </a:r>
            <a:r>
              <a:rPr lang="zh-CN" altLang="en-US" dirty="0"/>
              <a:t>．合理安排工作程序，提高时间利用率</a:t>
            </a:r>
          </a:p>
          <a:p>
            <a:pPr marL="0" indent="0">
              <a:buNone/>
            </a:pPr>
            <a:r>
              <a:rPr lang="zh-CN" altLang="en-US" dirty="0"/>
              <a:t>    园长要科学有效地支配利用时间，就应合理地安排好工作程序，制订好工作计划。如，可以根据幼儿园教育和管理工作的阶段性，把要完成的工作，按照轻重缓急加以分类，进而按年、学期、月、周和日的先后次序做出计划，规定出时限要求，逐一完成。</a:t>
            </a:r>
          </a:p>
        </p:txBody>
      </p:sp>
    </p:spTree>
    <p:extLst>
      <p:ext uri="{BB962C8B-B14F-4D97-AF65-F5344CB8AC3E}">
        <p14:creationId xmlns:p14="http://schemas.microsoft.com/office/powerpoint/2010/main" val="3637214920"/>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D81701-9AD2-98EF-4D80-1C6784492042}"/>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BFF77089-048F-74EE-5857-7B831D3B5EA6}"/>
              </a:ext>
            </a:extLst>
          </p:cNvPr>
          <p:cNvSpPr>
            <a:spLocks noGrp="1"/>
          </p:cNvSpPr>
          <p:nvPr>
            <p:ph type="title"/>
          </p:nvPr>
        </p:nvSpPr>
        <p:spPr/>
        <p:txBody>
          <a:bodyPr/>
          <a:lstStyle/>
          <a:p>
            <a:r>
              <a:rPr lang="zh-CN" altLang="en-US" dirty="0"/>
              <a:t>第三节  园长职责和幼儿园领导工作</a:t>
            </a:r>
          </a:p>
        </p:txBody>
      </p:sp>
      <p:sp>
        <p:nvSpPr>
          <p:cNvPr id="3" name="内容占位符 2">
            <a:extLst>
              <a:ext uri="{FF2B5EF4-FFF2-40B4-BE49-F238E27FC236}">
                <a16:creationId xmlns:a16="http://schemas.microsoft.com/office/drawing/2014/main" id="{D4D4AB2B-5090-5C4F-3B6D-9E90B2392B94}"/>
              </a:ext>
            </a:extLst>
          </p:cNvPr>
          <p:cNvSpPr>
            <a:spLocks noGrp="1"/>
          </p:cNvSpPr>
          <p:nvPr>
            <p:ph idx="1"/>
          </p:nvPr>
        </p:nvSpPr>
        <p:spPr/>
        <p:txBody>
          <a:bodyPr>
            <a:normAutofit/>
          </a:bodyPr>
          <a:lstStyle/>
          <a:p>
            <a:pPr marL="0" indent="0">
              <a:buNone/>
            </a:pPr>
            <a:r>
              <a:rPr lang="zh-CN" altLang="en-US" dirty="0"/>
              <a:t> 要注意安排好每周和每日的日常工作计划。依据“把时间用在最为重要的事情上去”（</a:t>
            </a:r>
            <a:r>
              <a:rPr lang="en-US" altLang="zh-CN" dirty="0"/>
              <a:t>[</a:t>
            </a:r>
            <a:r>
              <a:rPr lang="zh-CN" altLang="en-US" dirty="0"/>
              <a:t>美</a:t>
            </a:r>
            <a:r>
              <a:rPr lang="en-US" altLang="zh-CN" dirty="0"/>
              <a:t>]</a:t>
            </a:r>
            <a:r>
              <a:rPr lang="zh-CN" altLang="en-US" dirty="0"/>
              <a:t>艾伦</a:t>
            </a:r>
            <a:r>
              <a:rPr lang="en-US" altLang="zh-CN" dirty="0"/>
              <a:t>·</a:t>
            </a:r>
            <a:r>
              <a:rPr lang="zh-CN" altLang="en-US" dirty="0"/>
              <a:t>莱金）这一时间利用的原则，在工作安排上，首先考虑事情的轻重，对重要而又紧迫的事情立即办理，然后再考虑缓急，决定安排时间和力量的投入。这样就可以避免把大量时间耗费在一般性的琐碎事务上。</a:t>
            </a:r>
          </a:p>
          <a:p>
            <a:pPr marL="0" indent="0">
              <a:buNone/>
            </a:pPr>
            <a:r>
              <a:rPr lang="zh-CN" altLang="en-US" dirty="0"/>
              <a:t>    </a:t>
            </a:r>
          </a:p>
        </p:txBody>
      </p:sp>
    </p:spTree>
    <p:extLst>
      <p:ext uri="{BB962C8B-B14F-4D97-AF65-F5344CB8AC3E}">
        <p14:creationId xmlns:p14="http://schemas.microsoft.com/office/powerpoint/2010/main" val="3810401457"/>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0CCD29-7A61-A562-B12C-07A01D799568}"/>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AC21D390-8DDB-D7C6-66A3-AB3A950A769A}"/>
              </a:ext>
            </a:extLst>
          </p:cNvPr>
          <p:cNvSpPr>
            <a:spLocks noGrp="1"/>
          </p:cNvSpPr>
          <p:nvPr>
            <p:ph type="title"/>
          </p:nvPr>
        </p:nvSpPr>
        <p:spPr/>
        <p:txBody>
          <a:bodyPr/>
          <a:lstStyle/>
          <a:p>
            <a:r>
              <a:rPr lang="zh-CN" altLang="en-US" dirty="0"/>
              <a:t>第三节  园长职责和幼儿园领导工作</a:t>
            </a:r>
          </a:p>
        </p:txBody>
      </p:sp>
      <p:sp>
        <p:nvSpPr>
          <p:cNvPr id="3" name="内容占位符 2">
            <a:extLst>
              <a:ext uri="{FF2B5EF4-FFF2-40B4-BE49-F238E27FC236}">
                <a16:creationId xmlns:a16="http://schemas.microsoft.com/office/drawing/2014/main" id="{9DB42C70-9818-AAD0-BF11-F872EEDEDB79}"/>
              </a:ext>
            </a:extLst>
          </p:cNvPr>
          <p:cNvSpPr>
            <a:spLocks noGrp="1"/>
          </p:cNvSpPr>
          <p:nvPr>
            <p:ph idx="1"/>
          </p:nvPr>
        </p:nvSpPr>
        <p:spPr/>
        <p:txBody>
          <a:bodyPr>
            <a:normAutofit/>
          </a:bodyPr>
          <a:lstStyle/>
          <a:p>
            <a:pPr marL="0" indent="0">
              <a:buNone/>
            </a:pPr>
            <a:r>
              <a:rPr lang="zh-CN" altLang="en-US" dirty="0"/>
              <a:t>填写园工作日志，制订出每周全园工作日程表，可以帮助园长合理安排时间。编制园历和每月工作月历，也有助于园长对全园整个学期的各项工作的妥善安排。</a:t>
            </a:r>
          </a:p>
        </p:txBody>
      </p:sp>
    </p:spTree>
    <p:extLst>
      <p:ext uri="{BB962C8B-B14F-4D97-AF65-F5344CB8AC3E}">
        <p14:creationId xmlns:p14="http://schemas.microsoft.com/office/powerpoint/2010/main" val="3466375156"/>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6BA303-DC4B-838D-FE4B-8A1CD5ED0F92}"/>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4AE28D80-9EDE-66FE-198D-2F5FC0135301}"/>
              </a:ext>
            </a:extLst>
          </p:cNvPr>
          <p:cNvSpPr>
            <a:spLocks noGrp="1"/>
          </p:cNvSpPr>
          <p:nvPr>
            <p:ph type="title"/>
          </p:nvPr>
        </p:nvSpPr>
        <p:spPr/>
        <p:txBody>
          <a:bodyPr/>
          <a:lstStyle/>
          <a:p>
            <a:r>
              <a:rPr lang="zh-CN" altLang="en-US" dirty="0"/>
              <a:t>第三节  园长职责和幼儿园领导工作</a:t>
            </a:r>
          </a:p>
        </p:txBody>
      </p:sp>
      <p:sp>
        <p:nvSpPr>
          <p:cNvPr id="3" name="内容占位符 2">
            <a:extLst>
              <a:ext uri="{FF2B5EF4-FFF2-40B4-BE49-F238E27FC236}">
                <a16:creationId xmlns:a16="http://schemas.microsoft.com/office/drawing/2014/main" id="{D646450A-F286-D764-2273-71550A56A74F}"/>
              </a:ext>
            </a:extLst>
          </p:cNvPr>
          <p:cNvSpPr>
            <a:spLocks noGrp="1"/>
          </p:cNvSpPr>
          <p:nvPr>
            <p:ph idx="1"/>
          </p:nvPr>
        </p:nvSpPr>
        <p:spPr/>
        <p:txBody>
          <a:bodyPr>
            <a:normAutofit/>
          </a:bodyPr>
          <a:lstStyle/>
          <a:p>
            <a:pPr marL="0" indent="0">
              <a:buNone/>
            </a:pPr>
            <a:r>
              <a:rPr lang="en-US" altLang="zh-CN" dirty="0"/>
              <a:t>3</a:t>
            </a:r>
            <a:r>
              <a:rPr lang="zh-CN" altLang="en-US" dirty="0"/>
              <a:t>．掌握有效利用时间的策略</a:t>
            </a:r>
          </a:p>
          <a:p>
            <a:pPr marL="0" indent="0">
              <a:buNone/>
            </a:pPr>
            <a:r>
              <a:rPr lang="zh-CN" altLang="en-US" dirty="0"/>
              <a:t>这里有几点建议，园长和幼儿园其他管理者可以作为参考，提高时间的利用效率。</a:t>
            </a:r>
          </a:p>
          <a:p>
            <a:pPr marL="0" indent="0">
              <a:buNone/>
            </a:pPr>
            <a:r>
              <a:rPr lang="zh-CN" altLang="en-US" dirty="0"/>
              <a:t>    （</a:t>
            </a:r>
            <a:r>
              <a:rPr lang="en-US" altLang="zh-CN" dirty="0"/>
              <a:t>1</a:t>
            </a:r>
            <a:r>
              <a:rPr lang="zh-CN" altLang="en-US" dirty="0"/>
              <a:t>）利用自己的最佳时间去处理最难、最重要的工作；</a:t>
            </a:r>
          </a:p>
          <a:p>
            <a:pPr marL="0" indent="0">
              <a:buNone/>
            </a:pPr>
            <a:r>
              <a:rPr lang="zh-CN" altLang="en-US" dirty="0"/>
              <a:t>    </a:t>
            </a:r>
          </a:p>
        </p:txBody>
      </p:sp>
    </p:spTree>
    <p:extLst>
      <p:ext uri="{BB962C8B-B14F-4D97-AF65-F5344CB8AC3E}">
        <p14:creationId xmlns:p14="http://schemas.microsoft.com/office/powerpoint/2010/main" val="27602360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322558-5039-1422-7AA3-CA911C4148F1}"/>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3D515B4E-AAE5-1E06-747B-FD55FECB3E87}"/>
              </a:ext>
            </a:extLst>
          </p:cNvPr>
          <p:cNvSpPr>
            <a:spLocks noGrp="1"/>
          </p:cNvSpPr>
          <p:nvPr>
            <p:ph type="title"/>
          </p:nvPr>
        </p:nvSpPr>
        <p:spPr/>
        <p:txBody>
          <a:bodyPr/>
          <a:lstStyle/>
          <a:p>
            <a:r>
              <a:rPr lang="zh-CN" altLang="en-US" dirty="0"/>
              <a:t>第一节  园长</a:t>
            </a:r>
            <a:r>
              <a:rPr lang="en-US" altLang="zh-CN" dirty="0"/>
              <a:t>——</a:t>
            </a:r>
            <a:r>
              <a:rPr lang="zh-CN" altLang="en-US" dirty="0"/>
              <a:t>幼儿园的领导者</a:t>
            </a:r>
          </a:p>
        </p:txBody>
      </p:sp>
      <p:sp>
        <p:nvSpPr>
          <p:cNvPr id="3" name="内容占位符 2">
            <a:extLst>
              <a:ext uri="{FF2B5EF4-FFF2-40B4-BE49-F238E27FC236}">
                <a16:creationId xmlns:a16="http://schemas.microsoft.com/office/drawing/2014/main" id="{D2F9B9C6-15E6-DE53-04F7-86E49DF2F570}"/>
              </a:ext>
            </a:extLst>
          </p:cNvPr>
          <p:cNvSpPr>
            <a:spLocks noGrp="1"/>
          </p:cNvSpPr>
          <p:nvPr>
            <p:ph idx="1"/>
          </p:nvPr>
        </p:nvSpPr>
        <p:spPr/>
        <p:txBody>
          <a:bodyPr>
            <a:normAutofit/>
          </a:bodyPr>
          <a:lstStyle/>
          <a:p>
            <a:pPr marL="0" indent="0">
              <a:buNone/>
            </a:pPr>
            <a:r>
              <a:rPr lang="zh-CN" altLang="en-US" dirty="0"/>
              <a:t>而随着社会的发展，在当前市场经济条件下，幼儿园要面向社会自主办园，自我发展已成为趋势。由此，园长在价值取向上不仅要管理好幼儿园，还要经营好幼儿园，他们不再是简单地服从执行上级的命令，而是在不同程度上自主办园。</a:t>
            </a:r>
          </a:p>
        </p:txBody>
      </p:sp>
    </p:spTree>
    <p:extLst>
      <p:ext uri="{BB962C8B-B14F-4D97-AF65-F5344CB8AC3E}">
        <p14:creationId xmlns:p14="http://schemas.microsoft.com/office/powerpoint/2010/main" val="3724790049"/>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20BD9A-8DA8-57B8-F58D-357A1F669BCE}"/>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016F2795-CECA-F373-BDC7-DD7AE5F18729}"/>
              </a:ext>
            </a:extLst>
          </p:cNvPr>
          <p:cNvSpPr>
            <a:spLocks noGrp="1"/>
          </p:cNvSpPr>
          <p:nvPr>
            <p:ph type="title"/>
          </p:nvPr>
        </p:nvSpPr>
        <p:spPr/>
        <p:txBody>
          <a:bodyPr/>
          <a:lstStyle/>
          <a:p>
            <a:r>
              <a:rPr lang="zh-CN" altLang="en-US" dirty="0"/>
              <a:t>第三节  园长职责和幼儿园领导工作</a:t>
            </a:r>
          </a:p>
        </p:txBody>
      </p:sp>
      <p:sp>
        <p:nvSpPr>
          <p:cNvPr id="3" name="内容占位符 2">
            <a:extLst>
              <a:ext uri="{FF2B5EF4-FFF2-40B4-BE49-F238E27FC236}">
                <a16:creationId xmlns:a16="http://schemas.microsoft.com/office/drawing/2014/main" id="{2F80A7BF-D92A-23FE-BA72-49EADA702816}"/>
              </a:ext>
            </a:extLst>
          </p:cNvPr>
          <p:cNvSpPr>
            <a:spLocks noGrp="1"/>
          </p:cNvSpPr>
          <p:nvPr>
            <p:ph idx="1"/>
          </p:nvPr>
        </p:nvSpPr>
        <p:spPr/>
        <p:txBody>
          <a:bodyPr>
            <a:normAutofit/>
          </a:bodyPr>
          <a:lstStyle/>
          <a:p>
            <a:pPr marL="0" indent="0">
              <a:buNone/>
            </a:pPr>
            <a:r>
              <a:rPr lang="zh-CN" altLang="en-US" dirty="0"/>
              <a:t>    （</a:t>
            </a:r>
            <a:r>
              <a:rPr lang="en-US" altLang="zh-CN" dirty="0"/>
              <a:t>2</a:t>
            </a:r>
            <a:r>
              <a:rPr lang="zh-CN" altLang="en-US" dirty="0"/>
              <a:t>）考虑各项工作的关联性，优先处理重要而又联系广泛的事务；</a:t>
            </a:r>
          </a:p>
          <a:p>
            <a:pPr marL="0" indent="0">
              <a:buNone/>
            </a:pPr>
            <a:r>
              <a:rPr lang="zh-CN" altLang="en-US" dirty="0"/>
              <a:t>    （</a:t>
            </a:r>
            <a:r>
              <a:rPr lang="en-US" altLang="zh-CN" dirty="0"/>
              <a:t>3</a:t>
            </a:r>
            <a:r>
              <a:rPr lang="zh-CN" altLang="en-US" dirty="0"/>
              <a:t>）专心致志地工作和处理幼儿园事务，尽量提高做每一件事的效率；</a:t>
            </a:r>
          </a:p>
        </p:txBody>
      </p:sp>
    </p:spTree>
    <p:extLst>
      <p:ext uri="{BB962C8B-B14F-4D97-AF65-F5344CB8AC3E}">
        <p14:creationId xmlns:p14="http://schemas.microsoft.com/office/powerpoint/2010/main" val="4076245146"/>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1FDD16-B211-7BAC-612A-595DCFC9403F}"/>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A5DD542E-0BCE-34AE-F9ED-4FFFF83A98C6}"/>
              </a:ext>
            </a:extLst>
          </p:cNvPr>
          <p:cNvSpPr>
            <a:spLocks noGrp="1"/>
          </p:cNvSpPr>
          <p:nvPr>
            <p:ph type="title"/>
          </p:nvPr>
        </p:nvSpPr>
        <p:spPr/>
        <p:txBody>
          <a:bodyPr/>
          <a:lstStyle/>
          <a:p>
            <a:r>
              <a:rPr lang="zh-CN" altLang="en-US" dirty="0"/>
              <a:t>第三节  园长职责和幼儿园领导工作</a:t>
            </a:r>
          </a:p>
        </p:txBody>
      </p:sp>
      <p:sp>
        <p:nvSpPr>
          <p:cNvPr id="3" name="内容占位符 2">
            <a:extLst>
              <a:ext uri="{FF2B5EF4-FFF2-40B4-BE49-F238E27FC236}">
                <a16:creationId xmlns:a16="http://schemas.microsoft.com/office/drawing/2014/main" id="{5DBAB6C8-F89F-41C2-E739-78E4C16AED87}"/>
              </a:ext>
            </a:extLst>
          </p:cNvPr>
          <p:cNvSpPr>
            <a:spLocks noGrp="1"/>
          </p:cNvSpPr>
          <p:nvPr>
            <p:ph idx="1"/>
          </p:nvPr>
        </p:nvSpPr>
        <p:spPr/>
        <p:txBody>
          <a:bodyPr>
            <a:normAutofit/>
          </a:bodyPr>
          <a:lstStyle/>
          <a:p>
            <a:pPr marL="0" indent="0">
              <a:buNone/>
            </a:pPr>
            <a:r>
              <a:rPr lang="zh-CN" altLang="en-US" dirty="0"/>
              <a:t>（</a:t>
            </a:r>
            <a:r>
              <a:rPr lang="en-US" altLang="zh-CN" dirty="0"/>
              <a:t>4</a:t>
            </a:r>
            <a:r>
              <a:rPr lang="zh-CN" altLang="en-US" dirty="0"/>
              <a:t>）善于挤时间，见缝插针，尽可能将零散时间充分利用起来。</a:t>
            </a:r>
          </a:p>
          <a:p>
            <a:pPr marL="0" indent="0">
              <a:buNone/>
            </a:pPr>
            <a:r>
              <a:rPr lang="zh-CN" altLang="en-US" dirty="0"/>
              <a:t>    幼儿园管理者还应引导各部门各岗位的工作人员，分析时间利用情况，不断提高工作效率。要注意加强对班级教师工作的指导，改变班级管理中存在的时间浪费和无效教育现象。</a:t>
            </a:r>
          </a:p>
        </p:txBody>
      </p:sp>
    </p:spTree>
    <p:extLst>
      <p:ext uri="{BB962C8B-B14F-4D97-AF65-F5344CB8AC3E}">
        <p14:creationId xmlns:p14="http://schemas.microsoft.com/office/powerpoint/2010/main" val="522622082"/>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F0177F-4C04-834B-7454-D8D9EC917364}"/>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984594C5-2ABB-B6E0-67AC-1AF5724C2C5D}"/>
              </a:ext>
            </a:extLst>
          </p:cNvPr>
          <p:cNvSpPr>
            <a:spLocks noGrp="1"/>
          </p:cNvSpPr>
          <p:nvPr>
            <p:ph type="title"/>
          </p:nvPr>
        </p:nvSpPr>
        <p:spPr/>
        <p:txBody>
          <a:bodyPr/>
          <a:lstStyle/>
          <a:p>
            <a:r>
              <a:rPr lang="zh-CN" altLang="en-US" dirty="0"/>
              <a:t>第三节  园长职责和幼儿园领导工作</a:t>
            </a:r>
          </a:p>
        </p:txBody>
      </p:sp>
      <p:sp>
        <p:nvSpPr>
          <p:cNvPr id="3" name="内容占位符 2">
            <a:extLst>
              <a:ext uri="{FF2B5EF4-FFF2-40B4-BE49-F238E27FC236}">
                <a16:creationId xmlns:a16="http://schemas.microsoft.com/office/drawing/2014/main" id="{E4C66D7F-298D-BB83-FAF4-629247F46853}"/>
              </a:ext>
            </a:extLst>
          </p:cNvPr>
          <p:cNvSpPr>
            <a:spLocks noGrp="1"/>
          </p:cNvSpPr>
          <p:nvPr>
            <p:ph idx="1"/>
          </p:nvPr>
        </p:nvSpPr>
        <p:spPr/>
        <p:txBody>
          <a:bodyPr>
            <a:normAutofit/>
          </a:bodyPr>
          <a:lstStyle/>
          <a:p>
            <a:pPr marL="0" indent="0">
              <a:buNone/>
            </a:pPr>
            <a:r>
              <a:rPr lang="zh-CN" altLang="en-US" dirty="0"/>
              <a:t>（五）增强自我认识和进行幼儿园工作评价</a:t>
            </a:r>
          </a:p>
          <a:p>
            <a:pPr marL="0" indent="0">
              <a:buNone/>
            </a:pPr>
            <a:r>
              <a:rPr lang="zh-CN" altLang="en-US" dirty="0"/>
              <a:t>园长作为一园之长，是幼儿园的领导者，要有清醒的自我认识。需要时常反思自己平时为人处世的态度，使自己成为更称职的领导者，并尽可能地使幼儿园工作得以有效开展。</a:t>
            </a:r>
          </a:p>
        </p:txBody>
      </p:sp>
    </p:spTree>
    <p:extLst>
      <p:ext uri="{BB962C8B-B14F-4D97-AF65-F5344CB8AC3E}">
        <p14:creationId xmlns:p14="http://schemas.microsoft.com/office/powerpoint/2010/main" val="2025322328"/>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ABF0BC-1190-8CE3-1A09-72D04DB95610}"/>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76845CA2-000E-1226-4D88-639B6FF81059}"/>
              </a:ext>
            </a:extLst>
          </p:cNvPr>
          <p:cNvSpPr>
            <a:spLocks noGrp="1"/>
          </p:cNvSpPr>
          <p:nvPr>
            <p:ph type="title"/>
          </p:nvPr>
        </p:nvSpPr>
        <p:spPr/>
        <p:txBody>
          <a:bodyPr/>
          <a:lstStyle/>
          <a:p>
            <a:r>
              <a:rPr lang="zh-CN" altLang="en-US" dirty="0"/>
              <a:t>第三节  园长职责和幼儿园领导工作</a:t>
            </a:r>
          </a:p>
        </p:txBody>
      </p:sp>
      <p:sp>
        <p:nvSpPr>
          <p:cNvPr id="3" name="内容占位符 2">
            <a:extLst>
              <a:ext uri="{FF2B5EF4-FFF2-40B4-BE49-F238E27FC236}">
                <a16:creationId xmlns:a16="http://schemas.microsoft.com/office/drawing/2014/main" id="{E15DA911-7E95-F846-45A0-08845B216ED6}"/>
              </a:ext>
            </a:extLst>
          </p:cNvPr>
          <p:cNvSpPr>
            <a:spLocks noGrp="1"/>
          </p:cNvSpPr>
          <p:nvPr>
            <p:ph idx="1"/>
          </p:nvPr>
        </p:nvSpPr>
        <p:spPr/>
        <p:txBody>
          <a:bodyPr>
            <a:normAutofit/>
          </a:bodyPr>
          <a:lstStyle/>
          <a:p>
            <a:pPr marL="0" indent="0">
              <a:buNone/>
            </a:pPr>
            <a:r>
              <a:rPr lang="zh-CN" altLang="en-US" dirty="0"/>
              <a:t>可以逐一就以下问题进行自我设问，每个问题都可以从经常、偶尔及从不做评判，以便了解自己职责范围和素质的各个方面做得如何、实现程度怎样。进一步在自我分析基础上，不断调整改进。</a:t>
            </a:r>
          </a:p>
        </p:txBody>
      </p:sp>
    </p:spTree>
    <p:extLst>
      <p:ext uri="{BB962C8B-B14F-4D97-AF65-F5344CB8AC3E}">
        <p14:creationId xmlns:p14="http://schemas.microsoft.com/office/powerpoint/2010/main" val="3732889699"/>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ED45E5-3ABC-3EEF-22E1-7B2A639E9AEA}"/>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8143FFE6-8DEF-F14B-0BA4-8404C3AFC0F2}"/>
              </a:ext>
            </a:extLst>
          </p:cNvPr>
          <p:cNvSpPr>
            <a:spLocks noGrp="1"/>
          </p:cNvSpPr>
          <p:nvPr>
            <p:ph type="title"/>
          </p:nvPr>
        </p:nvSpPr>
        <p:spPr/>
        <p:txBody>
          <a:bodyPr/>
          <a:lstStyle/>
          <a:p>
            <a:r>
              <a:rPr lang="zh-CN" altLang="en-US" dirty="0"/>
              <a:t>第三节  园长职责和幼儿园领导工作</a:t>
            </a:r>
          </a:p>
        </p:txBody>
      </p:sp>
      <p:sp>
        <p:nvSpPr>
          <p:cNvPr id="3" name="内容占位符 2">
            <a:extLst>
              <a:ext uri="{FF2B5EF4-FFF2-40B4-BE49-F238E27FC236}">
                <a16:creationId xmlns:a16="http://schemas.microsoft.com/office/drawing/2014/main" id="{BD23D67D-17CE-1B0A-B29E-BCD786095798}"/>
              </a:ext>
            </a:extLst>
          </p:cNvPr>
          <p:cNvSpPr>
            <a:spLocks noGrp="1"/>
          </p:cNvSpPr>
          <p:nvPr>
            <p:ph idx="1"/>
          </p:nvPr>
        </p:nvSpPr>
        <p:spPr/>
        <p:txBody>
          <a:bodyPr>
            <a:normAutofit/>
          </a:bodyPr>
          <a:lstStyle/>
          <a:p>
            <a:pPr marL="0" indent="0">
              <a:buNone/>
            </a:pPr>
            <a:r>
              <a:rPr lang="en-US" altLang="zh-CN" dirty="0"/>
              <a:t>1</a:t>
            </a:r>
            <a:r>
              <a:rPr lang="zh-CN" altLang="en-US" dirty="0"/>
              <a:t>．我是否能以敬业的态度来幼儿园工作；</a:t>
            </a:r>
          </a:p>
          <a:p>
            <a:pPr marL="0" indent="0">
              <a:buNone/>
            </a:pPr>
            <a:r>
              <a:rPr lang="en-US" altLang="zh-CN" dirty="0"/>
              <a:t>2</a:t>
            </a:r>
            <a:r>
              <a:rPr lang="zh-CN" altLang="en-US" dirty="0"/>
              <a:t>．我是否能以一种“很高兴见到你”的态度和教职工打招呼；</a:t>
            </a:r>
          </a:p>
          <a:p>
            <a:pPr marL="0" indent="0">
              <a:buNone/>
            </a:pPr>
            <a:r>
              <a:rPr lang="en-US" altLang="zh-CN" dirty="0"/>
              <a:t>3</a:t>
            </a:r>
            <a:r>
              <a:rPr lang="zh-CN" altLang="en-US" dirty="0"/>
              <a:t>．我在与别人讨论事情时，是否能保持客观的态度，；</a:t>
            </a:r>
          </a:p>
        </p:txBody>
      </p:sp>
    </p:spTree>
    <p:extLst>
      <p:ext uri="{BB962C8B-B14F-4D97-AF65-F5344CB8AC3E}">
        <p14:creationId xmlns:p14="http://schemas.microsoft.com/office/powerpoint/2010/main" val="4200523529"/>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583184-7785-F6B4-5BB7-C25E7D8EAE01}"/>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B8B89413-3A69-C9FF-CAB4-DCE20A94F69A}"/>
              </a:ext>
            </a:extLst>
          </p:cNvPr>
          <p:cNvSpPr>
            <a:spLocks noGrp="1"/>
          </p:cNvSpPr>
          <p:nvPr>
            <p:ph type="title"/>
          </p:nvPr>
        </p:nvSpPr>
        <p:spPr/>
        <p:txBody>
          <a:bodyPr/>
          <a:lstStyle/>
          <a:p>
            <a:r>
              <a:rPr lang="zh-CN" altLang="en-US" dirty="0"/>
              <a:t>第三节  园长职责和幼儿园领导工作</a:t>
            </a:r>
          </a:p>
        </p:txBody>
      </p:sp>
      <p:sp>
        <p:nvSpPr>
          <p:cNvPr id="3" name="内容占位符 2">
            <a:extLst>
              <a:ext uri="{FF2B5EF4-FFF2-40B4-BE49-F238E27FC236}">
                <a16:creationId xmlns:a16="http://schemas.microsoft.com/office/drawing/2014/main" id="{377E30D5-8E06-935E-CDF9-92F5459719B7}"/>
              </a:ext>
            </a:extLst>
          </p:cNvPr>
          <p:cNvSpPr>
            <a:spLocks noGrp="1"/>
          </p:cNvSpPr>
          <p:nvPr>
            <p:ph idx="1"/>
          </p:nvPr>
        </p:nvSpPr>
        <p:spPr/>
        <p:txBody>
          <a:bodyPr>
            <a:normAutofit/>
          </a:bodyPr>
          <a:lstStyle/>
          <a:p>
            <a:pPr marL="0" indent="0">
              <a:buNone/>
            </a:pPr>
            <a:r>
              <a:rPr lang="en-US" altLang="zh-CN" dirty="0"/>
              <a:t>4</a:t>
            </a:r>
            <a:r>
              <a:rPr lang="zh-CN" altLang="en-US" dirty="0"/>
              <a:t>．我是否愿意接纳别人的建设性意见；</a:t>
            </a:r>
          </a:p>
          <a:p>
            <a:pPr marL="0" indent="0">
              <a:buNone/>
            </a:pPr>
            <a:r>
              <a:rPr lang="en-US" altLang="zh-CN" dirty="0"/>
              <a:t>5</a:t>
            </a:r>
            <a:r>
              <a:rPr lang="zh-CN" altLang="en-US" dirty="0"/>
              <a:t>．我是否能表现出自信的态度；</a:t>
            </a:r>
            <a:endParaRPr lang="en-US" altLang="zh-CN" dirty="0"/>
          </a:p>
          <a:p>
            <a:pPr marL="0" indent="0">
              <a:buNone/>
            </a:pPr>
            <a:r>
              <a:rPr lang="en-US" altLang="zh-CN" dirty="0"/>
              <a:t>6</a:t>
            </a:r>
            <a:r>
              <a:rPr lang="zh-CN" altLang="en-US" dirty="0"/>
              <a:t>．我是否能在必要场合引导别人开始相互交谈；</a:t>
            </a:r>
          </a:p>
          <a:p>
            <a:pPr marL="0" indent="0">
              <a:buNone/>
            </a:pPr>
            <a:endParaRPr lang="zh-CN" altLang="en-US" dirty="0"/>
          </a:p>
        </p:txBody>
      </p:sp>
    </p:spTree>
    <p:extLst>
      <p:ext uri="{BB962C8B-B14F-4D97-AF65-F5344CB8AC3E}">
        <p14:creationId xmlns:p14="http://schemas.microsoft.com/office/powerpoint/2010/main" val="1748501181"/>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B2BF8A-F437-2EAD-102A-769705A769E8}"/>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2E6A7C6E-29C1-C112-F22F-83BD57337576}"/>
              </a:ext>
            </a:extLst>
          </p:cNvPr>
          <p:cNvSpPr>
            <a:spLocks noGrp="1"/>
          </p:cNvSpPr>
          <p:nvPr>
            <p:ph type="title"/>
          </p:nvPr>
        </p:nvSpPr>
        <p:spPr/>
        <p:txBody>
          <a:bodyPr/>
          <a:lstStyle/>
          <a:p>
            <a:r>
              <a:rPr lang="zh-CN" altLang="en-US" dirty="0"/>
              <a:t>第三节  园长职责和幼儿园领导工作</a:t>
            </a:r>
          </a:p>
        </p:txBody>
      </p:sp>
      <p:sp>
        <p:nvSpPr>
          <p:cNvPr id="3" name="内容占位符 2">
            <a:extLst>
              <a:ext uri="{FF2B5EF4-FFF2-40B4-BE49-F238E27FC236}">
                <a16:creationId xmlns:a16="http://schemas.microsoft.com/office/drawing/2014/main" id="{C8E36B86-785D-3782-DFD5-5EE4D3A3F6A1}"/>
              </a:ext>
            </a:extLst>
          </p:cNvPr>
          <p:cNvSpPr>
            <a:spLocks noGrp="1"/>
          </p:cNvSpPr>
          <p:nvPr>
            <p:ph idx="1"/>
          </p:nvPr>
        </p:nvSpPr>
        <p:spPr/>
        <p:txBody>
          <a:bodyPr>
            <a:normAutofit/>
          </a:bodyPr>
          <a:lstStyle/>
          <a:p>
            <a:pPr marL="0" indent="0">
              <a:buNone/>
            </a:pPr>
            <a:r>
              <a:rPr lang="en-US" altLang="zh-CN" dirty="0"/>
              <a:t>7</a:t>
            </a:r>
            <a:r>
              <a:rPr lang="zh-CN" altLang="en-US" dirty="0"/>
              <a:t>．我是否能够注意到别人的感受和反应，并提供帮助使他感到自在；</a:t>
            </a:r>
          </a:p>
          <a:p>
            <a:pPr marL="0" indent="0">
              <a:buNone/>
            </a:pPr>
            <a:r>
              <a:rPr lang="en-US" altLang="zh-CN" dirty="0"/>
              <a:t>8</a:t>
            </a:r>
            <a:r>
              <a:rPr lang="zh-CN" altLang="en-US" dirty="0"/>
              <a:t>．我是否能把每个人看作是独特的个体，有着各自不同的长处和缺点；</a:t>
            </a:r>
          </a:p>
          <a:p>
            <a:pPr marL="0" indent="0">
              <a:buNone/>
            </a:pPr>
            <a:r>
              <a:rPr lang="en-US" altLang="zh-CN" dirty="0"/>
              <a:t>9</a:t>
            </a:r>
            <a:r>
              <a:rPr lang="zh-CN" altLang="en-US" dirty="0"/>
              <a:t>．我对教职员的视导是否能够作到切合实际，合情合理；</a:t>
            </a:r>
          </a:p>
          <a:p>
            <a:pPr marL="0" indent="0">
              <a:buNone/>
            </a:pPr>
            <a:endParaRPr lang="zh-CN" altLang="en-US" dirty="0"/>
          </a:p>
        </p:txBody>
      </p:sp>
    </p:spTree>
    <p:extLst>
      <p:ext uri="{BB962C8B-B14F-4D97-AF65-F5344CB8AC3E}">
        <p14:creationId xmlns:p14="http://schemas.microsoft.com/office/powerpoint/2010/main" val="2846626431"/>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A0DB55-AD16-4D43-A087-87409799CE4E}"/>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600EED0A-AFFF-ADB6-7FFA-80AAC140485E}"/>
              </a:ext>
            </a:extLst>
          </p:cNvPr>
          <p:cNvSpPr>
            <a:spLocks noGrp="1"/>
          </p:cNvSpPr>
          <p:nvPr>
            <p:ph type="title"/>
          </p:nvPr>
        </p:nvSpPr>
        <p:spPr/>
        <p:txBody>
          <a:bodyPr/>
          <a:lstStyle/>
          <a:p>
            <a:r>
              <a:rPr lang="zh-CN" altLang="en-US" dirty="0"/>
              <a:t>第三节  园长职责和幼儿园领导工作</a:t>
            </a:r>
          </a:p>
        </p:txBody>
      </p:sp>
      <p:sp>
        <p:nvSpPr>
          <p:cNvPr id="3" name="内容占位符 2">
            <a:extLst>
              <a:ext uri="{FF2B5EF4-FFF2-40B4-BE49-F238E27FC236}">
                <a16:creationId xmlns:a16="http://schemas.microsoft.com/office/drawing/2014/main" id="{33600F43-38BA-7B0C-FCD8-77BEFD98E08B}"/>
              </a:ext>
            </a:extLst>
          </p:cNvPr>
          <p:cNvSpPr>
            <a:spLocks noGrp="1"/>
          </p:cNvSpPr>
          <p:nvPr>
            <p:ph idx="1"/>
          </p:nvPr>
        </p:nvSpPr>
        <p:spPr/>
        <p:txBody>
          <a:bodyPr>
            <a:normAutofit/>
          </a:bodyPr>
          <a:lstStyle/>
          <a:p>
            <a:pPr marL="0" indent="0">
              <a:buNone/>
            </a:pPr>
            <a:r>
              <a:rPr lang="en-US" altLang="zh-CN" dirty="0"/>
              <a:t>10</a:t>
            </a:r>
            <a:r>
              <a:rPr lang="zh-CN" altLang="en-US" dirty="0"/>
              <a:t>．我会以成熟的心态去处理有关教职员、家长和幼儿的问题吗；</a:t>
            </a:r>
            <a:endParaRPr lang="en-US" altLang="zh-CN" dirty="0"/>
          </a:p>
          <a:p>
            <a:pPr marL="0" indent="0">
              <a:buNone/>
            </a:pPr>
            <a:r>
              <a:rPr lang="en-US" altLang="zh-CN" dirty="0"/>
              <a:t>11</a:t>
            </a:r>
            <a:r>
              <a:rPr lang="zh-CN" altLang="en-US" dirty="0"/>
              <a:t>．我在与家长的接触中，是否能有效地传达出我对他们提出的问题和压力的理解？</a:t>
            </a:r>
          </a:p>
          <a:p>
            <a:pPr marL="0" indent="0">
              <a:buNone/>
            </a:pPr>
            <a:r>
              <a:rPr lang="en-US" altLang="zh-CN" dirty="0"/>
              <a:t>12</a:t>
            </a:r>
            <a:r>
              <a:rPr lang="zh-CN" altLang="en-US" dirty="0"/>
              <a:t>．我是否会持续努力地充实自己的专业知识，并鼓励教职员工增进与工作有关的知识技能；</a:t>
            </a:r>
          </a:p>
          <a:p>
            <a:pPr marL="0" indent="0">
              <a:buNone/>
            </a:pPr>
            <a:endParaRPr lang="zh-CN" altLang="en-US" dirty="0"/>
          </a:p>
        </p:txBody>
      </p:sp>
    </p:spTree>
    <p:extLst>
      <p:ext uri="{BB962C8B-B14F-4D97-AF65-F5344CB8AC3E}">
        <p14:creationId xmlns:p14="http://schemas.microsoft.com/office/powerpoint/2010/main" val="3002712229"/>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3BD91B-7CE4-9CA5-B795-68F89A762B97}"/>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9C3F023F-AC7C-47B5-09BD-F24C031600AE}"/>
              </a:ext>
            </a:extLst>
          </p:cNvPr>
          <p:cNvSpPr>
            <a:spLocks noGrp="1"/>
          </p:cNvSpPr>
          <p:nvPr>
            <p:ph type="title"/>
          </p:nvPr>
        </p:nvSpPr>
        <p:spPr/>
        <p:txBody>
          <a:bodyPr/>
          <a:lstStyle/>
          <a:p>
            <a:r>
              <a:rPr lang="zh-CN" altLang="en-US" dirty="0"/>
              <a:t>第三节  园长职责和幼儿园领导工作</a:t>
            </a:r>
          </a:p>
        </p:txBody>
      </p:sp>
      <p:sp>
        <p:nvSpPr>
          <p:cNvPr id="3" name="内容占位符 2">
            <a:extLst>
              <a:ext uri="{FF2B5EF4-FFF2-40B4-BE49-F238E27FC236}">
                <a16:creationId xmlns:a16="http://schemas.microsoft.com/office/drawing/2014/main" id="{C1A9C31C-9E26-7167-E56D-9B490B1A1035}"/>
              </a:ext>
            </a:extLst>
          </p:cNvPr>
          <p:cNvSpPr>
            <a:spLocks noGrp="1"/>
          </p:cNvSpPr>
          <p:nvPr>
            <p:ph idx="1"/>
          </p:nvPr>
        </p:nvSpPr>
        <p:spPr/>
        <p:txBody>
          <a:bodyPr>
            <a:normAutofit/>
          </a:bodyPr>
          <a:lstStyle/>
          <a:p>
            <a:pPr marL="0" indent="0">
              <a:buNone/>
            </a:pPr>
            <a:r>
              <a:rPr lang="en-US" altLang="zh-CN" dirty="0"/>
              <a:t>13</a:t>
            </a:r>
            <a:r>
              <a:rPr lang="zh-CN" altLang="en-US" dirty="0"/>
              <a:t>．我是否能够认识到自己在幼儿园扮演的“总管”角色；</a:t>
            </a:r>
          </a:p>
          <a:p>
            <a:pPr marL="0" indent="0">
              <a:buNone/>
            </a:pPr>
            <a:r>
              <a:rPr lang="en-US" altLang="zh-CN" dirty="0"/>
              <a:t>14</a:t>
            </a:r>
            <a:r>
              <a:rPr lang="zh-CN" altLang="en-US" dirty="0"/>
              <a:t>．我是否能综观整体，从全局着眼处理事情，而不是陷入琐碎的细枝末节；</a:t>
            </a:r>
            <a:endParaRPr lang="en-US" altLang="zh-CN" dirty="0"/>
          </a:p>
          <a:p>
            <a:pPr marL="0" indent="0">
              <a:buNone/>
            </a:pPr>
            <a:r>
              <a:rPr lang="en-US" altLang="zh-CN" dirty="0"/>
              <a:t>15</a:t>
            </a:r>
            <a:r>
              <a:rPr lang="zh-CN" altLang="en-US" dirty="0"/>
              <a:t>．我是否能拟订幼儿园方针和工作计划，并且有系统的执行，促进幼儿园发展；</a:t>
            </a:r>
            <a:endParaRPr lang="en-US" altLang="zh-CN" dirty="0"/>
          </a:p>
          <a:p>
            <a:pPr marL="0" indent="0">
              <a:buNone/>
            </a:pPr>
            <a:endParaRPr lang="zh-CN" altLang="en-US" dirty="0"/>
          </a:p>
        </p:txBody>
      </p:sp>
    </p:spTree>
    <p:extLst>
      <p:ext uri="{BB962C8B-B14F-4D97-AF65-F5344CB8AC3E}">
        <p14:creationId xmlns:p14="http://schemas.microsoft.com/office/powerpoint/2010/main" val="745714857"/>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13E70A-06F4-0776-9C0D-AC82996D71E8}"/>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C991DB1D-27B4-DF61-F2BB-7F2026BAA4A3}"/>
              </a:ext>
            </a:extLst>
          </p:cNvPr>
          <p:cNvSpPr>
            <a:spLocks noGrp="1"/>
          </p:cNvSpPr>
          <p:nvPr>
            <p:ph type="title"/>
          </p:nvPr>
        </p:nvSpPr>
        <p:spPr/>
        <p:txBody>
          <a:bodyPr/>
          <a:lstStyle/>
          <a:p>
            <a:r>
              <a:rPr lang="zh-CN" altLang="en-US" dirty="0"/>
              <a:t>第三节  园长职责和幼儿园领导工作</a:t>
            </a:r>
          </a:p>
        </p:txBody>
      </p:sp>
      <p:sp>
        <p:nvSpPr>
          <p:cNvPr id="3" name="内容占位符 2">
            <a:extLst>
              <a:ext uri="{FF2B5EF4-FFF2-40B4-BE49-F238E27FC236}">
                <a16:creationId xmlns:a16="http://schemas.microsoft.com/office/drawing/2014/main" id="{DCEEEF53-46CB-6D74-F3DE-53460BC23FA8}"/>
              </a:ext>
            </a:extLst>
          </p:cNvPr>
          <p:cNvSpPr>
            <a:spLocks noGrp="1"/>
          </p:cNvSpPr>
          <p:nvPr>
            <p:ph idx="1"/>
          </p:nvPr>
        </p:nvSpPr>
        <p:spPr/>
        <p:txBody>
          <a:bodyPr>
            <a:normAutofit/>
          </a:bodyPr>
          <a:lstStyle/>
          <a:p>
            <a:pPr marL="0" indent="0">
              <a:buNone/>
            </a:pPr>
            <a:r>
              <a:rPr lang="en-US" altLang="zh-CN" dirty="0"/>
              <a:t>16</a:t>
            </a:r>
            <a:r>
              <a:rPr lang="zh-CN" altLang="en-US" dirty="0"/>
              <a:t>．我是否为教职员工讨论营造了开放的氛围，并注意促进人际间积极和谐的关系；</a:t>
            </a:r>
          </a:p>
          <a:p>
            <a:pPr marL="0" indent="0">
              <a:buNone/>
            </a:pPr>
            <a:r>
              <a:rPr lang="en-US" altLang="zh-CN" dirty="0"/>
              <a:t>17</a:t>
            </a:r>
            <a:r>
              <a:rPr lang="zh-CN" altLang="en-US" dirty="0"/>
              <a:t>．我能否有效地利用自己的时间？</a:t>
            </a:r>
          </a:p>
          <a:p>
            <a:pPr marL="0" indent="0">
              <a:buNone/>
            </a:pPr>
            <a:r>
              <a:rPr lang="en-US" altLang="zh-CN" dirty="0"/>
              <a:t>18</a:t>
            </a:r>
            <a:r>
              <a:rPr lang="zh-CN" altLang="en-US" dirty="0"/>
              <a:t>．我是否知道自己到底是怎样一个人？具备哪些优点或长处？</a:t>
            </a:r>
          </a:p>
          <a:p>
            <a:pPr marL="0" indent="0">
              <a:buNone/>
            </a:pPr>
            <a:endParaRPr lang="zh-CN" altLang="en-US" dirty="0"/>
          </a:p>
        </p:txBody>
      </p:sp>
    </p:spTree>
    <p:extLst>
      <p:ext uri="{BB962C8B-B14F-4D97-AF65-F5344CB8AC3E}">
        <p14:creationId xmlns:p14="http://schemas.microsoft.com/office/powerpoint/2010/main" val="29729155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C30EE4-71A4-9900-86A5-B75B2371FE31}"/>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1A06FADD-1C5B-9960-A5D9-26D467205B92}"/>
              </a:ext>
            </a:extLst>
          </p:cNvPr>
          <p:cNvSpPr>
            <a:spLocks noGrp="1"/>
          </p:cNvSpPr>
          <p:nvPr>
            <p:ph type="title"/>
          </p:nvPr>
        </p:nvSpPr>
        <p:spPr/>
        <p:txBody>
          <a:bodyPr/>
          <a:lstStyle/>
          <a:p>
            <a:r>
              <a:rPr lang="zh-CN" altLang="en-US" dirty="0"/>
              <a:t>第一节  园长</a:t>
            </a:r>
            <a:r>
              <a:rPr lang="en-US" altLang="zh-CN" dirty="0"/>
              <a:t>——</a:t>
            </a:r>
            <a:r>
              <a:rPr lang="zh-CN" altLang="en-US" dirty="0"/>
              <a:t>幼儿园的领导者</a:t>
            </a:r>
          </a:p>
        </p:txBody>
      </p:sp>
      <p:sp>
        <p:nvSpPr>
          <p:cNvPr id="3" name="内容占位符 2">
            <a:extLst>
              <a:ext uri="{FF2B5EF4-FFF2-40B4-BE49-F238E27FC236}">
                <a16:creationId xmlns:a16="http://schemas.microsoft.com/office/drawing/2014/main" id="{652A24F3-5C8C-EB7A-D2DB-DEB55F241E14}"/>
              </a:ext>
            </a:extLst>
          </p:cNvPr>
          <p:cNvSpPr>
            <a:spLocks noGrp="1"/>
          </p:cNvSpPr>
          <p:nvPr>
            <p:ph idx="1"/>
          </p:nvPr>
        </p:nvSpPr>
        <p:spPr/>
        <p:txBody>
          <a:bodyPr>
            <a:normAutofit/>
          </a:bodyPr>
          <a:lstStyle/>
          <a:p>
            <a:pPr marL="0" indent="0">
              <a:buNone/>
            </a:pPr>
            <a:r>
              <a:rPr lang="zh-CN" altLang="en-US" dirty="0"/>
              <a:t>尽管园长角色具有多重性，但最重要的角色是全园工作的领导者，是实现领导职能、办好幼儿园的关键。这也正是园长自身质的规定性，通过园长自身的职业活动体现出来。因为园长既受教育过程中各种管理关系的制约，同时又是幼儿园管理关系的主体和承担者。</a:t>
            </a:r>
          </a:p>
        </p:txBody>
      </p:sp>
    </p:spTree>
    <p:extLst>
      <p:ext uri="{BB962C8B-B14F-4D97-AF65-F5344CB8AC3E}">
        <p14:creationId xmlns:p14="http://schemas.microsoft.com/office/powerpoint/2010/main" val="3845767708"/>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F42F5E-D304-37C7-E721-F1542740FE29}"/>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F08AA384-9723-15B2-1881-00854506C602}"/>
              </a:ext>
            </a:extLst>
          </p:cNvPr>
          <p:cNvSpPr>
            <a:spLocks noGrp="1"/>
          </p:cNvSpPr>
          <p:nvPr>
            <p:ph type="title"/>
          </p:nvPr>
        </p:nvSpPr>
        <p:spPr/>
        <p:txBody>
          <a:bodyPr/>
          <a:lstStyle/>
          <a:p>
            <a:r>
              <a:rPr lang="zh-CN" altLang="en-US" dirty="0"/>
              <a:t>第三节  园长职责和幼儿园领导工作</a:t>
            </a:r>
          </a:p>
        </p:txBody>
      </p:sp>
      <p:sp>
        <p:nvSpPr>
          <p:cNvPr id="3" name="内容占位符 2">
            <a:extLst>
              <a:ext uri="{FF2B5EF4-FFF2-40B4-BE49-F238E27FC236}">
                <a16:creationId xmlns:a16="http://schemas.microsoft.com/office/drawing/2014/main" id="{29BD7C8A-69C3-0027-5F23-896A9E10543D}"/>
              </a:ext>
            </a:extLst>
          </p:cNvPr>
          <p:cNvSpPr>
            <a:spLocks noGrp="1"/>
          </p:cNvSpPr>
          <p:nvPr>
            <p:ph idx="1"/>
          </p:nvPr>
        </p:nvSpPr>
        <p:spPr/>
        <p:txBody>
          <a:bodyPr>
            <a:normAutofit/>
          </a:bodyPr>
          <a:lstStyle/>
          <a:p>
            <a:pPr marL="0" indent="0">
              <a:buNone/>
            </a:pPr>
            <a:r>
              <a:rPr lang="zh-CN" altLang="en-US" dirty="0"/>
              <a:t>也可以向教师征求意见，考虑和确定评价的项目和问题，对园长的领导工作做出评价。或是由董事会对园长等管理者是否胜任工作情况做出评价。下面提供一份董事会评价的资料①（资料</a:t>
            </a:r>
            <a:r>
              <a:rPr lang="en-US" altLang="zh-CN" dirty="0"/>
              <a:t>8-3</a:t>
            </a:r>
            <a:r>
              <a:rPr lang="zh-CN" altLang="en-US" dirty="0"/>
              <a:t>）。</a:t>
            </a:r>
          </a:p>
        </p:txBody>
      </p:sp>
    </p:spTree>
    <p:extLst>
      <p:ext uri="{BB962C8B-B14F-4D97-AF65-F5344CB8AC3E}">
        <p14:creationId xmlns:p14="http://schemas.microsoft.com/office/powerpoint/2010/main" val="2373818065"/>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D458CB-0DF6-6C25-6249-37F868D31C0F}"/>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35A77343-E03D-C0C0-E7B8-B61B2FA20507}"/>
              </a:ext>
            </a:extLst>
          </p:cNvPr>
          <p:cNvSpPr>
            <a:spLocks noGrp="1"/>
          </p:cNvSpPr>
          <p:nvPr>
            <p:ph type="title"/>
          </p:nvPr>
        </p:nvSpPr>
        <p:spPr/>
        <p:txBody>
          <a:bodyPr/>
          <a:lstStyle/>
          <a:p>
            <a:r>
              <a:rPr lang="zh-CN" altLang="en-US" dirty="0"/>
              <a:t>第三节  园长职责和幼儿园领导工作</a:t>
            </a:r>
          </a:p>
        </p:txBody>
      </p:sp>
      <p:sp>
        <p:nvSpPr>
          <p:cNvPr id="3" name="内容占位符 2">
            <a:extLst>
              <a:ext uri="{FF2B5EF4-FFF2-40B4-BE49-F238E27FC236}">
                <a16:creationId xmlns:a16="http://schemas.microsoft.com/office/drawing/2014/main" id="{41C40B09-573D-4DD1-26DE-EB6287B244A6}"/>
              </a:ext>
            </a:extLst>
          </p:cNvPr>
          <p:cNvSpPr>
            <a:spLocks noGrp="1"/>
          </p:cNvSpPr>
          <p:nvPr>
            <p:ph idx="1"/>
          </p:nvPr>
        </p:nvSpPr>
        <p:spPr/>
        <p:txBody>
          <a:bodyPr>
            <a:normAutofit fontScale="92500"/>
          </a:bodyPr>
          <a:lstStyle/>
          <a:p>
            <a:pPr marL="0" indent="0">
              <a:buNone/>
            </a:pPr>
            <a:r>
              <a:rPr lang="zh-CN" altLang="en-US" dirty="0"/>
              <a:t>资料</a:t>
            </a:r>
            <a:r>
              <a:rPr lang="en-US" altLang="zh-CN" dirty="0"/>
              <a:t>8-3 </a:t>
            </a:r>
          </a:p>
          <a:p>
            <a:pPr marL="0" indent="0">
              <a:buNone/>
            </a:pPr>
            <a:r>
              <a:rPr lang="zh-CN" altLang="en-US" dirty="0"/>
              <a:t>董事会的评价</a:t>
            </a:r>
          </a:p>
          <a:p>
            <a:pPr marL="0" indent="0">
              <a:buNone/>
            </a:pPr>
            <a:r>
              <a:rPr lang="zh-CN" altLang="en-US" dirty="0"/>
              <a:t>    由董事会管理的托幼中心，通常会对管理人员做周期性的评估。然而，董事会的成员可能并不经常接触托幼中心的日常运作。他们也可能是外行，拥有的早期教育领域的知识或组织管理的知识很有限。而且园长并不总是很了解关于评价自己所承担任务的标准的最新信息。</a:t>
            </a:r>
          </a:p>
        </p:txBody>
      </p:sp>
    </p:spTree>
    <p:extLst>
      <p:ext uri="{BB962C8B-B14F-4D97-AF65-F5344CB8AC3E}">
        <p14:creationId xmlns:p14="http://schemas.microsoft.com/office/powerpoint/2010/main" val="158420360"/>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DD710C-01E9-9732-07B9-4BB361DD57E4}"/>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F696BEA0-6E9E-72CB-6EF5-A9656B75E240}"/>
              </a:ext>
            </a:extLst>
          </p:cNvPr>
          <p:cNvSpPr>
            <a:spLocks noGrp="1"/>
          </p:cNvSpPr>
          <p:nvPr>
            <p:ph type="title"/>
          </p:nvPr>
        </p:nvSpPr>
        <p:spPr/>
        <p:txBody>
          <a:bodyPr/>
          <a:lstStyle/>
          <a:p>
            <a:r>
              <a:rPr lang="zh-CN" altLang="en-US" dirty="0"/>
              <a:t>第三节  园长职责和幼儿园领导工作</a:t>
            </a:r>
          </a:p>
        </p:txBody>
      </p:sp>
      <p:sp>
        <p:nvSpPr>
          <p:cNvPr id="3" name="内容占位符 2">
            <a:extLst>
              <a:ext uri="{FF2B5EF4-FFF2-40B4-BE49-F238E27FC236}">
                <a16:creationId xmlns:a16="http://schemas.microsoft.com/office/drawing/2014/main" id="{0A8FC24D-A084-D7EF-7902-C61B3091D496}"/>
              </a:ext>
            </a:extLst>
          </p:cNvPr>
          <p:cNvSpPr>
            <a:spLocks noGrp="1"/>
          </p:cNvSpPr>
          <p:nvPr>
            <p:ph idx="1"/>
          </p:nvPr>
        </p:nvSpPr>
        <p:spPr/>
        <p:txBody>
          <a:bodyPr>
            <a:normAutofit/>
          </a:bodyPr>
          <a:lstStyle/>
          <a:p>
            <a:pPr marL="0" indent="0">
              <a:buNone/>
            </a:pPr>
            <a:r>
              <a:rPr lang="zh-CN" altLang="en-US" dirty="0"/>
              <a:t> 如何避免这些问题并且提高评价效率？首先，要说明的是评价的频率。董事会评估，通常的周期是</a:t>
            </a:r>
            <a:r>
              <a:rPr lang="en-US" altLang="zh-CN" dirty="0"/>
              <a:t>12</a:t>
            </a:r>
            <a:r>
              <a:rPr lang="zh-CN" altLang="en-US" dirty="0"/>
              <a:t>个月一次，可能对新雇员会进行</a:t>
            </a:r>
            <a:r>
              <a:rPr lang="en-US" altLang="zh-CN" dirty="0"/>
              <a:t>6</a:t>
            </a:r>
            <a:r>
              <a:rPr lang="zh-CN" altLang="en-US" dirty="0"/>
              <a:t>个月一次的评价。</a:t>
            </a:r>
          </a:p>
        </p:txBody>
      </p:sp>
    </p:spTree>
    <p:extLst>
      <p:ext uri="{BB962C8B-B14F-4D97-AF65-F5344CB8AC3E}">
        <p14:creationId xmlns:p14="http://schemas.microsoft.com/office/powerpoint/2010/main" val="3251774278"/>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01BF80-1FEA-36CB-526D-636BF97D38E1}"/>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1AA3EF5C-6279-AA4E-0DB1-4D361B12ED4B}"/>
              </a:ext>
            </a:extLst>
          </p:cNvPr>
          <p:cNvSpPr>
            <a:spLocks noGrp="1"/>
          </p:cNvSpPr>
          <p:nvPr>
            <p:ph type="title"/>
          </p:nvPr>
        </p:nvSpPr>
        <p:spPr/>
        <p:txBody>
          <a:bodyPr/>
          <a:lstStyle/>
          <a:p>
            <a:r>
              <a:rPr lang="zh-CN" altLang="en-US" dirty="0"/>
              <a:t>第三节  园长职责和幼儿园领导工作</a:t>
            </a:r>
          </a:p>
        </p:txBody>
      </p:sp>
      <p:sp>
        <p:nvSpPr>
          <p:cNvPr id="3" name="内容占位符 2">
            <a:extLst>
              <a:ext uri="{FF2B5EF4-FFF2-40B4-BE49-F238E27FC236}">
                <a16:creationId xmlns:a16="http://schemas.microsoft.com/office/drawing/2014/main" id="{8D4120D3-0293-0AF4-81AC-82734434FE8B}"/>
              </a:ext>
            </a:extLst>
          </p:cNvPr>
          <p:cNvSpPr>
            <a:spLocks noGrp="1"/>
          </p:cNvSpPr>
          <p:nvPr>
            <p:ph idx="1"/>
          </p:nvPr>
        </p:nvSpPr>
        <p:spPr/>
        <p:txBody>
          <a:bodyPr>
            <a:normAutofit/>
          </a:bodyPr>
          <a:lstStyle/>
          <a:p>
            <a:pPr marL="0" indent="0">
              <a:buNone/>
            </a:pPr>
            <a:r>
              <a:rPr lang="zh-CN" altLang="en-US" dirty="0"/>
              <a:t>其次，董事会和园长应该就评价的标准达成一致。通常，标准可以分为两类：第一，园长如何达成活动的总体目标？第二，园长领导及管理质量的有效程度如何？</a:t>
            </a:r>
          </a:p>
        </p:txBody>
      </p:sp>
    </p:spTree>
    <p:extLst>
      <p:ext uri="{BB962C8B-B14F-4D97-AF65-F5344CB8AC3E}">
        <p14:creationId xmlns:p14="http://schemas.microsoft.com/office/powerpoint/2010/main" val="3237197940"/>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347042-B8FF-5227-AB28-351919C98226}"/>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B66D0DD6-B263-DCED-A9CD-B25FD83F31B0}"/>
              </a:ext>
            </a:extLst>
          </p:cNvPr>
          <p:cNvSpPr>
            <a:spLocks noGrp="1"/>
          </p:cNvSpPr>
          <p:nvPr>
            <p:ph type="title"/>
          </p:nvPr>
        </p:nvSpPr>
        <p:spPr/>
        <p:txBody>
          <a:bodyPr/>
          <a:lstStyle/>
          <a:p>
            <a:r>
              <a:rPr lang="zh-CN" altLang="en-US" dirty="0"/>
              <a:t>第三节  园长职责和幼儿园领导工作</a:t>
            </a:r>
          </a:p>
        </p:txBody>
      </p:sp>
      <p:sp>
        <p:nvSpPr>
          <p:cNvPr id="3" name="内容占位符 2">
            <a:extLst>
              <a:ext uri="{FF2B5EF4-FFF2-40B4-BE49-F238E27FC236}">
                <a16:creationId xmlns:a16="http://schemas.microsoft.com/office/drawing/2014/main" id="{40422E69-CB17-F682-67F4-02E8017849D8}"/>
              </a:ext>
            </a:extLst>
          </p:cNvPr>
          <p:cNvSpPr>
            <a:spLocks noGrp="1"/>
          </p:cNvSpPr>
          <p:nvPr>
            <p:ph idx="1"/>
          </p:nvPr>
        </p:nvSpPr>
        <p:spPr/>
        <p:txBody>
          <a:bodyPr>
            <a:normAutofit lnSpcReduction="10000"/>
          </a:bodyPr>
          <a:lstStyle/>
          <a:p>
            <a:pPr marL="0" indent="0">
              <a:buNone/>
            </a:pPr>
            <a:r>
              <a:rPr lang="zh-CN" altLang="en-US" dirty="0"/>
              <a:t> 有关园长领导工作特点的评估项目和问题</a:t>
            </a:r>
          </a:p>
          <a:p>
            <a:pPr marL="0" indent="0">
              <a:buNone/>
            </a:pPr>
            <a:r>
              <a:rPr lang="zh-CN" altLang="en-US" dirty="0"/>
              <a:t>一、公开交流</a:t>
            </a:r>
          </a:p>
          <a:p>
            <a:pPr marL="0" indent="0">
              <a:buNone/>
            </a:pPr>
            <a:r>
              <a:rPr lang="zh-CN" altLang="en-US" dirty="0"/>
              <a:t>你的园长是否</a:t>
            </a:r>
            <a:r>
              <a:rPr lang="en-US" altLang="zh-CN" dirty="0"/>
              <a:t>……</a:t>
            </a:r>
          </a:p>
          <a:p>
            <a:pPr marL="0" indent="0">
              <a:buNone/>
            </a:pPr>
            <a:r>
              <a:rPr lang="en-US" altLang="zh-CN" dirty="0"/>
              <a:t>—</a:t>
            </a:r>
            <a:r>
              <a:rPr lang="zh-CN" altLang="en-US" dirty="0"/>
              <a:t>鼓励质疑和讨论问题？</a:t>
            </a:r>
          </a:p>
          <a:p>
            <a:pPr marL="0" indent="0">
              <a:buNone/>
            </a:pPr>
            <a:r>
              <a:rPr lang="en-US" altLang="zh-CN" dirty="0"/>
              <a:t>—</a:t>
            </a:r>
            <a:r>
              <a:rPr lang="zh-CN" altLang="en-US" dirty="0"/>
              <a:t>允许员工表达感受？</a:t>
            </a:r>
          </a:p>
          <a:p>
            <a:pPr marL="0" indent="0">
              <a:buNone/>
            </a:pPr>
            <a:r>
              <a:rPr lang="en-US" altLang="zh-CN" dirty="0"/>
              <a:t>—</a:t>
            </a:r>
            <a:r>
              <a:rPr lang="zh-CN" altLang="en-US" dirty="0"/>
              <a:t>在员工之间营造团体氛围？</a:t>
            </a:r>
          </a:p>
        </p:txBody>
      </p:sp>
    </p:spTree>
    <p:extLst>
      <p:ext uri="{BB962C8B-B14F-4D97-AF65-F5344CB8AC3E}">
        <p14:creationId xmlns:p14="http://schemas.microsoft.com/office/powerpoint/2010/main" val="4050863576"/>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AB43A7-CFD4-0FD2-4BD6-C6A6DE750DDF}"/>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EAA7F7D9-5DA5-B425-677A-1229BBD37964}"/>
              </a:ext>
            </a:extLst>
          </p:cNvPr>
          <p:cNvSpPr>
            <a:spLocks noGrp="1"/>
          </p:cNvSpPr>
          <p:nvPr>
            <p:ph type="title"/>
          </p:nvPr>
        </p:nvSpPr>
        <p:spPr/>
        <p:txBody>
          <a:bodyPr/>
          <a:lstStyle/>
          <a:p>
            <a:r>
              <a:rPr lang="zh-CN" altLang="en-US" dirty="0"/>
              <a:t>第三节  园长职责和幼儿园领导工作</a:t>
            </a:r>
          </a:p>
        </p:txBody>
      </p:sp>
      <p:sp>
        <p:nvSpPr>
          <p:cNvPr id="3" name="内容占位符 2">
            <a:extLst>
              <a:ext uri="{FF2B5EF4-FFF2-40B4-BE49-F238E27FC236}">
                <a16:creationId xmlns:a16="http://schemas.microsoft.com/office/drawing/2014/main" id="{0B6097D1-0D9C-4C51-27C0-864B875ADD05}"/>
              </a:ext>
            </a:extLst>
          </p:cNvPr>
          <p:cNvSpPr>
            <a:spLocks noGrp="1"/>
          </p:cNvSpPr>
          <p:nvPr>
            <p:ph idx="1"/>
          </p:nvPr>
        </p:nvSpPr>
        <p:spPr/>
        <p:txBody>
          <a:bodyPr>
            <a:normAutofit/>
          </a:bodyPr>
          <a:lstStyle/>
          <a:p>
            <a:pPr marL="0" indent="0">
              <a:buNone/>
            </a:pPr>
            <a:r>
              <a:rPr lang="en-US" altLang="zh-CN" dirty="0"/>
              <a:t>—</a:t>
            </a:r>
            <a:r>
              <a:rPr lang="zh-CN" altLang="en-US" dirty="0"/>
              <a:t>征求改善工作条件的意见？</a:t>
            </a:r>
          </a:p>
          <a:p>
            <a:pPr marL="0" indent="0">
              <a:buNone/>
            </a:pPr>
            <a:r>
              <a:rPr lang="zh-CN" altLang="en-US" dirty="0"/>
              <a:t>二、专业发展</a:t>
            </a:r>
          </a:p>
          <a:p>
            <a:pPr marL="0" indent="0">
              <a:buNone/>
            </a:pPr>
            <a:r>
              <a:rPr lang="zh-CN" altLang="en-US" dirty="0"/>
              <a:t>园长是否鼓励你</a:t>
            </a:r>
            <a:r>
              <a:rPr lang="en-US" altLang="zh-CN" dirty="0"/>
              <a:t>……</a:t>
            </a:r>
          </a:p>
          <a:p>
            <a:pPr marL="0" indent="0">
              <a:buNone/>
            </a:pPr>
            <a:r>
              <a:rPr lang="en-US" altLang="zh-CN" dirty="0"/>
              <a:t>—</a:t>
            </a:r>
            <a:r>
              <a:rPr lang="zh-CN" altLang="en-US" dirty="0"/>
              <a:t>参加讲习班学习新技能？</a:t>
            </a:r>
          </a:p>
          <a:p>
            <a:pPr marL="0" indent="0">
              <a:buNone/>
            </a:pPr>
            <a:r>
              <a:rPr lang="en-US" altLang="zh-CN" dirty="0"/>
              <a:t>—</a:t>
            </a:r>
            <a:r>
              <a:rPr lang="zh-CN" altLang="en-US" dirty="0"/>
              <a:t>与其他员工共享资源？</a:t>
            </a:r>
          </a:p>
        </p:txBody>
      </p:sp>
    </p:spTree>
    <p:extLst>
      <p:ext uri="{BB962C8B-B14F-4D97-AF65-F5344CB8AC3E}">
        <p14:creationId xmlns:p14="http://schemas.microsoft.com/office/powerpoint/2010/main" val="3748415549"/>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9CB114-2E05-E1DC-4121-E90CB7BA89C5}"/>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2512FB68-D222-7BC0-9709-0A6D08342333}"/>
              </a:ext>
            </a:extLst>
          </p:cNvPr>
          <p:cNvSpPr>
            <a:spLocks noGrp="1"/>
          </p:cNvSpPr>
          <p:nvPr>
            <p:ph type="title"/>
          </p:nvPr>
        </p:nvSpPr>
        <p:spPr/>
        <p:txBody>
          <a:bodyPr/>
          <a:lstStyle/>
          <a:p>
            <a:r>
              <a:rPr lang="zh-CN" altLang="en-US" dirty="0"/>
              <a:t>第三节  园长职责和幼儿园领导工作</a:t>
            </a:r>
          </a:p>
        </p:txBody>
      </p:sp>
      <p:sp>
        <p:nvSpPr>
          <p:cNvPr id="3" name="内容占位符 2">
            <a:extLst>
              <a:ext uri="{FF2B5EF4-FFF2-40B4-BE49-F238E27FC236}">
                <a16:creationId xmlns:a16="http://schemas.microsoft.com/office/drawing/2014/main" id="{33A07258-E8F4-E1F1-4C71-696236524BE2}"/>
              </a:ext>
            </a:extLst>
          </p:cNvPr>
          <p:cNvSpPr>
            <a:spLocks noGrp="1"/>
          </p:cNvSpPr>
          <p:nvPr>
            <p:ph idx="1"/>
          </p:nvPr>
        </p:nvSpPr>
        <p:spPr/>
        <p:txBody>
          <a:bodyPr>
            <a:normAutofit/>
          </a:bodyPr>
          <a:lstStyle/>
          <a:p>
            <a:pPr marL="0" indent="0">
              <a:buNone/>
            </a:pPr>
            <a:r>
              <a:rPr lang="en-US" altLang="zh-CN" dirty="0"/>
              <a:t>—</a:t>
            </a:r>
            <a:r>
              <a:rPr lang="zh-CN" altLang="en-US" dirty="0"/>
              <a:t>观摩其他活动室？</a:t>
            </a:r>
          </a:p>
          <a:p>
            <a:pPr marL="0" indent="0">
              <a:buNone/>
            </a:pPr>
            <a:r>
              <a:rPr lang="en-US" altLang="zh-CN" dirty="0"/>
              <a:t>—</a:t>
            </a:r>
            <a:r>
              <a:rPr lang="zh-CN" altLang="en-US" dirty="0"/>
              <a:t>参加大学课程并对学费予以报销？</a:t>
            </a:r>
          </a:p>
          <a:p>
            <a:pPr marL="0" indent="0">
              <a:buNone/>
            </a:pPr>
            <a:r>
              <a:rPr lang="en-US" altLang="zh-CN" dirty="0"/>
              <a:t>—</a:t>
            </a:r>
            <a:r>
              <a:rPr lang="zh-CN" altLang="en-US" dirty="0"/>
              <a:t>阅读专业期刊和书籍？</a:t>
            </a:r>
          </a:p>
        </p:txBody>
      </p:sp>
    </p:spTree>
    <p:extLst>
      <p:ext uri="{BB962C8B-B14F-4D97-AF65-F5344CB8AC3E}">
        <p14:creationId xmlns:p14="http://schemas.microsoft.com/office/powerpoint/2010/main" val="3354427011"/>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17102F-44B6-8C74-6827-5BC5D0161D75}"/>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FDD43A0F-8E94-2A94-B881-C1C89CAE4ACD}"/>
              </a:ext>
            </a:extLst>
          </p:cNvPr>
          <p:cNvSpPr>
            <a:spLocks noGrp="1"/>
          </p:cNvSpPr>
          <p:nvPr>
            <p:ph type="title"/>
          </p:nvPr>
        </p:nvSpPr>
        <p:spPr/>
        <p:txBody>
          <a:bodyPr/>
          <a:lstStyle/>
          <a:p>
            <a:r>
              <a:rPr lang="zh-CN" altLang="en-US" dirty="0"/>
              <a:t>第三节  园长职责和幼儿园领导工作</a:t>
            </a:r>
          </a:p>
        </p:txBody>
      </p:sp>
      <p:sp>
        <p:nvSpPr>
          <p:cNvPr id="3" name="内容占位符 2">
            <a:extLst>
              <a:ext uri="{FF2B5EF4-FFF2-40B4-BE49-F238E27FC236}">
                <a16:creationId xmlns:a16="http://schemas.microsoft.com/office/drawing/2014/main" id="{43542CB4-8B7C-3623-2EA5-DE9A0B2B147F}"/>
              </a:ext>
            </a:extLst>
          </p:cNvPr>
          <p:cNvSpPr>
            <a:spLocks noGrp="1"/>
          </p:cNvSpPr>
          <p:nvPr>
            <p:ph idx="1"/>
          </p:nvPr>
        </p:nvSpPr>
        <p:spPr/>
        <p:txBody>
          <a:bodyPr>
            <a:normAutofit/>
          </a:bodyPr>
          <a:lstStyle/>
          <a:p>
            <a:pPr marL="0" indent="0">
              <a:buNone/>
            </a:pPr>
            <a:r>
              <a:rPr lang="zh-CN" altLang="en-US" dirty="0"/>
              <a:t>三、领导特征</a:t>
            </a:r>
          </a:p>
          <a:p>
            <a:pPr marL="0" indent="0">
              <a:buNone/>
            </a:pPr>
            <a:r>
              <a:rPr lang="zh-CN" altLang="en-US" dirty="0"/>
              <a:t>哪些特征适合于你的园长？</a:t>
            </a:r>
          </a:p>
          <a:p>
            <a:pPr marL="0" indent="0">
              <a:buNone/>
            </a:pPr>
            <a:r>
              <a:rPr lang="en-US" altLang="zh-CN" dirty="0"/>
              <a:t>—</a:t>
            </a:r>
            <a:r>
              <a:rPr lang="zh-CN" altLang="en-US" dirty="0"/>
              <a:t>支持性的</a:t>
            </a:r>
          </a:p>
          <a:p>
            <a:pPr marL="0" indent="0">
              <a:buNone/>
            </a:pPr>
            <a:r>
              <a:rPr lang="en-US" altLang="zh-CN" dirty="0"/>
              <a:t>—</a:t>
            </a:r>
            <a:r>
              <a:rPr lang="zh-CN" altLang="en-US" dirty="0"/>
              <a:t>经常给予反馈</a:t>
            </a:r>
          </a:p>
          <a:p>
            <a:pPr marL="0" indent="0">
              <a:buNone/>
            </a:pPr>
            <a:r>
              <a:rPr lang="en-US" altLang="zh-CN" dirty="0"/>
              <a:t>—</a:t>
            </a:r>
            <a:r>
              <a:rPr lang="zh-CN" altLang="en-US" dirty="0"/>
              <a:t>常常批评</a:t>
            </a:r>
          </a:p>
        </p:txBody>
      </p:sp>
    </p:spTree>
    <p:extLst>
      <p:ext uri="{BB962C8B-B14F-4D97-AF65-F5344CB8AC3E}">
        <p14:creationId xmlns:p14="http://schemas.microsoft.com/office/powerpoint/2010/main" val="1192942964"/>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30F9E2-8413-E302-4F6E-A11150A9C3E6}"/>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16416F0E-2472-D14B-D2A1-ED0708065720}"/>
              </a:ext>
            </a:extLst>
          </p:cNvPr>
          <p:cNvSpPr>
            <a:spLocks noGrp="1"/>
          </p:cNvSpPr>
          <p:nvPr>
            <p:ph type="title"/>
          </p:nvPr>
        </p:nvSpPr>
        <p:spPr/>
        <p:txBody>
          <a:bodyPr/>
          <a:lstStyle/>
          <a:p>
            <a:r>
              <a:rPr lang="zh-CN" altLang="en-US" dirty="0"/>
              <a:t>第三节  园长职责和幼儿园领导工作</a:t>
            </a:r>
          </a:p>
        </p:txBody>
      </p:sp>
      <p:sp>
        <p:nvSpPr>
          <p:cNvPr id="3" name="内容占位符 2">
            <a:extLst>
              <a:ext uri="{FF2B5EF4-FFF2-40B4-BE49-F238E27FC236}">
                <a16:creationId xmlns:a16="http://schemas.microsoft.com/office/drawing/2014/main" id="{6CEAFE32-7F6E-B069-ADAA-4921CEC6CD50}"/>
              </a:ext>
            </a:extLst>
          </p:cNvPr>
          <p:cNvSpPr>
            <a:spLocks noGrp="1"/>
          </p:cNvSpPr>
          <p:nvPr>
            <p:ph idx="1"/>
          </p:nvPr>
        </p:nvSpPr>
        <p:spPr/>
        <p:txBody>
          <a:bodyPr>
            <a:normAutofit/>
          </a:bodyPr>
          <a:lstStyle/>
          <a:p>
            <a:pPr marL="0" indent="0">
              <a:buNone/>
            </a:pPr>
            <a:r>
              <a:rPr lang="en-US" altLang="zh-CN" dirty="0"/>
              <a:t>—</a:t>
            </a:r>
            <a:r>
              <a:rPr lang="zh-CN" altLang="en-US" dirty="0"/>
              <a:t>愿意与他人分享信息</a:t>
            </a:r>
          </a:p>
          <a:p>
            <a:pPr marL="0" indent="0">
              <a:buNone/>
            </a:pPr>
            <a:r>
              <a:rPr lang="en-US" altLang="zh-CN" dirty="0"/>
              <a:t>—</a:t>
            </a:r>
            <a:r>
              <a:rPr lang="zh-CN" altLang="en-US" dirty="0"/>
              <a:t>很少参观活动室</a:t>
            </a:r>
          </a:p>
          <a:p>
            <a:pPr marL="0" indent="0">
              <a:buNone/>
            </a:pPr>
            <a:r>
              <a:rPr lang="en-US" altLang="zh-CN" dirty="0"/>
              <a:t>—</a:t>
            </a:r>
            <a:r>
              <a:rPr lang="zh-CN" altLang="en-US" dirty="0"/>
              <a:t>公正的评价员工</a:t>
            </a:r>
          </a:p>
          <a:p>
            <a:pPr marL="0" indent="0">
              <a:buNone/>
            </a:pPr>
            <a:r>
              <a:rPr lang="en-US" altLang="zh-CN" dirty="0"/>
              <a:t>—</a:t>
            </a:r>
            <a:r>
              <a:rPr lang="zh-CN" altLang="en-US" dirty="0"/>
              <a:t>在需要时可以获得他的帮助</a:t>
            </a:r>
          </a:p>
        </p:txBody>
      </p:sp>
    </p:spTree>
    <p:extLst>
      <p:ext uri="{BB962C8B-B14F-4D97-AF65-F5344CB8AC3E}">
        <p14:creationId xmlns:p14="http://schemas.microsoft.com/office/powerpoint/2010/main" val="2533324018"/>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A4725E-3979-80DD-9D96-632300B7C9DE}"/>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086CDD42-A787-3734-D753-01343BA7924A}"/>
              </a:ext>
            </a:extLst>
          </p:cNvPr>
          <p:cNvSpPr>
            <a:spLocks noGrp="1"/>
          </p:cNvSpPr>
          <p:nvPr>
            <p:ph type="title"/>
          </p:nvPr>
        </p:nvSpPr>
        <p:spPr/>
        <p:txBody>
          <a:bodyPr/>
          <a:lstStyle/>
          <a:p>
            <a:r>
              <a:rPr lang="zh-CN" altLang="en-US" dirty="0"/>
              <a:t>第三节  园长职责和幼儿园领导工作</a:t>
            </a:r>
          </a:p>
        </p:txBody>
      </p:sp>
      <p:sp>
        <p:nvSpPr>
          <p:cNvPr id="3" name="内容占位符 2">
            <a:extLst>
              <a:ext uri="{FF2B5EF4-FFF2-40B4-BE49-F238E27FC236}">
                <a16:creationId xmlns:a16="http://schemas.microsoft.com/office/drawing/2014/main" id="{66BC6E74-EADB-AD6F-0901-3CCE44440DB4}"/>
              </a:ext>
            </a:extLst>
          </p:cNvPr>
          <p:cNvSpPr>
            <a:spLocks noGrp="1"/>
          </p:cNvSpPr>
          <p:nvPr>
            <p:ph idx="1"/>
          </p:nvPr>
        </p:nvSpPr>
        <p:spPr/>
        <p:txBody>
          <a:bodyPr>
            <a:normAutofit/>
          </a:bodyPr>
          <a:lstStyle/>
          <a:p>
            <a:pPr marL="0" indent="0">
              <a:buNone/>
            </a:pPr>
            <a:r>
              <a:rPr lang="zh-CN" altLang="en-US" dirty="0"/>
              <a:t>以下是从幼儿园目标的达成或领导目标的达成来评价园长的工作</a:t>
            </a:r>
          </a:p>
          <a:p>
            <a:pPr marL="0" indent="0">
              <a:buNone/>
            </a:pPr>
            <a:r>
              <a:rPr lang="zh-CN" altLang="en-US" dirty="0"/>
              <a:t>    幼儿园目标的达成</a:t>
            </a:r>
          </a:p>
          <a:p>
            <a:pPr marL="0" indent="0">
              <a:buNone/>
            </a:pPr>
            <a:r>
              <a:rPr lang="zh-CN" altLang="en-US" dirty="0"/>
              <a:t>请圈出下列合适的表述。</a:t>
            </a:r>
          </a:p>
        </p:txBody>
      </p:sp>
    </p:spTree>
    <p:extLst>
      <p:ext uri="{BB962C8B-B14F-4D97-AF65-F5344CB8AC3E}">
        <p14:creationId xmlns:p14="http://schemas.microsoft.com/office/powerpoint/2010/main" val="33729738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911FC2-322C-89AE-707A-6C33951DEF4A}"/>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B87CE59C-20A1-321C-D4A9-843441FDA3D9}"/>
              </a:ext>
            </a:extLst>
          </p:cNvPr>
          <p:cNvSpPr>
            <a:spLocks noGrp="1"/>
          </p:cNvSpPr>
          <p:nvPr>
            <p:ph type="title"/>
          </p:nvPr>
        </p:nvSpPr>
        <p:spPr/>
        <p:txBody>
          <a:bodyPr/>
          <a:lstStyle/>
          <a:p>
            <a:r>
              <a:rPr lang="zh-CN" altLang="en-US" dirty="0"/>
              <a:t>内容提要</a:t>
            </a:r>
          </a:p>
        </p:txBody>
      </p:sp>
      <p:sp>
        <p:nvSpPr>
          <p:cNvPr id="3" name="内容占位符 2">
            <a:extLst>
              <a:ext uri="{FF2B5EF4-FFF2-40B4-BE49-F238E27FC236}">
                <a16:creationId xmlns:a16="http://schemas.microsoft.com/office/drawing/2014/main" id="{E40747F5-FE5D-2913-D687-FE8F1A35524A}"/>
              </a:ext>
            </a:extLst>
          </p:cNvPr>
          <p:cNvSpPr>
            <a:spLocks noGrp="1"/>
          </p:cNvSpPr>
          <p:nvPr>
            <p:ph idx="1"/>
          </p:nvPr>
        </p:nvSpPr>
        <p:spPr/>
        <p:txBody>
          <a:bodyPr>
            <a:normAutofit/>
          </a:bodyPr>
          <a:lstStyle/>
          <a:p>
            <a:pPr marL="0" indent="0">
              <a:buNone/>
            </a:pPr>
            <a:r>
              <a:rPr lang="zh-CN" altLang="en-US" dirty="0"/>
              <a:t>领导是通过组织他人的行动，去实现组织的目标。幼儿园的领导者即园长是管理的主体，在管理过程中处于主导地位。园长领导职能的发挥，主要体现在能否调动教职工的积极性上。</a:t>
            </a:r>
          </a:p>
        </p:txBody>
      </p:sp>
    </p:spTree>
    <p:extLst>
      <p:ext uri="{BB962C8B-B14F-4D97-AF65-F5344CB8AC3E}">
        <p14:creationId xmlns:p14="http://schemas.microsoft.com/office/powerpoint/2010/main" val="18711064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A3F61C-915D-813C-7F19-076C29BA5DAE}"/>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E35E7C89-7924-94BE-F048-A3CE5A23837C}"/>
              </a:ext>
            </a:extLst>
          </p:cNvPr>
          <p:cNvSpPr>
            <a:spLocks noGrp="1"/>
          </p:cNvSpPr>
          <p:nvPr>
            <p:ph type="title"/>
          </p:nvPr>
        </p:nvSpPr>
        <p:spPr/>
        <p:txBody>
          <a:bodyPr/>
          <a:lstStyle/>
          <a:p>
            <a:r>
              <a:rPr lang="zh-CN" altLang="en-US" dirty="0"/>
              <a:t>第一节  园长</a:t>
            </a:r>
            <a:r>
              <a:rPr lang="en-US" altLang="zh-CN" dirty="0"/>
              <a:t>——</a:t>
            </a:r>
            <a:r>
              <a:rPr lang="zh-CN" altLang="en-US" dirty="0"/>
              <a:t>幼儿园的领导者</a:t>
            </a:r>
          </a:p>
        </p:txBody>
      </p:sp>
      <p:sp>
        <p:nvSpPr>
          <p:cNvPr id="3" name="内容占位符 2">
            <a:extLst>
              <a:ext uri="{FF2B5EF4-FFF2-40B4-BE49-F238E27FC236}">
                <a16:creationId xmlns:a16="http://schemas.microsoft.com/office/drawing/2014/main" id="{7864CD13-D3FA-03AE-573C-240B33BB7149}"/>
              </a:ext>
            </a:extLst>
          </p:cNvPr>
          <p:cNvSpPr>
            <a:spLocks noGrp="1"/>
          </p:cNvSpPr>
          <p:nvPr>
            <p:ph idx="1"/>
          </p:nvPr>
        </p:nvSpPr>
        <p:spPr/>
        <p:txBody>
          <a:bodyPr>
            <a:normAutofit/>
          </a:bodyPr>
          <a:lstStyle/>
          <a:p>
            <a:pPr marL="0" indent="0">
              <a:buNone/>
            </a:pPr>
            <a:r>
              <a:rPr lang="zh-CN" altLang="en-US" dirty="0"/>
              <a:t>从我国幼儿园的情况看，一个幼儿园少则十几名教职工，多则几十人、上百人，这些人员及若干个岗位需要园长来协调、指挥和控制，否则，幼儿园保教工作就无法顺利进行。由于地位、职责、知识、经验、能力等因素，决定了园长在幼儿园中扮演着主角。</a:t>
            </a:r>
          </a:p>
        </p:txBody>
      </p:sp>
    </p:spTree>
    <p:extLst>
      <p:ext uri="{BB962C8B-B14F-4D97-AF65-F5344CB8AC3E}">
        <p14:creationId xmlns:p14="http://schemas.microsoft.com/office/powerpoint/2010/main" val="3102351327"/>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9EA48D-AC87-517F-98EB-76EB65C020B0}"/>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8AAB138B-EDFE-CE75-AE4F-D9131EECBF62}"/>
              </a:ext>
            </a:extLst>
          </p:cNvPr>
          <p:cNvSpPr>
            <a:spLocks noGrp="1"/>
          </p:cNvSpPr>
          <p:nvPr>
            <p:ph type="title"/>
          </p:nvPr>
        </p:nvSpPr>
        <p:spPr/>
        <p:txBody>
          <a:bodyPr/>
          <a:lstStyle/>
          <a:p>
            <a:r>
              <a:rPr lang="zh-CN" altLang="en-US" dirty="0"/>
              <a:t>第三节  园长职责和幼儿园领导工作</a:t>
            </a:r>
          </a:p>
        </p:txBody>
      </p:sp>
      <p:sp>
        <p:nvSpPr>
          <p:cNvPr id="3" name="内容占位符 2">
            <a:extLst>
              <a:ext uri="{FF2B5EF4-FFF2-40B4-BE49-F238E27FC236}">
                <a16:creationId xmlns:a16="http://schemas.microsoft.com/office/drawing/2014/main" id="{51EEB179-B653-42F2-B709-843E91246051}"/>
              </a:ext>
            </a:extLst>
          </p:cNvPr>
          <p:cNvSpPr>
            <a:spLocks noGrp="1"/>
          </p:cNvSpPr>
          <p:nvPr>
            <p:ph idx="1"/>
          </p:nvPr>
        </p:nvSpPr>
        <p:spPr/>
        <p:txBody>
          <a:bodyPr>
            <a:normAutofit/>
          </a:bodyPr>
          <a:lstStyle/>
          <a:p>
            <a:pPr marL="0" indent="0">
              <a:buNone/>
            </a:pPr>
            <a:r>
              <a:rPr lang="zh-CN" altLang="en-US" dirty="0"/>
              <a:t>园长：</a:t>
            </a:r>
          </a:p>
          <a:p>
            <a:pPr marL="0" indent="0">
              <a:buNone/>
            </a:pPr>
            <a:r>
              <a:rPr lang="en-US" altLang="zh-CN" dirty="0"/>
              <a:t>1</a:t>
            </a:r>
            <a:r>
              <a:rPr lang="zh-CN" altLang="en-US" dirty="0"/>
              <a:t>．至少保持</a:t>
            </a:r>
            <a:r>
              <a:rPr lang="en-US" altLang="zh-CN" dirty="0"/>
              <a:t>80%</a:t>
            </a:r>
            <a:r>
              <a:rPr lang="zh-CN" altLang="en-US" dirty="0"/>
              <a:t>的全日制注册率。</a:t>
            </a:r>
          </a:p>
          <a:p>
            <a:pPr marL="0" indent="0">
              <a:buNone/>
            </a:pPr>
            <a:r>
              <a:rPr lang="zh-CN" altLang="en-US" dirty="0"/>
              <a:t>很少                  经常                   一直</a:t>
            </a:r>
          </a:p>
          <a:p>
            <a:pPr marL="0" indent="0">
              <a:buNone/>
            </a:pPr>
            <a:r>
              <a:rPr lang="en-US" altLang="zh-CN" dirty="0"/>
              <a:t>2</a:t>
            </a:r>
            <a:r>
              <a:rPr lang="zh-CN" altLang="en-US" dirty="0"/>
              <a:t>．安排常规安全检查以保证幼儿的安全。</a:t>
            </a:r>
          </a:p>
          <a:p>
            <a:pPr marL="0" indent="0">
              <a:buNone/>
            </a:pPr>
            <a:r>
              <a:rPr lang="zh-CN" altLang="en-US" dirty="0"/>
              <a:t>很少                  经常                   一直</a:t>
            </a:r>
          </a:p>
        </p:txBody>
      </p:sp>
    </p:spTree>
    <p:extLst>
      <p:ext uri="{BB962C8B-B14F-4D97-AF65-F5344CB8AC3E}">
        <p14:creationId xmlns:p14="http://schemas.microsoft.com/office/powerpoint/2010/main" val="1767984926"/>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6929CF-E466-9EA5-D39E-BECF03DB92BB}"/>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6E156E1E-7754-9AAB-A68F-1F5EC14257CB}"/>
              </a:ext>
            </a:extLst>
          </p:cNvPr>
          <p:cNvSpPr>
            <a:spLocks noGrp="1"/>
          </p:cNvSpPr>
          <p:nvPr>
            <p:ph type="title"/>
          </p:nvPr>
        </p:nvSpPr>
        <p:spPr/>
        <p:txBody>
          <a:bodyPr/>
          <a:lstStyle/>
          <a:p>
            <a:r>
              <a:rPr lang="zh-CN" altLang="en-US" dirty="0"/>
              <a:t>第三节  园长职责和幼儿园领导工作</a:t>
            </a:r>
          </a:p>
        </p:txBody>
      </p:sp>
      <p:sp>
        <p:nvSpPr>
          <p:cNvPr id="3" name="内容占位符 2">
            <a:extLst>
              <a:ext uri="{FF2B5EF4-FFF2-40B4-BE49-F238E27FC236}">
                <a16:creationId xmlns:a16="http://schemas.microsoft.com/office/drawing/2014/main" id="{A2AE6A2B-9D84-8AD1-AFB1-3385D76946DC}"/>
              </a:ext>
            </a:extLst>
          </p:cNvPr>
          <p:cNvSpPr>
            <a:spLocks noGrp="1"/>
          </p:cNvSpPr>
          <p:nvPr>
            <p:ph idx="1"/>
          </p:nvPr>
        </p:nvSpPr>
        <p:spPr/>
        <p:txBody>
          <a:bodyPr>
            <a:normAutofit lnSpcReduction="10000"/>
          </a:bodyPr>
          <a:lstStyle/>
          <a:p>
            <a:pPr marL="0" indent="0">
              <a:buNone/>
            </a:pPr>
            <a:r>
              <a:rPr lang="en-US" altLang="zh-CN" dirty="0"/>
              <a:t>3</a:t>
            </a:r>
            <a:r>
              <a:rPr lang="zh-CN" altLang="en-US" dirty="0"/>
              <a:t>．与颁布许可证的机构共同工作以便遵守规章。</a:t>
            </a:r>
          </a:p>
          <a:p>
            <a:pPr marL="0" indent="0">
              <a:buNone/>
            </a:pPr>
            <a:r>
              <a:rPr lang="zh-CN" altLang="en-US" dirty="0"/>
              <a:t>很少                  经常                   一直</a:t>
            </a:r>
          </a:p>
          <a:p>
            <a:pPr marL="0" indent="0">
              <a:buNone/>
            </a:pPr>
            <a:r>
              <a:rPr lang="en-US" altLang="zh-CN" dirty="0"/>
              <a:t>4</a:t>
            </a:r>
            <a:r>
              <a:rPr lang="zh-CN" altLang="en-US" dirty="0"/>
              <a:t>．计划并履行员工培训项目以提高活动质量。</a:t>
            </a:r>
          </a:p>
          <a:p>
            <a:pPr marL="0" indent="0">
              <a:buNone/>
            </a:pPr>
            <a:r>
              <a:rPr lang="zh-CN" altLang="en-US" dirty="0"/>
              <a:t>很少                经常                    一直</a:t>
            </a:r>
          </a:p>
          <a:p>
            <a:pPr marL="0" indent="0">
              <a:buNone/>
            </a:pPr>
            <a:r>
              <a:rPr lang="en-US" altLang="zh-CN" dirty="0"/>
              <a:t>5</a:t>
            </a:r>
            <a:r>
              <a:rPr lang="zh-CN" altLang="en-US" dirty="0"/>
              <a:t>．通过向社区组织介绍幼儿园的理念来宣传幼儿园。</a:t>
            </a:r>
          </a:p>
          <a:p>
            <a:pPr marL="0" indent="0">
              <a:buNone/>
            </a:pPr>
            <a:r>
              <a:rPr lang="zh-CN" altLang="en-US" dirty="0"/>
              <a:t>很少                经常                    一直</a:t>
            </a:r>
          </a:p>
        </p:txBody>
      </p:sp>
    </p:spTree>
    <p:extLst>
      <p:ext uri="{BB962C8B-B14F-4D97-AF65-F5344CB8AC3E}">
        <p14:creationId xmlns:p14="http://schemas.microsoft.com/office/powerpoint/2010/main" val="1210090164"/>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368ABE-C2BE-3B28-CBFF-8AD17D8912B1}"/>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01DA3A95-F4C1-EED8-6F88-37DA46FD24E5}"/>
              </a:ext>
            </a:extLst>
          </p:cNvPr>
          <p:cNvSpPr>
            <a:spLocks noGrp="1"/>
          </p:cNvSpPr>
          <p:nvPr>
            <p:ph type="title"/>
          </p:nvPr>
        </p:nvSpPr>
        <p:spPr/>
        <p:txBody>
          <a:bodyPr/>
          <a:lstStyle/>
          <a:p>
            <a:r>
              <a:rPr lang="zh-CN" altLang="en-US" dirty="0"/>
              <a:t>第三节  园长职责和幼儿园领导工作</a:t>
            </a:r>
          </a:p>
        </p:txBody>
      </p:sp>
      <p:sp>
        <p:nvSpPr>
          <p:cNvPr id="3" name="内容占位符 2">
            <a:extLst>
              <a:ext uri="{FF2B5EF4-FFF2-40B4-BE49-F238E27FC236}">
                <a16:creationId xmlns:a16="http://schemas.microsoft.com/office/drawing/2014/main" id="{E9FB1BAC-AE81-A2B8-E834-DE687C69C3A2}"/>
              </a:ext>
            </a:extLst>
          </p:cNvPr>
          <p:cNvSpPr>
            <a:spLocks noGrp="1"/>
          </p:cNvSpPr>
          <p:nvPr>
            <p:ph idx="1"/>
          </p:nvPr>
        </p:nvSpPr>
        <p:spPr/>
        <p:txBody>
          <a:bodyPr>
            <a:normAutofit lnSpcReduction="10000"/>
          </a:bodyPr>
          <a:lstStyle/>
          <a:p>
            <a:pPr marL="0" indent="0">
              <a:buNone/>
            </a:pPr>
            <a:r>
              <a:rPr lang="zh-CN" altLang="en-US" dirty="0"/>
              <a:t>　　领导目标的达成</a:t>
            </a:r>
          </a:p>
          <a:p>
            <a:pPr marL="0" indent="0">
              <a:buNone/>
            </a:pPr>
            <a:r>
              <a:rPr lang="zh-CN" altLang="en-US" dirty="0"/>
              <a:t>　请圈出下列合适的表述程度。</a:t>
            </a:r>
          </a:p>
          <a:p>
            <a:pPr marL="0" indent="0">
              <a:buNone/>
            </a:pPr>
            <a:r>
              <a:rPr lang="zh-CN" altLang="en-US" dirty="0"/>
              <a:t>园长：</a:t>
            </a:r>
          </a:p>
          <a:p>
            <a:pPr marL="0" indent="0">
              <a:buNone/>
            </a:pPr>
            <a:r>
              <a:rPr lang="en-US" altLang="zh-CN" dirty="0"/>
              <a:t>1</a:t>
            </a:r>
            <a:r>
              <a:rPr lang="zh-CN" altLang="en-US" dirty="0"/>
              <a:t>．有效地与董事会成员、员工以及家长开展交流。</a:t>
            </a:r>
          </a:p>
          <a:p>
            <a:pPr marL="0" indent="0">
              <a:buNone/>
            </a:pPr>
            <a:r>
              <a:rPr lang="en-US" altLang="zh-CN" dirty="0"/>
              <a:t>1————2————3————4————5</a:t>
            </a:r>
          </a:p>
          <a:p>
            <a:pPr marL="0" indent="0">
              <a:buNone/>
            </a:pPr>
            <a:r>
              <a:rPr lang="zh-CN" altLang="en-US" dirty="0"/>
              <a:t>能力欠缺                     出色</a:t>
            </a:r>
          </a:p>
        </p:txBody>
      </p:sp>
    </p:spTree>
    <p:extLst>
      <p:ext uri="{BB962C8B-B14F-4D97-AF65-F5344CB8AC3E}">
        <p14:creationId xmlns:p14="http://schemas.microsoft.com/office/powerpoint/2010/main" val="1402125169"/>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016ECD-5E87-9B66-8DA6-4917336A5DD8}"/>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A8A2B796-1018-7714-DEA8-F6E3478C14FC}"/>
              </a:ext>
            </a:extLst>
          </p:cNvPr>
          <p:cNvSpPr>
            <a:spLocks noGrp="1"/>
          </p:cNvSpPr>
          <p:nvPr>
            <p:ph type="title"/>
          </p:nvPr>
        </p:nvSpPr>
        <p:spPr/>
        <p:txBody>
          <a:bodyPr/>
          <a:lstStyle/>
          <a:p>
            <a:r>
              <a:rPr lang="zh-CN" altLang="en-US" dirty="0"/>
              <a:t>第三节  园长职责和幼儿园领导工作</a:t>
            </a:r>
          </a:p>
        </p:txBody>
      </p:sp>
      <p:sp>
        <p:nvSpPr>
          <p:cNvPr id="3" name="内容占位符 2">
            <a:extLst>
              <a:ext uri="{FF2B5EF4-FFF2-40B4-BE49-F238E27FC236}">
                <a16:creationId xmlns:a16="http://schemas.microsoft.com/office/drawing/2014/main" id="{240B9C40-C78F-3497-CC36-2EFBE897D432}"/>
              </a:ext>
            </a:extLst>
          </p:cNvPr>
          <p:cNvSpPr>
            <a:spLocks noGrp="1"/>
          </p:cNvSpPr>
          <p:nvPr>
            <p:ph idx="1"/>
          </p:nvPr>
        </p:nvSpPr>
        <p:spPr/>
        <p:txBody>
          <a:bodyPr>
            <a:normAutofit lnSpcReduction="10000"/>
          </a:bodyPr>
          <a:lstStyle/>
          <a:p>
            <a:pPr marL="0" indent="0">
              <a:buNone/>
            </a:pPr>
            <a:r>
              <a:rPr lang="en-US" altLang="zh-CN" dirty="0"/>
              <a:t>2</a:t>
            </a:r>
            <a:r>
              <a:rPr lang="zh-CN" altLang="en-US" dirty="0"/>
              <a:t>．及时向董事会成员提供信息。</a:t>
            </a:r>
          </a:p>
          <a:p>
            <a:pPr marL="0" indent="0">
              <a:buNone/>
            </a:pPr>
            <a:r>
              <a:rPr lang="en-US" altLang="zh-CN" dirty="0"/>
              <a:t>1————2————3————4————5</a:t>
            </a:r>
          </a:p>
          <a:p>
            <a:pPr marL="0" indent="0">
              <a:buNone/>
            </a:pPr>
            <a:r>
              <a:rPr lang="zh-CN" altLang="en-US" dirty="0"/>
              <a:t>能力欠缺                   出色</a:t>
            </a:r>
            <a:endParaRPr lang="en-US" altLang="zh-CN" dirty="0"/>
          </a:p>
          <a:p>
            <a:pPr marL="0" indent="0">
              <a:buNone/>
            </a:pPr>
            <a:r>
              <a:rPr lang="en-US" altLang="zh-CN" dirty="0"/>
              <a:t>3</a:t>
            </a:r>
            <a:r>
              <a:rPr lang="zh-CN" altLang="en-US" dirty="0"/>
              <a:t>．被其他管理人员视为领导者和良师。</a:t>
            </a:r>
          </a:p>
          <a:p>
            <a:pPr marL="0" indent="0">
              <a:buNone/>
            </a:pPr>
            <a:r>
              <a:rPr lang="en-US" altLang="zh-CN" dirty="0"/>
              <a:t>1————2————3————4————5</a:t>
            </a:r>
          </a:p>
          <a:p>
            <a:pPr marL="0" indent="0">
              <a:buNone/>
            </a:pPr>
            <a:r>
              <a:rPr lang="zh-CN" altLang="en-US" dirty="0"/>
              <a:t>能力欠缺                    出色</a:t>
            </a:r>
          </a:p>
          <a:p>
            <a:pPr marL="0" indent="0">
              <a:buNone/>
            </a:pPr>
            <a:endParaRPr lang="zh-CN" altLang="en-US" dirty="0"/>
          </a:p>
        </p:txBody>
      </p:sp>
    </p:spTree>
    <p:extLst>
      <p:ext uri="{BB962C8B-B14F-4D97-AF65-F5344CB8AC3E}">
        <p14:creationId xmlns:p14="http://schemas.microsoft.com/office/powerpoint/2010/main" val="3461322382"/>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89D4DD-6C40-015E-BE41-CC0EDA288BE5}"/>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271FBE84-181E-D0D4-BBB2-E649F702103A}"/>
              </a:ext>
            </a:extLst>
          </p:cNvPr>
          <p:cNvSpPr>
            <a:spLocks noGrp="1"/>
          </p:cNvSpPr>
          <p:nvPr>
            <p:ph type="title"/>
          </p:nvPr>
        </p:nvSpPr>
        <p:spPr/>
        <p:txBody>
          <a:bodyPr/>
          <a:lstStyle/>
          <a:p>
            <a:r>
              <a:rPr lang="zh-CN" altLang="en-US" dirty="0"/>
              <a:t>第三节  园长职责和幼儿园领导工作</a:t>
            </a:r>
          </a:p>
        </p:txBody>
      </p:sp>
      <p:sp>
        <p:nvSpPr>
          <p:cNvPr id="3" name="内容占位符 2">
            <a:extLst>
              <a:ext uri="{FF2B5EF4-FFF2-40B4-BE49-F238E27FC236}">
                <a16:creationId xmlns:a16="http://schemas.microsoft.com/office/drawing/2014/main" id="{2BB00CCA-1F07-5F9B-3C7E-F9A19F485E7A}"/>
              </a:ext>
            </a:extLst>
          </p:cNvPr>
          <p:cNvSpPr>
            <a:spLocks noGrp="1"/>
          </p:cNvSpPr>
          <p:nvPr>
            <p:ph idx="1"/>
          </p:nvPr>
        </p:nvSpPr>
        <p:spPr/>
        <p:txBody>
          <a:bodyPr>
            <a:normAutofit lnSpcReduction="10000"/>
          </a:bodyPr>
          <a:lstStyle/>
          <a:p>
            <a:pPr marL="0" indent="0">
              <a:buNone/>
            </a:pPr>
            <a:r>
              <a:rPr lang="en-US" altLang="zh-CN" dirty="0"/>
              <a:t>4</a:t>
            </a:r>
            <a:r>
              <a:rPr lang="zh-CN" altLang="en-US" dirty="0"/>
              <a:t>．被家长认为博学并且可以提供支持。</a:t>
            </a:r>
          </a:p>
          <a:p>
            <a:pPr marL="0" indent="0">
              <a:buNone/>
            </a:pPr>
            <a:r>
              <a:rPr lang="en-US" altLang="zh-CN" dirty="0"/>
              <a:t>1————2————3————4————5</a:t>
            </a:r>
          </a:p>
          <a:p>
            <a:pPr marL="0" indent="0">
              <a:buNone/>
            </a:pPr>
            <a:r>
              <a:rPr lang="zh-CN" altLang="en-US" dirty="0"/>
              <a:t>能力欠缺                    出色</a:t>
            </a:r>
          </a:p>
          <a:p>
            <a:pPr marL="0" indent="0">
              <a:buNone/>
            </a:pPr>
            <a:r>
              <a:rPr lang="en-US" altLang="zh-CN" dirty="0"/>
              <a:t>5</a:t>
            </a:r>
            <a:r>
              <a:rPr lang="zh-CN" altLang="en-US" dirty="0"/>
              <a:t>．接受董事会的指导。</a:t>
            </a:r>
          </a:p>
          <a:p>
            <a:pPr marL="0" indent="0">
              <a:buNone/>
            </a:pPr>
            <a:r>
              <a:rPr lang="en-US" altLang="zh-CN" dirty="0"/>
              <a:t>1————2————3————4————5</a:t>
            </a:r>
          </a:p>
          <a:p>
            <a:pPr marL="0" indent="0">
              <a:buNone/>
            </a:pPr>
            <a:r>
              <a:rPr lang="zh-CN" altLang="en-US" dirty="0"/>
              <a:t>能力欠缺                    出色</a:t>
            </a:r>
          </a:p>
        </p:txBody>
      </p:sp>
    </p:spTree>
    <p:extLst>
      <p:ext uri="{BB962C8B-B14F-4D97-AF65-F5344CB8AC3E}">
        <p14:creationId xmlns:p14="http://schemas.microsoft.com/office/powerpoint/2010/main" val="1902086742"/>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78E787-FEC7-C25E-429D-EA0237A6858D}"/>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3B366851-0F9E-2E0A-E1A0-46D1FFF7A2B2}"/>
              </a:ext>
            </a:extLst>
          </p:cNvPr>
          <p:cNvSpPr>
            <a:spLocks noGrp="1"/>
          </p:cNvSpPr>
          <p:nvPr>
            <p:ph type="title"/>
          </p:nvPr>
        </p:nvSpPr>
        <p:spPr/>
        <p:txBody>
          <a:bodyPr/>
          <a:lstStyle/>
          <a:p>
            <a:r>
              <a:rPr lang="zh-CN" altLang="en-US" dirty="0"/>
              <a:t>第三节  园长职责和幼儿园领导工作</a:t>
            </a:r>
          </a:p>
        </p:txBody>
      </p:sp>
      <p:sp>
        <p:nvSpPr>
          <p:cNvPr id="3" name="内容占位符 2">
            <a:extLst>
              <a:ext uri="{FF2B5EF4-FFF2-40B4-BE49-F238E27FC236}">
                <a16:creationId xmlns:a16="http://schemas.microsoft.com/office/drawing/2014/main" id="{C7C5A533-A748-66CD-F504-DC188FE81074}"/>
              </a:ext>
            </a:extLst>
          </p:cNvPr>
          <p:cNvSpPr>
            <a:spLocks noGrp="1"/>
          </p:cNvSpPr>
          <p:nvPr>
            <p:ph idx="1"/>
          </p:nvPr>
        </p:nvSpPr>
        <p:spPr/>
        <p:txBody>
          <a:bodyPr>
            <a:normAutofit/>
          </a:bodyPr>
          <a:lstStyle/>
          <a:p>
            <a:pPr marL="0" indent="0">
              <a:buNone/>
            </a:pPr>
            <a:r>
              <a:rPr lang="zh-CN" altLang="en-US" dirty="0"/>
              <a:t>思考与练习</a:t>
            </a:r>
          </a:p>
          <a:p>
            <a:pPr marL="0" indent="0">
              <a:buNone/>
            </a:pPr>
            <a:r>
              <a:rPr lang="zh-CN" altLang="en-US" dirty="0"/>
              <a:t>    </a:t>
            </a:r>
            <a:r>
              <a:rPr lang="en-US" altLang="zh-CN" dirty="0"/>
              <a:t>1</a:t>
            </a:r>
            <a:r>
              <a:rPr lang="zh-CN" altLang="en-US" dirty="0"/>
              <a:t>．请说明园长在幼儿园工作中的角色和地位。</a:t>
            </a:r>
          </a:p>
          <a:p>
            <a:pPr marL="0" indent="0">
              <a:buNone/>
            </a:pPr>
            <a:r>
              <a:rPr lang="zh-CN" altLang="en-US" dirty="0"/>
              <a:t>    </a:t>
            </a:r>
            <a:r>
              <a:rPr lang="en-US" altLang="zh-CN" dirty="0"/>
              <a:t>2</a:t>
            </a:r>
            <a:r>
              <a:rPr lang="zh-CN" altLang="en-US" dirty="0"/>
              <a:t>．如何认识权力性影响力与非权力性影响力的关系？园长应如何建立领导威信？ </a:t>
            </a:r>
          </a:p>
          <a:p>
            <a:pPr marL="0" indent="0">
              <a:buNone/>
            </a:pPr>
            <a:r>
              <a:rPr lang="zh-CN" altLang="en-US" dirty="0"/>
              <a:t>    </a:t>
            </a:r>
          </a:p>
        </p:txBody>
      </p:sp>
    </p:spTree>
    <p:extLst>
      <p:ext uri="{BB962C8B-B14F-4D97-AF65-F5344CB8AC3E}">
        <p14:creationId xmlns:p14="http://schemas.microsoft.com/office/powerpoint/2010/main" val="4279370913"/>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6F52B2-DE04-D5D1-EE00-ABC96D25D0F3}"/>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0894F732-2FED-93C5-8926-0EEC59F3827C}"/>
              </a:ext>
            </a:extLst>
          </p:cNvPr>
          <p:cNvSpPr>
            <a:spLocks noGrp="1"/>
          </p:cNvSpPr>
          <p:nvPr>
            <p:ph type="title"/>
          </p:nvPr>
        </p:nvSpPr>
        <p:spPr/>
        <p:txBody>
          <a:bodyPr/>
          <a:lstStyle/>
          <a:p>
            <a:r>
              <a:rPr lang="zh-CN" altLang="en-US" dirty="0"/>
              <a:t>第三节  园长职责和幼儿园领导工作</a:t>
            </a:r>
          </a:p>
        </p:txBody>
      </p:sp>
      <p:sp>
        <p:nvSpPr>
          <p:cNvPr id="3" name="内容占位符 2">
            <a:extLst>
              <a:ext uri="{FF2B5EF4-FFF2-40B4-BE49-F238E27FC236}">
                <a16:creationId xmlns:a16="http://schemas.microsoft.com/office/drawing/2014/main" id="{640E2EDE-8962-0F4B-C2DC-B4B4F77BD3C9}"/>
              </a:ext>
            </a:extLst>
          </p:cNvPr>
          <p:cNvSpPr>
            <a:spLocks noGrp="1"/>
          </p:cNvSpPr>
          <p:nvPr>
            <p:ph idx="1"/>
          </p:nvPr>
        </p:nvSpPr>
        <p:spPr/>
        <p:txBody>
          <a:bodyPr>
            <a:normAutofit/>
          </a:bodyPr>
          <a:lstStyle/>
          <a:p>
            <a:pPr marL="0" indent="0">
              <a:buNone/>
            </a:pPr>
            <a:r>
              <a:rPr lang="en-US" altLang="zh-CN" dirty="0"/>
              <a:t>3</a:t>
            </a:r>
            <a:r>
              <a:rPr lang="zh-CN" altLang="en-US" dirty="0"/>
              <a:t>．园长应如何成为领导的内行？为什么说园长作为高层管理者的主要职责是“出主意”“用干部”两件事？</a:t>
            </a:r>
            <a:endParaRPr lang="en-US" altLang="zh-CN" dirty="0"/>
          </a:p>
          <a:p>
            <a:pPr marL="0" indent="0">
              <a:buNone/>
            </a:pPr>
            <a:r>
              <a:rPr lang="en-US" altLang="zh-CN" dirty="0"/>
              <a:t>4</a:t>
            </a:r>
            <a:r>
              <a:rPr lang="zh-CN" altLang="en-US" dirty="0"/>
              <a:t>．</a:t>
            </a:r>
            <a:r>
              <a:rPr lang="en-US" altLang="zh-CN" dirty="0"/>
              <a:t>《</a:t>
            </a:r>
            <a:r>
              <a:rPr lang="zh-CN" altLang="en-US" dirty="0"/>
              <a:t>幼儿园工作规程</a:t>
            </a:r>
            <a:r>
              <a:rPr lang="en-US" altLang="zh-CN" dirty="0"/>
              <a:t>》</a:t>
            </a:r>
            <a:r>
              <a:rPr lang="zh-CN" altLang="en-US" dirty="0"/>
              <a:t>对园长的主要职责作了怎样的规定？</a:t>
            </a:r>
          </a:p>
          <a:p>
            <a:pPr marL="0" indent="0">
              <a:buNone/>
            </a:pPr>
            <a:endParaRPr lang="zh-CN" altLang="en-US" dirty="0"/>
          </a:p>
        </p:txBody>
      </p:sp>
    </p:spTree>
    <p:extLst>
      <p:ext uri="{BB962C8B-B14F-4D97-AF65-F5344CB8AC3E}">
        <p14:creationId xmlns:p14="http://schemas.microsoft.com/office/powerpoint/2010/main" val="3820202242"/>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00DF1C-E858-DD62-0649-EF060EC3E6AB}"/>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E04570AC-3494-CEEF-0543-624C16CFBC40}"/>
              </a:ext>
            </a:extLst>
          </p:cNvPr>
          <p:cNvSpPr>
            <a:spLocks noGrp="1"/>
          </p:cNvSpPr>
          <p:nvPr>
            <p:ph type="title"/>
          </p:nvPr>
        </p:nvSpPr>
        <p:spPr/>
        <p:txBody>
          <a:bodyPr/>
          <a:lstStyle/>
          <a:p>
            <a:r>
              <a:rPr lang="zh-CN" altLang="en-US" dirty="0"/>
              <a:t>第三节  园长职责和幼儿园领导工作</a:t>
            </a:r>
          </a:p>
        </p:txBody>
      </p:sp>
      <p:sp>
        <p:nvSpPr>
          <p:cNvPr id="3" name="内容占位符 2">
            <a:extLst>
              <a:ext uri="{FF2B5EF4-FFF2-40B4-BE49-F238E27FC236}">
                <a16:creationId xmlns:a16="http://schemas.microsoft.com/office/drawing/2014/main" id="{2A4AE3C2-672B-C903-BC45-067874F67510}"/>
              </a:ext>
            </a:extLst>
          </p:cNvPr>
          <p:cNvSpPr>
            <a:spLocks noGrp="1"/>
          </p:cNvSpPr>
          <p:nvPr>
            <p:ph idx="1"/>
          </p:nvPr>
        </p:nvSpPr>
        <p:spPr/>
        <p:txBody>
          <a:bodyPr>
            <a:normAutofit/>
          </a:bodyPr>
          <a:lstStyle/>
          <a:p>
            <a:pPr marL="0" indent="0">
              <a:buNone/>
            </a:pPr>
            <a:r>
              <a:rPr lang="en-US" altLang="zh-CN" dirty="0"/>
              <a:t>5</a:t>
            </a:r>
            <a:r>
              <a:rPr lang="zh-CN" altLang="en-US" dirty="0"/>
              <a:t>．为什么要将“坚持正确教育思想的领导”作为园长的首要任务？</a:t>
            </a:r>
          </a:p>
          <a:p>
            <a:pPr marL="0" indent="0">
              <a:buNone/>
            </a:pPr>
            <a:r>
              <a:rPr lang="zh-CN" altLang="en-US" dirty="0"/>
              <a:t>    </a:t>
            </a:r>
            <a:r>
              <a:rPr lang="en-US" altLang="zh-CN" dirty="0"/>
              <a:t>6</a:t>
            </a:r>
            <a:r>
              <a:rPr lang="zh-CN" altLang="en-US" dirty="0"/>
              <a:t>．对一所幼儿园进行调查，了解园长一周工作时间的利用情况并做出分析。</a:t>
            </a:r>
          </a:p>
          <a:p>
            <a:pPr marL="0" indent="0">
              <a:buNone/>
            </a:pPr>
            <a:r>
              <a:rPr lang="en-US" altLang="zh-CN" dirty="0"/>
              <a:t>7</a:t>
            </a:r>
            <a:r>
              <a:rPr lang="zh-CN" altLang="en-US" dirty="0"/>
              <a:t>．拜访一所幼儿园的领导者，与之交流幼儿园管理的情况，分析园长对自我工作的评价。</a:t>
            </a:r>
          </a:p>
        </p:txBody>
      </p:sp>
    </p:spTree>
    <p:extLst>
      <p:ext uri="{BB962C8B-B14F-4D97-AF65-F5344CB8AC3E}">
        <p14:creationId xmlns:p14="http://schemas.microsoft.com/office/powerpoint/2010/main" val="2297851024"/>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95A4C8-18A9-5C22-83B8-C1952D5978C0}"/>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BBE7EA53-7DC7-28AC-AD67-6272785BDDB3}"/>
              </a:ext>
            </a:extLst>
          </p:cNvPr>
          <p:cNvSpPr>
            <a:spLocks noGrp="1"/>
          </p:cNvSpPr>
          <p:nvPr>
            <p:ph type="title"/>
          </p:nvPr>
        </p:nvSpPr>
        <p:spPr/>
        <p:txBody>
          <a:bodyPr/>
          <a:lstStyle/>
          <a:p>
            <a:r>
              <a:rPr lang="zh-CN" altLang="en-US" dirty="0"/>
              <a:t>第三节  园长职责和幼儿园领导工作</a:t>
            </a:r>
          </a:p>
        </p:txBody>
      </p:sp>
      <p:sp>
        <p:nvSpPr>
          <p:cNvPr id="3" name="内容占位符 2">
            <a:extLst>
              <a:ext uri="{FF2B5EF4-FFF2-40B4-BE49-F238E27FC236}">
                <a16:creationId xmlns:a16="http://schemas.microsoft.com/office/drawing/2014/main" id="{A67EE321-7691-7F9D-94E4-B9E666250296}"/>
              </a:ext>
            </a:extLst>
          </p:cNvPr>
          <p:cNvSpPr>
            <a:spLocks noGrp="1"/>
          </p:cNvSpPr>
          <p:nvPr>
            <p:ph idx="1"/>
          </p:nvPr>
        </p:nvSpPr>
        <p:spPr/>
        <p:txBody>
          <a:bodyPr>
            <a:normAutofit/>
          </a:bodyPr>
          <a:lstStyle/>
          <a:p>
            <a:pPr marL="0" indent="0">
              <a:buNone/>
            </a:pPr>
            <a:r>
              <a:rPr lang="zh-CN" altLang="en-US" dirty="0"/>
              <a:t>案例分析</a:t>
            </a:r>
          </a:p>
          <a:p>
            <a:pPr marL="0" indent="0">
              <a:buNone/>
            </a:pPr>
            <a:r>
              <a:rPr lang="zh-CN" altLang="en-US" dirty="0"/>
              <a:t>案例</a:t>
            </a:r>
            <a:r>
              <a:rPr lang="en-US" altLang="zh-CN" dirty="0"/>
              <a:t>8.1  </a:t>
            </a:r>
            <a:r>
              <a:rPr lang="zh-CN" altLang="en-US" dirty="0"/>
              <a:t>大班幼儿毕业以后</a:t>
            </a:r>
          </a:p>
          <a:p>
            <a:pPr marL="0" indent="0">
              <a:buNone/>
            </a:pPr>
            <a:r>
              <a:rPr lang="zh-CN" altLang="en-US" dirty="0"/>
              <a:t>一天</a:t>
            </a:r>
            <a:r>
              <a:rPr lang="en-US" altLang="zh-CN" dirty="0"/>
              <a:t>,</a:t>
            </a:r>
            <a:r>
              <a:rPr lang="zh-CN" altLang="en-US" dirty="0"/>
              <a:t>王君的妈妈匆匆来到办公室，脸色阴沉</a:t>
            </a:r>
            <a:r>
              <a:rPr lang="en-US" altLang="zh-CN" dirty="0"/>
              <a:t>,</a:t>
            </a:r>
            <a:r>
              <a:rPr lang="zh-CN" altLang="en-US" dirty="0"/>
              <a:t>她将手里拿着的信放到桌上说</a:t>
            </a:r>
            <a:r>
              <a:rPr lang="en-US" altLang="zh-CN" dirty="0"/>
              <a:t>:“</a:t>
            </a:r>
            <a:r>
              <a:rPr lang="zh-CN" altLang="en-US" dirty="0"/>
              <a:t>郭园长</a:t>
            </a:r>
            <a:r>
              <a:rPr lang="en-US" altLang="zh-CN" dirty="0"/>
              <a:t>,</a:t>
            </a:r>
            <a:r>
              <a:rPr lang="zh-CN" altLang="en-US" dirty="0"/>
              <a:t>我想向您反映点情况。今天我着急出差</a:t>
            </a:r>
            <a:r>
              <a:rPr lang="en-US" altLang="zh-CN" dirty="0"/>
              <a:t>,</a:t>
            </a:r>
            <a:r>
              <a:rPr lang="zh-CN" altLang="en-US" dirty="0"/>
              <a:t>便把事情写到了信里。咱们电话再联系吧。”还没等园长说什么</a:t>
            </a:r>
            <a:r>
              <a:rPr lang="en-US" altLang="zh-CN" dirty="0"/>
              <a:t>,</a:t>
            </a:r>
            <a:r>
              <a:rPr lang="zh-CN" altLang="en-US" dirty="0"/>
              <a:t>她已经转身出去下楼了。</a:t>
            </a:r>
          </a:p>
        </p:txBody>
      </p:sp>
    </p:spTree>
    <p:extLst>
      <p:ext uri="{BB962C8B-B14F-4D97-AF65-F5344CB8AC3E}">
        <p14:creationId xmlns:p14="http://schemas.microsoft.com/office/powerpoint/2010/main" val="762428474"/>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2776CD-B1DA-EA35-FD22-4B56BF8CB909}"/>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E721CB67-2A43-3C86-9223-B23C551C7E1E}"/>
              </a:ext>
            </a:extLst>
          </p:cNvPr>
          <p:cNvSpPr>
            <a:spLocks noGrp="1"/>
          </p:cNvSpPr>
          <p:nvPr>
            <p:ph type="title"/>
          </p:nvPr>
        </p:nvSpPr>
        <p:spPr/>
        <p:txBody>
          <a:bodyPr/>
          <a:lstStyle/>
          <a:p>
            <a:r>
              <a:rPr lang="zh-CN" altLang="en-US" dirty="0"/>
              <a:t>第三节  园长职责和幼儿园领导工作</a:t>
            </a:r>
          </a:p>
        </p:txBody>
      </p:sp>
      <p:sp>
        <p:nvSpPr>
          <p:cNvPr id="3" name="内容占位符 2">
            <a:extLst>
              <a:ext uri="{FF2B5EF4-FFF2-40B4-BE49-F238E27FC236}">
                <a16:creationId xmlns:a16="http://schemas.microsoft.com/office/drawing/2014/main" id="{C376816B-49F1-DBA0-CB54-3C391145B8CE}"/>
              </a:ext>
            </a:extLst>
          </p:cNvPr>
          <p:cNvSpPr>
            <a:spLocks noGrp="1"/>
          </p:cNvSpPr>
          <p:nvPr>
            <p:ph idx="1"/>
          </p:nvPr>
        </p:nvSpPr>
        <p:spPr/>
        <p:txBody>
          <a:bodyPr>
            <a:normAutofit/>
          </a:bodyPr>
          <a:lstStyle/>
          <a:p>
            <a:pPr marL="0" indent="0">
              <a:buNone/>
            </a:pPr>
            <a:r>
              <a:rPr lang="zh-CN" altLang="en-US" dirty="0"/>
              <a:t>园长连忙把信拆开</a:t>
            </a:r>
            <a:r>
              <a:rPr lang="en-US" altLang="zh-CN" dirty="0"/>
              <a:t>,</a:t>
            </a:r>
            <a:r>
              <a:rPr lang="zh-CN" altLang="en-US" dirty="0"/>
              <a:t>从头到尾看完。原来</a:t>
            </a:r>
            <a:r>
              <a:rPr lang="en-US" altLang="zh-CN" dirty="0"/>
              <a:t>,</a:t>
            </a:r>
            <a:r>
              <a:rPr lang="zh-CN" altLang="en-US" dirty="0"/>
              <a:t>大班的幼儿八月份毕业</a:t>
            </a:r>
            <a:r>
              <a:rPr lang="en-US" altLang="zh-CN" dirty="0"/>
              <a:t>,</a:t>
            </a:r>
            <a:r>
              <a:rPr lang="zh-CN" altLang="en-US" dirty="0"/>
              <a:t>不能再来园了。王君家没人照看他</a:t>
            </a:r>
            <a:r>
              <a:rPr lang="en-US" altLang="zh-CN" dirty="0"/>
              <a:t>,</a:t>
            </a:r>
            <a:r>
              <a:rPr lang="zh-CN" altLang="en-US" dirty="0"/>
              <a:t>刘副园长同意他在原来的班上再呆一个星期。（当时老师正轮流放暑假）信中说，自从王君留班</a:t>
            </a:r>
            <a:r>
              <a:rPr lang="en-US" altLang="zh-CN" dirty="0"/>
              <a:t>,</a:t>
            </a:r>
            <a:r>
              <a:rPr lang="zh-CN" altLang="en-US" dirty="0"/>
              <a:t>本班老师总是给孩子脸色看。昨天</a:t>
            </a:r>
            <a:r>
              <a:rPr lang="en-US" altLang="zh-CN" dirty="0"/>
              <a:t>,</a:t>
            </a:r>
            <a:r>
              <a:rPr lang="zh-CN" altLang="en-US" dirty="0"/>
              <a:t>王君往游泳池里扔石头</a:t>
            </a:r>
            <a:r>
              <a:rPr lang="en-US" altLang="zh-CN" dirty="0"/>
              <a:t>,</a:t>
            </a:r>
            <a:r>
              <a:rPr lang="zh-CN" altLang="en-US" dirty="0"/>
              <a:t>老师批评了他，还说</a:t>
            </a:r>
            <a:r>
              <a:rPr lang="en-US" altLang="zh-CN" dirty="0"/>
              <a:t>:“</a:t>
            </a:r>
            <a:r>
              <a:rPr lang="zh-CN" altLang="en-US" dirty="0"/>
              <a:t>毕业了还不走</a:t>
            </a:r>
            <a:r>
              <a:rPr lang="en-US" altLang="zh-CN" dirty="0"/>
              <a:t>,</a:t>
            </a:r>
            <a:r>
              <a:rPr lang="zh-CN" altLang="en-US" dirty="0"/>
              <a:t>总给班里惹麻烦。”</a:t>
            </a:r>
          </a:p>
        </p:txBody>
      </p:sp>
    </p:spTree>
    <p:extLst>
      <p:ext uri="{BB962C8B-B14F-4D97-AF65-F5344CB8AC3E}">
        <p14:creationId xmlns:p14="http://schemas.microsoft.com/office/powerpoint/2010/main" val="32216287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37215F-627E-3312-8D7A-3ABA1C04F083}"/>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3F5ABB85-07C8-C26C-C04D-24D18E98D8F7}"/>
              </a:ext>
            </a:extLst>
          </p:cNvPr>
          <p:cNvSpPr>
            <a:spLocks noGrp="1"/>
          </p:cNvSpPr>
          <p:nvPr>
            <p:ph type="title"/>
          </p:nvPr>
        </p:nvSpPr>
        <p:spPr/>
        <p:txBody>
          <a:bodyPr/>
          <a:lstStyle/>
          <a:p>
            <a:r>
              <a:rPr lang="zh-CN" altLang="en-US" dirty="0"/>
              <a:t>第一节  园长</a:t>
            </a:r>
            <a:r>
              <a:rPr lang="en-US" altLang="zh-CN" dirty="0"/>
              <a:t>——</a:t>
            </a:r>
            <a:r>
              <a:rPr lang="zh-CN" altLang="en-US" dirty="0"/>
              <a:t>幼儿园的领导者</a:t>
            </a:r>
          </a:p>
        </p:txBody>
      </p:sp>
      <p:sp>
        <p:nvSpPr>
          <p:cNvPr id="3" name="内容占位符 2">
            <a:extLst>
              <a:ext uri="{FF2B5EF4-FFF2-40B4-BE49-F238E27FC236}">
                <a16:creationId xmlns:a16="http://schemas.microsoft.com/office/drawing/2014/main" id="{28F6960C-5DC4-15F5-5EDF-37BB41A5167F}"/>
              </a:ext>
            </a:extLst>
          </p:cNvPr>
          <p:cNvSpPr>
            <a:spLocks noGrp="1"/>
          </p:cNvSpPr>
          <p:nvPr>
            <p:ph idx="1"/>
          </p:nvPr>
        </p:nvSpPr>
        <p:spPr/>
        <p:txBody>
          <a:bodyPr>
            <a:normAutofit/>
          </a:bodyPr>
          <a:lstStyle/>
          <a:p>
            <a:pPr marL="0" indent="0">
              <a:buNone/>
            </a:pPr>
            <a:r>
              <a:rPr lang="en-US" altLang="zh-CN" dirty="0"/>
              <a:t>2. </a:t>
            </a:r>
            <a:r>
              <a:rPr lang="zh-CN" altLang="en-US" dirty="0"/>
              <a:t>园长角色和地位的具体表现</a:t>
            </a:r>
          </a:p>
          <a:p>
            <a:pPr marL="0" indent="0">
              <a:buNone/>
            </a:pPr>
            <a:r>
              <a:rPr lang="zh-CN" altLang="en-US" dirty="0"/>
              <a:t>具体来说，园长角色及其在幼儿园管理中的地位主要有以下两方面的表现。</a:t>
            </a:r>
          </a:p>
          <a:p>
            <a:pPr marL="0" indent="0">
              <a:buNone/>
            </a:pPr>
            <a:r>
              <a:rPr lang="zh-CN" altLang="en-US" dirty="0"/>
              <a:t>（</a:t>
            </a:r>
            <a:r>
              <a:rPr lang="en-US" altLang="zh-CN" dirty="0"/>
              <a:t>1</a:t>
            </a:r>
            <a:r>
              <a:rPr lang="zh-CN" altLang="en-US" dirty="0"/>
              <a:t>）园长是幼儿园的行政负责人，是行使管理职能、办好幼儿园的关键</a:t>
            </a:r>
          </a:p>
        </p:txBody>
      </p:sp>
    </p:spTree>
    <p:extLst>
      <p:ext uri="{BB962C8B-B14F-4D97-AF65-F5344CB8AC3E}">
        <p14:creationId xmlns:p14="http://schemas.microsoft.com/office/powerpoint/2010/main" val="343245689"/>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7DD0B8-E881-F827-9494-AC4B685D37ED}"/>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E921B10C-DBE6-20A0-B087-117FC168161F}"/>
              </a:ext>
            </a:extLst>
          </p:cNvPr>
          <p:cNvSpPr>
            <a:spLocks noGrp="1"/>
          </p:cNvSpPr>
          <p:nvPr>
            <p:ph type="title"/>
          </p:nvPr>
        </p:nvSpPr>
        <p:spPr/>
        <p:txBody>
          <a:bodyPr/>
          <a:lstStyle/>
          <a:p>
            <a:r>
              <a:rPr lang="zh-CN" altLang="en-US" dirty="0"/>
              <a:t>第三节  园长职责和幼儿园领导工作</a:t>
            </a:r>
          </a:p>
        </p:txBody>
      </p:sp>
      <p:sp>
        <p:nvSpPr>
          <p:cNvPr id="3" name="内容占位符 2">
            <a:extLst>
              <a:ext uri="{FF2B5EF4-FFF2-40B4-BE49-F238E27FC236}">
                <a16:creationId xmlns:a16="http://schemas.microsoft.com/office/drawing/2014/main" id="{03BE0DFE-D7F1-DCF2-8D2E-6C9A33043B37}"/>
              </a:ext>
            </a:extLst>
          </p:cNvPr>
          <p:cNvSpPr>
            <a:spLocks noGrp="1"/>
          </p:cNvSpPr>
          <p:nvPr>
            <p:ph idx="1"/>
          </p:nvPr>
        </p:nvSpPr>
        <p:spPr/>
        <p:txBody>
          <a:bodyPr>
            <a:normAutofit/>
          </a:bodyPr>
          <a:lstStyle/>
          <a:p>
            <a:pPr marL="0" indent="0">
              <a:buNone/>
            </a:pPr>
            <a:r>
              <a:rPr lang="zh-CN" altLang="en-US" dirty="0"/>
              <a:t>孩子现在说什么都不来园了。我们多呆了一个月</a:t>
            </a:r>
            <a:r>
              <a:rPr lang="en-US" altLang="zh-CN" dirty="0"/>
              <a:t>,</a:t>
            </a:r>
            <a:r>
              <a:rPr lang="zh-CN" altLang="en-US" dirty="0"/>
              <a:t>托费一分不少交，为什么这样对待我的孩子？园长不处理</a:t>
            </a:r>
            <a:r>
              <a:rPr lang="en-US" altLang="zh-CN" dirty="0"/>
              <a:t>,</a:t>
            </a:r>
            <a:r>
              <a:rPr lang="zh-CN" altLang="en-US" dirty="0"/>
              <a:t>我要找一个说理的地方。</a:t>
            </a:r>
          </a:p>
          <a:p>
            <a:pPr marL="0" indent="0">
              <a:buNone/>
            </a:pPr>
            <a:r>
              <a:rPr lang="zh-CN" altLang="en-US" dirty="0"/>
              <a:t>看了这封信，园长陷入了思考</a:t>
            </a:r>
            <a:r>
              <a:rPr lang="en-US" altLang="zh-CN" dirty="0"/>
              <a:t>……</a:t>
            </a:r>
          </a:p>
          <a:p>
            <a:pPr marL="0" indent="0">
              <a:buNone/>
            </a:pPr>
            <a:r>
              <a:rPr lang="en-US" altLang="zh-CN" dirty="0"/>
              <a:t>                                             </a:t>
            </a:r>
            <a:r>
              <a:rPr lang="zh-CN" altLang="en-US" dirty="0"/>
              <a:t>（案例编写：郭慧如）</a:t>
            </a:r>
          </a:p>
        </p:txBody>
      </p:sp>
    </p:spTree>
    <p:extLst>
      <p:ext uri="{BB962C8B-B14F-4D97-AF65-F5344CB8AC3E}">
        <p14:creationId xmlns:p14="http://schemas.microsoft.com/office/powerpoint/2010/main" val="96610476"/>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0D4E8C-6DE0-195B-4127-020773B873EC}"/>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13B75A14-48F1-D8D7-A80A-8602BA9B8FC2}"/>
              </a:ext>
            </a:extLst>
          </p:cNvPr>
          <p:cNvSpPr>
            <a:spLocks noGrp="1"/>
          </p:cNvSpPr>
          <p:nvPr>
            <p:ph type="title"/>
          </p:nvPr>
        </p:nvSpPr>
        <p:spPr/>
        <p:txBody>
          <a:bodyPr/>
          <a:lstStyle/>
          <a:p>
            <a:r>
              <a:rPr lang="zh-CN" altLang="en-US" dirty="0"/>
              <a:t>第三节  园长职责和幼儿园领导工作</a:t>
            </a:r>
          </a:p>
        </p:txBody>
      </p:sp>
      <p:sp>
        <p:nvSpPr>
          <p:cNvPr id="3" name="内容占位符 2">
            <a:extLst>
              <a:ext uri="{FF2B5EF4-FFF2-40B4-BE49-F238E27FC236}">
                <a16:creationId xmlns:a16="http://schemas.microsoft.com/office/drawing/2014/main" id="{9C1D591C-48E8-B5CC-F7D2-A00C4654545C}"/>
              </a:ext>
            </a:extLst>
          </p:cNvPr>
          <p:cNvSpPr>
            <a:spLocks noGrp="1"/>
          </p:cNvSpPr>
          <p:nvPr>
            <p:ph idx="1"/>
          </p:nvPr>
        </p:nvSpPr>
        <p:spPr/>
        <p:txBody>
          <a:bodyPr>
            <a:normAutofit fontScale="92500"/>
          </a:bodyPr>
          <a:lstStyle/>
          <a:p>
            <a:pPr marL="0" indent="0">
              <a:buNone/>
            </a:pPr>
            <a:r>
              <a:rPr lang="zh-CN" altLang="en-US" dirty="0"/>
              <a:t>分析与思考</a:t>
            </a:r>
          </a:p>
          <a:p>
            <a:pPr marL="0" indent="0">
              <a:buNone/>
            </a:pPr>
            <a:r>
              <a:rPr lang="en-US" altLang="zh-CN" dirty="0"/>
              <a:t>1</a:t>
            </a:r>
            <a:r>
              <a:rPr lang="zh-CN" altLang="en-US" dirty="0"/>
              <a:t>．按照以往惯例，孩子顺利毕业就离园，与幼儿园基本没有关系了。但是随着社会的发展和需要，幼儿园的性质和定位是否应做出一些调整和转变？新形势下，幼儿园教职工应有怎样的工作态度？</a:t>
            </a:r>
          </a:p>
          <a:p>
            <a:pPr marL="0" indent="0">
              <a:buNone/>
            </a:pPr>
            <a:r>
              <a:rPr lang="en-US" altLang="zh-CN" dirty="0"/>
              <a:t>2</a:t>
            </a:r>
            <a:r>
              <a:rPr lang="zh-CN" altLang="en-US" dirty="0"/>
              <a:t>．本案例中，带班老师的做法显然不当，你认为仅仅是她一个人有错吗？园长的办园指导思想和管理工作存在什么问题？</a:t>
            </a:r>
          </a:p>
        </p:txBody>
      </p:sp>
    </p:spTree>
    <p:extLst>
      <p:ext uri="{BB962C8B-B14F-4D97-AF65-F5344CB8AC3E}">
        <p14:creationId xmlns:p14="http://schemas.microsoft.com/office/powerpoint/2010/main" val="4228821647"/>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41902E-0A22-DA9F-EE19-E7642C385C16}"/>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A624EF18-C727-1DD9-6FDA-D722464DF168}"/>
              </a:ext>
            </a:extLst>
          </p:cNvPr>
          <p:cNvSpPr>
            <a:spLocks noGrp="1"/>
          </p:cNvSpPr>
          <p:nvPr>
            <p:ph type="title"/>
          </p:nvPr>
        </p:nvSpPr>
        <p:spPr/>
        <p:txBody>
          <a:bodyPr/>
          <a:lstStyle/>
          <a:p>
            <a:r>
              <a:rPr lang="zh-CN" altLang="en-US" dirty="0"/>
              <a:t>第三节  园长职责和幼儿园领导工作</a:t>
            </a:r>
          </a:p>
        </p:txBody>
      </p:sp>
      <p:sp>
        <p:nvSpPr>
          <p:cNvPr id="3" name="内容占位符 2">
            <a:extLst>
              <a:ext uri="{FF2B5EF4-FFF2-40B4-BE49-F238E27FC236}">
                <a16:creationId xmlns:a16="http://schemas.microsoft.com/office/drawing/2014/main" id="{FC62A977-91AB-D01F-001D-5A04F8B88231}"/>
              </a:ext>
            </a:extLst>
          </p:cNvPr>
          <p:cNvSpPr>
            <a:spLocks noGrp="1"/>
          </p:cNvSpPr>
          <p:nvPr>
            <p:ph idx="1"/>
          </p:nvPr>
        </p:nvSpPr>
        <p:spPr/>
        <p:txBody>
          <a:bodyPr>
            <a:normAutofit/>
          </a:bodyPr>
          <a:lstStyle/>
          <a:p>
            <a:pPr marL="0" indent="0">
              <a:buNone/>
            </a:pPr>
            <a:r>
              <a:rPr lang="zh-CN" altLang="en-US" dirty="0"/>
              <a:t>案例</a:t>
            </a:r>
            <a:r>
              <a:rPr lang="en-US" altLang="zh-CN" dirty="0"/>
              <a:t>8.2  </a:t>
            </a:r>
            <a:r>
              <a:rPr lang="zh-CN" altLang="en-US" dirty="0"/>
              <a:t>如何处理紧急情况</a:t>
            </a:r>
          </a:p>
          <a:p>
            <a:pPr marL="0" indent="0">
              <a:buNone/>
            </a:pPr>
            <a:r>
              <a:rPr lang="zh-CN" altLang="en-US" dirty="0"/>
              <a:t>星期一的早晨，某幼儿园中一班的家长送孩子到班里。当时</a:t>
            </a:r>
            <a:r>
              <a:rPr lang="en-US" altLang="zh-CN" dirty="0"/>
              <a:t>,</a:t>
            </a:r>
            <a:r>
              <a:rPr lang="zh-CN" altLang="en-US" dirty="0"/>
              <a:t>带班的王老师还没到</a:t>
            </a:r>
            <a:r>
              <a:rPr lang="en-US" altLang="zh-CN" dirty="0"/>
              <a:t>,</a:t>
            </a:r>
            <a:r>
              <a:rPr lang="zh-CN" altLang="en-US" dirty="0"/>
              <a:t>家长和孩子没有人接待</a:t>
            </a:r>
            <a:r>
              <a:rPr lang="en-US" altLang="zh-CN" dirty="0"/>
              <a:t>,</a:t>
            </a:r>
            <a:r>
              <a:rPr lang="zh-CN" altLang="en-US" dirty="0"/>
              <a:t>家长又急着上班便怨声不断。孩子越来越多</a:t>
            </a:r>
            <a:r>
              <a:rPr lang="en-US" altLang="zh-CN" dirty="0"/>
              <a:t>,</a:t>
            </a:r>
            <a:r>
              <a:rPr lang="zh-CN" altLang="en-US" dirty="0"/>
              <a:t>整个班乱成一团。保育员实在招架不住</a:t>
            </a:r>
            <a:r>
              <a:rPr lang="en-US" altLang="zh-CN" dirty="0"/>
              <a:t>,</a:t>
            </a:r>
            <a:r>
              <a:rPr lang="zh-CN" altLang="en-US" dirty="0"/>
              <a:t>忙把园长找来。</a:t>
            </a:r>
          </a:p>
        </p:txBody>
      </p:sp>
    </p:spTree>
    <p:extLst>
      <p:ext uri="{BB962C8B-B14F-4D97-AF65-F5344CB8AC3E}">
        <p14:creationId xmlns:p14="http://schemas.microsoft.com/office/powerpoint/2010/main" val="540174555"/>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9DFC99-062E-AF48-A543-2B33F7E24121}"/>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5F84F4AE-C28B-877C-EC8B-2780E6F5ABE9}"/>
              </a:ext>
            </a:extLst>
          </p:cNvPr>
          <p:cNvSpPr>
            <a:spLocks noGrp="1"/>
          </p:cNvSpPr>
          <p:nvPr>
            <p:ph type="title"/>
          </p:nvPr>
        </p:nvSpPr>
        <p:spPr/>
        <p:txBody>
          <a:bodyPr/>
          <a:lstStyle/>
          <a:p>
            <a:r>
              <a:rPr lang="zh-CN" altLang="en-US" dirty="0"/>
              <a:t>第三节  园长职责和幼儿园领导工作</a:t>
            </a:r>
          </a:p>
        </p:txBody>
      </p:sp>
      <p:sp>
        <p:nvSpPr>
          <p:cNvPr id="3" name="内容占位符 2">
            <a:extLst>
              <a:ext uri="{FF2B5EF4-FFF2-40B4-BE49-F238E27FC236}">
                <a16:creationId xmlns:a16="http://schemas.microsoft.com/office/drawing/2014/main" id="{91B46272-8BB2-B98C-BA0A-9312673FA63B}"/>
              </a:ext>
            </a:extLst>
          </p:cNvPr>
          <p:cNvSpPr>
            <a:spLocks noGrp="1"/>
          </p:cNvSpPr>
          <p:nvPr>
            <p:ph idx="1"/>
          </p:nvPr>
        </p:nvSpPr>
        <p:spPr/>
        <p:txBody>
          <a:bodyPr>
            <a:normAutofit fontScale="92500" lnSpcReduction="10000"/>
          </a:bodyPr>
          <a:lstStyle/>
          <a:p>
            <a:pPr marL="0" indent="0">
              <a:buNone/>
            </a:pPr>
            <a:r>
              <a:rPr lang="zh-CN" altLang="en-US" dirty="0"/>
              <a:t>这时</a:t>
            </a:r>
            <a:r>
              <a:rPr lang="en-US" altLang="zh-CN" dirty="0"/>
              <a:t>,</a:t>
            </a:r>
            <a:r>
              <a:rPr lang="zh-CN" altLang="en-US" dirty="0"/>
              <a:t>一位刚到班的家长递给园长一封信。原来，王老师的孩子生病了</a:t>
            </a:r>
            <a:r>
              <a:rPr lang="en-US" altLang="zh-CN" dirty="0"/>
              <a:t>,</a:t>
            </a:r>
            <a:r>
              <a:rPr lang="zh-CN" altLang="en-US" dirty="0"/>
              <a:t>王老师急着带他去医院</a:t>
            </a:r>
            <a:r>
              <a:rPr lang="en-US" altLang="zh-CN" dirty="0"/>
              <a:t>,</a:t>
            </a:r>
            <a:r>
              <a:rPr lang="zh-CN" altLang="en-US" dirty="0"/>
              <a:t>没法来上班。园长只好先和保育员一起安抚家长和幼儿</a:t>
            </a:r>
            <a:r>
              <a:rPr lang="en-US" altLang="zh-CN" dirty="0"/>
              <a:t>,</a:t>
            </a:r>
            <a:r>
              <a:rPr lang="zh-CN" altLang="en-US" dirty="0"/>
              <a:t>并向家长保证：虽然王老师不在</a:t>
            </a:r>
            <a:r>
              <a:rPr lang="en-US" altLang="zh-CN" dirty="0"/>
              <a:t>,</a:t>
            </a:r>
            <a:r>
              <a:rPr lang="zh-CN" altLang="en-US" dirty="0"/>
              <a:t>但幼儿园一定会照顾好孩子。</a:t>
            </a:r>
          </a:p>
          <a:p>
            <a:pPr marL="0" indent="0">
              <a:buNone/>
            </a:pPr>
            <a:r>
              <a:rPr lang="zh-CN" altLang="en-US" dirty="0"/>
              <a:t>下午，王老师一到幼儿园，园长就把她叫到办公室，狠狠地批评了她一顿。后来，王老师虽然交了检查，但从此工作情绪消沉，对园长一直耿耿于怀。</a:t>
            </a:r>
          </a:p>
          <a:p>
            <a:pPr marL="0" indent="0">
              <a:buNone/>
            </a:pPr>
            <a:r>
              <a:rPr lang="zh-CN" altLang="en-US" dirty="0"/>
              <a:t>                                           （案例编写：田瑞清）</a:t>
            </a:r>
          </a:p>
        </p:txBody>
      </p:sp>
    </p:spTree>
    <p:extLst>
      <p:ext uri="{BB962C8B-B14F-4D97-AF65-F5344CB8AC3E}">
        <p14:creationId xmlns:p14="http://schemas.microsoft.com/office/powerpoint/2010/main" val="2672343370"/>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13BA04-7300-5B57-177F-CC392F9639BB}"/>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61F2A1E9-689B-59EC-F619-E829EFA5AD94}"/>
              </a:ext>
            </a:extLst>
          </p:cNvPr>
          <p:cNvSpPr>
            <a:spLocks noGrp="1"/>
          </p:cNvSpPr>
          <p:nvPr>
            <p:ph type="title"/>
          </p:nvPr>
        </p:nvSpPr>
        <p:spPr/>
        <p:txBody>
          <a:bodyPr/>
          <a:lstStyle/>
          <a:p>
            <a:r>
              <a:rPr lang="zh-CN" altLang="en-US" dirty="0"/>
              <a:t>第三节  园长职责和幼儿园领导工作</a:t>
            </a:r>
          </a:p>
        </p:txBody>
      </p:sp>
      <p:sp>
        <p:nvSpPr>
          <p:cNvPr id="3" name="内容占位符 2">
            <a:extLst>
              <a:ext uri="{FF2B5EF4-FFF2-40B4-BE49-F238E27FC236}">
                <a16:creationId xmlns:a16="http://schemas.microsoft.com/office/drawing/2014/main" id="{B98F9FCD-F09D-248D-0950-368D48EACAD8}"/>
              </a:ext>
            </a:extLst>
          </p:cNvPr>
          <p:cNvSpPr>
            <a:spLocks noGrp="1"/>
          </p:cNvSpPr>
          <p:nvPr>
            <p:ph idx="1"/>
          </p:nvPr>
        </p:nvSpPr>
        <p:spPr/>
        <p:txBody>
          <a:bodyPr>
            <a:normAutofit/>
          </a:bodyPr>
          <a:lstStyle/>
          <a:p>
            <a:pPr marL="0" indent="0">
              <a:buNone/>
            </a:pPr>
            <a:r>
              <a:rPr lang="zh-CN" altLang="en-US" dirty="0"/>
              <a:t>分析与思考</a:t>
            </a:r>
          </a:p>
          <a:p>
            <a:pPr marL="0" indent="0">
              <a:buNone/>
            </a:pPr>
            <a:r>
              <a:rPr lang="en-US" altLang="zh-CN" dirty="0"/>
              <a:t>1</a:t>
            </a:r>
            <a:r>
              <a:rPr lang="zh-CN" altLang="en-US" dirty="0"/>
              <a:t>．俗话说</a:t>
            </a:r>
            <a:r>
              <a:rPr lang="en-US" altLang="zh-CN" dirty="0"/>
              <a:t>:“</a:t>
            </a:r>
            <a:r>
              <a:rPr lang="zh-CN" altLang="en-US" dirty="0"/>
              <a:t>天有不测风云</a:t>
            </a:r>
            <a:r>
              <a:rPr lang="en-US" altLang="zh-CN" dirty="0"/>
              <a:t>,</a:t>
            </a:r>
            <a:r>
              <a:rPr lang="zh-CN" altLang="en-US" dirty="0"/>
              <a:t>人有旦夕祸福”。案例中园长在处理幼儿园意外变化时手忙脚乱、举止失当的情况说明了什么？园长的批评为什么不能让王老师信服？</a:t>
            </a:r>
          </a:p>
          <a:p>
            <a:pPr marL="0" indent="0">
              <a:buNone/>
            </a:pPr>
            <a:r>
              <a:rPr lang="en-US" altLang="zh-CN" dirty="0"/>
              <a:t>2</a:t>
            </a:r>
            <a:r>
              <a:rPr lang="zh-CN" altLang="en-US" dirty="0"/>
              <a:t>．请就幼儿园如何应对紧急情况或突发事件</a:t>
            </a:r>
            <a:r>
              <a:rPr lang="en-US" altLang="zh-CN" dirty="0"/>
              <a:t>,</a:t>
            </a:r>
            <a:r>
              <a:rPr lang="zh-CN" altLang="en-US" dirty="0"/>
              <a:t>谈谈你的看法。</a:t>
            </a:r>
          </a:p>
        </p:txBody>
      </p:sp>
    </p:spTree>
    <p:extLst>
      <p:ext uri="{BB962C8B-B14F-4D97-AF65-F5344CB8AC3E}">
        <p14:creationId xmlns:p14="http://schemas.microsoft.com/office/powerpoint/2010/main" val="2516992730"/>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CDC7B0-0C11-E4C2-9DB3-9DB1E35C619B}"/>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48AA7BCB-B04E-6E46-6663-C881DB9A240B}"/>
              </a:ext>
            </a:extLst>
          </p:cNvPr>
          <p:cNvSpPr>
            <a:spLocks noGrp="1"/>
          </p:cNvSpPr>
          <p:nvPr>
            <p:ph type="title"/>
          </p:nvPr>
        </p:nvSpPr>
        <p:spPr/>
        <p:txBody>
          <a:bodyPr/>
          <a:lstStyle/>
          <a:p>
            <a:r>
              <a:rPr lang="zh-CN" altLang="en-US" dirty="0"/>
              <a:t>第三节  园长职责和幼儿园领导工作</a:t>
            </a:r>
          </a:p>
        </p:txBody>
      </p:sp>
      <p:sp>
        <p:nvSpPr>
          <p:cNvPr id="3" name="内容占位符 2">
            <a:extLst>
              <a:ext uri="{FF2B5EF4-FFF2-40B4-BE49-F238E27FC236}">
                <a16:creationId xmlns:a16="http://schemas.microsoft.com/office/drawing/2014/main" id="{EC6DC382-3E16-B1E7-38D5-CF787FE93B63}"/>
              </a:ext>
            </a:extLst>
          </p:cNvPr>
          <p:cNvSpPr>
            <a:spLocks noGrp="1"/>
          </p:cNvSpPr>
          <p:nvPr>
            <p:ph idx="1"/>
          </p:nvPr>
        </p:nvSpPr>
        <p:spPr/>
        <p:txBody>
          <a:bodyPr>
            <a:normAutofit/>
          </a:bodyPr>
          <a:lstStyle/>
          <a:p>
            <a:pPr marL="0" indent="0">
              <a:buNone/>
            </a:pPr>
            <a:r>
              <a:rPr lang="zh-CN" altLang="en-US" dirty="0"/>
              <a:t>分析与思考</a:t>
            </a:r>
          </a:p>
          <a:p>
            <a:pPr marL="0" indent="0">
              <a:buNone/>
            </a:pPr>
            <a:r>
              <a:rPr lang="en-US" altLang="zh-CN" dirty="0"/>
              <a:t>1</a:t>
            </a:r>
            <a:r>
              <a:rPr lang="zh-CN" altLang="en-US" dirty="0"/>
              <a:t>．俗话说</a:t>
            </a:r>
            <a:r>
              <a:rPr lang="en-US" altLang="zh-CN" dirty="0"/>
              <a:t>:“</a:t>
            </a:r>
            <a:r>
              <a:rPr lang="zh-CN" altLang="en-US" dirty="0"/>
              <a:t>天有不测风云</a:t>
            </a:r>
            <a:r>
              <a:rPr lang="en-US" altLang="zh-CN" dirty="0"/>
              <a:t>,</a:t>
            </a:r>
            <a:r>
              <a:rPr lang="zh-CN" altLang="en-US" dirty="0"/>
              <a:t>人有旦夕祸福”。案例中园长在处理幼儿园意外变化时手忙脚乱、举止失当的情况说明了什么？园长的批评为什么不能让王老师信服？</a:t>
            </a:r>
          </a:p>
          <a:p>
            <a:pPr marL="0" indent="0">
              <a:buNone/>
            </a:pPr>
            <a:r>
              <a:rPr lang="en-US" altLang="zh-CN" dirty="0"/>
              <a:t>2</a:t>
            </a:r>
            <a:r>
              <a:rPr lang="zh-CN" altLang="en-US" dirty="0"/>
              <a:t>．请就幼儿园如何应对紧急情况或突发事件</a:t>
            </a:r>
            <a:r>
              <a:rPr lang="en-US" altLang="zh-CN" dirty="0"/>
              <a:t>,</a:t>
            </a:r>
            <a:r>
              <a:rPr lang="zh-CN" altLang="en-US" dirty="0"/>
              <a:t>谈谈你的看法。</a:t>
            </a:r>
          </a:p>
        </p:txBody>
      </p:sp>
    </p:spTree>
    <p:extLst>
      <p:ext uri="{BB962C8B-B14F-4D97-AF65-F5344CB8AC3E}">
        <p14:creationId xmlns:p14="http://schemas.microsoft.com/office/powerpoint/2010/main" val="1825218545"/>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A41970-FD2C-960E-3534-C7DF0648EF87}"/>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F3834767-D2E9-DC60-4943-18E77253A20F}"/>
              </a:ext>
            </a:extLst>
          </p:cNvPr>
          <p:cNvSpPr>
            <a:spLocks noGrp="1"/>
          </p:cNvSpPr>
          <p:nvPr>
            <p:ph type="title"/>
          </p:nvPr>
        </p:nvSpPr>
        <p:spPr/>
        <p:txBody>
          <a:bodyPr/>
          <a:lstStyle/>
          <a:p>
            <a:r>
              <a:rPr lang="zh-CN" altLang="en-US" dirty="0"/>
              <a:t>第三节  园长职责和幼儿园领导工作</a:t>
            </a:r>
          </a:p>
        </p:txBody>
      </p:sp>
      <p:sp>
        <p:nvSpPr>
          <p:cNvPr id="3" name="内容占位符 2">
            <a:extLst>
              <a:ext uri="{FF2B5EF4-FFF2-40B4-BE49-F238E27FC236}">
                <a16:creationId xmlns:a16="http://schemas.microsoft.com/office/drawing/2014/main" id="{5409305F-0249-41C5-EF81-F25954DF6F7E}"/>
              </a:ext>
            </a:extLst>
          </p:cNvPr>
          <p:cNvSpPr>
            <a:spLocks noGrp="1"/>
          </p:cNvSpPr>
          <p:nvPr>
            <p:ph idx="1"/>
          </p:nvPr>
        </p:nvSpPr>
        <p:spPr/>
        <p:txBody>
          <a:bodyPr>
            <a:normAutofit lnSpcReduction="10000"/>
          </a:bodyPr>
          <a:lstStyle/>
          <a:p>
            <a:pPr marL="0" indent="0">
              <a:buNone/>
            </a:pPr>
            <a:r>
              <a:rPr lang="zh-CN" altLang="en-US" dirty="0"/>
              <a:t>案例</a:t>
            </a:r>
            <a:r>
              <a:rPr lang="en-US" altLang="zh-CN" dirty="0"/>
              <a:t>8.3  </a:t>
            </a:r>
            <a:r>
              <a:rPr lang="zh-CN" altLang="en-US" dirty="0"/>
              <a:t>幼儿园里的“监视器”</a:t>
            </a:r>
          </a:p>
          <a:p>
            <a:pPr marL="0" indent="0">
              <a:buNone/>
            </a:pPr>
            <a:r>
              <a:rPr lang="zh-CN" altLang="en-US" dirty="0"/>
              <a:t>某幼儿园是一所示范园，这几年由于教育质量高、服务到位，得到了家长和社区的支持和认同，因此生源充足，发展势头比较好，园里的硬软件都得到了更新。最近，幼儿园几位领导商量，认为现在幼儿园的班额越来越多、园里的事务性工作也比较繁杂，管理人员要经常下班观察巡视，一方面在时间上无法保证，另一方面也不能顾及到所有班级。</a:t>
            </a:r>
          </a:p>
        </p:txBody>
      </p:sp>
    </p:spTree>
    <p:extLst>
      <p:ext uri="{BB962C8B-B14F-4D97-AF65-F5344CB8AC3E}">
        <p14:creationId xmlns:p14="http://schemas.microsoft.com/office/powerpoint/2010/main" val="1857765084"/>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0BDB48-3840-7AB8-6968-943EAF650DE1}"/>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0108418E-1CD3-4806-8553-8BF655B5571B}"/>
              </a:ext>
            </a:extLst>
          </p:cNvPr>
          <p:cNvSpPr>
            <a:spLocks noGrp="1"/>
          </p:cNvSpPr>
          <p:nvPr>
            <p:ph type="title"/>
          </p:nvPr>
        </p:nvSpPr>
        <p:spPr/>
        <p:txBody>
          <a:bodyPr/>
          <a:lstStyle/>
          <a:p>
            <a:r>
              <a:rPr lang="zh-CN" altLang="en-US" dirty="0"/>
              <a:t>第三节  园长职责和幼儿园领导工作</a:t>
            </a:r>
          </a:p>
        </p:txBody>
      </p:sp>
      <p:sp>
        <p:nvSpPr>
          <p:cNvPr id="3" name="内容占位符 2">
            <a:extLst>
              <a:ext uri="{FF2B5EF4-FFF2-40B4-BE49-F238E27FC236}">
                <a16:creationId xmlns:a16="http://schemas.microsoft.com/office/drawing/2014/main" id="{8C8EC301-BA56-FBFB-6144-1B9C26E527C8}"/>
              </a:ext>
            </a:extLst>
          </p:cNvPr>
          <p:cNvSpPr>
            <a:spLocks noGrp="1"/>
          </p:cNvSpPr>
          <p:nvPr>
            <p:ph idx="1"/>
          </p:nvPr>
        </p:nvSpPr>
        <p:spPr/>
        <p:txBody>
          <a:bodyPr>
            <a:normAutofit/>
          </a:bodyPr>
          <a:lstStyle/>
          <a:p>
            <a:pPr marL="0" indent="0">
              <a:buNone/>
            </a:pPr>
            <a:r>
              <a:rPr lang="zh-CN" altLang="en-US" dirty="0"/>
              <a:t>所以经几个人讨论，决定在全园各班都安装“监视器”，然后再在园长办公室安置一台电视，以随时了解全园各班各个角落的情况，同时也可以方便家长，使其不进入班级就能观察到自己孩子在幼儿园里的表现，并通过监视器全面了解全园的情况，对全园的安全工作起一定的监督和防范作用。</a:t>
            </a:r>
          </a:p>
        </p:txBody>
      </p:sp>
    </p:spTree>
    <p:extLst>
      <p:ext uri="{BB962C8B-B14F-4D97-AF65-F5344CB8AC3E}">
        <p14:creationId xmlns:p14="http://schemas.microsoft.com/office/powerpoint/2010/main" val="2605011092"/>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88F943-9D4F-0F33-98C9-B285B666E5EF}"/>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52901A47-79CB-36CC-2A8C-D4264096D743}"/>
              </a:ext>
            </a:extLst>
          </p:cNvPr>
          <p:cNvSpPr>
            <a:spLocks noGrp="1"/>
          </p:cNvSpPr>
          <p:nvPr>
            <p:ph type="title"/>
          </p:nvPr>
        </p:nvSpPr>
        <p:spPr/>
        <p:txBody>
          <a:bodyPr/>
          <a:lstStyle/>
          <a:p>
            <a:r>
              <a:rPr lang="zh-CN" altLang="en-US" dirty="0"/>
              <a:t>第三节  园长职责和幼儿园领导工作</a:t>
            </a:r>
          </a:p>
        </p:txBody>
      </p:sp>
      <p:sp>
        <p:nvSpPr>
          <p:cNvPr id="3" name="内容占位符 2">
            <a:extLst>
              <a:ext uri="{FF2B5EF4-FFF2-40B4-BE49-F238E27FC236}">
                <a16:creationId xmlns:a16="http://schemas.microsoft.com/office/drawing/2014/main" id="{B846AD5E-AD82-4608-09C5-0DD0521AB446}"/>
              </a:ext>
            </a:extLst>
          </p:cNvPr>
          <p:cNvSpPr>
            <a:spLocks noGrp="1"/>
          </p:cNvSpPr>
          <p:nvPr>
            <p:ph idx="1"/>
          </p:nvPr>
        </p:nvSpPr>
        <p:spPr/>
        <p:txBody>
          <a:bodyPr>
            <a:normAutofit/>
          </a:bodyPr>
          <a:lstStyle/>
          <a:p>
            <a:pPr marL="0" indent="0">
              <a:buNone/>
            </a:pPr>
            <a:r>
              <a:rPr lang="zh-CN" altLang="en-US" dirty="0"/>
              <a:t>可是这一决定一公布，就在全园掀起了轩然大波。有的老师认为：“有个监视器，弄得我们组织活动时都会不自然，老觉得有什么人在看着自己。别扭！”</a:t>
            </a:r>
          </a:p>
        </p:txBody>
      </p:sp>
    </p:spTree>
    <p:extLst>
      <p:ext uri="{BB962C8B-B14F-4D97-AF65-F5344CB8AC3E}">
        <p14:creationId xmlns:p14="http://schemas.microsoft.com/office/powerpoint/2010/main" val="503261791"/>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28E7AD-1F39-9770-7E59-BA8EADDB486C}"/>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8F0DC3B0-6C99-6593-279D-5391A7D21B8C}"/>
              </a:ext>
            </a:extLst>
          </p:cNvPr>
          <p:cNvSpPr>
            <a:spLocks noGrp="1"/>
          </p:cNvSpPr>
          <p:nvPr>
            <p:ph type="title"/>
          </p:nvPr>
        </p:nvSpPr>
        <p:spPr/>
        <p:txBody>
          <a:bodyPr/>
          <a:lstStyle/>
          <a:p>
            <a:r>
              <a:rPr lang="zh-CN" altLang="en-US" dirty="0"/>
              <a:t>第三节  园长职责和幼儿园领导工作</a:t>
            </a:r>
          </a:p>
        </p:txBody>
      </p:sp>
      <p:sp>
        <p:nvSpPr>
          <p:cNvPr id="3" name="内容占位符 2">
            <a:extLst>
              <a:ext uri="{FF2B5EF4-FFF2-40B4-BE49-F238E27FC236}">
                <a16:creationId xmlns:a16="http://schemas.microsoft.com/office/drawing/2014/main" id="{DFAB0D25-0237-8F83-2E42-CF84C1F98523}"/>
              </a:ext>
            </a:extLst>
          </p:cNvPr>
          <p:cNvSpPr>
            <a:spLocks noGrp="1"/>
          </p:cNvSpPr>
          <p:nvPr>
            <p:ph idx="1"/>
          </p:nvPr>
        </p:nvSpPr>
        <p:spPr/>
        <p:txBody>
          <a:bodyPr>
            <a:normAutofit/>
          </a:bodyPr>
          <a:lstStyle/>
          <a:p>
            <a:pPr marL="0" indent="0">
              <a:buNone/>
            </a:pPr>
            <a:r>
              <a:rPr lang="zh-CN" altLang="en-US" dirty="0"/>
              <a:t>有的则气鼓鼓地找到园长说：“如果只是园领导为了工作需要和方便家长利用监视器看看教学情况，这倒也无所谓，但是无论谁进了园长办公室，都可以看到，可我们自己却不知道，给人感觉像侵犯了隐私。”</a:t>
            </a:r>
          </a:p>
        </p:txBody>
      </p:sp>
    </p:spTree>
    <p:extLst>
      <p:ext uri="{BB962C8B-B14F-4D97-AF65-F5344CB8AC3E}">
        <p14:creationId xmlns:p14="http://schemas.microsoft.com/office/powerpoint/2010/main" val="18674690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8EF70B-E637-EFB6-A640-F729C988EDF1}"/>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506EBC41-FCCF-7E27-9378-FAF00878B82B}"/>
              </a:ext>
            </a:extLst>
          </p:cNvPr>
          <p:cNvSpPr>
            <a:spLocks noGrp="1"/>
          </p:cNvSpPr>
          <p:nvPr>
            <p:ph type="title"/>
          </p:nvPr>
        </p:nvSpPr>
        <p:spPr/>
        <p:txBody>
          <a:bodyPr/>
          <a:lstStyle/>
          <a:p>
            <a:r>
              <a:rPr lang="zh-CN" altLang="en-US" dirty="0"/>
              <a:t>第一节  园长</a:t>
            </a:r>
            <a:r>
              <a:rPr lang="en-US" altLang="zh-CN" dirty="0"/>
              <a:t>——</a:t>
            </a:r>
            <a:r>
              <a:rPr lang="zh-CN" altLang="en-US" dirty="0"/>
              <a:t>幼儿园的领导者</a:t>
            </a:r>
          </a:p>
        </p:txBody>
      </p:sp>
      <p:sp>
        <p:nvSpPr>
          <p:cNvPr id="3" name="内容占位符 2">
            <a:extLst>
              <a:ext uri="{FF2B5EF4-FFF2-40B4-BE49-F238E27FC236}">
                <a16:creationId xmlns:a16="http://schemas.microsoft.com/office/drawing/2014/main" id="{7E2FF8A6-BD49-EF8F-D654-A01B7491772E}"/>
              </a:ext>
            </a:extLst>
          </p:cNvPr>
          <p:cNvSpPr>
            <a:spLocks noGrp="1"/>
          </p:cNvSpPr>
          <p:nvPr>
            <p:ph idx="1"/>
          </p:nvPr>
        </p:nvSpPr>
        <p:spPr/>
        <p:txBody>
          <a:bodyPr>
            <a:normAutofit/>
          </a:bodyPr>
          <a:lstStyle/>
          <a:p>
            <a:pPr marL="0" indent="0">
              <a:buNone/>
            </a:pPr>
            <a:r>
              <a:rPr lang="en-US" altLang="zh-CN" dirty="0"/>
              <a:t>《</a:t>
            </a:r>
            <a:r>
              <a:rPr lang="zh-CN" altLang="en-US" dirty="0"/>
              <a:t>幼儿园管理条例</a:t>
            </a:r>
            <a:r>
              <a:rPr lang="en-US" altLang="zh-CN" dirty="0"/>
              <a:t>》</a:t>
            </a:r>
            <a:r>
              <a:rPr lang="zh-CN" altLang="en-US" dirty="0"/>
              <a:t>明确了我国幼儿教育机构实行园长负责制，园长要在举办者和教育行政部门领导下，依据这一条例负责领导全园工作。</a:t>
            </a:r>
          </a:p>
        </p:txBody>
      </p:sp>
    </p:spTree>
    <p:extLst>
      <p:ext uri="{BB962C8B-B14F-4D97-AF65-F5344CB8AC3E}">
        <p14:creationId xmlns:p14="http://schemas.microsoft.com/office/powerpoint/2010/main" val="3507139807"/>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DE02EF-0132-751E-458F-0E29495E12A2}"/>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37F13CBF-08CA-DD83-4C75-B87B87893EED}"/>
              </a:ext>
            </a:extLst>
          </p:cNvPr>
          <p:cNvSpPr>
            <a:spLocks noGrp="1"/>
          </p:cNvSpPr>
          <p:nvPr>
            <p:ph type="title"/>
          </p:nvPr>
        </p:nvSpPr>
        <p:spPr/>
        <p:txBody>
          <a:bodyPr/>
          <a:lstStyle/>
          <a:p>
            <a:r>
              <a:rPr lang="zh-CN" altLang="en-US" dirty="0"/>
              <a:t>第三节  园长职责和幼儿园领导工作</a:t>
            </a:r>
          </a:p>
        </p:txBody>
      </p:sp>
      <p:sp>
        <p:nvSpPr>
          <p:cNvPr id="3" name="内容占位符 2">
            <a:extLst>
              <a:ext uri="{FF2B5EF4-FFF2-40B4-BE49-F238E27FC236}">
                <a16:creationId xmlns:a16="http://schemas.microsoft.com/office/drawing/2014/main" id="{3AF48DD6-F11C-3B34-6AB7-2981596907D9}"/>
              </a:ext>
            </a:extLst>
          </p:cNvPr>
          <p:cNvSpPr>
            <a:spLocks noGrp="1"/>
          </p:cNvSpPr>
          <p:nvPr>
            <p:ph idx="1"/>
          </p:nvPr>
        </p:nvSpPr>
        <p:spPr/>
        <p:txBody>
          <a:bodyPr>
            <a:normAutofit/>
          </a:bodyPr>
          <a:lstStyle/>
          <a:p>
            <a:pPr marL="0" indent="0">
              <a:buNone/>
            </a:pPr>
            <a:r>
              <a:rPr lang="zh-CN" altLang="en-US" dirty="0"/>
              <a:t>老师中甚至还出现了更为强烈的反应：“安这么一个东西，好像我们是犯人似的，明显就是不尊重我们！”</a:t>
            </a:r>
          </a:p>
          <a:p>
            <a:pPr marL="0" indent="0">
              <a:buNone/>
            </a:pPr>
            <a:r>
              <a:rPr lang="zh-CN" altLang="en-US" dirty="0"/>
              <a:t>园领导没有想到大家的反应会这么强烈，所以现在也不知道应该如何处理了。</a:t>
            </a:r>
          </a:p>
          <a:p>
            <a:pPr marL="0" indent="0">
              <a:buNone/>
            </a:pPr>
            <a:r>
              <a:rPr lang="zh-CN" altLang="en-US" dirty="0"/>
              <a:t>                                         （案例编写：罗佩珍）</a:t>
            </a:r>
          </a:p>
        </p:txBody>
      </p:sp>
    </p:spTree>
    <p:extLst>
      <p:ext uri="{BB962C8B-B14F-4D97-AF65-F5344CB8AC3E}">
        <p14:creationId xmlns:p14="http://schemas.microsoft.com/office/powerpoint/2010/main" val="1940094318"/>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A6A4EB-81ED-75A8-B137-8C2A6ACA7DB0}"/>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BE77BCC6-BB47-275A-1C09-5A2012427855}"/>
              </a:ext>
            </a:extLst>
          </p:cNvPr>
          <p:cNvSpPr>
            <a:spLocks noGrp="1"/>
          </p:cNvSpPr>
          <p:nvPr>
            <p:ph type="title"/>
          </p:nvPr>
        </p:nvSpPr>
        <p:spPr/>
        <p:txBody>
          <a:bodyPr/>
          <a:lstStyle/>
          <a:p>
            <a:r>
              <a:rPr lang="zh-CN" altLang="en-US" dirty="0"/>
              <a:t>第三节  园长职责和幼儿园领导工作</a:t>
            </a:r>
          </a:p>
        </p:txBody>
      </p:sp>
      <p:sp>
        <p:nvSpPr>
          <p:cNvPr id="3" name="内容占位符 2">
            <a:extLst>
              <a:ext uri="{FF2B5EF4-FFF2-40B4-BE49-F238E27FC236}">
                <a16:creationId xmlns:a16="http://schemas.microsoft.com/office/drawing/2014/main" id="{96478611-B7E1-B269-8F1A-E2E652FEB022}"/>
              </a:ext>
            </a:extLst>
          </p:cNvPr>
          <p:cNvSpPr>
            <a:spLocks noGrp="1"/>
          </p:cNvSpPr>
          <p:nvPr>
            <p:ph idx="1"/>
          </p:nvPr>
        </p:nvSpPr>
        <p:spPr/>
        <p:txBody>
          <a:bodyPr>
            <a:normAutofit/>
          </a:bodyPr>
          <a:lstStyle/>
          <a:p>
            <a:pPr marL="0" indent="0">
              <a:buNone/>
            </a:pPr>
            <a:r>
              <a:rPr lang="zh-CN" altLang="en-US" dirty="0"/>
              <a:t> 分析与思考</a:t>
            </a:r>
          </a:p>
          <a:p>
            <a:pPr marL="0" indent="0">
              <a:buNone/>
            </a:pPr>
            <a:r>
              <a:rPr lang="zh-CN" altLang="en-US" dirty="0"/>
              <a:t>安装监视器是一个新兴事物，案例中幼儿园安装的理由似乎也无不当，为什么教师还会出现那么激烈的反应？请就这则案例涉及到的有关园长的教师观和对教师工作的评价、管理者与管理对象关系及相应的管理方式等问题做出分析。</a:t>
            </a:r>
          </a:p>
        </p:txBody>
      </p:sp>
    </p:spTree>
    <p:extLst>
      <p:ext uri="{BB962C8B-B14F-4D97-AF65-F5344CB8AC3E}">
        <p14:creationId xmlns:p14="http://schemas.microsoft.com/office/powerpoint/2010/main" val="1842657142"/>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normAutofit/>
          </a:bodyPr>
          <a:lstStyle/>
          <a:p>
            <a:r>
              <a:rPr lang="zh-CN" altLang="en-US" sz="8800" dirty="0"/>
              <a:t>谢谢！</a:t>
            </a:r>
          </a:p>
        </p:txBody>
      </p:sp>
    </p:spTree>
    <p:extLst>
      <p:ext uri="{BB962C8B-B14F-4D97-AF65-F5344CB8AC3E}">
        <p14:creationId xmlns:p14="http://schemas.microsoft.com/office/powerpoint/2010/main" val="26812370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1C769F-07FB-AF9F-A802-3C80D13896BD}"/>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ED7A75EC-C2D8-A779-208D-A9C4239636A0}"/>
              </a:ext>
            </a:extLst>
          </p:cNvPr>
          <p:cNvSpPr>
            <a:spLocks noGrp="1"/>
          </p:cNvSpPr>
          <p:nvPr>
            <p:ph type="title"/>
          </p:nvPr>
        </p:nvSpPr>
        <p:spPr/>
        <p:txBody>
          <a:bodyPr/>
          <a:lstStyle/>
          <a:p>
            <a:r>
              <a:rPr lang="zh-CN" altLang="en-US" dirty="0"/>
              <a:t>第一节  园长</a:t>
            </a:r>
            <a:r>
              <a:rPr lang="en-US" altLang="zh-CN" dirty="0"/>
              <a:t>——</a:t>
            </a:r>
            <a:r>
              <a:rPr lang="zh-CN" altLang="en-US" dirty="0"/>
              <a:t>幼儿园的领导者</a:t>
            </a:r>
          </a:p>
        </p:txBody>
      </p:sp>
      <p:sp>
        <p:nvSpPr>
          <p:cNvPr id="3" name="内容占位符 2">
            <a:extLst>
              <a:ext uri="{FF2B5EF4-FFF2-40B4-BE49-F238E27FC236}">
                <a16:creationId xmlns:a16="http://schemas.microsoft.com/office/drawing/2014/main" id="{1522B1B3-6DE5-BFCA-D280-88F601DB8D7D}"/>
              </a:ext>
            </a:extLst>
          </p:cNvPr>
          <p:cNvSpPr>
            <a:spLocks noGrp="1"/>
          </p:cNvSpPr>
          <p:nvPr>
            <p:ph idx="1"/>
          </p:nvPr>
        </p:nvSpPr>
        <p:spPr/>
        <p:txBody>
          <a:bodyPr>
            <a:normAutofit/>
          </a:bodyPr>
          <a:lstStyle/>
          <a:p>
            <a:pPr marL="0" indent="0">
              <a:buNone/>
            </a:pPr>
            <a:r>
              <a:rPr lang="zh-CN" altLang="en-US" dirty="0"/>
              <a:t>园长负责制有着特定的内涵，它是以园长责任和职权为主要内容的园内管理体制之一，它包括上级领导、园长负责、党支部政治核心和保证监督、教职工民主参与管理等几个相互关联、又互有区别的组成部分，目的是建立起统一的高效率的园内指挥系统。</a:t>
            </a:r>
          </a:p>
        </p:txBody>
      </p:sp>
    </p:spTree>
    <p:extLst>
      <p:ext uri="{BB962C8B-B14F-4D97-AF65-F5344CB8AC3E}">
        <p14:creationId xmlns:p14="http://schemas.microsoft.com/office/powerpoint/2010/main" val="32609672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7B05DB-DA8F-F430-3770-CEBE7B17A69B}"/>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F2AA98D2-5F98-8713-A0CF-7A6049A0F468}"/>
              </a:ext>
            </a:extLst>
          </p:cNvPr>
          <p:cNvSpPr>
            <a:spLocks noGrp="1"/>
          </p:cNvSpPr>
          <p:nvPr>
            <p:ph type="title"/>
          </p:nvPr>
        </p:nvSpPr>
        <p:spPr/>
        <p:txBody>
          <a:bodyPr/>
          <a:lstStyle/>
          <a:p>
            <a:r>
              <a:rPr lang="zh-CN" altLang="en-US" dirty="0"/>
              <a:t>第一节  园长</a:t>
            </a:r>
            <a:r>
              <a:rPr lang="en-US" altLang="zh-CN" dirty="0"/>
              <a:t>——</a:t>
            </a:r>
            <a:r>
              <a:rPr lang="zh-CN" altLang="en-US" dirty="0"/>
              <a:t>幼儿园的领导者</a:t>
            </a:r>
          </a:p>
        </p:txBody>
      </p:sp>
      <p:sp>
        <p:nvSpPr>
          <p:cNvPr id="3" name="内容占位符 2">
            <a:extLst>
              <a:ext uri="{FF2B5EF4-FFF2-40B4-BE49-F238E27FC236}">
                <a16:creationId xmlns:a16="http://schemas.microsoft.com/office/drawing/2014/main" id="{3F60B72A-A3B5-C012-0275-E25A6E54E572}"/>
              </a:ext>
            </a:extLst>
          </p:cNvPr>
          <p:cNvSpPr>
            <a:spLocks noGrp="1"/>
          </p:cNvSpPr>
          <p:nvPr>
            <p:ph idx="1"/>
          </p:nvPr>
        </p:nvSpPr>
        <p:spPr/>
        <p:txBody>
          <a:bodyPr>
            <a:normAutofit/>
          </a:bodyPr>
          <a:lstStyle/>
          <a:p>
            <a:pPr marL="0" indent="0">
              <a:buNone/>
            </a:pPr>
            <a:r>
              <a:rPr lang="zh-CN" altLang="en-US" dirty="0"/>
              <a:t>目前，我国幼儿园大多实行园长负责的管理体制。这意味着园长是幼儿园的行政负责人，是幼儿园的法人代表。对内全面领导保育、教育和行政工作，向全体教职工、幼儿负责；对外代表幼儿园，向举办者、幼儿家长及社区负责。</a:t>
            </a:r>
          </a:p>
        </p:txBody>
      </p:sp>
    </p:spTree>
    <p:extLst>
      <p:ext uri="{BB962C8B-B14F-4D97-AF65-F5344CB8AC3E}">
        <p14:creationId xmlns:p14="http://schemas.microsoft.com/office/powerpoint/2010/main" val="5943406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11B574-5006-4D8F-07A5-FB1328E28DC6}"/>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3B6DD3B6-E93B-BA3A-726D-B1771F1971CD}"/>
              </a:ext>
            </a:extLst>
          </p:cNvPr>
          <p:cNvSpPr>
            <a:spLocks noGrp="1"/>
          </p:cNvSpPr>
          <p:nvPr>
            <p:ph type="title"/>
          </p:nvPr>
        </p:nvSpPr>
        <p:spPr/>
        <p:txBody>
          <a:bodyPr/>
          <a:lstStyle/>
          <a:p>
            <a:r>
              <a:rPr lang="zh-CN" altLang="en-US" dirty="0"/>
              <a:t>第一节  园长</a:t>
            </a:r>
            <a:r>
              <a:rPr lang="en-US" altLang="zh-CN" dirty="0"/>
              <a:t>——</a:t>
            </a:r>
            <a:r>
              <a:rPr lang="zh-CN" altLang="en-US" dirty="0"/>
              <a:t>幼儿园的领导者</a:t>
            </a:r>
          </a:p>
        </p:txBody>
      </p:sp>
      <p:sp>
        <p:nvSpPr>
          <p:cNvPr id="3" name="内容占位符 2">
            <a:extLst>
              <a:ext uri="{FF2B5EF4-FFF2-40B4-BE49-F238E27FC236}">
                <a16:creationId xmlns:a16="http://schemas.microsoft.com/office/drawing/2014/main" id="{CC10AD98-8FE3-E6F0-8713-7335B94C4EB2}"/>
              </a:ext>
            </a:extLst>
          </p:cNvPr>
          <p:cNvSpPr>
            <a:spLocks noGrp="1"/>
          </p:cNvSpPr>
          <p:nvPr>
            <p:ph idx="1"/>
          </p:nvPr>
        </p:nvSpPr>
        <p:spPr/>
        <p:txBody>
          <a:bodyPr>
            <a:normAutofit/>
          </a:bodyPr>
          <a:lstStyle/>
          <a:p>
            <a:pPr marL="0" indent="0">
              <a:buNone/>
            </a:pPr>
            <a:r>
              <a:rPr lang="zh-CN" altLang="en-US" dirty="0"/>
              <a:t>教育机构是以培养人为目的的组织。园长作为幼儿园行政负责人，代表幼儿园行使职权，理所当然是幼儿园的法人代表。幼儿园的民事行为是通过园长进行的。</a:t>
            </a:r>
          </a:p>
        </p:txBody>
      </p:sp>
    </p:spTree>
    <p:extLst>
      <p:ext uri="{BB962C8B-B14F-4D97-AF65-F5344CB8AC3E}">
        <p14:creationId xmlns:p14="http://schemas.microsoft.com/office/powerpoint/2010/main" val="916439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C4B2D2-65B8-DEFB-F5E8-B61DAB521883}"/>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EC2A61CE-6E95-5B89-D3AD-1EB6E03A14A5}"/>
              </a:ext>
            </a:extLst>
          </p:cNvPr>
          <p:cNvSpPr>
            <a:spLocks noGrp="1"/>
          </p:cNvSpPr>
          <p:nvPr>
            <p:ph type="title"/>
          </p:nvPr>
        </p:nvSpPr>
        <p:spPr/>
        <p:txBody>
          <a:bodyPr/>
          <a:lstStyle/>
          <a:p>
            <a:r>
              <a:rPr lang="zh-CN" altLang="en-US" dirty="0"/>
              <a:t>第一节  园长</a:t>
            </a:r>
            <a:r>
              <a:rPr lang="en-US" altLang="zh-CN" dirty="0"/>
              <a:t>——</a:t>
            </a:r>
            <a:r>
              <a:rPr lang="zh-CN" altLang="en-US" dirty="0"/>
              <a:t>幼儿园的领导者</a:t>
            </a:r>
          </a:p>
        </p:txBody>
      </p:sp>
      <p:sp>
        <p:nvSpPr>
          <p:cNvPr id="3" name="内容占位符 2">
            <a:extLst>
              <a:ext uri="{FF2B5EF4-FFF2-40B4-BE49-F238E27FC236}">
                <a16:creationId xmlns:a16="http://schemas.microsoft.com/office/drawing/2014/main" id="{2E7DFA2E-6545-77DF-16B9-DF5490D175E8}"/>
              </a:ext>
            </a:extLst>
          </p:cNvPr>
          <p:cNvSpPr>
            <a:spLocks noGrp="1"/>
          </p:cNvSpPr>
          <p:nvPr>
            <p:ph idx="1"/>
          </p:nvPr>
        </p:nvSpPr>
        <p:spPr/>
        <p:txBody>
          <a:bodyPr>
            <a:normAutofit/>
          </a:bodyPr>
          <a:lstStyle/>
          <a:p>
            <a:pPr marL="0" indent="0">
              <a:buNone/>
            </a:pPr>
            <a:r>
              <a:rPr lang="zh-CN" altLang="en-US" dirty="0"/>
              <a:t>因此，园长必须增强法制观念，提高对依法办园、治园意义的认识，运用法律手段管理幼儿园，依法维护幼儿园和师生的合法权益，办好幼儿园。</a:t>
            </a:r>
          </a:p>
        </p:txBody>
      </p:sp>
    </p:spTree>
    <p:extLst>
      <p:ext uri="{BB962C8B-B14F-4D97-AF65-F5344CB8AC3E}">
        <p14:creationId xmlns:p14="http://schemas.microsoft.com/office/powerpoint/2010/main" val="8424974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79214C-E366-2B18-B980-08DBAC7AA48D}"/>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A87170A1-8BEE-A33C-2EC7-95F1AC81B9E5}"/>
              </a:ext>
            </a:extLst>
          </p:cNvPr>
          <p:cNvSpPr>
            <a:spLocks noGrp="1"/>
          </p:cNvSpPr>
          <p:nvPr>
            <p:ph type="title"/>
          </p:nvPr>
        </p:nvSpPr>
        <p:spPr/>
        <p:txBody>
          <a:bodyPr/>
          <a:lstStyle/>
          <a:p>
            <a:r>
              <a:rPr lang="zh-CN" altLang="en-US" dirty="0"/>
              <a:t>第一节  园长</a:t>
            </a:r>
            <a:r>
              <a:rPr lang="en-US" altLang="zh-CN" dirty="0"/>
              <a:t>——</a:t>
            </a:r>
            <a:r>
              <a:rPr lang="zh-CN" altLang="en-US" dirty="0"/>
              <a:t>幼儿园的领导者</a:t>
            </a:r>
          </a:p>
        </p:txBody>
      </p:sp>
      <p:sp>
        <p:nvSpPr>
          <p:cNvPr id="3" name="内容占位符 2">
            <a:extLst>
              <a:ext uri="{FF2B5EF4-FFF2-40B4-BE49-F238E27FC236}">
                <a16:creationId xmlns:a16="http://schemas.microsoft.com/office/drawing/2014/main" id="{6E8AD360-D211-8AC0-2D0D-11E43E7F91A1}"/>
              </a:ext>
            </a:extLst>
          </p:cNvPr>
          <p:cNvSpPr>
            <a:spLocks noGrp="1"/>
          </p:cNvSpPr>
          <p:nvPr>
            <p:ph idx="1"/>
          </p:nvPr>
        </p:nvSpPr>
        <p:spPr/>
        <p:txBody>
          <a:bodyPr>
            <a:normAutofit/>
          </a:bodyPr>
          <a:lstStyle/>
          <a:p>
            <a:pPr marL="0" indent="0">
              <a:buNone/>
            </a:pPr>
            <a:r>
              <a:rPr lang="zh-CN" altLang="en-US" dirty="0"/>
              <a:t>幼儿园实行园长负责制。园长是幼儿园的主要行政领导者，对幼儿园工作全面负责。园长具有与其责任相一致的权力，按照幼教行政法规规定，幼儿园的园长由主办者任命或聘任。</a:t>
            </a:r>
          </a:p>
        </p:txBody>
      </p:sp>
    </p:spTree>
    <p:extLst>
      <p:ext uri="{BB962C8B-B14F-4D97-AF65-F5344CB8AC3E}">
        <p14:creationId xmlns:p14="http://schemas.microsoft.com/office/powerpoint/2010/main" val="21892493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529312-63E8-7218-9731-9FA3A1B1C52D}"/>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F7AA4710-BC03-7A64-8EE5-E4F148227508}"/>
              </a:ext>
            </a:extLst>
          </p:cNvPr>
          <p:cNvSpPr>
            <a:spLocks noGrp="1"/>
          </p:cNvSpPr>
          <p:nvPr>
            <p:ph type="title"/>
          </p:nvPr>
        </p:nvSpPr>
        <p:spPr/>
        <p:txBody>
          <a:bodyPr/>
          <a:lstStyle/>
          <a:p>
            <a:r>
              <a:rPr lang="zh-CN" altLang="en-US" dirty="0"/>
              <a:t>第一节  园长</a:t>
            </a:r>
            <a:r>
              <a:rPr lang="en-US" altLang="zh-CN" dirty="0"/>
              <a:t>——</a:t>
            </a:r>
            <a:r>
              <a:rPr lang="zh-CN" altLang="en-US" dirty="0"/>
              <a:t>幼儿园的领导者</a:t>
            </a:r>
          </a:p>
        </p:txBody>
      </p:sp>
      <p:sp>
        <p:nvSpPr>
          <p:cNvPr id="3" name="内容占位符 2">
            <a:extLst>
              <a:ext uri="{FF2B5EF4-FFF2-40B4-BE49-F238E27FC236}">
                <a16:creationId xmlns:a16="http://schemas.microsoft.com/office/drawing/2014/main" id="{E9A0F883-1222-21AB-E4F0-F479366E7F57}"/>
              </a:ext>
            </a:extLst>
          </p:cNvPr>
          <p:cNvSpPr>
            <a:spLocks noGrp="1"/>
          </p:cNvSpPr>
          <p:nvPr>
            <p:ph idx="1"/>
          </p:nvPr>
        </p:nvSpPr>
        <p:spPr/>
        <p:txBody>
          <a:bodyPr>
            <a:normAutofit/>
          </a:bodyPr>
          <a:lstStyle/>
          <a:p>
            <a:pPr marL="0" indent="0">
              <a:buNone/>
            </a:pPr>
            <a:r>
              <a:rPr lang="zh-CN" altLang="en-US" dirty="0"/>
              <a:t>非地方人民政府设置的幼儿园的园长应报教育行政部门备案。经任命或聘任的园长，具有上述法人代表的地位，依法行使行政决策权、指挥权、人事管理权和财务管理权等。</a:t>
            </a:r>
          </a:p>
        </p:txBody>
      </p:sp>
    </p:spTree>
    <p:extLst>
      <p:ext uri="{BB962C8B-B14F-4D97-AF65-F5344CB8AC3E}">
        <p14:creationId xmlns:p14="http://schemas.microsoft.com/office/powerpoint/2010/main" val="1092773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7EFBD4-37EC-9DF8-7CD2-D09B5A6F3A71}"/>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210C2872-9460-CA18-1A5E-00F91986CD6D}"/>
              </a:ext>
            </a:extLst>
          </p:cNvPr>
          <p:cNvSpPr>
            <a:spLocks noGrp="1"/>
          </p:cNvSpPr>
          <p:nvPr>
            <p:ph type="title"/>
          </p:nvPr>
        </p:nvSpPr>
        <p:spPr/>
        <p:txBody>
          <a:bodyPr/>
          <a:lstStyle/>
          <a:p>
            <a:r>
              <a:rPr lang="zh-CN" altLang="en-US" dirty="0"/>
              <a:t>第一节  园长</a:t>
            </a:r>
            <a:r>
              <a:rPr lang="en-US" altLang="zh-CN" dirty="0"/>
              <a:t>——</a:t>
            </a:r>
            <a:r>
              <a:rPr lang="zh-CN" altLang="en-US" dirty="0"/>
              <a:t>幼儿园的领导者</a:t>
            </a:r>
          </a:p>
        </p:txBody>
      </p:sp>
      <p:sp>
        <p:nvSpPr>
          <p:cNvPr id="3" name="内容占位符 2">
            <a:extLst>
              <a:ext uri="{FF2B5EF4-FFF2-40B4-BE49-F238E27FC236}">
                <a16:creationId xmlns:a16="http://schemas.microsoft.com/office/drawing/2014/main" id="{CB6232C0-5AAC-3D0A-8129-84218A998151}"/>
              </a:ext>
            </a:extLst>
          </p:cNvPr>
          <p:cNvSpPr>
            <a:spLocks noGrp="1"/>
          </p:cNvSpPr>
          <p:nvPr>
            <p:ph idx="1"/>
          </p:nvPr>
        </p:nvSpPr>
        <p:spPr/>
        <p:txBody>
          <a:bodyPr>
            <a:normAutofit/>
          </a:bodyPr>
          <a:lstStyle/>
          <a:p>
            <a:pPr marL="0" indent="0">
              <a:buNone/>
            </a:pPr>
            <a:r>
              <a:rPr lang="zh-CN" altLang="en-US" dirty="0"/>
              <a:t>（</a:t>
            </a:r>
            <a:r>
              <a:rPr lang="en-US" altLang="zh-CN" dirty="0"/>
              <a:t>2</a:t>
            </a:r>
            <a:r>
              <a:rPr lang="zh-CN" altLang="en-US" dirty="0"/>
              <a:t>）园长是幼儿园工作的带头人，要处理好与教职工的关系，发挥领导主体作用</a:t>
            </a:r>
          </a:p>
          <a:p>
            <a:pPr marL="0" indent="0">
              <a:buNone/>
            </a:pPr>
            <a:r>
              <a:rPr lang="zh-CN" altLang="en-US" dirty="0"/>
              <a:t>	领导是通过组织他人的行动，去实现组织的目标。领导者与被领导者之间是相互依存、相互作用的过程。在双边关系中，领导者是矛盾的主要方面，起决定作用。</a:t>
            </a:r>
          </a:p>
        </p:txBody>
      </p:sp>
    </p:spTree>
    <p:extLst>
      <p:ext uri="{BB962C8B-B14F-4D97-AF65-F5344CB8AC3E}">
        <p14:creationId xmlns:p14="http://schemas.microsoft.com/office/powerpoint/2010/main" val="3837168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492F22-42CD-1CE7-2410-C0B09B0677A1}"/>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355B4117-1C1D-02D5-8180-F84CFB0C2C40}"/>
              </a:ext>
            </a:extLst>
          </p:cNvPr>
          <p:cNvSpPr>
            <a:spLocks noGrp="1"/>
          </p:cNvSpPr>
          <p:nvPr>
            <p:ph type="title"/>
          </p:nvPr>
        </p:nvSpPr>
        <p:spPr/>
        <p:txBody>
          <a:bodyPr/>
          <a:lstStyle/>
          <a:p>
            <a:r>
              <a:rPr lang="zh-CN" altLang="en-US" dirty="0"/>
              <a:t>内容提要</a:t>
            </a:r>
          </a:p>
        </p:txBody>
      </p:sp>
      <p:sp>
        <p:nvSpPr>
          <p:cNvPr id="3" name="内容占位符 2">
            <a:extLst>
              <a:ext uri="{FF2B5EF4-FFF2-40B4-BE49-F238E27FC236}">
                <a16:creationId xmlns:a16="http://schemas.microsoft.com/office/drawing/2014/main" id="{AD4953D6-CA6E-C72B-D8DA-21F84A790076}"/>
              </a:ext>
            </a:extLst>
          </p:cNvPr>
          <p:cNvSpPr>
            <a:spLocks noGrp="1"/>
          </p:cNvSpPr>
          <p:nvPr>
            <p:ph idx="1"/>
          </p:nvPr>
        </p:nvSpPr>
        <p:spPr/>
        <p:txBody>
          <a:bodyPr>
            <a:normAutofit/>
          </a:bodyPr>
          <a:lstStyle/>
          <a:p>
            <a:pPr marL="0" indent="0">
              <a:buNone/>
            </a:pPr>
            <a:r>
              <a:rPr lang="zh-CN" altLang="en-US" dirty="0"/>
              <a:t>园长是幼儿园的带头人，作为管理主体，一方面要为组织确立发展方向，为教职工的工作、学习营造良好的条件、提供服务，同时还要为教师做出行为示范。</a:t>
            </a:r>
          </a:p>
        </p:txBody>
      </p:sp>
    </p:spTree>
    <p:extLst>
      <p:ext uri="{BB962C8B-B14F-4D97-AF65-F5344CB8AC3E}">
        <p14:creationId xmlns:p14="http://schemas.microsoft.com/office/powerpoint/2010/main" val="32184390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956009-0619-5B8B-3A97-8D7D09AD3AB7}"/>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56B93610-CDE4-5CA4-2384-BFD76DBACE5B}"/>
              </a:ext>
            </a:extLst>
          </p:cNvPr>
          <p:cNvSpPr>
            <a:spLocks noGrp="1"/>
          </p:cNvSpPr>
          <p:nvPr>
            <p:ph type="title"/>
          </p:nvPr>
        </p:nvSpPr>
        <p:spPr/>
        <p:txBody>
          <a:bodyPr/>
          <a:lstStyle/>
          <a:p>
            <a:r>
              <a:rPr lang="zh-CN" altLang="en-US" dirty="0"/>
              <a:t>第一节  园长</a:t>
            </a:r>
            <a:r>
              <a:rPr lang="en-US" altLang="zh-CN" dirty="0"/>
              <a:t>——</a:t>
            </a:r>
            <a:r>
              <a:rPr lang="zh-CN" altLang="en-US" dirty="0"/>
              <a:t>幼儿园的领导者</a:t>
            </a:r>
          </a:p>
        </p:txBody>
      </p:sp>
      <p:sp>
        <p:nvSpPr>
          <p:cNvPr id="3" name="内容占位符 2">
            <a:extLst>
              <a:ext uri="{FF2B5EF4-FFF2-40B4-BE49-F238E27FC236}">
                <a16:creationId xmlns:a16="http://schemas.microsoft.com/office/drawing/2014/main" id="{E3B63E6D-4ABE-93AF-0BEE-6EA51F067D79}"/>
              </a:ext>
            </a:extLst>
          </p:cNvPr>
          <p:cNvSpPr>
            <a:spLocks noGrp="1"/>
          </p:cNvSpPr>
          <p:nvPr>
            <p:ph idx="1"/>
          </p:nvPr>
        </p:nvSpPr>
        <p:spPr/>
        <p:txBody>
          <a:bodyPr>
            <a:normAutofit/>
          </a:bodyPr>
          <a:lstStyle/>
          <a:p>
            <a:pPr marL="0" indent="0">
              <a:buNone/>
            </a:pPr>
            <a:r>
              <a:rPr lang="zh-CN" altLang="en-US" dirty="0"/>
              <a:t>也就是说，幼儿园的园长是管理的主体，在管理过程中处于主导地位。从实现幼儿园任务目标来看，必须要有两方面的积极性，既要有领导者的积极性，又要有广大教职工的积极性，而职工的积极性取决于领导者如何调动。</a:t>
            </a:r>
          </a:p>
        </p:txBody>
      </p:sp>
    </p:spTree>
    <p:extLst>
      <p:ext uri="{BB962C8B-B14F-4D97-AF65-F5344CB8AC3E}">
        <p14:creationId xmlns:p14="http://schemas.microsoft.com/office/powerpoint/2010/main" val="2667144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D5F5FE-2B4E-7E10-71F1-84E709A4D83C}"/>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382C0152-2CA0-CCE1-D186-66D6F53D793D}"/>
              </a:ext>
            </a:extLst>
          </p:cNvPr>
          <p:cNvSpPr>
            <a:spLocks noGrp="1"/>
          </p:cNvSpPr>
          <p:nvPr>
            <p:ph type="title"/>
          </p:nvPr>
        </p:nvSpPr>
        <p:spPr/>
        <p:txBody>
          <a:bodyPr/>
          <a:lstStyle/>
          <a:p>
            <a:r>
              <a:rPr lang="zh-CN" altLang="en-US" dirty="0"/>
              <a:t>第一节  园长</a:t>
            </a:r>
            <a:r>
              <a:rPr lang="en-US" altLang="zh-CN" dirty="0"/>
              <a:t>——</a:t>
            </a:r>
            <a:r>
              <a:rPr lang="zh-CN" altLang="en-US" dirty="0"/>
              <a:t>幼儿园的领导者</a:t>
            </a:r>
          </a:p>
        </p:txBody>
      </p:sp>
      <p:sp>
        <p:nvSpPr>
          <p:cNvPr id="3" name="内容占位符 2">
            <a:extLst>
              <a:ext uri="{FF2B5EF4-FFF2-40B4-BE49-F238E27FC236}">
                <a16:creationId xmlns:a16="http://schemas.microsoft.com/office/drawing/2014/main" id="{32E90CCC-DFF0-CAB5-7EDF-A85E13CB1B2E}"/>
              </a:ext>
            </a:extLst>
          </p:cNvPr>
          <p:cNvSpPr>
            <a:spLocks noGrp="1"/>
          </p:cNvSpPr>
          <p:nvPr>
            <p:ph idx="1"/>
          </p:nvPr>
        </p:nvSpPr>
        <p:spPr/>
        <p:txBody>
          <a:bodyPr>
            <a:normAutofit/>
          </a:bodyPr>
          <a:lstStyle/>
          <a:p>
            <a:pPr marL="0" indent="0">
              <a:buNone/>
            </a:pPr>
            <a:r>
              <a:rPr lang="zh-CN" altLang="en-US" dirty="0"/>
              <a:t>一般地，人的积极能动性的发挥程度与管理效能成正比。园长能否发挥领导职能、其领导主体作用如何，主要体现在能否调动教职工的积极性上。</a:t>
            </a:r>
          </a:p>
        </p:txBody>
      </p:sp>
    </p:spTree>
    <p:extLst>
      <p:ext uri="{BB962C8B-B14F-4D97-AF65-F5344CB8AC3E}">
        <p14:creationId xmlns:p14="http://schemas.microsoft.com/office/powerpoint/2010/main" val="20049316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02B416-DBF7-1314-62A4-6AD48E389E5E}"/>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3283E22B-6AAF-7E1F-33D9-F91176DC6E08}"/>
              </a:ext>
            </a:extLst>
          </p:cNvPr>
          <p:cNvSpPr>
            <a:spLocks noGrp="1"/>
          </p:cNvSpPr>
          <p:nvPr>
            <p:ph type="title"/>
          </p:nvPr>
        </p:nvSpPr>
        <p:spPr/>
        <p:txBody>
          <a:bodyPr/>
          <a:lstStyle/>
          <a:p>
            <a:r>
              <a:rPr lang="zh-CN" altLang="en-US" dirty="0"/>
              <a:t>第一节  园长</a:t>
            </a:r>
            <a:r>
              <a:rPr lang="en-US" altLang="zh-CN" dirty="0"/>
              <a:t>——</a:t>
            </a:r>
            <a:r>
              <a:rPr lang="zh-CN" altLang="en-US" dirty="0"/>
              <a:t>幼儿园的领导者</a:t>
            </a:r>
          </a:p>
        </p:txBody>
      </p:sp>
      <p:sp>
        <p:nvSpPr>
          <p:cNvPr id="3" name="内容占位符 2">
            <a:extLst>
              <a:ext uri="{FF2B5EF4-FFF2-40B4-BE49-F238E27FC236}">
                <a16:creationId xmlns:a16="http://schemas.microsoft.com/office/drawing/2014/main" id="{1D31116A-0D5E-1A89-DA77-7B3B82BE81B2}"/>
              </a:ext>
            </a:extLst>
          </p:cNvPr>
          <p:cNvSpPr>
            <a:spLocks noGrp="1"/>
          </p:cNvSpPr>
          <p:nvPr>
            <p:ph idx="1"/>
          </p:nvPr>
        </p:nvSpPr>
        <p:spPr/>
        <p:txBody>
          <a:bodyPr>
            <a:normAutofit/>
          </a:bodyPr>
          <a:lstStyle/>
          <a:p>
            <a:pPr marL="0" indent="0">
              <a:buNone/>
            </a:pPr>
            <a:r>
              <a:rPr lang="zh-CN" altLang="en-US" dirty="0"/>
              <a:t>园长作为管理的主体还体现在园长是幼儿园的带头人：一方面要为组织确立发展方向，为职工的工作、学习营造良好的条件、提供服务，同时还要为教师做出行为示范。幼儿园领导者应该成为教师的教师，以自身的人格力量影响、激励和带动广大教职工去实现幼儿园共同的目标。</a:t>
            </a:r>
          </a:p>
        </p:txBody>
      </p:sp>
    </p:spTree>
    <p:extLst>
      <p:ext uri="{BB962C8B-B14F-4D97-AF65-F5344CB8AC3E}">
        <p14:creationId xmlns:p14="http://schemas.microsoft.com/office/powerpoint/2010/main" val="38793027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3A0503-FCBF-4DC3-24CD-905470D5091D}"/>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AB25FA2F-36A0-AB32-B6B5-E8914548A52B}"/>
              </a:ext>
            </a:extLst>
          </p:cNvPr>
          <p:cNvSpPr>
            <a:spLocks noGrp="1"/>
          </p:cNvSpPr>
          <p:nvPr>
            <p:ph type="title"/>
          </p:nvPr>
        </p:nvSpPr>
        <p:spPr/>
        <p:txBody>
          <a:bodyPr/>
          <a:lstStyle/>
          <a:p>
            <a:r>
              <a:rPr lang="zh-CN" altLang="en-US" dirty="0"/>
              <a:t>第一节  园长</a:t>
            </a:r>
            <a:r>
              <a:rPr lang="en-US" altLang="zh-CN" dirty="0"/>
              <a:t>——</a:t>
            </a:r>
            <a:r>
              <a:rPr lang="zh-CN" altLang="en-US" dirty="0"/>
              <a:t>幼儿园的领导者</a:t>
            </a:r>
          </a:p>
        </p:txBody>
      </p:sp>
      <p:sp>
        <p:nvSpPr>
          <p:cNvPr id="3" name="内容占位符 2">
            <a:extLst>
              <a:ext uri="{FF2B5EF4-FFF2-40B4-BE49-F238E27FC236}">
                <a16:creationId xmlns:a16="http://schemas.microsoft.com/office/drawing/2014/main" id="{1BA2809D-71EB-2904-B0AE-F83511543241}"/>
              </a:ext>
            </a:extLst>
          </p:cNvPr>
          <p:cNvSpPr>
            <a:spLocks noGrp="1"/>
          </p:cNvSpPr>
          <p:nvPr>
            <p:ph idx="1"/>
          </p:nvPr>
        </p:nvSpPr>
        <p:spPr/>
        <p:txBody>
          <a:bodyPr>
            <a:normAutofit/>
          </a:bodyPr>
          <a:lstStyle/>
          <a:p>
            <a:pPr marL="0" indent="0">
              <a:buNone/>
            </a:pPr>
            <a:r>
              <a:rPr lang="zh-CN" altLang="en-US" dirty="0"/>
              <a:t>二、园长的领导方式</a:t>
            </a:r>
          </a:p>
          <a:p>
            <a:pPr marL="0" indent="0">
              <a:buNone/>
            </a:pPr>
            <a:r>
              <a:rPr lang="zh-CN" altLang="en-US" dirty="0"/>
              <a:t>（一）领导的含义</a:t>
            </a:r>
          </a:p>
          <a:p>
            <a:pPr marL="0" indent="0">
              <a:buNone/>
            </a:pPr>
            <a:r>
              <a:rPr lang="zh-CN" altLang="en-US" dirty="0"/>
              <a:t>领导是指领导者带领、影响和引导个人或组织，在一定条件下实现组织目标的行为过程。这个定义包含三层含义：</a:t>
            </a:r>
          </a:p>
        </p:txBody>
      </p:sp>
    </p:spTree>
    <p:extLst>
      <p:ext uri="{BB962C8B-B14F-4D97-AF65-F5344CB8AC3E}">
        <p14:creationId xmlns:p14="http://schemas.microsoft.com/office/powerpoint/2010/main" val="24312180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761D42-CB19-8E87-986B-3DA84E099663}"/>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068EE7CF-6962-23E6-3513-7C096D349E3C}"/>
              </a:ext>
            </a:extLst>
          </p:cNvPr>
          <p:cNvSpPr>
            <a:spLocks noGrp="1"/>
          </p:cNvSpPr>
          <p:nvPr>
            <p:ph type="title"/>
          </p:nvPr>
        </p:nvSpPr>
        <p:spPr/>
        <p:txBody>
          <a:bodyPr/>
          <a:lstStyle/>
          <a:p>
            <a:r>
              <a:rPr lang="zh-CN" altLang="en-US" dirty="0"/>
              <a:t>第一节  园长</a:t>
            </a:r>
            <a:r>
              <a:rPr lang="en-US" altLang="zh-CN" dirty="0"/>
              <a:t>——</a:t>
            </a:r>
            <a:r>
              <a:rPr lang="zh-CN" altLang="en-US" dirty="0"/>
              <a:t>幼儿园的领导者</a:t>
            </a:r>
          </a:p>
        </p:txBody>
      </p:sp>
      <p:sp>
        <p:nvSpPr>
          <p:cNvPr id="3" name="内容占位符 2">
            <a:extLst>
              <a:ext uri="{FF2B5EF4-FFF2-40B4-BE49-F238E27FC236}">
                <a16:creationId xmlns:a16="http://schemas.microsoft.com/office/drawing/2014/main" id="{C50616FB-B8A0-D0CB-2D03-6EDDF2A60531}"/>
              </a:ext>
            </a:extLst>
          </p:cNvPr>
          <p:cNvSpPr>
            <a:spLocks noGrp="1"/>
          </p:cNvSpPr>
          <p:nvPr>
            <p:ph idx="1"/>
          </p:nvPr>
        </p:nvSpPr>
        <p:spPr/>
        <p:txBody>
          <a:bodyPr>
            <a:normAutofit/>
          </a:bodyPr>
          <a:lstStyle/>
          <a:p>
            <a:pPr marL="0" indent="0">
              <a:buNone/>
            </a:pPr>
            <a:r>
              <a:rPr lang="en-US" altLang="zh-CN" dirty="0"/>
              <a:t>1</a:t>
            </a:r>
            <a:r>
              <a:rPr lang="zh-CN" altLang="en-US" dirty="0"/>
              <a:t>．领导是一种人际关系，表现为领导者与领导对象之间相互依存的双边的人际关系。</a:t>
            </a:r>
          </a:p>
          <a:p>
            <a:pPr marL="0" indent="0">
              <a:buNone/>
            </a:pPr>
            <a:r>
              <a:rPr lang="en-US" altLang="zh-CN" dirty="0"/>
              <a:t>2</a:t>
            </a:r>
            <a:r>
              <a:rPr lang="zh-CN" altLang="en-US" dirty="0"/>
              <a:t>．领导者的关键在于为组织确立目标方向，并带领组织成员去实现。</a:t>
            </a:r>
          </a:p>
          <a:p>
            <a:pPr marL="0" indent="0">
              <a:buNone/>
            </a:pPr>
            <a:r>
              <a:rPr lang="en-US" altLang="zh-CN" dirty="0"/>
              <a:t>3</a:t>
            </a:r>
            <a:r>
              <a:rPr lang="zh-CN" altLang="en-US" dirty="0"/>
              <a:t>．领导者具有影响力，因而能够带领组织成员去实现组织共同的任务目标。</a:t>
            </a:r>
          </a:p>
        </p:txBody>
      </p:sp>
    </p:spTree>
    <p:extLst>
      <p:ext uri="{BB962C8B-B14F-4D97-AF65-F5344CB8AC3E}">
        <p14:creationId xmlns:p14="http://schemas.microsoft.com/office/powerpoint/2010/main" val="7493510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E96983-01B0-1B0D-8A77-0B8AB7B82912}"/>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3762595B-E196-14B6-8675-CCD0E785EA2A}"/>
              </a:ext>
            </a:extLst>
          </p:cNvPr>
          <p:cNvSpPr>
            <a:spLocks noGrp="1"/>
          </p:cNvSpPr>
          <p:nvPr>
            <p:ph type="title"/>
          </p:nvPr>
        </p:nvSpPr>
        <p:spPr/>
        <p:txBody>
          <a:bodyPr/>
          <a:lstStyle/>
          <a:p>
            <a:r>
              <a:rPr lang="zh-CN" altLang="en-US" dirty="0"/>
              <a:t>第一节  园长</a:t>
            </a:r>
            <a:r>
              <a:rPr lang="en-US" altLang="zh-CN" dirty="0"/>
              <a:t>——</a:t>
            </a:r>
            <a:r>
              <a:rPr lang="zh-CN" altLang="en-US" dirty="0"/>
              <a:t>幼儿园的领导者</a:t>
            </a:r>
          </a:p>
        </p:txBody>
      </p:sp>
      <p:sp>
        <p:nvSpPr>
          <p:cNvPr id="3" name="内容占位符 2">
            <a:extLst>
              <a:ext uri="{FF2B5EF4-FFF2-40B4-BE49-F238E27FC236}">
                <a16:creationId xmlns:a16="http://schemas.microsoft.com/office/drawing/2014/main" id="{0D441998-B4EF-D7DD-39FB-B9DCC0A9E862}"/>
              </a:ext>
            </a:extLst>
          </p:cNvPr>
          <p:cNvSpPr>
            <a:spLocks noGrp="1"/>
          </p:cNvSpPr>
          <p:nvPr>
            <p:ph idx="1"/>
          </p:nvPr>
        </p:nvSpPr>
        <p:spPr/>
        <p:txBody>
          <a:bodyPr>
            <a:normAutofit/>
          </a:bodyPr>
          <a:lstStyle/>
          <a:p>
            <a:pPr marL="0" indent="0">
              <a:buNone/>
            </a:pPr>
            <a:r>
              <a:rPr lang="zh-CN" altLang="en-US" dirty="0"/>
              <a:t>（二）领导者的影响力</a:t>
            </a:r>
          </a:p>
          <a:p>
            <a:pPr marL="0" indent="0">
              <a:buNone/>
            </a:pPr>
            <a:r>
              <a:rPr lang="zh-CN" altLang="en-US" dirty="0"/>
              <a:t>影响力指领导者的言语指令即命令、建议、劝告等和非言语指令如榜样示范引起被领导者或组织成员做出预期反应的感召力量。它在本质上是权力作用的人格表现，是领导者将个人意志以各种方式施加到组织成员身上的能力。</a:t>
            </a:r>
          </a:p>
        </p:txBody>
      </p:sp>
    </p:spTree>
    <p:extLst>
      <p:ext uri="{BB962C8B-B14F-4D97-AF65-F5344CB8AC3E}">
        <p14:creationId xmlns:p14="http://schemas.microsoft.com/office/powerpoint/2010/main" val="7273718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103F83-5038-3442-9C30-FFD6EDFA7FD5}"/>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FB30B0CC-F58E-F84D-A0D5-CA6DA381A92C}"/>
              </a:ext>
            </a:extLst>
          </p:cNvPr>
          <p:cNvSpPr>
            <a:spLocks noGrp="1"/>
          </p:cNvSpPr>
          <p:nvPr>
            <p:ph type="title"/>
          </p:nvPr>
        </p:nvSpPr>
        <p:spPr/>
        <p:txBody>
          <a:bodyPr/>
          <a:lstStyle/>
          <a:p>
            <a:r>
              <a:rPr lang="zh-CN" altLang="en-US" dirty="0"/>
              <a:t>第一节  园长</a:t>
            </a:r>
            <a:r>
              <a:rPr lang="en-US" altLang="zh-CN" dirty="0"/>
              <a:t>——</a:t>
            </a:r>
            <a:r>
              <a:rPr lang="zh-CN" altLang="en-US" dirty="0"/>
              <a:t>幼儿园的领导者</a:t>
            </a:r>
          </a:p>
        </p:txBody>
      </p:sp>
      <p:sp>
        <p:nvSpPr>
          <p:cNvPr id="3" name="内容占位符 2">
            <a:extLst>
              <a:ext uri="{FF2B5EF4-FFF2-40B4-BE49-F238E27FC236}">
                <a16:creationId xmlns:a16="http://schemas.microsoft.com/office/drawing/2014/main" id="{39A66CC3-D51C-D2B4-8011-FA337583FAAB}"/>
              </a:ext>
            </a:extLst>
          </p:cNvPr>
          <p:cNvSpPr>
            <a:spLocks noGrp="1"/>
          </p:cNvSpPr>
          <p:nvPr>
            <p:ph idx="1"/>
          </p:nvPr>
        </p:nvSpPr>
        <p:spPr/>
        <p:txBody>
          <a:bodyPr>
            <a:normAutofit/>
          </a:bodyPr>
          <a:lstStyle/>
          <a:p>
            <a:pPr marL="0" indent="0">
              <a:buNone/>
            </a:pPr>
            <a:r>
              <a:rPr lang="zh-CN" altLang="en-US" dirty="0"/>
              <a:t>现代管理学、领导学的研究表明，领导者的影响力主要由两部分构成：权力性影响与非权力性影响力。权力性影响力指由领导者掌握合法职权并能合情合理地加以运用而产生的影响力。</a:t>
            </a:r>
          </a:p>
        </p:txBody>
      </p:sp>
    </p:spTree>
    <p:extLst>
      <p:ext uri="{BB962C8B-B14F-4D97-AF65-F5344CB8AC3E}">
        <p14:creationId xmlns:p14="http://schemas.microsoft.com/office/powerpoint/2010/main" val="40602235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20F7CB-C3E0-3849-DFCF-0CC0EB3C4D55}"/>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E2EABC94-CF6A-6F20-EB23-B9C02AC1FD98}"/>
              </a:ext>
            </a:extLst>
          </p:cNvPr>
          <p:cNvSpPr>
            <a:spLocks noGrp="1"/>
          </p:cNvSpPr>
          <p:nvPr>
            <p:ph type="title"/>
          </p:nvPr>
        </p:nvSpPr>
        <p:spPr/>
        <p:txBody>
          <a:bodyPr/>
          <a:lstStyle/>
          <a:p>
            <a:r>
              <a:rPr lang="zh-CN" altLang="en-US" dirty="0"/>
              <a:t>第一节  园长</a:t>
            </a:r>
            <a:r>
              <a:rPr lang="en-US" altLang="zh-CN" dirty="0"/>
              <a:t>——</a:t>
            </a:r>
            <a:r>
              <a:rPr lang="zh-CN" altLang="en-US" dirty="0"/>
              <a:t>幼儿园的领导者</a:t>
            </a:r>
          </a:p>
        </p:txBody>
      </p:sp>
      <p:sp>
        <p:nvSpPr>
          <p:cNvPr id="3" name="内容占位符 2">
            <a:extLst>
              <a:ext uri="{FF2B5EF4-FFF2-40B4-BE49-F238E27FC236}">
                <a16:creationId xmlns:a16="http://schemas.microsoft.com/office/drawing/2014/main" id="{2AE456AD-4ECB-40E3-B75A-27D005E5F837}"/>
              </a:ext>
            </a:extLst>
          </p:cNvPr>
          <p:cNvSpPr>
            <a:spLocks noGrp="1"/>
          </p:cNvSpPr>
          <p:nvPr>
            <p:ph idx="1"/>
          </p:nvPr>
        </p:nvSpPr>
        <p:spPr/>
        <p:txBody>
          <a:bodyPr>
            <a:normAutofit/>
          </a:bodyPr>
          <a:lstStyle/>
          <a:p>
            <a:pPr marL="0" indent="0">
              <a:buNone/>
            </a:pPr>
            <a:r>
              <a:rPr lang="zh-CN" altLang="en-US" dirty="0"/>
              <a:t>所谓非权力影响力是由领导者表现出来的良好品格、卓越的才能、丰富的知识和经验、真挚而友善的感情因素构成的（图</a:t>
            </a:r>
            <a:r>
              <a:rPr lang="en-US" altLang="zh-CN" dirty="0"/>
              <a:t>8-1</a:t>
            </a:r>
            <a:r>
              <a:rPr lang="zh-CN" altLang="en-US" dirty="0"/>
              <a:t>）。</a:t>
            </a:r>
          </a:p>
        </p:txBody>
      </p:sp>
    </p:spTree>
    <p:extLst>
      <p:ext uri="{BB962C8B-B14F-4D97-AF65-F5344CB8AC3E}">
        <p14:creationId xmlns:p14="http://schemas.microsoft.com/office/powerpoint/2010/main" val="31462555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87FC27-5B73-49D7-B30D-19641F53F7AF}"/>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58685C8E-338F-99CA-4249-5D29B6C6020D}"/>
              </a:ext>
            </a:extLst>
          </p:cNvPr>
          <p:cNvSpPr>
            <a:spLocks noGrp="1"/>
          </p:cNvSpPr>
          <p:nvPr>
            <p:ph type="title"/>
          </p:nvPr>
        </p:nvSpPr>
        <p:spPr/>
        <p:txBody>
          <a:bodyPr/>
          <a:lstStyle/>
          <a:p>
            <a:r>
              <a:rPr lang="zh-CN" altLang="en-US" dirty="0"/>
              <a:t>第一节  园长</a:t>
            </a:r>
            <a:r>
              <a:rPr lang="en-US" altLang="zh-CN" dirty="0"/>
              <a:t>——</a:t>
            </a:r>
            <a:r>
              <a:rPr lang="zh-CN" altLang="en-US" dirty="0"/>
              <a:t>幼儿园的领导者</a:t>
            </a:r>
          </a:p>
        </p:txBody>
      </p:sp>
      <p:pic>
        <p:nvPicPr>
          <p:cNvPr id="1027" name="Picture 3">
            <a:extLst>
              <a:ext uri="{FF2B5EF4-FFF2-40B4-BE49-F238E27FC236}">
                <a16:creationId xmlns:a16="http://schemas.microsoft.com/office/drawing/2014/main" id="{29B3B8D6-92F9-D3BE-5D0A-77CDAC9FF6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3526" y="1172343"/>
            <a:ext cx="7051291" cy="5278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148983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C2A07E-AF6A-A7A6-1004-15919D4FD864}"/>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4876ACB5-D0C7-3A02-011F-AB545874BB6C}"/>
              </a:ext>
            </a:extLst>
          </p:cNvPr>
          <p:cNvSpPr>
            <a:spLocks noGrp="1"/>
          </p:cNvSpPr>
          <p:nvPr>
            <p:ph type="title"/>
          </p:nvPr>
        </p:nvSpPr>
        <p:spPr/>
        <p:txBody>
          <a:bodyPr/>
          <a:lstStyle/>
          <a:p>
            <a:r>
              <a:rPr lang="zh-CN" altLang="en-US" dirty="0"/>
              <a:t>第一节  园长</a:t>
            </a:r>
            <a:r>
              <a:rPr lang="en-US" altLang="zh-CN" dirty="0"/>
              <a:t>——</a:t>
            </a:r>
            <a:r>
              <a:rPr lang="zh-CN" altLang="en-US" dirty="0"/>
              <a:t>幼儿园的领导者</a:t>
            </a:r>
          </a:p>
        </p:txBody>
      </p:sp>
      <p:sp>
        <p:nvSpPr>
          <p:cNvPr id="3" name="内容占位符 2">
            <a:extLst>
              <a:ext uri="{FF2B5EF4-FFF2-40B4-BE49-F238E27FC236}">
                <a16:creationId xmlns:a16="http://schemas.microsoft.com/office/drawing/2014/main" id="{1274CB38-DFD7-F9FD-38B4-CE026A1F8044}"/>
              </a:ext>
            </a:extLst>
          </p:cNvPr>
          <p:cNvSpPr>
            <a:spLocks noGrp="1"/>
          </p:cNvSpPr>
          <p:nvPr>
            <p:ph idx="1"/>
          </p:nvPr>
        </p:nvSpPr>
        <p:spPr/>
        <p:txBody>
          <a:bodyPr>
            <a:normAutofit/>
          </a:bodyPr>
          <a:lstStyle/>
          <a:p>
            <a:pPr marL="0" indent="0">
              <a:buNone/>
            </a:pPr>
            <a:r>
              <a:rPr lang="zh-CN" altLang="en-US" dirty="0"/>
              <a:t>一、园长的任职资格和角色</a:t>
            </a:r>
          </a:p>
          <a:p>
            <a:pPr marL="0" indent="0">
              <a:buNone/>
            </a:pPr>
            <a:r>
              <a:rPr lang="zh-CN" altLang="en-US" dirty="0"/>
              <a:t>（一）园长的任职资格</a:t>
            </a:r>
          </a:p>
          <a:p>
            <a:pPr marL="0" indent="0">
              <a:buNone/>
            </a:pPr>
            <a:r>
              <a:rPr lang="zh-CN" altLang="en-US" dirty="0"/>
              <a:t>原国家教委在</a:t>
            </a:r>
            <a:r>
              <a:rPr lang="en-US" altLang="zh-CN" dirty="0"/>
              <a:t>1996</a:t>
            </a:r>
            <a:r>
              <a:rPr lang="zh-CN" altLang="en-US" dirty="0"/>
              <a:t>年制定并颁布了</a:t>
            </a:r>
            <a:r>
              <a:rPr lang="en-US" altLang="zh-CN" dirty="0"/>
              <a:t>《</a:t>
            </a:r>
            <a:r>
              <a:rPr lang="zh-CN" altLang="en-US" dirty="0"/>
              <a:t>全国幼儿园园长任职资格、职责和岗位要求（试行）</a:t>
            </a:r>
            <a:r>
              <a:rPr lang="en-US" altLang="zh-CN" dirty="0"/>
              <a:t>》</a:t>
            </a:r>
            <a:r>
              <a:rPr lang="zh-CN" altLang="en-US" dirty="0"/>
              <a:t>，文件根据我国幼儿教育发展的需要。</a:t>
            </a:r>
          </a:p>
        </p:txBody>
      </p:sp>
    </p:spTree>
    <p:extLst>
      <p:ext uri="{BB962C8B-B14F-4D97-AF65-F5344CB8AC3E}">
        <p14:creationId xmlns:p14="http://schemas.microsoft.com/office/powerpoint/2010/main" val="18390065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A14F31-BC4C-E997-DD18-98E954B2DAF8}"/>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F33EAD3B-6F85-0D9C-3248-90547FF2C373}"/>
              </a:ext>
            </a:extLst>
          </p:cNvPr>
          <p:cNvSpPr>
            <a:spLocks noGrp="1"/>
          </p:cNvSpPr>
          <p:nvPr>
            <p:ph type="title"/>
          </p:nvPr>
        </p:nvSpPr>
        <p:spPr/>
        <p:txBody>
          <a:bodyPr/>
          <a:lstStyle/>
          <a:p>
            <a:r>
              <a:rPr lang="zh-CN" altLang="en-US" dirty="0"/>
              <a:t>内容提要</a:t>
            </a:r>
          </a:p>
        </p:txBody>
      </p:sp>
      <p:sp>
        <p:nvSpPr>
          <p:cNvPr id="3" name="内容占位符 2">
            <a:extLst>
              <a:ext uri="{FF2B5EF4-FFF2-40B4-BE49-F238E27FC236}">
                <a16:creationId xmlns:a16="http://schemas.microsoft.com/office/drawing/2014/main" id="{2F5875FF-63E5-5437-12B1-6D13A37F7EEA}"/>
              </a:ext>
            </a:extLst>
          </p:cNvPr>
          <p:cNvSpPr>
            <a:spLocks noGrp="1"/>
          </p:cNvSpPr>
          <p:nvPr>
            <p:ph idx="1"/>
          </p:nvPr>
        </p:nvSpPr>
        <p:spPr/>
        <p:txBody>
          <a:bodyPr>
            <a:normAutofit/>
          </a:bodyPr>
          <a:lstStyle/>
          <a:p>
            <a:pPr marL="0" indent="0">
              <a:buNone/>
            </a:pPr>
            <a:r>
              <a:rPr lang="zh-CN" altLang="en-US" dirty="0"/>
              <a:t>幼儿园领导者应该成为教师的教师，以自身的人格力量，影响、激励和带动广大教职工去实现幼儿园的共同目标。</a:t>
            </a:r>
          </a:p>
        </p:txBody>
      </p:sp>
    </p:spTree>
    <p:extLst>
      <p:ext uri="{BB962C8B-B14F-4D97-AF65-F5344CB8AC3E}">
        <p14:creationId xmlns:p14="http://schemas.microsoft.com/office/powerpoint/2010/main" val="288264679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31095A-4069-3EA9-C0F8-89CF4FE5C724}"/>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69962E32-F777-96E7-52F9-91675742B665}"/>
              </a:ext>
            </a:extLst>
          </p:cNvPr>
          <p:cNvSpPr>
            <a:spLocks noGrp="1"/>
          </p:cNvSpPr>
          <p:nvPr>
            <p:ph type="title"/>
          </p:nvPr>
        </p:nvSpPr>
        <p:spPr/>
        <p:txBody>
          <a:bodyPr/>
          <a:lstStyle/>
          <a:p>
            <a:r>
              <a:rPr lang="zh-CN" altLang="en-US" dirty="0"/>
              <a:t>第一节  园长</a:t>
            </a:r>
            <a:r>
              <a:rPr lang="en-US" altLang="zh-CN" dirty="0"/>
              <a:t>——</a:t>
            </a:r>
            <a:r>
              <a:rPr lang="zh-CN" altLang="en-US" dirty="0"/>
              <a:t>幼儿园的领导者</a:t>
            </a:r>
          </a:p>
        </p:txBody>
      </p:sp>
      <p:sp>
        <p:nvSpPr>
          <p:cNvPr id="3" name="内容占位符 2">
            <a:extLst>
              <a:ext uri="{FF2B5EF4-FFF2-40B4-BE49-F238E27FC236}">
                <a16:creationId xmlns:a16="http://schemas.microsoft.com/office/drawing/2014/main" id="{BBA60574-207B-9986-1CF2-45B589D99BEC}"/>
              </a:ext>
            </a:extLst>
          </p:cNvPr>
          <p:cNvSpPr>
            <a:spLocks noGrp="1"/>
          </p:cNvSpPr>
          <p:nvPr>
            <p:ph idx="1"/>
          </p:nvPr>
        </p:nvSpPr>
        <p:spPr/>
        <p:txBody>
          <a:bodyPr>
            <a:normAutofit/>
          </a:bodyPr>
          <a:lstStyle/>
          <a:p>
            <a:pPr marL="0" indent="0">
              <a:buNone/>
            </a:pPr>
            <a:r>
              <a:rPr lang="zh-CN" altLang="en-US" dirty="0"/>
              <a:t>同时结合当前我国园长队伍建设的现状，对幼儿园领导者即园长的素质提出了要求，为幼儿园选拔、任用和权力性影响力的构成一般为传统因素、职位因素和资历因素等，具有强制性。通常是外部赋予的、外在的，即上级组织赋予一个人的职位和权力。</a:t>
            </a:r>
          </a:p>
        </p:txBody>
      </p:sp>
    </p:spTree>
    <p:extLst>
      <p:ext uri="{BB962C8B-B14F-4D97-AF65-F5344CB8AC3E}">
        <p14:creationId xmlns:p14="http://schemas.microsoft.com/office/powerpoint/2010/main" val="370803026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ADF701-FAB1-44ED-9DB3-22C7B746174D}"/>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1CF942F9-B993-DF0B-AE39-0EC84E4A83B6}"/>
              </a:ext>
            </a:extLst>
          </p:cNvPr>
          <p:cNvSpPr>
            <a:spLocks noGrp="1"/>
          </p:cNvSpPr>
          <p:nvPr>
            <p:ph type="title"/>
          </p:nvPr>
        </p:nvSpPr>
        <p:spPr/>
        <p:txBody>
          <a:bodyPr/>
          <a:lstStyle/>
          <a:p>
            <a:r>
              <a:rPr lang="zh-CN" altLang="en-US" dirty="0"/>
              <a:t>第一节  园长</a:t>
            </a:r>
            <a:r>
              <a:rPr lang="en-US" altLang="zh-CN" dirty="0"/>
              <a:t>——</a:t>
            </a:r>
            <a:r>
              <a:rPr lang="zh-CN" altLang="en-US" dirty="0"/>
              <a:t>幼儿园的领导者</a:t>
            </a:r>
          </a:p>
        </p:txBody>
      </p:sp>
      <p:sp>
        <p:nvSpPr>
          <p:cNvPr id="3" name="内容占位符 2">
            <a:extLst>
              <a:ext uri="{FF2B5EF4-FFF2-40B4-BE49-F238E27FC236}">
                <a16:creationId xmlns:a16="http://schemas.microsoft.com/office/drawing/2014/main" id="{C1581014-FEB1-F9F8-11E5-22CD000A4153}"/>
              </a:ext>
            </a:extLst>
          </p:cNvPr>
          <p:cNvSpPr>
            <a:spLocks noGrp="1"/>
          </p:cNvSpPr>
          <p:nvPr>
            <p:ph idx="1"/>
          </p:nvPr>
        </p:nvSpPr>
        <p:spPr/>
        <p:txBody>
          <a:bodyPr>
            <a:normAutofit/>
          </a:bodyPr>
          <a:lstStyle/>
          <a:p>
            <a:pPr marL="0" indent="0">
              <a:buNone/>
            </a:pPr>
            <a:r>
              <a:rPr lang="zh-CN" altLang="en-US" dirty="0"/>
              <a:t>如，园长有对重大事件的决定权，有对职工的聘用权、奖惩权等等。凭借这些权力，领导者可以有力地影响被领导者的行为和活动，使其服从命令和要求。然而，如果单凭这种强制性权力行使领导职能，被领导者往往会消极被动地适应或应付，不能充分调动其积极性；</a:t>
            </a:r>
          </a:p>
        </p:txBody>
      </p:sp>
    </p:spTree>
    <p:extLst>
      <p:ext uri="{BB962C8B-B14F-4D97-AF65-F5344CB8AC3E}">
        <p14:creationId xmlns:p14="http://schemas.microsoft.com/office/powerpoint/2010/main" val="295682609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3D4EFC-ACCD-F5A7-0ABF-0B16DF4C152D}"/>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122FF9DE-6368-C823-0BD6-FFEC2792BC1E}"/>
              </a:ext>
            </a:extLst>
          </p:cNvPr>
          <p:cNvSpPr>
            <a:spLocks noGrp="1"/>
          </p:cNvSpPr>
          <p:nvPr>
            <p:ph type="title"/>
          </p:nvPr>
        </p:nvSpPr>
        <p:spPr/>
        <p:txBody>
          <a:bodyPr/>
          <a:lstStyle/>
          <a:p>
            <a:r>
              <a:rPr lang="zh-CN" altLang="en-US" dirty="0"/>
              <a:t>第一节  园长</a:t>
            </a:r>
            <a:r>
              <a:rPr lang="en-US" altLang="zh-CN" dirty="0"/>
              <a:t>——</a:t>
            </a:r>
            <a:r>
              <a:rPr lang="zh-CN" altLang="en-US" dirty="0"/>
              <a:t>幼儿园的领导者</a:t>
            </a:r>
          </a:p>
        </p:txBody>
      </p:sp>
      <p:sp>
        <p:nvSpPr>
          <p:cNvPr id="3" name="内容占位符 2">
            <a:extLst>
              <a:ext uri="{FF2B5EF4-FFF2-40B4-BE49-F238E27FC236}">
                <a16:creationId xmlns:a16="http://schemas.microsoft.com/office/drawing/2014/main" id="{5627943F-127F-87DE-DEF6-9F52463A96E5}"/>
              </a:ext>
            </a:extLst>
          </p:cNvPr>
          <p:cNvSpPr>
            <a:spLocks noGrp="1"/>
          </p:cNvSpPr>
          <p:nvPr>
            <p:ph idx="1"/>
          </p:nvPr>
        </p:nvSpPr>
        <p:spPr/>
        <p:txBody>
          <a:bodyPr>
            <a:normAutofit/>
          </a:bodyPr>
          <a:lstStyle/>
          <a:p>
            <a:pPr marL="0" indent="0">
              <a:buNone/>
            </a:pPr>
            <a:r>
              <a:rPr lang="zh-CN" altLang="en-US" dirty="0"/>
              <a:t>对于领导个人也有一定负面效应，使他们只重视支配和控制他人，一切由个人说了算，只看重个人的职位权力，而不注重提高自身素质和威信，容易造成干群关系对立，阻碍组织工作任务的完成。因此，实际上，权力性影响力有一个正确使用的问题。</a:t>
            </a:r>
          </a:p>
        </p:txBody>
      </p:sp>
    </p:spTree>
    <p:extLst>
      <p:ext uri="{BB962C8B-B14F-4D97-AF65-F5344CB8AC3E}">
        <p14:creationId xmlns:p14="http://schemas.microsoft.com/office/powerpoint/2010/main" val="332926422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49F066-9F67-092F-72E9-A4D92C8AE8BE}"/>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C37DBA3C-5A3E-ECF0-43DD-30B3E2F292A3}"/>
              </a:ext>
            </a:extLst>
          </p:cNvPr>
          <p:cNvSpPr>
            <a:spLocks noGrp="1"/>
          </p:cNvSpPr>
          <p:nvPr>
            <p:ph type="title"/>
          </p:nvPr>
        </p:nvSpPr>
        <p:spPr/>
        <p:txBody>
          <a:bodyPr/>
          <a:lstStyle/>
          <a:p>
            <a:r>
              <a:rPr lang="zh-CN" altLang="en-US" dirty="0"/>
              <a:t>第一节  园长</a:t>
            </a:r>
            <a:r>
              <a:rPr lang="en-US" altLang="zh-CN" dirty="0"/>
              <a:t>——</a:t>
            </a:r>
            <a:r>
              <a:rPr lang="zh-CN" altLang="en-US" dirty="0"/>
              <a:t>幼儿园的领导者</a:t>
            </a:r>
          </a:p>
        </p:txBody>
      </p:sp>
      <p:sp>
        <p:nvSpPr>
          <p:cNvPr id="3" name="内容占位符 2">
            <a:extLst>
              <a:ext uri="{FF2B5EF4-FFF2-40B4-BE49-F238E27FC236}">
                <a16:creationId xmlns:a16="http://schemas.microsoft.com/office/drawing/2014/main" id="{9B03372A-015D-A9FB-79FB-EFD24DB136A5}"/>
              </a:ext>
            </a:extLst>
          </p:cNvPr>
          <p:cNvSpPr>
            <a:spLocks noGrp="1"/>
          </p:cNvSpPr>
          <p:nvPr>
            <p:ph idx="1"/>
          </p:nvPr>
        </p:nvSpPr>
        <p:spPr/>
        <p:txBody>
          <a:bodyPr>
            <a:normAutofit/>
          </a:bodyPr>
          <a:lstStyle/>
          <a:p>
            <a:pPr marL="0" indent="0">
              <a:buNone/>
            </a:pPr>
            <a:r>
              <a:rPr lang="zh-CN" altLang="en-US" dirty="0"/>
              <a:t>权力性影响力是一把双刃剑：一方面权力对于实现管理职能是必不可少的，能够使组织成员朝着组织的既定目标而努力；但另一方面权力如果失去制约，就会导致腐败。因此需要加以规范制约，使其在合理的范围内运用，与此同时，领导者个人也要注重练内功，增强自身的素质和能力。</a:t>
            </a:r>
          </a:p>
        </p:txBody>
      </p:sp>
    </p:spTree>
    <p:extLst>
      <p:ext uri="{BB962C8B-B14F-4D97-AF65-F5344CB8AC3E}">
        <p14:creationId xmlns:p14="http://schemas.microsoft.com/office/powerpoint/2010/main" val="32810199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7D84FC-96B4-5356-2BFB-9FC993E31573}"/>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FCE66261-9148-4F58-9BA4-3DF47095252B}"/>
              </a:ext>
            </a:extLst>
          </p:cNvPr>
          <p:cNvSpPr>
            <a:spLocks noGrp="1"/>
          </p:cNvSpPr>
          <p:nvPr>
            <p:ph type="title"/>
          </p:nvPr>
        </p:nvSpPr>
        <p:spPr/>
        <p:txBody>
          <a:bodyPr/>
          <a:lstStyle/>
          <a:p>
            <a:r>
              <a:rPr lang="zh-CN" altLang="en-US" dirty="0"/>
              <a:t>第一节  园长</a:t>
            </a:r>
            <a:r>
              <a:rPr lang="en-US" altLang="zh-CN" dirty="0"/>
              <a:t>——</a:t>
            </a:r>
            <a:r>
              <a:rPr lang="zh-CN" altLang="en-US" dirty="0"/>
              <a:t>幼儿园的领导者</a:t>
            </a:r>
          </a:p>
        </p:txBody>
      </p:sp>
      <p:sp>
        <p:nvSpPr>
          <p:cNvPr id="3" name="内容占位符 2">
            <a:extLst>
              <a:ext uri="{FF2B5EF4-FFF2-40B4-BE49-F238E27FC236}">
                <a16:creationId xmlns:a16="http://schemas.microsoft.com/office/drawing/2014/main" id="{480D231D-A974-716A-DFFE-92F5A850136E}"/>
              </a:ext>
            </a:extLst>
          </p:cNvPr>
          <p:cNvSpPr>
            <a:spLocks noGrp="1"/>
          </p:cNvSpPr>
          <p:nvPr>
            <p:ph idx="1"/>
          </p:nvPr>
        </p:nvSpPr>
        <p:spPr/>
        <p:txBody>
          <a:bodyPr>
            <a:normAutofit/>
          </a:bodyPr>
          <a:lstStyle/>
          <a:p>
            <a:pPr marL="0" indent="0">
              <a:buNone/>
            </a:pPr>
            <a:r>
              <a:rPr lang="zh-CN" altLang="en-US" dirty="0"/>
              <a:t>非权力性影响力则是由品格、能力、知识、情感等人格因素所构成，属自然性影响力，是内在的，即经过领导者自身努力而获得并且是经过实践证明了的，反映出领导者本身的素质。</a:t>
            </a:r>
          </a:p>
        </p:txBody>
      </p:sp>
    </p:spTree>
    <p:extLst>
      <p:ext uri="{BB962C8B-B14F-4D97-AF65-F5344CB8AC3E}">
        <p14:creationId xmlns:p14="http://schemas.microsoft.com/office/powerpoint/2010/main" val="283344736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FE3E9B-D39C-3603-64E3-891360DA7D29}"/>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34D72CE5-B8CE-2646-4DAD-8F4A3BD0F1D5}"/>
              </a:ext>
            </a:extLst>
          </p:cNvPr>
          <p:cNvSpPr>
            <a:spLocks noGrp="1"/>
          </p:cNvSpPr>
          <p:nvPr>
            <p:ph type="title"/>
          </p:nvPr>
        </p:nvSpPr>
        <p:spPr/>
        <p:txBody>
          <a:bodyPr/>
          <a:lstStyle/>
          <a:p>
            <a:r>
              <a:rPr lang="zh-CN" altLang="en-US" dirty="0"/>
              <a:t>第一节  园长</a:t>
            </a:r>
            <a:r>
              <a:rPr lang="en-US" altLang="zh-CN" dirty="0"/>
              <a:t>——</a:t>
            </a:r>
            <a:r>
              <a:rPr lang="zh-CN" altLang="en-US" dirty="0"/>
              <a:t>幼儿园的领导者</a:t>
            </a:r>
          </a:p>
        </p:txBody>
      </p:sp>
      <p:sp>
        <p:nvSpPr>
          <p:cNvPr id="3" name="内容占位符 2">
            <a:extLst>
              <a:ext uri="{FF2B5EF4-FFF2-40B4-BE49-F238E27FC236}">
                <a16:creationId xmlns:a16="http://schemas.microsoft.com/office/drawing/2014/main" id="{253F6038-E012-684D-B9AA-44128831277E}"/>
              </a:ext>
            </a:extLst>
          </p:cNvPr>
          <p:cNvSpPr>
            <a:spLocks noGrp="1"/>
          </p:cNvSpPr>
          <p:nvPr>
            <p:ph idx="1"/>
          </p:nvPr>
        </p:nvSpPr>
        <p:spPr/>
        <p:txBody>
          <a:bodyPr>
            <a:normAutofit/>
          </a:bodyPr>
          <a:lstStyle/>
          <a:p>
            <a:pPr marL="0" indent="0">
              <a:buNone/>
            </a:pPr>
            <a:r>
              <a:rPr lang="zh-CN" altLang="en-US" dirty="0"/>
              <a:t>权力性影响力与非权力性影响力的关系：在整个领导影响力的构成中，非权力性影响力占有主导地位，起着决定性作用。管理实践表明，一个有领导能力、素质好、威信高的园长，能够带领全园职工奋发向上，使一个落后的幼儿园迅速改观，全园工作秩序井然，保教质量不断提高。</a:t>
            </a:r>
          </a:p>
        </p:txBody>
      </p:sp>
    </p:spTree>
    <p:extLst>
      <p:ext uri="{BB962C8B-B14F-4D97-AF65-F5344CB8AC3E}">
        <p14:creationId xmlns:p14="http://schemas.microsoft.com/office/powerpoint/2010/main" val="191456702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93979E-3B60-297B-D6A7-5ADF71DA7D0F}"/>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79FF7539-5377-73AA-12AC-C36F11EB386F}"/>
              </a:ext>
            </a:extLst>
          </p:cNvPr>
          <p:cNvSpPr>
            <a:spLocks noGrp="1"/>
          </p:cNvSpPr>
          <p:nvPr>
            <p:ph type="title"/>
          </p:nvPr>
        </p:nvSpPr>
        <p:spPr/>
        <p:txBody>
          <a:bodyPr/>
          <a:lstStyle/>
          <a:p>
            <a:r>
              <a:rPr lang="zh-CN" altLang="en-US" dirty="0"/>
              <a:t>第一节  园长</a:t>
            </a:r>
            <a:r>
              <a:rPr lang="en-US" altLang="zh-CN" dirty="0"/>
              <a:t>——</a:t>
            </a:r>
            <a:r>
              <a:rPr lang="zh-CN" altLang="en-US" dirty="0"/>
              <a:t>幼儿园的领导者</a:t>
            </a:r>
          </a:p>
        </p:txBody>
      </p:sp>
      <p:sp>
        <p:nvSpPr>
          <p:cNvPr id="3" name="内容占位符 2">
            <a:extLst>
              <a:ext uri="{FF2B5EF4-FFF2-40B4-BE49-F238E27FC236}">
                <a16:creationId xmlns:a16="http://schemas.microsoft.com/office/drawing/2014/main" id="{B9E0E397-2775-D446-E18F-82764DF7820B}"/>
              </a:ext>
            </a:extLst>
          </p:cNvPr>
          <p:cNvSpPr>
            <a:spLocks noGrp="1"/>
          </p:cNvSpPr>
          <p:nvPr>
            <p:ph idx="1"/>
          </p:nvPr>
        </p:nvSpPr>
        <p:spPr/>
        <p:txBody>
          <a:bodyPr>
            <a:normAutofit/>
          </a:bodyPr>
          <a:lstStyle/>
          <a:p>
            <a:pPr marL="0" indent="0">
              <a:buNone/>
            </a:pPr>
            <a:r>
              <a:rPr lang="zh-CN" altLang="en-US" dirty="0"/>
              <a:t>这里，决定园长威信高低的主要是其非权力影响力。具有这类影响力的园长，会自然而然地受到人们敬重，使人觉得亲切并产生信任感，愿意接受其建议和劝告，心悦诚服地服从其领导。</a:t>
            </a:r>
          </a:p>
        </p:txBody>
      </p:sp>
    </p:spTree>
    <p:extLst>
      <p:ext uri="{BB962C8B-B14F-4D97-AF65-F5344CB8AC3E}">
        <p14:creationId xmlns:p14="http://schemas.microsoft.com/office/powerpoint/2010/main" val="426933695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53D1DF-9D56-66A2-AAD1-6F943AC0EDAC}"/>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6CC42B7E-3F08-325B-204B-F7579F72435B}"/>
              </a:ext>
            </a:extLst>
          </p:cNvPr>
          <p:cNvSpPr>
            <a:spLocks noGrp="1"/>
          </p:cNvSpPr>
          <p:nvPr>
            <p:ph type="title"/>
          </p:nvPr>
        </p:nvSpPr>
        <p:spPr/>
        <p:txBody>
          <a:bodyPr/>
          <a:lstStyle/>
          <a:p>
            <a:r>
              <a:rPr lang="zh-CN" altLang="en-US" dirty="0"/>
              <a:t>第一节  园长</a:t>
            </a:r>
            <a:r>
              <a:rPr lang="en-US" altLang="zh-CN" dirty="0"/>
              <a:t>——</a:t>
            </a:r>
            <a:r>
              <a:rPr lang="zh-CN" altLang="en-US" dirty="0"/>
              <a:t>幼儿园的领导者</a:t>
            </a:r>
          </a:p>
        </p:txBody>
      </p:sp>
      <p:sp>
        <p:nvSpPr>
          <p:cNvPr id="3" name="内容占位符 2">
            <a:extLst>
              <a:ext uri="{FF2B5EF4-FFF2-40B4-BE49-F238E27FC236}">
                <a16:creationId xmlns:a16="http://schemas.microsoft.com/office/drawing/2014/main" id="{BF9BA077-D05B-45E7-7A37-5BCD8CD53038}"/>
              </a:ext>
            </a:extLst>
          </p:cNvPr>
          <p:cNvSpPr>
            <a:spLocks noGrp="1"/>
          </p:cNvSpPr>
          <p:nvPr>
            <p:ph idx="1"/>
          </p:nvPr>
        </p:nvSpPr>
        <p:spPr/>
        <p:txBody>
          <a:bodyPr>
            <a:normAutofit/>
          </a:bodyPr>
          <a:lstStyle/>
          <a:p>
            <a:pPr marL="0" indent="0">
              <a:buNone/>
            </a:pPr>
            <a:r>
              <a:rPr lang="zh-CN" altLang="en-US" dirty="0"/>
              <a:t>园长非权力性影响力的大小，往往影响幼儿园管理水平的成效。就是说，一个组织的领导者，如果有巨大的非权力性影响力，则其权力性影响力也会加大，反之则下降。正所谓“其身正、不令而行；其身不正，虽令不从。”</a:t>
            </a:r>
          </a:p>
        </p:txBody>
      </p:sp>
    </p:spTree>
    <p:extLst>
      <p:ext uri="{BB962C8B-B14F-4D97-AF65-F5344CB8AC3E}">
        <p14:creationId xmlns:p14="http://schemas.microsoft.com/office/powerpoint/2010/main" val="20020252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F0CC15-40FF-492A-B010-3C0AD2D7AD83}"/>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9694B68B-46CB-5353-AECE-CA2C60583C43}"/>
              </a:ext>
            </a:extLst>
          </p:cNvPr>
          <p:cNvSpPr>
            <a:spLocks noGrp="1"/>
          </p:cNvSpPr>
          <p:nvPr>
            <p:ph type="title"/>
          </p:nvPr>
        </p:nvSpPr>
        <p:spPr/>
        <p:txBody>
          <a:bodyPr/>
          <a:lstStyle/>
          <a:p>
            <a:r>
              <a:rPr lang="zh-CN" altLang="en-US" dirty="0"/>
              <a:t>第一节  园长</a:t>
            </a:r>
            <a:r>
              <a:rPr lang="en-US" altLang="zh-CN" dirty="0"/>
              <a:t>——</a:t>
            </a:r>
            <a:r>
              <a:rPr lang="zh-CN" altLang="en-US" dirty="0"/>
              <a:t>幼儿园的领导者</a:t>
            </a:r>
          </a:p>
        </p:txBody>
      </p:sp>
      <p:sp>
        <p:nvSpPr>
          <p:cNvPr id="3" name="内容占位符 2">
            <a:extLst>
              <a:ext uri="{FF2B5EF4-FFF2-40B4-BE49-F238E27FC236}">
                <a16:creationId xmlns:a16="http://schemas.microsoft.com/office/drawing/2014/main" id="{EB0FAA0A-02B5-EA4F-55E5-414E46CF162B}"/>
              </a:ext>
            </a:extLst>
          </p:cNvPr>
          <p:cNvSpPr>
            <a:spLocks noGrp="1"/>
          </p:cNvSpPr>
          <p:nvPr>
            <p:ph idx="1"/>
          </p:nvPr>
        </p:nvSpPr>
        <p:spPr/>
        <p:txBody>
          <a:bodyPr>
            <a:normAutofit/>
          </a:bodyPr>
          <a:lstStyle/>
          <a:p>
            <a:pPr marL="0" indent="0">
              <a:buNone/>
            </a:pPr>
            <a:r>
              <a:rPr lang="zh-CN" altLang="en-US" dirty="0"/>
              <a:t>因此，提高园长领导影响力的关键在于提高其非权力性影响力。园长必须积极努力提高个人素质，注重练内功，才能增强自己在群众中的威信，从而不断提高管理水平。</a:t>
            </a:r>
          </a:p>
        </p:txBody>
      </p:sp>
    </p:spTree>
    <p:extLst>
      <p:ext uri="{BB962C8B-B14F-4D97-AF65-F5344CB8AC3E}">
        <p14:creationId xmlns:p14="http://schemas.microsoft.com/office/powerpoint/2010/main" val="220904039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C80D91-9729-2A52-B15B-EF41575830AB}"/>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A6DA27BF-ED11-2496-1145-3D5AB5C6D7E2}"/>
              </a:ext>
            </a:extLst>
          </p:cNvPr>
          <p:cNvSpPr>
            <a:spLocks noGrp="1"/>
          </p:cNvSpPr>
          <p:nvPr>
            <p:ph type="title"/>
          </p:nvPr>
        </p:nvSpPr>
        <p:spPr/>
        <p:txBody>
          <a:bodyPr/>
          <a:lstStyle/>
          <a:p>
            <a:r>
              <a:rPr lang="zh-CN" altLang="en-US" dirty="0"/>
              <a:t>第一节  园长</a:t>
            </a:r>
            <a:r>
              <a:rPr lang="en-US" altLang="zh-CN" dirty="0"/>
              <a:t>——</a:t>
            </a:r>
            <a:r>
              <a:rPr lang="zh-CN" altLang="en-US" dirty="0"/>
              <a:t>幼儿园的领导者</a:t>
            </a:r>
          </a:p>
        </p:txBody>
      </p:sp>
      <p:sp>
        <p:nvSpPr>
          <p:cNvPr id="3" name="内容占位符 2">
            <a:extLst>
              <a:ext uri="{FF2B5EF4-FFF2-40B4-BE49-F238E27FC236}">
                <a16:creationId xmlns:a16="http://schemas.microsoft.com/office/drawing/2014/main" id="{F2173880-C2A2-B8E6-94B3-27F5C6694143}"/>
              </a:ext>
            </a:extLst>
          </p:cNvPr>
          <p:cNvSpPr>
            <a:spLocks noGrp="1"/>
          </p:cNvSpPr>
          <p:nvPr>
            <p:ph idx="1"/>
          </p:nvPr>
        </p:nvSpPr>
        <p:spPr/>
        <p:txBody>
          <a:bodyPr>
            <a:normAutofit/>
          </a:bodyPr>
          <a:lstStyle/>
          <a:p>
            <a:pPr marL="0" indent="0">
              <a:buNone/>
            </a:pPr>
            <a:r>
              <a:rPr lang="zh-CN" altLang="en-US" dirty="0"/>
              <a:t>（三）园长的领导方式和类型</a:t>
            </a:r>
          </a:p>
          <a:p>
            <a:pPr marL="0" indent="0">
              <a:buNone/>
            </a:pPr>
            <a:r>
              <a:rPr lang="zh-CN" altLang="en-US" dirty="0"/>
              <a:t>园长的领导方式是指园长用来对教职工行使权力和发挥领导影响力的行为表现，它体现了领导过程中领导者与被领导者之间的关系。</a:t>
            </a:r>
          </a:p>
        </p:txBody>
      </p:sp>
    </p:spTree>
    <p:extLst>
      <p:ext uri="{BB962C8B-B14F-4D97-AF65-F5344CB8AC3E}">
        <p14:creationId xmlns:p14="http://schemas.microsoft.com/office/powerpoint/2010/main" val="25093355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E48C44-240D-AB74-96A1-0BAE8C862C41}"/>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80D6C909-7BE7-C762-84E5-AA670569B701}"/>
              </a:ext>
            </a:extLst>
          </p:cNvPr>
          <p:cNvSpPr>
            <a:spLocks noGrp="1"/>
          </p:cNvSpPr>
          <p:nvPr>
            <p:ph type="title"/>
          </p:nvPr>
        </p:nvSpPr>
        <p:spPr/>
        <p:txBody>
          <a:bodyPr/>
          <a:lstStyle/>
          <a:p>
            <a:r>
              <a:rPr lang="zh-CN" altLang="en-US" dirty="0"/>
              <a:t>内容提要</a:t>
            </a:r>
          </a:p>
        </p:txBody>
      </p:sp>
      <p:sp>
        <p:nvSpPr>
          <p:cNvPr id="3" name="内容占位符 2">
            <a:extLst>
              <a:ext uri="{FF2B5EF4-FFF2-40B4-BE49-F238E27FC236}">
                <a16:creationId xmlns:a16="http://schemas.microsoft.com/office/drawing/2014/main" id="{6BF3469E-35FC-6137-4D51-1A805984D139}"/>
              </a:ext>
            </a:extLst>
          </p:cNvPr>
          <p:cNvSpPr>
            <a:spLocks noGrp="1"/>
          </p:cNvSpPr>
          <p:nvPr>
            <p:ph idx="1"/>
          </p:nvPr>
        </p:nvSpPr>
        <p:spPr/>
        <p:txBody>
          <a:bodyPr>
            <a:normAutofit/>
          </a:bodyPr>
          <a:lstStyle/>
          <a:p>
            <a:pPr marL="0" indent="0">
              <a:buNone/>
            </a:pPr>
            <a:r>
              <a:rPr lang="zh-CN" altLang="en-US" dirty="0"/>
              <a:t>本章首先分析了园长在幼儿园中的角色和地位，探讨了有关领导的含义、领导影响力和领导方式等概念，并进一步探讨了园长作为幼儿园领导者的素质要求，分析了园长领导工作的要点，阐述了园长如何实施正确教育思想的领导和关于时间管理的策略等问题。</a:t>
            </a:r>
          </a:p>
        </p:txBody>
      </p:sp>
    </p:spTree>
    <p:extLst>
      <p:ext uri="{BB962C8B-B14F-4D97-AF65-F5344CB8AC3E}">
        <p14:creationId xmlns:p14="http://schemas.microsoft.com/office/powerpoint/2010/main" val="317201776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3DC737-A0AB-8503-1F11-15ED9D775886}"/>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484BE1E0-52ED-8E2E-90A4-2305F1E4BB53}"/>
              </a:ext>
            </a:extLst>
          </p:cNvPr>
          <p:cNvSpPr>
            <a:spLocks noGrp="1"/>
          </p:cNvSpPr>
          <p:nvPr>
            <p:ph type="title"/>
          </p:nvPr>
        </p:nvSpPr>
        <p:spPr/>
        <p:txBody>
          <a:bodyPr/>
          <a:lstStyle/>
          <a:p>
            <a:r>
              <a:rPr lang="zh-CN" altLang="en-US" dirty="0"/>
              <a:t>第一节  园长</a:t>
            </a:r>
            <a:r>
              <a:rPr lang="en-US" altLang="zh-CN" dirty="0"/>
              <a:t>——</a:t>
            </a:r>
            <a:r>
              <a:rPr lang="zh-CN" altLang="en-US" dirty="0"/>
              <a:t>幼儿园的领导者</a:t>
            </a:r>
          </a:p>
        </p:txBody>
      </p:sp>
      <p:sp>
        <p:nvSpPr>
          <p:cNvPr id="3" name="内容占位符 2">
            <a:extLst>
              <a:ext uri="{FF2B5EF4-FFF2-40B4-BE49-F238E27FC236}">
                <a16:creationId xmlns:a16="http://schemas.microsoft.com/office/drawing/2014/main" id="{657AA968-A243-E249-4A03-5330DEF22C7B}"/>
              </a:ext>
            </a:extLst>
          </p:cNvPr>
          <p:cNvSpPr>
            <a:spLocks noGrp="1"/>
          </p:cNvSpPr>
          <p:nvPr>
            <p:ph idx="1"/>
          </p:nvPr>
        </p:nvSpPr>
        <p:spPr/>
        <p:txBody>
          <a:bodyPr>
            <a:normAutofit/>
          </a:bodyPr>
          <a:lstStyle/>
          <a:p>
            <a:pPr marL="0" indent="0">
              <a:buNone/>
            </a:pPr>
            <a:r>
              <a:rPr lang="zh-CN" altLang="en-US" dirty="0"/>
              <a:t>领导方式对幼儿园领导成效有很大的影响，因为园长的领导成效是通过其领导方式实现的。因此，作为园领导，必须不断研究和改进自己的领导方式，以便取得更好的工作成效。</a:t>
            </a:r>
          </a:p>
        </p:txBody>
      </p:sp>
    </p:spTree>
    <p:extLst>
      <p:ext uri="{BB962C8B-B14F-4D97-AF65-F5344CB8AC3E}">
        <p14:creationId xmlns:p14="http://schemas.microsoft.com/office/powerpoint/2010/main" val="20792243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2969FD-6F07-B617-2EE5-3547A047B84E}"/>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9FF7CC92-420C-9D4C-6CAC-D9392D19E5B0}"/>
              </a:ext>
            </a:extLst>
          </p:cNvPr>
          <p:cNvSpPr>
            <a:spLocks noGrp="1"/>
          </p:cNvSpPr>
          <p:nvPr>
            <p:ph type="title"/>
          </p:nvPr>
        </p:nvSpPr>
        <p:spPr/>
        <p:txBody>
          <a:bodyPr/>
          <a:lstStyle/>
          <a:p>
            <a:r>
              <a:rPr lang="zh-CN" altLang="en-US" dirty="0"/>
              <a:t>第一节  园长</a:t>
            </a:r>
            <a:r>
              <a:rPr lang="en-US" altLang="zh-CN" dirty="0"/>
              <a:t>——</a:t>
            </a:r>
            <a:r>
              <a:rPr lang="zh-CN" altLang="en-US" dirty="0"/>
              <a:t>幼儿园的领导者</a:t>
            </a:r>
          </a:p>
        </p:txBody>
      </p:sp>
      <p:sp>
        <p:nvSpPr>
          <p:cNvPr id="3" name="内容占位符 2">
            <a:extLst>
              <a:ext uri="{FF2B5EF4-FFF2-40B4-BE49-F238E27FC236}">
                <a16:creationId xmlns:a16="http://schemas.microsoft.com/office/drawing/2014/main" id="{612532E8-3F8D-82DC-EB39-CDB572D62D71}"/>
              </a:ext>
            </a:extLst>
          </p:cNvPr>
          <p:cNvSpPr>
            <a:spLocks noGrp="1"/>
          </p:cNvSpPr>
          <p:nvPr>
            <p:ph idx="1"/>
          </p:nvPr>
        </p:nvSpPr>
        <p:spPr/>
        <p:txBody>
          <a:bodyPr>
            <a:normAutofit/>
          </a:bodyPr>
          <a:lstStyle/>
          <a:p>
            <a:pPr marL="0" indent="0">
              <a:buNone/>
            </a:pPr>
            <a:r>
              <a:rPr lang="zh-CN" altLang="en-US" dirty="0"/>
              <a:t>根据现代领导学、学校管理学等学科的有关研究，联系我国幼儿园管理的实际情况，从关心工作和关心人两个维度加以分析，客观上存在着四种比较典型的领导方式：专制型领导方式、民主参与型领导方式、放任型领导方式以及权变式领导方式。</a:t>
            </a:r>
          </a:p>
        </p:txBody>
      </p:sp>
    </p:spTree>
    <p:extLst>
      <p:ext uri="{BB962C8B-B14F-4D97-AF65-F5344CB8AC3E}">
        <p14:creationId xmlns:p14="http://schemas.microsoft.com/office/powerpoint/2010/main" val="407315481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E7CA57-4824-D95A-5750-F4133EF4DA8D}"/>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22537897-23B2-F6C6-8C3B-BE22E8B366C4}"/>
              </a:ext>
            </a:extLst>
          </p:cNvPr>
          <p:cNvSpPr>
            <a:spLocks noGrp="1"/>
          </p:cNvSpPr>
          <p:nvPr>
            <p:ph type="title"/>
          </p:nvPr>
        </p:nvSpPr>
        <p:spPr/>
        <p:txBody>
          <a:bodyPr/>
          <a:lstStyle/>
          <a:p>
            <a:r>
              <a:rPr lang="zh-CN" altLang="en-US" dirty="0"/>
              <a:t>第一节  园长</a:t>
            </a:r>
            <a:r>
              <a:rPr lang="en-US" altLang="zh-CN" dirty="0"/>
              <a:t>——</a:t>
            </a:r>
            <a:r>
              <a:rPr lang="zh-CN" altLang="en-US" dirty="0"/>
              <a:t>幼儿园的领导者</a:t>
            </a:r>
          </a:p>
        </p:txBody>
      </p:sp>
      <p:sp>
        <p:nvSpPr>
          <p:cNvPr id="3" name="内容占位符 2">
            <a:extLst>
              <a:ext uri="{FF2B5EF4-FFF2-40B4-BE49-F238E27FC236}">
                <a16:creationId xmlns:a16="http://schemas.microsoft.com/office/drawing/2014/main" id="{62B05C6C-BF97-47CD-DC40-3F3D8DE9A1C5}"/>
              </a:ext>
            </a:extLst>
          </p:cNvPr>
          <p:cNvSpPr>
            <a:spLocks noGrp="1"/>
          </p:cNvSpPr>
          <p:nvPr>
            <p:ph idx="1"/>
          </p:nvPr>
        </p:nvSpPr>
        <p:spPr/>
        <p:txBody>
          <a:bodyPr>
            <a:normAutofit/>
          </a:bodyPr>
          <a:lstStyle/>
          <a:p>
            <a:pPr marL="0" indent="0">
              <a:buNone/>
            </a:pPr>
            <a:r>
              <a:rPr lang="en-US" altLang="zh-CN" dirty="0"/>
              <a:t>1.</a:t>
            </a:r>
            <a:r>
              <a:rPr lang="zh-CN" altLang="en-US" dirty="0"/>
              <a:t>专制型领导方式</a:t>
            </a:r>
          </a:p>
          <a:p>
            <a:pPr marL="0" indent="0">
              <a:buNone/>
            </a:pPr>
            <a:r>
              <a:rPr lang="zh-CN" altLang="en-US" dirty="0"/>
              <a:t>专制型领导，也称作集权型领导方式，它的主要特征是园所领导者的权力高度集中，突出领导者的中心地位。其主要表现为以下特点。</a:t>
            </a:r>
          </a:p>
        </p:txBody>
      </p:sp>
    </p:spTree>
    <p:extLst>
      <p:ext uri="{BB962C8B-B14F-4D97-AF65-F5344CB8AC3E}">
        <p14:creationId xmlns:p14="http://schemas.microsoft.com/office/powerpoint/2010/main" val="126208569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2A8F42-C490-FFD9-645A-42D0BB5BEAB8}"/>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6F7303E4-EC6D-1366-82D5-9F127048B6B7}"/>
              </a:ext>
            </a:extLst>
          </p:cNvPr>
          <p:cNvSpPr>
            <a:spLocks noGrp="1"/>
          </p:cNvSpPr>
          <p:nvPr>
            <p:ph type="title"/>
          </p:nvPr>
        </p:nvSpPr>
        <p:spPr/>
        <p:txBody>
          <a:bodyPr/>
          <a:lstStyle/>
          <a:p>
            <a:r>
              <a:rPr lang="zh-CN" altLang="en-US" dirty="0"/>
              <a:t>第一节  园长</a:t>
            </a:r>
            <a:r>
              <a:rPr lang="en-US" altLang="zh-CN" dirty="0"/>
              <a:t>——</a:t>
            </a:r>
            <a:r>
              <a:rPr lang="zh-CN" altLang="en-US" dirty="0"/>
              <a:t>幼儿园的领导者</a:t>
            </a:r>
          </a:p>
        </p:txBody>
      </p:sp>
      <p:sp>
        <p:nvSpPr>
          <p:cNvPr id="3" name="内容占位符 2">
            <a:extLst>
              <a:ext uri="{FF2B5EF4-FFF2-40B4-BE49-F238E27FC236}">
                <a16:creationId xmlns:a16="http://schemas.microsoft.com/office/drawing/2014/main" id="{0268F086-DFF1-C0B1-1830-5E74A0977940}"/>
              </a:ext>
            </a:extLst>
          </p:cNvPr>
          <p:cNvSpPr>
            <a:spLocks noGrp="1"/>
          </p:cNvSpPr>
          <p:nvPr>
            <p:ph idx="1"/>
          </p:nvPr>
        </p:nvSpPr>
        <p:spPr/>
        <p:txBody>
          <a:bodyPr>
            <a:normAutofit/>
          </a:bodyPr>
          <a:lstStyle/>
          <a:p>
            <a:pPr marL="0" indent="0">
              <a:buNone/>
            </a:pPr>
            <a:r>
              <a:rPr lang="zh-CN" altLang="en-US" dirty="0"/>
              <a:t>在人际关系方面，园领导者喜欢发命令、指示，较少关心教职工需要，直接与群众交往较少，不喜欢下属及群众发表不同意见，容不下有独立见解和创造精神的人，不注意发掘和调动下属的积极性。</a:t>
            </a:r>
          </a:p>
        </p:txBody>
      </p:sp>
    </p:spTree>
    <p:extLst>
      <p:ext uri="{BB962C8B-B14F-4D97-AF65-F5344CB8AC3E}">
        <p14:creationId xmlns:p14="http://schemas.microsoft.com/office/powerpoint/2010/main" val="333124702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BA62F9-7EDD-5AA8-6944-0A707727F4A7}"/>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AAC78402-69DC-BCB7-545D-A3411F1171B7}"/>
              </a:ext>
            </a:extLst>
          </p:cNvPr>
          <p:cNvSpPr>
            <a:spLocks noGrp="1"/>
          </p:cNvSpPr>
          <p:nvPr>
            <p:ph type="title"/>
          </p:nvPr>
        </p:nvSpPr>
        <p:spPr/>
        <p:txBody>
          <a:bodyPr/>
          <a:lstStyle/>
          <a:p>
            <a:r>
              <a:rPr lang="zh-CN" altLang="en-US" dirty="0"/>
              <a:t>第一节  园长</a:t>
            </a:r>
            <a:r>
              <a:rPr lang="en-US" altLang="zh-CN" dirty="0"/>
              <a:t>——</a:t>
            </a:r>
            <a:r>
              <a:rPr lang="zh-CN" altLang="en-US" dirty="0"/>
              <a:t>幼儿园的领导者</a:t>
            </a:r>
          </a:p>
        </p:txBody>
      </p:sp>
      <p:sp>
        <p:nvSpPr>
          <p:cNvPr id="3" name="内容占位符 2">
            <a:extLst>
              <a:ext uri="{FF2B5EF4-FFF2-40B4-BE49-F238E27FC236}">
                <a16:creationId xmlns:a16="http://schemas.microsoft.com/office/drawing/2014/main" id="{AC17A4AB-3C92-95E8-AFCD-A8D71068C3BC}"/>
              </a:ext>
            </a:extLst>
          </p:cNvPr>
          <p:cNvSpPr>
            <a:spLocks noGrp="1"/>
          </p:cNvSpPr>
          <p:nvPr>
            <p:ph idx="1"/>
          </p:nvPr>
        </p:nvSpPr>
        <p:spPr/>
        <p:txBody>
          <a:bodyPr>
            <a:normAutofit/>
          </a:bodyPr>
          <a:lstStyle/>
          <a:p>
            <a:pPr marL="0" indent="0">
              <a:buNone/>
            </a:pPr>
            <a:r>
              <a:rPr lang="zh-CN" altLang="en-US" dirty="0"/>
              <a:t>这种领导方式的有效性完全取决于领导个人的智能和经验。这种领导方式的致命弱点是极不民主，不利于调动下属的积极性、主动性和创造性，领导者处理问题时难以深入了解分析，易于处事表面化和简单化，因而容易造成人际关系紧张。</a:t>
            </a:r>
          </a:p>
        </p:txBody>
      </p:sp>
    </p:spTree>
    <p:extLst>
      <p:ext uri="{BB962C8B-B14F-4D97-AF65-F5344CB8AC3E}">
        <p14:creationId xmlns:p14="http://schemas.microsoft.com/office/powerpoint/2010/main" val="205005101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FBDD1B-8545-5F15-6B41-C38BD074A9F3}"/>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7241BDC1-B598-02D8-3CB7-8816F02A3DFE}"/>
              </a:ext>
            </a:extLst>
          </p:cNvPr>
          <p:cNvSpPr>
            <a:spLocks noGrp="1"/>
          </p:cNvSpPr>
          <p:nvPr>
            <p:ph type="title"/>
          </p:nvPr>
        </p:nvSpPr>
        <p:spPr/>
        <p:txBody>
          <a:bodyPr/>
          <a:lstStyle/>
          <a:p>
            <a:r>
              <a:rPr lang="zh-CN" altLang="en-US" dirty="0"/>
              <a:t>第一节  园长</a:t>
            </a:r>
            <a:r>
              <a:rPr lang="en-US" altLang="zh-CN" dirty="0"/>
              <a:t>——</a:t>
            </a:r>
            <a:r>
              <a:rPr lang="zh-CN" altLang="en-US" dirty="0"/>
              <a:t>幼儿园的领导者</a:t>
            </a:r>
          </a:p>
        </p:txBody>
      </p:sp>
      <p:sp>
        <p:nvSpPr>
          <p:cNvPr id="3" name="内容占位符 2">
            <a:extLst>
              <a:ext uri="{FF2B5EF4-FFF2-40B4-BE49-F238E27FC236}">
                <a16:creationId xmlns:a16="http://schemas.microsoft.com/office/drawing/2014/main" id="{D1DD0FCA-2770-7F0D-2CD6-BA296BF76874}"/>
              </a:ext>
            </a:extLst>
          </p:cNvPr>
          <p:cNvSpPr>
            <a:spLocks noGrp="1"/>
          </p:cNvSpPr>
          <p:nvPr>
            <p:ph idx="1"/>
          </p:nvPr>
        </p:nvSpPr>
        <p:spPr/>
        <p:txBody>
          <a:bodyPr>
            <a:normAutofit/>
          </a:bodyPr>
          <a:lstStyle/>
          <a:p>
            <a:pPr marL="0" indent="0">
              <a:buNone/>
            </a:pPr>
            <a:r>
              <a:rPr lang="zh-CN" altLang="en-US" dirty="0"/>
              <a:t>目前，我国幼儿园正在实行和完善园长负责制，这是幼儿园内部管理制度改革的核心。有些园长对园长负责制的内涵理解不全面，有的甚至是错误的，认为园长负责制，就是园长一个人说了算，简单地将园长负责制与专制型领导方式等同。</a:t>
            </a:r>
          </a:p>
        </p:txBody>
      </p:sp>
    </p:spTree>
    <p:extLst>
      <p:ext uri="{BB962C8B-B14F-4D97-AF65-F5344CB8AC3E}">
        <p14:creationId xmlns:p14="http://schemas.microsoft.com/office/powerpoint/2010/main" val="243370484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E75C93-511B-6CFD-E9FD-662535731FB6}"/>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7E6B93FF-A41D-6CC1-34F8-4B26F5216BB2}"/>
              </a:ext>
            </a:extLst>
          </p:cNvPr>
          <p:cNvSpPr>
            <a:spLocks noGrp="1"/>
          </p:cNvSpPr>
          <p:nvPr>
            <p:ph type="title"/>
          </p:nvPr>
        </p:nvSpPr>
        <p:spPr/>
        <p:txBody>
          <a:bodyPr/>
          <a:lstStyle/>
          <a:p>
            <a:r>
              <a:rPr lang="zh-CN" altLang="en-US" dirty="0"/>
              <a:t>第一节  园长</a:t>
            </a:r>
            <a:r>
              <a:rPr lang="en-US" altLang="zh-CN" dirty="0"/>
              <a:t>——</a:t>
            </a:r>
            <a:r>
              <a:rPr lang="zh-CN" altLang="en-US" dirty="0"/>
              <a:t>幼儿园的领导者</a:t>
            </a:r>
          </a:p>
        </p:txBody>
      </p:sp>
      <p:sp>
        <p:nvSpPr>
          <p:cNvPr id="3" name="内容占位符 2">
            <a:extLst>
              <a:ext uri="{FF2B5EF4-FFF2-40B4-BE49-F238E27FC236}">
                <a16:creationId xmlns:a16="http://schemas.microsoft.com/office/drawing/2014/main" id="{8DE2FF8C-E3F9-A2B4-ED2E-C0B15EF65939}"/>
              </a:ext>
            </a:extLst>
          </p:cNvPr>
          <p:cNvSpPr>
            <a:spLocks noGrp="1"/>
          </p:cNvSpPr>
          <p:nvPr>
            <p:ph idx="1"/>
          </p:nvPr>
        </p:nvSpPr>
        <p:spPr/>
        <p:txBody>
          <a:bodyPr>
            <a:normAutofit/>
          </a:bodyPr>
          <a:lstStyle/>
          <a:p>
            <a:pPr marL="0" indent="0">
              <a:buNone/>
            </a:pPr>
            <a:r>
              <a:rPr lang="zh-CN" altLang="en-US" dirty="0"/>
              <a:t>在工作中大权独揽、专横专断，加之在体制上缺乏有效的制约和监督机制，致使幼儿园工作受到影响。</a:t>
            </a:r>
          </a:p>
        </p:txBody>
      </p:sp>
    </p:spTree>
    <p:extLst>
      <p:ext uri="{BB962C8B-B14F-4D97-AF65-F5344CB8AC3E}">
        <p14:creationId xmlns:p14="http://schemas.microsoft.com/office/powerpoint/2010/main" val="80960925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30C22D-F442-8395-AFE2-63F7452BF4E6}"/>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3FEA9ED2-C853-A0D5-6CE6-9DFDCCAA9E4F}"/>
              </a:ext>
            </a:extLst>
          </p:cNvPr>
          <p:cNvSpPr>
            <a:spLocks noGrp="1"/>
          </p:cNvSpPr>
          <p:nvPr>
            <p:ph type="title"/>
          </p:nvPr>
        </p:nvSpPr>
        <p:spPr/>
        <p:txBody>
          <a:bodyPr/>
          <a:lstStyle/>
          <a:p>
            <a:r>
              <a:rPr lang="zh-CN" altLang="en-US" dirty="0"/>
              <a:t>第一节  园长</a:t>
            </a:r>
            <a:r>
              <a:rPr lang="en-US" altLang="zh-CN" dirty="0"/>
              <a:t>——</a:t>
            </a:r>
            <a:r>
              <a:rPr lang="zh-CN" altLang="en-US" dirty="0"/>
              <a:t>幼儿园的领导者</a:t>
            </a:r>
          </a:p>
        </p:txBody>
      </p:sp>
      <p:sp>
        <p:nvSpPr>
          <p:cNvPr id="3" name="内容占位符 2">
            <a:extLst>
              <a:ext uri="{FF2B5EF4-FFF2-40B4-BE49-F238E27FC236}">
                <a16:creationId xmlns:a16="http://schemas.microsoft.com/office/drawing/2014/main" id="{0E1C568D-78CD-F51A-DF00-3224271CCDF9}"/>
              </a:ext>
            </a:extLst>
          </p:cNvPr>
          <p:cNvSpPr>
            <a:spLocks noGrp="1"/>
          </p:cNvSpPr>
          <p:nvPr>
            <p:ph idx="1"/>
          </p:nvPr>
        </p:nvSpPr>
        <p:spPr/>
        <p:txBody>
          <a:bodyPr>
            <a:normAutofit/>
          </a:bodyPr>
          <a:lstStyle/>
          <a:p>
            <a:pPr marL="0" indent="0">
              <a:buNone/>
            </a:pPr>
            <a:r>
              <a:rPr lang="en-US" altLang="zh-CN" dirty="0"/>
              <a:t>2.</a:t>
            </a:r>
            <a:r>
              <a:rPr lang="zh-CN" altLang="en-US" dirty="0"/>
              <a:t>民主型领导方式  </a:t>
            </a:r>
          </a:p>
          <a:p>
            <a:pPr marL="0" indent="0">
              <a:buNone/>
            </a:pPr>
            <a:r>
              <a:rPr lang="zh-CN" altLang="en-US" dirty="0"/>
              <a:t>民主参与型领导方式的主要特点是园领导在工作中依靠广大教职工、鼓励广大教职工参与园所的管理工作。其主要表现如下。</a:t>
            </a:r>
          </a:p>
        </p:txBody>
      </p:sp>
    </p:spTree>
    <p:extLst>
      <p:ext uri="{BB962C8B-B14F-4D97-AF65-F5344CB8AC3E}">
        <p14:creationId xmlns:p14="http://schemas.microsoft.com/office/powerpoint/2010/main" val="2017027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590904-2689-68DA-5D4A-8D2EE672FC31}"/>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9D08B423-3685-9A05-4AB9-07FFAEF6A434}"/>
              </a:ext>
            </a:extLst>
          </p:cNvPr>
          <p:cNvSpPr>
            <a:spLocks noGrp="1"/>
          </p:cNvSpPr>
          <p:nvPr>
            <p:ph type="title"/>
          </p:nvPr>
        </p:nvSpPr>
        <p:spPr/>
        <p:txBody>
          <a:bodyPr/>
          <a:lstStyle/>
          <a:p>
            <a:r>
              <a:rPr lang="zh-CN" altLang="en-US" dirty="0"/>
              <a:t>第一节  园长</a:t>
            </a:r>
            <a:r>
              <a:rPr lang="en-US" altLang="zh-CN" dirty="0"/>
              <a:t>——</a:t>
            </a:r>
            <a:r>
              <a:rPr lang="zh-CN" altLang="en-US" dirty="0"/>
              <a:t>幼儿园的领导者</a:t>
            </a:r>
          </a:p>
        </p:txBody>
      </p:sp>
      <p:sp>
        <p:nvSpPr>
          <p:cNvPr id="3" name="内容占位符 2">
            <a:extLst>
              <a:ext uri="{FF2B5EF4-FFF2-40B4-BE49-F238E27FC236}">
                <a16:creationId xmlns:a16="http://schemas.microsoft.com/office/drawing/2014/main" id="{8736A5EE-629A-8D7A-8797-3C67FA8725B7}"/>
              </a:ext>
            </a:extLst>
          </p:cNvPr>
          <p:cNvSpPr>
            <a:spLocks noGrp="1"/>
          </p:cNvSpPr>
          <p:nvPr>
            <p:ph idx="1"/>
          </p:nvPr>
        </p:nvSpPr>
        <p:spPr/>
        <p:txBody>
          <a:bodyPr>
            <a:normAutofit/>
          </a:bodyPr>
          <a:lstStyle/>
          <a:p>
            <a:pPr marL="0" indent="0">
              <a:buNone/>
            </a:pPr>
            <a:r>
              <a:rPr lang="zh-CN" altLang="en-US" dirty="0"/>
              <a:t>在工作中，能主动引导教职工更多地参与决策和整个管理过程，比如在进行决策前，注意听取和吸收广大教职工的意见和建议，注意在集思广益的基础上做出决策。在管理中，注意下放权力，让下属和教职工承担必要的责任和分享部分权力，注意调动教职工的工作积极性。</a:t>
            </a:r>
          </a:p>
        </p:txBody>
      </p:sp>
    </p:spTree>
    <p:extLst>
      <p:ext uri="{BB962C8B-B14F-4D97-AF65-F5344CB8AC3E}">
        <p14:creationId xmlns:p14="http://schemas.microsoft.com/office/powerpoint/2010/main" val="252658695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6EE382-A4D4-ECDC-E6A9-EFDD1D84432B}"/>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1D3630D5-737B-F989-B0B5-0E886DA10455}"/>
              </a:ext>
            </a:extLst>
          </p:cNvPr>
          <p:cNvSpPr>
            <a:spLocks noGrp="1"/>
          </p:cNvSpPr>
          <p:nvPr>
            <p:ph type="title"/>
          </p:nvPr>
        </p:nvSpPr>
        <p:spPr/>
        <p:txBody>
          <a:bodyPr/>
          <a:lstStyle/>
          <a:p>
            <a:r>
              <a:rPr lang="zh-CN" altLang="en-US" dirty="0"/>
              <a:t>第一节  园长</a:t>
            </a:r>
            <a:r>
              <a:rPr lang="en-US" altLang="zh-CN" dirty="0"/>
              <a:t>——</a:t>
            </a:r>
            <a:r>
              <a:rPr lang="zh-CN" altLang="en-US" dirty="0"/>
              <a:t>幼儿园的领导者</a:t>
            </a:r>
          </a:p>
        </p:txBody>
      </p:sp>
      <p:sp>
        <p:nvSpPr>
          <p:cNvPr id="3" name="内容占位符 2">
            <a:extLst>
              <a:ext uri="{FF2B5EF4-FFF2-40B4-BE49-F238E27FC236}">
                <a16:creationId xmlns:a16="http://schemas.microsoft.com/office/drawing/2014/main" id="{FD409318-A9F2-46F8-00D2-2682B4F9F821}"/>
              </a:ext>
            </a:extLst>
          </p:cNvPr>
          <p:cNvSpPr>
            <a:spLocks noGrp="1"/>
          </p:cNvSpPr>
          <p:nvPr>
            <p:ph idx="1"/>
          </p:nvPr>
        </p:nvSpPr>
        <p:spPr/>
        <p:txBody>
          <a:bodyPr>
            <a:normAutofit/>
          </a:bodyPr>
          <a:lstStyle/>
          <a:p>
            <a:pPr marL="0" indent="0">
              <a:buNone/>
            </a:pPr>
            <a:r>
              <a:rPr lang="zh-CN" altLang="en-US" dirty="0"/>
              <a:t>在人际关系方面，园领导能充分尊重教职工，对教职工给予很高的信任，领导者与职工有较多的感情接触，干群关系较为融洽，能够为教职工创造发挥才能的环境和条件。</a:t>
            </a:r>
          </a:p>
        </p:txBody>
      </p:sp>
    </p:spTree>
    <p:extLst>
      <p:ext uri="{BB962C8B-B14F-4D97-AF65-F5344CB8AC3E}">
        <p14:creationId xmlns:p14="http://schemas.microsoft.com/office/powerpoint/2010/main" val="24428734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1B17D7-8A2A-22C3-7508-7EAE5608586C}"/>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548A7DAE-6C2F-7B19-4D5B-8B9DD25A25C1}"/>
              </a:ext>
            </a:extLst>
          </p:cNvPr>
          <p:cNvSpPr>
            <a:spLocks noGrp="1"/>
          </p:cNvSpPr>
          <p:nvPr>
            <p:ph type="title"/>
          </p:nvPr>
        </p:nvSpPr>
        <p:spPr/>
        <p:txBody>
          <a:bodyPr/>
          <a:lstStyle/>
          <a:p>
            <a:r>
              <a:rPr lang="zh-CN" altLang="en-US" dirty="0"/>
              <a:t>学习目标</a:t>
            </a:r>
          </a:p>
        </p:txBody>
      </p:sp>
      <p:sp>
        <p:nvSpPr>
          <p:cNvPr id="3" name="内容占位符 2">
            <a:extLst>
              <a:ext uri="{FF2B5EF4-FFF2-40B4-BE49-F238E27FC236}">
                <a16:creationId xmlns:a16="http://schemas.microsoft.com/office/drawing/2014/main" id="{843A42BE-9A48-0EB0-FB3F-C0C857EE41D9}"/>
              </a:ext>
            </a:extLst>
          </p:cNvPr>
          <p:cNvSpPr>
            <a:spLocks noGrp="1"/>
          </p:cNvSpPr>
          <p:nvPr>
            <p:ph idx="1"/>
          </p:nvPr>
        </p:nvSpPr>
        <p:spPr/>
        <p:txBody>
          <a:bodyPr>
            <a:normAutofit/>
          </a:bodyPr>
          <a:lstStyle/>
          <a:p>
            <a:pPr marL="0" indent="0">
              <a:buNone/>
            </a:pPr>
            <a:r>
              <a:rPr lang="en-US" altLang="zh-CN" dirty="0"/>
              <a:t>1.	</a:t>
            </a:r>
            <a:r>
              <a:rPr lang="zh-CN" altLang="en-US" dirty="0"/>
              <a:t>了解幼儿园园长的任职资格和角色定位。</a:t>
            </a:r>
          </a:p>
          <a:p>
            <a:pPr marL="0" indent="0">
              <a:buNone/>
            </a:pPr>
            <a:r>
              <a:rPr lang="en-US" altLang="zh-CN" dirty="0"/>
              <a:t>2.	</a:t>
            </a:r>
            <a:r>
              <a:rPr lang="zh-CN" altLang="en-US" dirty="0"/>
              <a:t>知道幼儿园园长所需要的素质和能力要求。</a:t>
            </a:r>
          </a:p>
          <a:p>
            <a:pPr marL="0" indent="0">
              <a:buNone/>
            </a:pPr>
            <a:r>
              <a:rPr lang="en-US" altLang="zh-CN" dirty="0"/>
              <a:t>3.	</a:t>
            </a:r>
            <a:r>
              <a:rPr lang="zh-CN" altLang="en-US" dirty="0"/>
              <a:t>明确园长领导职责和幼儿园领导工作的要点有哪些。</a:t>
            </a:r>
          </a:p>
        </p:txBody>
      </p:sp>
    </p:spTree>
    <p:extLst>
      <p:ext uri="{BB962C8B-B14F-4D97-AF65-F5344CB8AC3E}">
        <p14:creationId xmlns:p14="http://schemas.microsoft.com/office/powerpoint/2010/main" val="313150714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17D377-9B78-327F-D345-C3D7C2816CD5}"/>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6115F938-7ED4-FF1F-26E3-B302579F0493}"/>
              </a:ext>
            </a:extLst>
          </p:cNvPr>
          <p:cNvSpPr>
            <a:spLocks noGrp="1"/>
          </p:cNvSpPr>
          <p:nvPr>
            <p:ph type="title"/>
          </p:nvPr>
        </p:nvSpPr>
        <p:spPr/>
        <p:txBody>
          <a:bodyPr/>
          <a:lstStyle/>
          <a:p>
            <a:r>
              <a:rPr lang="zh-CN" altLang="en-US" dirty="0"/>
              <a:t>第一节  园长</a:t>
            </a:r>
            <a:r>
              <a:rPr lang="en-US" altLang="zh-CN" dirty="0"/>
              <a:t>——</a:t>
            </a:r>
            <a:r>
              <a:rPr lang="zh-CN" altLang="en-US" dirty="0"/>
              <a:t>幼儿园的领导者</a:t>
            </a:r>
          </a:p>
        </p:txBody>
      </p:sp>
      <p:sp>
        <p:nvSpPr>
          <p:cNvPr id="3" name="内容占位符 2">
            <a:extLst>
              <a:ext uri="{FF2B5EF4-FFF2-40B4-BE49-F238E27FC236}">
                <a16:creationId xmlns:a16="http://schemas.microsoft.com/office/drawing/2014/main" id="{177BF37E-DEEF-AC73-94E1-6AAC985D5072}"/>
              </a:ext>
            </a:extLst>
          </p:cNvPr>
          <p:cNvSpPr>
            <a:spLocks noGrp="1"/>
          </p:cNvSpPr>
          <p:nvPr>
            <p:ph idx="1"/>
          </p:nvPr>
        </p:nvSpPr>
        <p:spPr/>
        <p:txBody>
          <a:bodyPr>
            <a:normAutofit/>
          </a:bodyPr>
          <a:lstStyle/>
          <a:p>
            <a:pPr marL="0" indent="0">
              <a:buNone/>
            </a:pPr>
            <a:r>
              <a:rPr lang="zh-CN" altLang="en-US" dirty="0"/>
              <a:t>这种领导方式为人们所推崇。它的优点是可以吸收专制型领导方式的长处而避免其短处，它能减少决策中的失误，赢得群众支持，并充分发挥他们的聪明才智，从而增强教职工的责任感和主人翁意识。</a:t>
            </a:r>
          </a:p>
        </p:txBody>
      </p:sp>
    </p:spTree>
    <p:extLst>
      <p:ext uri="{BB962C8B-B14F-4D97-AF65-F5344CB8AC3E}">
        <p14:creationId xmlns:p14="http://schemas.microsoft.com/office/powerpoint/2010/main" val="388163437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2FCF7E-658F-6F3C-44FC-36BFDC202944}"/>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C9E6C33A-DB3E-5A48-0F5C-1B484A4F6642}"/>
              </a:ext>
            </a:extLst>
          </p:cNvPr>
          <p:cNvSpPr>
            <a:spLocks noGrp="1"/>
          </p:cNvSpPr>
          <p:nvPr>
            <p:ph type="title"/>
          </p:nvPr>
        </p:nvSpPr>
        <p:spPr/>
        <p:txBody>
          <a:bodyPr/>
          <a:lstStyle/>
          <a:p>
            <a:r>
              <a:rPr lang="zh-CN" altLang="en-US" dirty="0"/>
              <a:t>第一节  园长</a:t>
            </a:r>
            <a:r>
              <a:rPr lang="en-US" altLang="zh-CN" dirty="0"/>
              <a:t>——</a:t>
            </a:r>
            <a:r>
              <a:rPr lang="zh-CN" altLang="en-US" dirty="0"/>
              <a:t>幼儿园的领导者</a:t>
            </a:r>
          </a:p>
        </p:txBody>
      </p:sp>
      <p:sp>
        <p:nvSpPr>
          <p:cNvPr id="3" name="内容占位符 2">
            <a:extLst>
              <a:ext uri="{FF2B5EF4-FFF2-40B4-BE49-F238E27FC236}">
                <a16:creationId xmlns:a16="http://schemas.microsoft.com/office/drawing/2014/main" id="{60CF9E62-C953-BDB2-CFB3-2F24B8B3EC3A}"/>
              </a:ext>
            </a:extLst>
          </p:cNvPr>
          <p:cNvSpPr>
            <a:spLocks noGrp="1"/>
          </p:cNvSpPr>
          <p:nvPr>
            <p:ph idx="1"/>
          </p:nvPr>
        </p:nvSpPr>
        <p:spPr/>
        <p:txBody>
          <a:bodyPr>
            <a:normAutofit/>
          </a:bodyPr>
          <a:lstStyle/>
          <a:p>
            <a:pPr marL="0" indent="0">
              <a:buNone/>
            </a:pPr>
            <a:r>
              <a:rPr lang="zh-CN" altLang="en-US" dirty="0"/>
              <a:t>有利于调动他们的积极性，主动性和创造性，有益于增进组织团结，形成良好的组织气氛。其缺点是决策过程比较长，如果园领导组织和决断能力较弱，容易造成“议而不决”的现象，降低工作效率。</a:t>
            </a:r>
          </a:p>
        </p:txBody>
      </p:sp>
    </p:spTree>
    <p:extLst>
      <p:ext uri="{BB962C8B-B14F-4D97-AF65-F5344CB8AC3E}">
        <p14:creationId xmlns:p14="http://schemas.microsoft.com/office/powerpoint/2010/main" val="190267194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C04DEC-88BE-112D-B071-5F1FDD0285DF}"/>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9182D5EE-C6C7-3678-F560-D888636C9A31}"/>
              </a:ext>
            </a:extLst>
          </p:cNvPr>
          <p:cNvSpPr>
            <a:spLocks noGrp="1"/>
          </p:cNvSpPr>
          <p:nvPr>
            <p:ph type="title"/>
          </p:nvPr>
        </p:nvSpPr>
        <p:spPr/>
        <p:txBody>
          <a:bodyPr/>
          <a:lstStyle/>
          <a:p>
            <a:r>
              <a:rPr lang="zh-CN" altLang="en-US" dirty="0"/>
              <a:t>第一节  园长</a:t>
            </a:r>
            <a:r>
              <a:rPr lang="en-US" altLang="zh-CN" dirty="0"/>
              <a:t>——</a:t>
            </a:r>
            <a:r>
              <a:rPr lang="zh-CN" altLang="en-US" dirty="0"/>
              <a:t>幼儿园的领导者</a:t>
            </a:r>
          </a:p>
        </p:txBody>
      </p:sp>
      <p:sp>
        <p:nvSpPr>
          <p:cNvPr id="3" name="内容占位符 2">
            <a:extLst>
              <a:ext uri="{FF2B5EF4-FFF2-40B4-BE49-F238E27FC236}">
                <a16:creationId xmlns:a16="http://schemas.microsoft.com/office/drawing/2014/main" id="{3CE263D3-3CCC-6B2D-08B7-5B6DFCF7A619}"/>
              </a:ext>
            </a:extLst>
          </p:cNvPr>
          <p:cNvSpPr>
            <a:spLocks noGrp="1"/>
          </p:cNvSpPr>
          <p:nvPr>
            <p:ph idx="1"/>
          </p:nvPr>
        </p:nvSpPr>
        <p:spPr/>
        <p:txBody>
          <a:bodyPr>
            <a:normAutofit/>
          </a:bodyPr>
          <a:lstStyle/>
          <a:p>
            <a:pPr marL="0" indent="0">
              <a:buNone/>
            </a:pPr>
            <a:r>
              <a:rPr lang="en-US" altLang="zh-CN" dirty="0"/>
              <a:t>3.</a:t>
            </a:r>
            <a:r>
              <a:rPr lang="zh-CN" altLang="en-US" dirty="0"/>
              <a:t>放任型领导方式</a:t>
            </a:r>
          </a:p>
          <a:p>
            <a:pPr marL="0" indent="0">
              <a:buNone/>
            </a:pPr>
            <a:r>
              <a:rPr lang="zh-CN" altLang="en-US" dirty="0"/>
              <a:t>放任型领导方式是一种领导者完全或大部分放弃职责而任下级各行其是、各自为政的一种领导方式，是最不可取的。主要表现如下。</a:t>
            </a:r>
          </a:p>
        </p:txBody>
      </p:sp>
    </p:spTree>
    <p:extLst>
      <p:ext uri="{BB962C8B-B14F-4D97-AF65-F5344CB8AC3E}">
        <p14:creationId xmlns:p14="http://schemas.microsoft.com/office/powerpoint/2010/main" val="424259854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2A5835-0A3B-CFAE-A66D-A071F01A03B7}"/>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46FA2573-21B1-7640-F916-9093D39C9B97}"/>
              </a:ext>
            </a:extLst>
          </p:cNvPr>
          <p:cNvSpPr>
            <a:spLocks noGrp="1"/>
          </p:cNvSpPr>
          <p:nvPr>
            <p:ph type="title"/>
          </p:nvPr>
        </p:nvSpPr>
        <p:spPr/>
        <p:txBody>
          <a:bodyPr/>
          <a:lstStyle/>
          <a:p>
            <a:r>
              <a:rPr lang="zh-CN" altLang="en-US" dirty="0"/>
              <a:t>第一节  园长</a:t>
            </a:r>
            <a:r>
              <a:rPr lang="en-US" altLang="zh-CN" dirty="0"/>
              <a:t>——</a:t>
            </a:r>
            <a:r>
              <a:rPr lang="zh-CN" altLang="en-US" dirty="0"/>
              <a:t>幼儿园的领导者</a:t>
            </a:r>
          </a:p>
        </p:txBody>
      </p:sp>
      <p:sp>
        <p:nvSpPr>
          <p:cNvPr id="3" name="内容占位符 2">
            <a:extLst>
              <a:ext uri="{FF2B5EF4-FFF2-40B4-BE49-F238E27FC236}">
                <a16:creationId xmlns:a16="http://schemas.microsoft.com/office/drawing/2014/main" id="{109F8308-9570-A97E-DB4D-CA9E05CBBA38}"/>
              </a:ext>
            </a:extLst>
          </p:cNvPr>
          <p:cNvSpPr>
            <a:spLocks noGrp="1"/>
          </p:cNvSpPr>
          <p:nvPr>
            <p:ph idx="1"/>
          </p:nvPr>
        </p:nvSpPr>
        <p:spPr/>
        <p:txBody>
          <a:bodyPr>
            <a:normAutofit/>
          </a:bodyPr>
          <a:lstStyle/>
          <a:p>
            <a:pPr marL="0" indent="0">
              <a:buNone/>
            </a:pPr>
            <a:r>
              <a:rPr lang="zh-CN" altLang="en-US" dirty="0"/>
              <a:t>在工作中，领导者没有目标，或有目标而不监督执行，对教职工无要求、无规章制度，对好人好事不表扬，对坏人坏事不批评，遇到矛盾和困难绕开走。</a:t>
            </a:r>
          </a:p>
          <a:p>
            <a:pPr marL="0" indent="0">
              <a:buNone/>
            </a:pPr>
            <a:endParaRPr lang="zh-CN" altLang="en-US" dirty="0"/>
          </a:p>
        </p:txBody>
      </p:sp>
    </p:spTree>
    <p:extLst>
      <p:ext uri="{BB962C8B-B14F-4D97-AF65-F5344CB8AC3E}">
        <p14:creationId xmlns:p14="http://schemas.microsoft.com/office/powerpoint/2010/main" val="37363925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A4F24A-8DEE-F42F-FBCB-87BB2D8D4867}"/>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DF2BE962-4977-9B37-0D49-C2EDF2BB784E}"/>
              </a:ext>
            </a:extLst>
          </p:cNvPr>
          <p:cNvSpPr>
            <a:spLocks noGrp="1"/>
          </p:cNvSpPr>
          <p:nvPr>
            <p:ph type="title"/>
          </p:nvPr>
        </p:nvSpPr>
        <p:spPr/>
        <p:txBody>
          <a:bodyPr/>
          <a:lstStyle/>
          <a:p>
            <a:r>
              <a:rPr lang="zh-CN" altLang="en-US" dirty="0"/>
              <a:t>第一节  园长</a:t>
            </a:r>
            <a:r>
              <a:rPr lang="en-US" altLang="zh-CN" dirty="0"/>
              <a:t>——</a:t>
            </a:r>
            <a:r>
              <a:rPr lang="zh-CN" altLang="en-US" dirty="0"/>
              <a:t>幼儿园的领导者</a:t>
            </a:r>
          </a:p>
        </p:txBody>
      </p:sp>
      <p:sp>
        <p:nvSpPr>
          <p:cNvPr id="3" name="内容占位符 2">
            <a:extLst>
              <a:ext uri="{FF2B5EF4-FFF2-40B4-BE49-F238E27FC236}">
                <a16:creationId xmlns:a16="http://schemas.microsoft.com/office/drawing/2014/main" id="{0D73FFB5-DF6F-85C2-A667-12CB7A64F1C9}"/>
              </a:ext>
            </a:extLst>
          </p:cNvPr>
          <p:cNvSpPr>
            <a:spLocks noGrp="1"/>
          </p:cNvSpPr>
          <p:nvPr>
            <p:ph idx="1"/>
          </p:nvPr>
        </p:nvSpPr>
        <p:spPr/>
        <p:txBody>
          <a:bodyPr>
            <a:normAutofit/>
          </a:bodyPr>
          <a:lstStyle/>
          <a:p>
            <a:pPr marL="0" indent="0">
              <a:buNone/>
            </a:pPr>
            <a:r>
              <a:rPr lang="zh-CN" altLang="en-US" dirty="0"/>
              <a:t>在人际关系方面</a:t>
            </a:r>
            <a:r>
              <a:rPr lang="en-US" altLang="zh-CN" dirty="0"/>
              <a:t>,</a:t>
            </a:r>
            <a:r>
              <a:rPr lang="zh-CN" altLang="en-US" dirty="0"/>
              <a:t>领导者与教职工保持不远不近，对下属或群众的要求或困难采取无所谓的态度，很少与教职工接触。</a:t>
            </a:r>
          </a:p>
          <a:p>
            <a:pPr marL="0" indent="0">
              <a:buNone/>
            </a:pPr>
            <a:endParaRPr lang="zh-CN" altLang="en-US" dirty="0"/>
          </a:p>
        </p:txBody>
      </p:sp>
    </p:spTree>
    <p:extLst>
      <p:ext uri="{BB962C8B-B14F-4D97-AF65-F5344CB8AC3E}">
        <p14:creationId xmlns:p14="http://schemas.microsoft.com/office/powerpoint/2010/main" val="180487829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992BBF-1387-7317-89D6-0EF15F828EB5}"/>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A5332F07-7B43-E67C-F7AF-981746EF144D}"/>
              </a:ext>
            </a:extLst>
          </p:cNvPr>
          <p:cNvSpPr>
            <a:spLocks noGrp="1"/>
          </p:cNvSpPr>
          <p:nvPr>
            <p:ph type="title"/>
          </p:nvPr>
        </p:nvSpPr>
        <p:spPr/>
        <p:txBody>
          <a:bodyPr/>
          <a:lstStyle/>
          <a:p>
            <a:r>
              <a:rPr lang="zh-CN" altLang="en-US" dirty="0"/>
              <a:t>第一节  园长</a:t>
            </a:r>
            <a:r>
              <a:rPr lang="en-US" altLang="zh-CN" dirty="0"/>
              <a:t>——</a:t>
            </a:r>
            <a:r>
              <a:rPr lang="zh-CN" altLang="en-US" dirty="0"/>
              <a:t>幼儿园的领导者</a:t>
            </a:r>
          </a:p>
        </p:txBody>
      </p:sp>
      <p:sp>
        <p:nvSpPr>
          <p:cNvPr id="3" name="内容占位符 2">
            <a:extLst>
              <a:ext uri="{FF2B5EF4-FFF2-40B4-BE49-F238E27FC236}">
                <a16:creationId xmlns:a16="http://schemas.microsoft.com/office/drawing/2014/main" id="{2CE6154B-8889-4773-8F99-B394951846B2}"/>
              </a:ext>
            </a:extLst>
          </p:cNvPr>
          <p:cNvSpPr>
            <a:spLocks noGrp="1"/>
          </p:cNvSpPr>
          <p:nvPr>
            <p:ph idx="1"/>
          </p:nvPr>
        </p:nvSpPr>
        <p:spPr/>
        <p:txBody>
          <a:bodyPr>
            <a:normAutofit/>
          </a:bodyPr>
          <a:lstStyle/>
          <a:p>
            <a:pPr marL="0" indent="0">
              <a:buNone/>
            </a:pPr>
            <a:r>
              <a:rPr lang="zh-CN" altLang="en-US" dirty="0"/>
              <a:t>这种领导方式和领导作风易导致工作失控、组织涣散，根本就不可能实现组织的任务，是一种最要不得的方式。</a:t>
            </a:r>
          </a:p>
          <a:p>
            <a:pPr marL="0" indent="0">
              <a:buNone/>
            </a:pPr>
            <a:r>
              <a:rPr lang="zh-CN" altLang="en-US" dirty="0"/>
              <a:t>以上三种比较典型的领导方式是美国管理学家勒温早在上个世纪</a:t>
            </a:r>
            <a:r>
              <a:rPr lang="en-US" altLang="zh-CN" dirty="0"/>
              <a:t>30</a:t>
            </a:r>
            <a:r>
              <a:rPr lang="zh-CN" altLang="en-US" dirty="0"/>
              <a:t>年代，对有关领导者工作作风的研究发现和做出归纳的。</a:t>
            </a:r>
          </a:p>
        </p:txBody>
      </p:sp>
    </p:spTree>
    <p:extLst>
      <p:ext uri="{BB962C8B-B14F-4D97-AF65-F5344CB8AC3E}">
        <p14:creationId xmlns:p14="http://schemas.microsoft.com/office/powerpoint/2010/main" val="423096875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16ADA2-5E60-81A6-5C57-76708FD081D0}"/>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1633C50C-244B-7D58-6A81-5AE3BBD7C870}"/>
              </a:ext>
            </a:extLst>
          </p:cNvPr>
          <p:cNvSpPr>
            <a:spLocks noGrp="1"/>
          </p:cNvSpPr>
          <p:nvPr>
            <p:ph type="title"/>
          </p:nvPr>
        </p:nvSpPr>
        <p:spPr/>
        <p:txBody>
          <a:bodyPr/>
          <a:lstStyle/>
          <a:p>
            <a:r>
              <a:rPr lang="zh-CN" altLang="en-US" dirty="0"/>
              <a:t>第一节  园长</a:t>
            </a:r>
            <a:r>
              <a:rPr lang="en-US" altLang="zh-CN" dirty="0"/>
              <a:t>——</a:t>
            </a:r>
            <a:r>
              <a:rPr lang="zh-CN" altLang="en-US" dirty="0"/>
              <a:t>幼儿园的领导者</a:t>
            </a:r>
          </a:p>
        </p:txBody>
      </p:sp>
      <p:sp>
        <p:nvSpPr>
          <p:cNvPr id="3" name="内容占位符 2">
            <a:extLst>
              <a:ext uri="{FF2B5EF4-FFF2-40B4-BE49-F238E27FC236}">
                <a16:creationId xmlns:a16="http://schemas.microsoft.com/office/drawing/2014/main" id="{EF750C69-6782-0B8B-299B-158A97D1FB1B}"/>
              </a:ext>
            </a:extLst>
          </p:cNvPr>
          <p:cNvSpPr>
            <a:spLocks noGrp="1"/>
          </p:cNvSpPr>
          <p:nvPr>
            <p:ph idx="1"/>
          </p:nvPr>
        </p:nvSpPr>
        <p:spPr/>
        <p:txBody>
          <a:bodyPr>
            <a:normAutofit/>
          </a:bodyPr>
          <a:lstStyle/>
          <a:p>
            <a:pPr marL="0" indent="0">
              <a:buNone/>
            </a:pPr>
            <a:r>
              <a:rPr lang="en-US" altLang="zh-CN" dirty="0"/>
              <a:t>4.</a:t>
            </a:r>
            <a:r>
              <a:rPr lang="zh-CN" altLang="en-US" dirty="0"/>
              <a:t>权变型领导方式</a:t>
            </a:r>
          </a:p>
          <a:p>
            <a:pPr marL="0" indent="0">
              <a:buNone/>
            </a:pPr>
            <a:r>
              <a:rPr lang="en-US" altLang="zh-CN" dirty="0"/>
              <a:t>20</a:t>
            </a:r>
            <a:r>
              <a:rPr lang="zh-CN" altLang="en-US" dirty="0"/>
              <a:t>世纪</a:t>
            </a:r>
            <a:r>
              <a:rPr lang="en-US" altLang="zh-CN" dirty="0"/>
              <a:t>70</a:t>
            </a:r>
            <a:r>
              <a:rPr lang="zh-CN" altLang="en-US" dirty="0"/>
              <a:t>年代以来崛起了一种新的管理理论即权变理论，认为，领导方式的有效性不是由某一种或少数几种因素来决定的，而是许多因素互相作用的结果。权变理论提出一个公式：领导方式</a:t>
            </a:r>
            <a:r>
              <a:rPr lang="en-US" altLang="zh-CN" dirty="0"/>
              <a:t>=f</a:t>
            </a:r>
            <a:r>
              <a:rPr lang="zh-CN" altLang="en-US" dirty="0"/>
              <a:t>（领导者，被领导者，环境）。</a:t>
            </a:r>
          </a:p>
        </p:txBody>
      </p:sp>
    </p:spTree>
    <p:extLst>
      <p:ext uri="{BB962C8B-B14F-4D97-AF65-F5344CB8AC3E}">
        <p14:creationId xmlns:p14="http://schemas.microsoft.com/office/powerpoint/2010/main" val="147033917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7BAF67-44A6-0BFF-F153-A562B6B65646}"/>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8F308347-A524-B222-EF6D-AAD987EE1C50}"/>
              </a:ext>
            </a:extLst>
          </p:cNvPr>
          <p:cNvSpPr>
            <a:spLocks noGrp="1"/>
          </p:cNvSpPr>
          <p:nvPr>
            <p:ph type="title"/>
          </p:nvPr>
        </p:nvSpPr>
        <p:spPr/>
        <p:txBody>
          <a:bodyPr/>
          <a:lstStyle/>
          <a:p>
            <a:r>
              <a:rPr lang="zh-CN" altLang="en-US" dirty="0"/>
              <a:t>第一节  园长</a:t>
            </a:r>
            <a:r>
              <a:rPr lang="en-US" altLang="zh-CN" dirty="0"/>
              <a:t>——</a:t>
            </a:r>
            <a:r>
              <a:rPr lang="zh-CN" altLang="en-US" dirty="0"/>
              <a:t>幼儿园的领导者</a:t>
            </a:r>
          </a:p>
        </p:txBody>
      </p:sp>
      <p:sp>
        <p:nvSpPr>
          <p:cNvPr id="3" name="内容占位符 2">
            <a:extLst>
              <a:ext uri="{FF2B5EF4-FFF2-40B4-BE49-F238E27FC236}">
                <a16:creationId xmlns:a16="http://schemas.microsoft.com/office/drawing/2014/main" id="{3D6D2BDE-EE88-EF21-F284-0381B292E065}"/>
              </a:ext>
            </a:extLst>
          </p:cNvPr>
          <p:cNvSpPr>
            <a:spLocks noGrp="1"/>
          </p:cNvSpPr>
          <p:nvPr>
            <p:ph idx="1"/>
          </p:nvPr>
        </p:nvSpPr>
        <p:spPr/>
        <p:txBody>
          <a:bodyPr>
            <a:normAutofit/>
          </a:bodyPr>
          <a:lstStyle/>
          <a:p>
            <a:pPr marL="0" indent="0">
              <a:buNone/>
            </a:pPr>
            <a:r>
              <a:rPr lang="zh-CN" altLang="en-US" dirty="0"/>
              <a:t>现代管理的理论研究和实践表明，很难说哪种领导方式绝对的“优”或“劣”，因此，园领导应注重在实践中研究这个问题，按实际情况来选择适宜的领导方式。</a:t>
            </a:r>
          </a:p>
          <a:p>
            <a:pPr marL="0" indent="0">
              <a:buNone/>
            </a:pPr>
            <a:endParaRPr lang="zh-CN" altLang="en-US" dirty="0"/>
          </a:p>
        </p:txBody>
      </p:sp>
    </p:spTree>
    <p:extLst>
      <p:ext uri="{BB962C8B-B14F-4D97-AF65-F5344CB8AC3E}">
        <p14:creationId xmlns:p14="http://schemas.microsoft.com/office/powerpoint/2010/main" val="103257134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5A6FB9-BBBE-B276-937D-2A3EE7C688E0}"/>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19D38CD1-34B4-6F95-FC81-DF7306A5F868}"/>
              </a:ext>
            </a:extLst>
          </p:cNvPr>
          <p:cNvSpPr>
            <a:spLocks noGrp="1"/>
          </p:cNvSpPr>
          <p:nvPr>
            <p:ph type="title"/>
          </p:nvPr>
        </p:nvSpPr>
        <p:spPr/>
        <p:txBody>
          <a:bodyPr/>
          <a:lstStyle/>
          <a:p>
            <a:r>
              <a:rPr lang="zh-CN" altLang="en-US" dirty="0"/>
              <a:t>第一节  园长</a:t>
            </a:r>
            <a:r>
              <a:rPr lang="en-US" altLang="zh-CN" dirty="0"/>
              <a:t>——</a:t>
            </a:r>
            <a:r>
              <a:rPr lang="zh-CN" altLang="en-US" dirty="0"/>
              <a:t>幼儿园的领导者</a:t>
            </a:r>
          </a:p>
        </p:txBody>
      </p:sp>
      <p:sp>
        <p:nvSpPr>
          <p:cNvPr id="3" name="内容占位符 2">
            <a:extLst>
              <a:ext uri="{FF2B5EF4-FFF2-40B4-BE49-F238E27FC236}">
                <a16:creationId xmlns:a16="http://schemas.microsoft.com/office/drawing/2014/main" id="{F1AB1F7F-FC59-6F57-EEDF-D458E9467F33}"/>
              </a:ext>
            </a:extLst>
          </p:cNvPr>
          <p:cNvSpPr>
            <a:spLocks noGrp="1"/>
          </p:cNvSpPr>
          <p:nvPr>
            <p:ph idx="1"/>
          </p:nvPr>
        </p:nvSpPr>
        <p:spPr/>
        <p:txBody>
          <a:bodyPr>
            <a:normAutofit/>
          </a:bodyPr>
          <a:lstStyle/>
          <a:p>
            <a:pPr marL="0" indent="0">
              <a:buNone/>
            </a:pPr>
            <a:r>
              <a:rPr lang="zh-CN" altLang="en-US" dirty="0"/>
              <a:t>意味着，不存在唯一有效的领导方式，在不同的情境下，可以采取不同的领导方式。权变理论主张将影响领导方式的各要素作为一个系统来看待，根据具体情况因地制宜、因时制宜决定采取哪种领导方式。</a:t>
            </a:r>
            <a:endParaRPr lang="en-US" altLang="zh-CN" dirty="0"/>
          </a:p>
          <a:p>
            <a:pPr marL="0" indent="0">
              <a:buNone/>
            </a:pPr>
            <a:endParaRPr lang="zh-CN" altLang="en-US" dirty="0"/>
          </a:p>
        </p:txBody>
      </p:sp>
    </p:spTree>
    <p:extLst>
      <p:ext uri="{BB962C8B-B14F-4D97-AF65-F5344CB8AC3E}">
        <p14:creationId xmlns:p14="http://schemas.microsoft.com/office/powerpoint/2010/main" val="142367640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CC9BC8-6F80-5325-6938-2F5FFB6C675B}"/>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34C32C25-CCC7-C327-6A9A-E4D3BE4E0779}"/>
              </a:ext>
            </a:extLst>
          </p:cNvPr>
          <p:cNvSpPr>
            <a:spLocks noGrp="1"/>
          </p:cNvSpPr>
          <p:nvPr>
            <p:ph type="title"/>
          </p:nvPr>
        </p:nvSpPr>
        <p:spPr/>
        <p:txBody>
          <a:bodyPr/>
          <a:lstStyle/>
          <a:p>
            <a:r>
              <a:rPr lang="zh-CN" altLang="en-US" dirty="0"/>
              <a:t>第一节  园长</a:t>
            </a:r>
            <a:r>
              <a:rPr lang="en-US" altLang="zh-CN" dirty="0"/>
              <a:t>——</a:t>
            </a:r>
            <a:r>
              <a:rPr lang="zh-CN" altLang="en-US" dirty="0"/>
              <a:t>幼儿园的领导者</a:t>
            </a:r>
          </a:p>
        </p:txBody>
      </p:sp>
      <p:sp>
        <p:nvSpPr>
          <p:cNvPr id="3" name="内容占位符 2">
            <a:extLst>
              <a:ext uri="{FF2B5EF4-FFF2-40B4-BE49-F238E27FC236}">
                <a16:creationId xmlns:a16="http://schemas.microsoft.com/office/drawing/2014/main" id="{C9D1A8E9-378C-4080-F6E8-DBFAC75A8F5E}"/>
              </a:ext>
            </a:extLst>
          </p:cNvPr>
          <p:cNvSpPr>
            <a:spLocks noGrp="1"/>
          </p:cNvSpPr>
          <p:nvPr>
            <p:ph idx="1"/>
          </p:nvPr>
        </p:nvSpPr>
        <p:spPr/>
        <p:txBody>
          <a:bodyPr>
            <a:normAutofit/>
          </a:bodyPr>
          <a:lstStyle/>
          <a:p>
            <a:pPr marL="0" indent="0">
              <a:buNone/>
            </a:pPr>
            <a:r>
              <a:rPr lang="zh-CN" altLang="en-US" dirty="0"/>
              <a:t>选择领导方式，需要综合考虑以下因素。</a:t>
            </a:r>
          </a:p>
          <a:p>
            <a:pPr marL="0" indent="0">
              <a:buNone/>
            </a:pPr>
            <a:r>
              <a:rPr lang="zh-CN" altLang="en-US" dirty="0"/>
              <a:t>（</a:t>
            </a:r>
            <a:r>
              <a:rPr lang="en-US" altLang="zh-CN" dirty="0"/>
              <a:t>1</a:t>
            </a:r>
            <a:r>
              <a:rPr lang="zh-CN" altLang="en-US" dirty="0"/>
              <a:t>）考虑被领导者的成熟度。对于不同成熟度的被领导者即教职工，选择适当的领导方式；</a:t>
            </a:r>
          </a:p>
          <a:p>
            <a:pPr marL="0" indent="0">
              <a:buNone/>
            </a:pPr>
            <a:r>
              <a:rPr lang="zh-CN" altLang="en-US" dirty="0"/>
              <a:t>（</a:t>
            </a:r>
            <a:r>
              <a:rPr lang="en-US" altLang="zh-CN" dirty="0"/>
              <a:t>2</a:t>
            </a:r>
            <a:r>
              <a:rPr lang="zh-CN" altLang="en-US" dirty="0"/>
              <a:t>）考虑领导人自身的具体条件与特点；</a:t>
            </a:r>
          </a:p>
        </p:txBody>
      </p:sp>
    </p:spTree>
    <p:extLst>
      <p:ext uri="{BB962C8B-B14F-4D97-AF65-F5344CB8AC3E}">
        <p14:creationId xmlns:p14="http://schemas.microsoft.com/office/powerpoint/2010/main" val="6377528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846BD2-E9AE-8E17-16D8-57C609D45780}"/>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E7F2FF5A-7260-1141-33FB-3CD9F51D8B6B}"/>
              </a:ext>
            </a:extLst>
          </p:cNvPr>
          <p:cNvSpPr>
            <a:spLocks noGrp="1"/>
          </p:cNvSpPr>
          <p:nvPr>
            <p:ph type="title"/>
          </p:nvPr>
        </p:nvSpPr>
        <p:spPr/>
        <p:txBody>
          <a:bodyPr/>
          <a:lstStyle/>
          <a:p>
            <a:r>
              <a:rPr lang="zh-CN" altLang="en-US" dirty="0"/>
              <a:t>关键词</a:t>
            </a:r>
          </a:p>
        </p:txBody>
      </p:sp>
      <p:sp>
        <p:nvSpPr>
          <p:cNvPr id="3" name="内容占位符 2">
            <a:extLst>
              <a:ext uri="{FF2B5EF4-FFF2-40B4-BE49-F238E27FC236}">
                <a16:creationId xmlns:a16="http://schemas.microsoft.com/office/drawing/2014/main" id="{F195A51F-7FBA-0D61-791C-AE72BFF86265}"/>
              </a:ext>
            </a:extLst>
          </p:cNvPr>
          <p:cNvSpPr>
            <a:spLocks noGrp="1"/>
          </p:cNvSpPr>
          <p:nvPr>
            <p:ph idx="1"/>
          </p:nvPr>
        </p:nvSpPr>
        <p:spPr/>
        <p:txBody>
          <a:bodyPr>
            <a:normAutofit/>
          </a:bodyPr>
          <a:lstStyle/>
          <a:p>
            <a:pPr marL="0" indent="0">
              <a:buNone/>
            </a:pPr>
            <a:r>
              <a:rPr lang="zh-CN" altLang="en-US" dirty="0"/>
              <a:t>园长角色  领导者  领导影响力  园长素质  园长职责</a:t>
            </a:r>
          </a:p>
        </p:txBody>
      </p:sp>
    </p:spTree>
    <p:extLst>
      <p:ext uri="{BB962C8B-B14F-4D97-AF65-F5344CB8AC3E}">
        <p14:creationId xmlns:p14="http://schemas.microsoft.com/office/powerpoint/2010/main" val="6924649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D75363-E224-F9B7-97E5-04D1D92F46BE}"/>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7920853B-8963-1F05-B90B-39259A3EF1E3}"/>
              </a:ext>
            </a:extLst>
          </p:cNvPr>
          <p:cNvSpPr>
            <a:spLocks noGrp="1"/>
          </p:cNvSpPr>
          <p:nvPr>
            <p:ph type="title"/>
          </p:nvPr>
        </p:nvSpPr>
        <p:spPr/>
        <p:txBody>
          <a:bodyPr/>
          <a:lstStyle/>
          <a:p>
            <a:r>
              <a:rPr lang="zh-CN" altLang="en-US" dirty="0"/>
              <a:t>第一节  园长</a:t>
            </a:r>
            <a:r>
              <a:rPr lang="en-US" altLang="zh-CN" dirty="0"/>
              <a:t>——</a:t>
            </a:r>
            <a:r>
              <a:rPr lang="zh-CN" altLang="en-US" dirty="0"/>
              <a:t>幼儿园的领导者</a:t>
            </a:r>
          </a:p>
        </p:txBody>
      </p:sp>
      <p:sp>
        <p:nvSpPr>
          <p:cNvPr id="3" name="内容占位符 2">
            <a:extLst>
              <a:ext uri="{FF2B5EF4-FFF2-40B4-BE49-F238E27FC236}">
                <a16:creationId xmlns:a16="http://schemas.microsoft.com/office/drawing/2014/main" id="{BCE7E4F5-19A4-3254-74C6-8F7D56E40C2C}"/>
              </a:ext>
            </a:extLst>
          </p:cNvPr>
          <p:cNvSpPr>
            <a:spLocks noGrp="1"/>
          </p:cNvSpPr>
          <p:nvPr>
            <p:ph idx="1"/>
          </p:nvPr>
        </p:nvSpPr>
        <p:spPr/>
        <p:txBody>
          <a:bodyPr>
            <a:normAutofit/>
          </a:bodyPr>
          <a:lstStyle/>
          <a:p>
            <a:pPr marL="0" indent="0">
              <a:buNone/>
            </a:pPr>
            <a:r>
              <a:rPr lang="zh-CN" altLang="en-US" dirty="0"/>
              <a:t>（</a:t>
            </a:r>
            <a:r>
              <a:rPr lang="en-US" altLang="zh-CN" dirty="0"/>
              <a:t>3</a:t>
            </a:r>
            <a:r>
              <a:rPr lang="zh-CN" altLang="en-US" dirty="0"/>
              <a:t>）分析具体环境和园领导的具体处境，选择较佳的领导方式。如幼儿园组织结构、分工状况，园领导的威信与影响力、人际关系等。可以综合以上三方面因素，考虑采用相应的领导方式。</a:t>
            </a:r>
          </a:p>
        </p:txBody>
      </p:sp>
    </p:spTree>
    <p:extLst>
      <p:ext uri="{BB962C8B-B14F-4D97-AF65-F5344CB8AC3E}">
        <p14:creationId xmlns:p14="http://schemas.microsoft.com/office/powerpoint/2010/main" val="267051172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EFEDD0-687C-8735-5DE1-C463958E6B10}"/>
            </a:ext>
          </a:extLst>
        </p:cNvPr>
        <p:cNvGrpSpPr/>
        <p:nvPr/>
      </p:nvGrpSpPr>
      <p:grpSpPr>
        <a:xfrm>
          <a:off x="0" y="0"/>
          <a:ext cx="0" cy="0"/>
          <a:chOff x="0" y="0"/>
          <a:chExt cx="0" cy="0"/>
        </a:xfrm>
      </p:grpSpPr>
      <p:sp>
        <p:nvSpPr>
          <p:cNvPr id="4" name="标题 3">
            <a:extLst>
              <a:ext uri="{FF2B5EF4-FFF2-40B4-BE49-F238E27FC236}">
                <a16:creationId xmlns:a16="http://schemas.microsoft.com/office/drawing/2014/main" id="{97754F96-C9B0-ED8F-D2AA-EED1CD01EF7C}"/>
              </a:ext>
            </a:extLst>
          </p:cNvPr>
          <p:cNvSpPr>
            <a:spLocks noGrp="1"/>
          </p:cNvSpPr>
          <p:nvPr>
            <p:ph type="title"/>
          </p:nvPr>
        </p:nvSpPr>
        <p:spPr/>
        <p:txBody>
          <a:bodyPr/>
          <a:lstStyle/>
          <a:p>
            <a:r>
              <a:rPr lang="zh-CN" altLang="en-US" dirty="0"/>
              <a:t>第二节  园长的素质和能力要求</a:t>
            </a:r>
          </a:p>
        </p:txBody>
      </p:sp>
    </p:spTree>
    <p:extLst>
      <p:ext uri="{BB962C8B-B14F-4D97-AF65-F5344CB8AC3E}">
        <p14:creationId xmlns:p14="http://schemas.microsoft.com/office/powerpoint/2010/main" val="338789611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25A31A-3161-7382-E601-8965B139377E}"/>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93A5C07E-C57E-CB99-7FE4-9FF5A38E73D9}"/>
              </a:ext>
            </a:extLst>
          </p:cNvPr>
          <p:cNvSpPr>
            <a:spLocks noGrp="1"/>
          </p:cNvSpPr>
          <p:nvPr>
            <p:ph type="title"/>
          </p:nvPr>
        </p:nvSpPr>
        <p:spPr/>
        <p:txBody>
          <a:bodyPr/>
          <a:lstStyle/>
          <a:p>
            <a:r>
              <a:rPr lang="zh-CN" altLang="en-US" dirty="0"/>
              <a:t>第二节  园长的素质和能力要求</a:t>
            </a:r>
          </a:p>
        </p:txBody>
      </p:sp>
      <p:sp>
        <p:nvSpPr>
          <p:cNvPr id="3" name="内容占位符 2">
            <a:extLst>
              <a:ext uri="{FF2B5EF4-FFF2-40B4-BE49-F238E27FC236}">
                <a16:creationId xmlns:a16="http://schemas.microsoft.com/office/drawing/2014/main" id="{7B41356F-BC41-1F46-396D-9ED847DAB19A}"/>
              </a:ext>
            </a:extLst>
          </p:cNvPr>
          <p:cNvSpPr>
            <a:spLocks noGrp="1"/>
          </p:cNvSpPr>
          <p:nvPr>
            <p:ph idx="1"/>
          </p:nvPr>
        </p:nvSpPr>
        <p:spPr/>
        <p:txBody>
          <a:bodyPr>
            <a:normAutofit/>
          </a:bodyPr>
          <a:lstStyle/>
          <a:p>
            <a:pPr marL="0" indent="0">
              <a:buNone/>
            </a:pPr>
            <a:r>
              <a:rPr lang="zh-CN" altLang="en-US" dirty="0"/>
              <a:t>一个领导者需要具备必要的素质和能力，这关系到对组织管理和领导的成败。</a:t>
            </a:r>
          </a:p>
          <a:p>
            <a:pPr marL="0" indent="0">
              <a:buNone/>
            </a:pPr>
            <a:r>
              <a:rPr lang="zh-CN" altLang="en-US" dirty="0"/>
              <a:t>园长的素质是指幼儿园领导自身所具有的基本条件和内在的特征。目前在中国，大约有数十万所幼儿园，有一支庞大的园长队伍，加强园长的素质建设，对于幼儿园发展是极为重要的。</a:t>
            </a:r>
          </a:p>
        </p:txBody>
      </p:sp>
    </p:spTree>
    <p:extLst>
      <p:ext uri="{BB962C8B-B14F-4D97-AF65-F5344CB8AC3E}">
        <p14:creationId xmlns:p14="http://schemas.microsoft.com/office/powerpoint/2010/main" val="314828402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5C9F08-819C-B992-3AA7-2AC881FA7EB5}"/>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F348CA2F-85B1-8F86-FC8A-F9126BC2E2C1}"/>
              </a:ext>
            </a:extLst>
          </p:cNvPr>
          <p:cNvSpPr>
            <a:spLocks noGrp="1"/>
          </p:cNvSpPr>
          <p:nvPr>
            <p:ph type="title"/>
          </p:nvPr>
        </p:nvSpPr>
        <p:spPr/>
        <p:txBody>
          <a:bodyPr/>
          <a:lstStyle/>
          <a:p>
            <a:r>
              <a:rPr lang="zh-CN" altLang="en-US" dirty="0"/>
              <a:t>第二节  园长的素质和能力要求</a:t>
            </a:r>
          </a:p>
        </p:txBody>
      </p:sp>
      <p:sp>
        <p:nvSpPr>
          <p:cNvPr id="3" name="内容占位符 2">
            <a:extLst>
              <a:ext uri="{FF2B5EF4-FFF2-40B4-BE49-F238E27FC236}">
                <a16:creationId xmlns:a16="http://schemas.microsoft.com/office/drawing/2014/main" id="{DD259BED-0904-1CF8-ABDA-8394C7328900}"/>
              </a:ext>
            </a:extLst>
          </p:cNvPr>
          <p:cNvSpPr>
            <a:spLocks noGrp="1"/>
          </p:cNvSpPr>
          <p:nvPr>
            <p:ph idx="1"/>
          </p:nvPr>
        </p:nvSpPr>
        <p:spPr/>
        <p:txBody>
          <a:bodyPr>
            <a:normAutofit/>
          </a:bodyPr>
          <a:lstStyle/>
          <a:p>
            <a:pPr marL="0" indent="0">
              <a:buNone/>
            </a:pPr>
            <a:r>
              <a:rPr lang="zh-CN" altLang="en-US" dirty="0"/>
              <a:t>园长的素质主要包含德、才两个方面。德是指人格修养、思想作风方面，这是最基础的，是领导者的首要标准和条件，也是决定其才干增长和发挥的方向和动力；才是指知识技能和领导能力，园长必须成为管理幼儿园的内行。二者之中，德是最核心的。</a:t>
            </a:r>
          </a:p>
        </p:txBody>
      </p:sp>
    </p:spTree>
    <p:extLst>
      <p:ext uri="{BB962C8B-B14F-4D97-AF65-F5344CB8AC3E}">
        <p14:creationId xmlns:p14="http://schemas.microsoft.com/office/powerpoint/2010/main" val="155621222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5F13CA-20A7-D28C-121C-3E0D4CA0C3D6}"/>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C459A9C0-748C-75FE-5BFC-4BDEED17DE49}"/>
              </a:ext>
            </a:extLst>
          </p:cNvPr>
          <p:cNvSpPr>
            <a:spLocks noGrp="1"/>
          </p:cNvSpPr>
          <p:nvPr>
            <p:ph type="title"/>
          </p:nvPr>
        </p:nvSpPr>
        <p:spPr/>
        <p:txBody>
          <a:bodyPr/>
          <a:lstStyle/>
          <a:p>
            <a:r>
              <a:rPr lang="zh-CN" altLang="en-US" dirty="0"/>
              <a:t>第二节  园长的素质和能力要求</a:t>
            </a:r>
          </a:p>
        </p:txBody>
      </p:sp>
      <p:sp>
        <p:nvSpPr>
          <p:cNvPr id="3" name="内容占位符 2">
            <a:extLst>
              <a:ext uri="{FF2B5EF4-FFF2-40B4-BE49-F238E27FC236}">
                <a16:creationId xmlns:a16="http://schemas.microsoft.com/office/drawing/2014/main" id="{0D7F59C7-0B90-8A4B-0DB1-73CED4436603}"/>
              </a:ext>
            </a:extLst>
          </p:cNvPr>
          <p:cNvSpPr>
            <a:spLocks noGrp="1"/>
          </p:cNvSpPr>
          <p:nvPr>
            <p:ph idx="1"/>
          </p:nvPr>
        </p:nvSpPr>
        <p:spPr/>
        <p:txBody>
          <a:bodyPr>
            <a:normAutofit/>
          </a:bodyPr>
          <a:lstStyle/>
          <a:p>
            <a:pPr marL="0" indent="0">
              <a:buNone/>
            </a:pPr>
            <a:r>
              <a:rPr lang="zh-CN" altLang="en-US" dirty="0"/>
              <a:t>正如教育部</a:t>
            </a:r>
            <a:r>
              <a:rPr lang="en-US" altLang="zh-CN" dirty="0"/>
              <a:t>2015</a:t>
            </a:r>
            <a:r>
              <a:rPr lang="zh-CN" altLang="en-US" dirty="0"/>
              <a:t>发布的</a:t>
            </a:r>
            <a:r>
              <a:rPr lang="en-US" altLang="zh-CN" dirty="0"/>
              <a:t>《</a:t>
            </a:r>
            <a:r>
              <a:rPr lang="zh-CN" altLang="en-US" dirty="0"/>
              <a:t>幼儿园园长专业标准</a:t>
            </a:r>
            <a:r>
              <a:rPr lang="en-US" altLang="zh-CN" dirty="0"/>
              <a:t>》</a:t>
            </a:r>
            <a:r>
              <a:rPr lang="zh-CN" altLang="en-US" dirty="0"/>
              <a:t>提出的，园长专业标准的第一条就是“以德为先”。</a:t>
            </a:r>
          </a:p>
          <a:p>
            <a:pPr marL="0" indent="0">
              <a:buNone/>
            </a:pPr>
            <a:r>
              <a:rPr lang="zh-CN" altLang="en-US" dirty="0"/>
              <a:t>具体说来，园长素质有三个方面：政策水平和品格修养、文化专业素质、领导管理素质。</a:t>
            </a:r>
          </a:p>
        </p:txBody>
      </p:sp>
    </p:spTree>
    <p:extLst>
      <p:ext uri="{BB962C8B-B14F-4D97-AF65-F5344CB8AC3E}">
        <p14:creationId xmlns:p14="http://schemas.microsoft.com/office/powerpoint/2010/main" val="238018700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93591E-7829-F24B-F5C6-B859B5889BF1}"/>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644A5B90-810C-EEC9-976C-06E0B8398A80}"/>
              </a:ext>
            </a:extLst>
          </p:cNvPr>
          <p:cNvSpPr>
            <a:spLocks noGrp="1"/>
          </p:cNvSpPr>
          <p:nvPr>
            <p:ph type="title"/>
          </p:nvPr>
        </p:nvSpPr>
        <p:spPr/>
        <p:txBody>
          <a:bodyPr/>
          <a:lstStyle/>
          <a:p>
            <a:r>
              <a:rPr lang="zh-CN" altLang="en-US" dirty="0"/>
              <a:t>第二节  园长的素质和能力要求</a:t>
            </a:r>
          </a:p>
        </p:txBody>
      </p:sp>
      <p:sp>
        <p:nvSpPr>
          <p:cNvPr id="3" name="内容占位符 2">
            <a:extLst>
              <a:ext uri="{FF2B5EF4-FFF2-40B4-BE49-F238E27FC236}">
                <a16:creationId xmlns:a16="http://schemas.microsoft.com/office/drawing/2014/main" id="{FF96FA18-2D80-1878-B256-11EE79EC773D}"/>
              </a:ext>
            </a:extLst>
          </p:cNvPr>
          <p:cNvSpPr>
            <a:spLocks noGrp="1"/>
          </p:cNvSpPr>
          <p:nvPr>
            <p:ph idx="1"/>
          </p:nvPr>
        </p:nvSpPr>
        <p:spPr/>
        <p:txBody>
          <a:bodyPr>
            <a:normAutofit/>
          </a:bodyPr>
          <a:lstStyle/>
          <a:p>
            <a:pPr marL="0" indent="0">
              <a:buNone/>
            </a:pPr>
            <a:r>
              <a:rPr lang="zh-CN" altLang="en-US" dirty="0"/>
              <a:t>一、政策水平和品格修养</a:t>
            </a:r>
          </a:p>
          <a:p>
            <a:pPr marL="0" indent="0">
              <a:buNone/>
            </a:pPr>
            <a:r>
              <a:rPr lang="zh-CN" altLang="en-US" dirty="0"/>
              <a:t>（一）政策理论水平</a:t>
            </a:r>
          </a:p>
          <a:p>
            <a:pPr marL="0" indent="0">
              <a:buNone/>
            </a:pPr>
            <a:r>
              <a:rPr lang="zh-CN" altLang="en-US" dirty="0"/>
              <a:t>园长是幼儿园的管理者。教育部</a:t>
            </a:r>
            <a:r>
              <a:rPr lang="en-US" altLang="zh-CN" dirty="0"/>
              <a:t>2016</a:t>
            </a:r>
            <a:r>
              <a:rPr lang="zh-CN" altLang="en-US" dirty="0"/>
              <a:t>年修订的</a:t>
            </a:r>
            <a:r>
              <a:rPr lang="en-US" altLang="zh-CN" dirty="0"/>
              <a:t>《</a:t>
            </a:r>
            <a:r>
              <a:rPr lang="zh-CN" altLang="en-US" dirty="0"/>
              <a:t>幼儿园工作规程</a:t>
            </a:r>
            <a:r>
              <a:rPr lang="en-US" altLang="zh-CN" dirty="0"/>
              <a:t>》</a:t>
            </a:r>
            <a:r>
              <a:rPr lang="zh-CN" altLang="en-US" dirty="0"/>
              <a:t>对园长职责要求的第一条就是“贯彻执行国家的有关法律、法规、方针、政策和地方的相关规定，负责建立并组织执行幼儿园的各项规章制度”。</a:t>
            </a:r>
          </a:p>
        </p:txBody>
      </p:sp>
    </p:spTree>
    <p:extLst>
      <p:ext uri="{BB962C8B-B14F-4D97-AF65-F5344CB8AC3E}">
        <p14:creationId xmlns:p14="http://schemas.microsoft.com/office/powerpoint/2010/main" val="110015707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44C24C-93EF-526E-58C5-51E2D3A6E40C}"/>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949BD0E0-5D50-F4A7-A828-9CB959C4D5A9}"/>
              </a:ext>
            </a:extLst>
          </p:cNvPr>
          <p:cNvSpPr>
            <a:spLocks noGrp="1"/>
          </p:cNvSpPr>
          <p:nvPr>
            <p:ph type="title"/>
          </p:nvPr>
        </p:nvSpPr>
        <p:spPr/>
        <p:txBody>
          <a:bodyPr/>
          <a:lstStyle/>
          <a:p>
            <a:r>
              <a:rPr lang="zh-CN" altLang="en-US" dirty="0"/>
              <a:t>第二节  园长的素质和能力要求</a:t>
            </a:r>
          </a:p>
        </p:txBody>
      </p:sp>
      <p:sp>
        <p:nvSpPr>
          <p:cNvPr id="3" name="内容占位符 2">
            <a:extLst>
              <a:ext uri="{FF2B5EF4-FFF2-40B4-BE49-F238E27FC236}">
                <a16:creationId xmlns:a16="http://schemas.microsoft.com/office/drawing/2014/main" id="{976818EA-2D8B-3928-7BA1-E0CA7F42B7FF}"/>
              </a:ext>
            </a:extLst>
          </p:cNvPr>
          <p:cNvSpPr>
            <a:spLocks noGrp="1"/>
          </p:cNvSpPr>
          <p:nvPr>
            <p:ph idx="1"/>
          </p:nvPr>
        </p:nvSpPr>
        <p:spPr/>
        <p:txBody>
          <a:bodyPr>
            <a:normAutofit/>
          </a:bodyPr>
          <a:lstStyle/>
          <a:p>
            <a:pPr marL="0" indent="0">
              <a:buNone/>
            </a:pPr>
            <a:r>
              <a:rPr lang="zh-CN" altLang="en-US"/>
              <a:t>管理</a:t>
            </a:r>
            <a:r>
              <a:rPr lang="zh-CN" altLang="en-US" dirty="0"/>
              <a:t>工作政策性比较强，这就要求园长必须认真学习政治理论，全面理解国家有关各项法规方针政策，并能在实践中掌握和运用。</a:t>
            </a:r>
          </a:p>
        </p:txBody>
      </p:sp>
    </p:spTree>
    <p:extLst>
      <p:ext uri="{BB962C8B-B14F-4D97-AF65-F5344CB8AC3E}">
        <p14:creationId xmlns:p14="http://schemas.microsoft.com/office/powerpoint/2010/main" val="58112211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F19EA3-C9AD-3E95-9534-B35895C9260D}"/>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862EA36E-4227-D8AC-E424-310A9B6B407B}"/>
              </a:ext>
            </a:extLst>
          </p:cNvPr>
          <p:cNvSpPr>
            <a:spLocks noGrp="1"/>
          </p:cNvSpPr>
          <p:nvPr>
            <p:ph type="title"/>
          </p:nvPr>
        </p:nvSpPr>
        <p:spPr/>
        <p:txBody>
          <a:bodyPr/>
          <a:lstStyle/>
          <a:p>
            <a:r>
              <a:rPr lang="zh-CN" altLang="en-US" dirty="0"/>
              <a:t>第二节  园长的素质和能力要求</a:t>
            </a:r>
          </a:p>
        </p:txBody>
      </p:sp>
      <p:sp>
        <p:nvSpPr>
          <p:cNvPr id="3" name="内容占位符 2">
            <a:extLst>
              <a:ext uri="{FF2B5EF4-FFF2-40B4-BE49-F238E27FC236}">
                <a16:creationId xmlns:a16="http://schemas.microsoft.com/office/drawing/2014/main" id="{C7B78F43-B7C3-D0FF-1F75-052FD1FBB71F}"/>
              </a:ext>
            </a:extLst>
          </p:cNvPr>
          <p:cNvSpPr>
            <a:spLocks noGrp="1"/>
          </p:cNvSpPr>
          <p:nvPr>
            <p:ph idx="1"/>
          </p:nvPr>
        </p:nvSpPr>
        <p:spPr/>
        <p:txBody>
          <a:bodyPr>
            <a:normAutofit/>
          </a:bodyPr>
          <a:lstStyle/>
          <a:p>
            <a:pPr marL="0" indent="0">
              <a:buNone/>
            </a:pPr>
            <a:r>
              <a:rPr lang="zh-CN" altLang="en-US" dirty="0"/>
              <a:t>幼儿园工作是有目的、有计划地为社会培养人才。园长要坚持正确的办园方向和指导思想，敏锐觉察方针执行中的错误倾向，迅速予以纠正。</a:t>
            </a:r>
          </a:p>
        </p:txBody>
      </p:sp>
    </p:spTree>
    <p:extLst>
      <p:ext uri="{BB962C8B-B14F-4D97-AF65-F5344CB8AC3E}">
        <p14:creationId xmlns:p14="http://schemas.microsoft.com/office/powerpoint/2010/main" val="163975998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4465D9-A42E-9A75-28B5-FFB06C0EE01E}"/>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7B3DE549-29E0-F09F-3716-73399C2E1DEF}"/>
              </a:ext>
            </a:extLst>
          </p:cNvPr>
          <p:cNvSpPr>
            <a:spLocks noGrp="1"/>
          </p:cNvSpPr>
          <p:nvPr>
            <p:ph type="title"/>
          </p:nvPr>
        </p:nvSpPr>
        <p:spPr/>
        <p:txBody>
          <a:bodyPr/>
          <a:lstStyle/>
          <a:p>
            <a:r>
              <a:rPr lang="zh-CN" altLang="en-US" dirty="0"/>
              <a:t>第二节  园长的素质和能力要求</a:t>
            </a:r>
          </a:p>
        </p:txBody>
      </p:sp>
      <p:sp>
        <p:nvSpPr>
          <p:cNvPr id="3" name="内容占位符 2">
            <a:extLst>
              <a:ext uri="{FF2B5EF4-FFF2-40B4-BE49-F238E27FC236}">
                <a16:creationId xmlns:a16="http://schemas.microsoft.com/office/drawing/2014/main" id="{B7B7B67A-4F05-B034-BBE3-ADE22EB55382}"/>
              </a:ext>
            </a:extLst>
          </p:cNvPr>
          <p:cNvSpPr>
            <a:spLocks noGrp="1"/>
          </p:cNvSpPr>
          <p:nvPr>
            <p:ph idx="1"/>
          </p:nvPr>
        </p:nvSpPr>
        <p:spPr/>
        <p:txBody>
          <a:bodyPr>
            <a:normAutofit/>
          </a:bodyPr>
          <a:lstStyle/>
          <a:p>
            <a:pPr marL="0" indent="0">
              <a:buNone/>
            </a:pPr>
            <a:r>
              <a:rPr lang="zh-CN" altLang="en-US" dirty="0"/>
              <a:t>（二）事业心、责任感和道德修养</a:t>
            </a:r>
          </a:p>
          <a:p>
            <a:pPr marL="0" indent="0">
              <a:buNone/>
            </a:pPr>
            <a:r>
              <a:rPr lang="zh-CN" altLang="en-US" dirty="0"/>
              <a:t>园长要充分认识自己所从事工作的重大社会意义，热爱幼教事业，热爱孩子，关心教师，始终对工作怀有浓厚兴趣和饱满的热情，尽最大努力为孩子、为教师服务，认真做好各项工作。</a:t>
            </a:r>
          </a:p>
          <a:p>
            <a:pPr marL="0" indent="0">
              <a:buNone/>
            </a:pPr>
            <a:r>
              <a:rPr lang="zh-CN" altLang="en-US" dirty="0"/>
              <a:t>	</a:t>
            </a:r>
          </a:p>
        </p:txBody>
      </p:sp>
    </p:spTree>
    <p:extLst>
      <p:ext uri="{BB962C8B-B14F-4D97-AF65-F5344CB8AC3E}">
        <p14:creationId xmlns:p14="http://schemas.microsoft.com/office/powerpoint/2010/main" val="187046833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52372B-58F6-3506-B56E-44CE276FDA64}"/>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4FE3F5AA-4F71-A1CB-2DE4-F912DC17589B}"/>
              </a:ext>
            </a:extLst>
          </p:cNvPr>
          <p:cNvSpPr>
            <a:spLocks noGrp="1"/>
          </p:cNvSpPr>
          <p:nvPr>
            <p:ph type="title"/>
          </p:nvPr>
        </p:nvSpPr>
        <p:spPr/>
        <p:txBody>
          <a:bodyPr/>
          <a:lstStyle/>
          <a:p>
            <a:r>
              <a:rPr lang="zh-CN" altLang="en-US" dirty="0"/>
              <a:t>第二节  园长的素质和能力要求</a:t>
            </a:r>
          </a:p>
        </p:txBody>
      </p:sp>
      <p:sp>
        <p:nvSpPr>
          <p:cNvPr id="3" name="内容占位符 2">
            <a:extLst>
              <a:ext uri="{FF2B5EF4-FFF2-40B4-BE49-F238E27FC236}">
                <a16:creationId xmlns:a16="http://schemas.microsoft.com/office/drawing/2014/main" id="{B44BCE8C-2DE6-1E12-1766-9230271A6544}"/>
              </a:ext>
            </a:extLst>
          </p:cNvPr>
          <p:cNvSpPr>
            <a:spLocks noGrp="1"/>
          </p:cNvSpPr>
          <p:nvPr>
            <p:ph idx="1"/>
          </p:nvPr>
        </p:nvSpPr>
        <p:spPr/>
        <p:txBody>
          <a:bodyPr>
            <a:normAutofit/>
          </a:bodyPr>
          <a:lstStyle/>
          <a:p>
            <a:pPr marL="0" indent="0">
              <a:buNone/>
            </a:pPr>
            <a:r>
              <a:rPr lang="zh-CN" altLang="en-US" dirty="0"/>
              <a:t>园长在道德修养和工作作风上，应忠诚坦白，光明磊落，能实事求是、坚持真理，修正错误，严于律己，勇于承担责任。</a:t>
            </a:r>
          </a:p>
          <a:p>
            <a:pPr marL="0" indent="0">
              <a:buNone/>
            </a:pPr>
            <a:r>
              <a:rPr lang="zh-CN" altLang="en-US" dirty="0"/>
              <a:t>	</a:t>
            </a:r>
          </a:p>
        </p:txBody>
      </p:sp>
    </p:spTree>
    <p:extLst>
      <p:ext uri="{BB962C8B-B14F-4D97-AF65-F5344CB8AC3E}">
        <p14:creationId xmlns:p14="http://schemas.microsoft.com/office/powerpoint/2010/main" val="39980228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dirty="0"/>
              <a:t>第一节  园长</a:t>
            </a:r>
            <a:r>
              <a:rPr lang="en-US" altLang="zh-CN" dirty="0"/>
              <a:t>——</a:t>
            </a:r>
            <a:r>
              <a:rPr lang="zh-CN" altLang="en-US" dirty="0"/>
              <a:t>幼儿园的领导者</a:t>
            </a:r>
          </a:p>
        </p:txBody>
      </p:sp>
    </p:spTree>
    <p:extLst>
      <p:ext uri="{BB962C8B-B14F-4D97-AF65-F5344CB8AC3E}">
        <p14:creationId xmlns:p14="http://schemas.microsoft.com/office/powerpoint/2010/main" val="8746000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A9CAAC-6784-23B1-CD00-17369D04F872}"/>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42BF7D81-B488-070C-A5EC-502D123FF6F6}"/>
              </a:ext>
            </a:extLst>
          </p:cNvPr>
          <p:cNvSpPr>
            <a:spLocks noGrp="1"/>
          </p:cNvSpPr>
          <p:nvPr>
            <p:ph type="title"/>
          </p:nvPr>
        </p:nvSpPr>
        <p:spPr/>
        <p:txBody>
          <a:bodyPr/>
          <a:lstStyle/>
          <a:p>
            <a:r>
              <a:rPr lang="zh-CN" altLang="en-US" dirty="0"/>
              <a:t>第二节  园长的素质和能力要求</a:t>
            </a:r>
          </a:p>
        </p:txBody>
      </p:sp>
      <p:sp>
        <p:nvSpPr>
          <p:cNvPr id="3" name="内容占位符 2">
            <a:extLst>
              <a:ext uri="{FF2B5EF4-FFF2-40B4-BE49-F238E27FC236}">
                <a16:creationId xmlns:a16="http://schemas.microsoft.com/office/drawing/2014/main" id="{6F1C1ACD-2B4A-42CB-0BBD-0D2CAFE02A30}"/>
              </a:ext>
            </a:extLst>
          </p:cNvPr>
          <p:cNvSpPr>
            <a:spLocks noGrp="1"/>
          </p:cNvSpPr>
          <p:nvPr>
            <p:ph idx="1"/>
          </p:nvPr>
        </p:nvSpPr>
        <p:spPr/>
        <p:txBody>
          <a:bodyPr>
            <a:normAutofit/>
          </a:bodyPr>
          <a:lstStyle/>
          <a:p>
            <a:pPr marL="0" indent="0">
              <a:buNone/>
            </a:pPr>
            <a:r>
              <a:rPr lang="zh-CN" altLang="en-US" dirty="0"/>
              <a:t>	园长应豁达大度，宽以待人，事事出于公心，能妥善处理各种事情和矛盾，处理各种人际关系，在幼儿园创造一种人人心情舒畅、和谐宽松的人际环境。</a:t>
            </a:r>
          </a:p>
        </p:txBody>
      </p:sp>
    </p:spTree>
    <p:extLst>
      <p:ext uri="{BB962C8B-B14F-4D97-AF65-F5344CB8AC3E}">
        <p14:creationId xmlns:p14="http://schemas.microsoft.com/office/powerpoint/2010/main" val="294936084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0CEE99-D624-4767-9186-DD683AB3890F}"/>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CE0F9A76-BCEC-376F-658C-4A9B0BCFE106}"/>
              </a:ext>
            </a:extLst>
          </p:cNvPr>
          <p:cNvSpPr>
            <a:spLocks noGrp="1"/>
          </p:cNvSpPr>
          <p:nvPr>
            <p:ph type="title"/>
          </p:nvPr>
        </p:nvSpPr>
        <p:spPr/>
        <p:txBody>
          <a:bodyPr/>
          <a:lstStyle/>
          <a:p>
            <a:r>
              <a:rPr lang="zh-CN" altLang="en-US" dirty="0"/>
              <a:t>第二节  园长的素质和能力要求</a:t>
            </a:r>
          </a:p>
        </p:txBody>
      </p:sp>
      <p:sp>
        <p:nvSpPr>
          <p:cNvPr id="3" name="内容占位符 2">
            <a:extLst>
              <a:ext uri="{FF2B5EF4-FFF2-40B4-BE49-F238E27FC236}">
                <a16:creationId xmlns:a16="http://schemas.microsoft.com/office/drawing/2014/main" id="{96DB98F1-FD10-8406-B577-FB5A63B0FD58}"/>
              </a:ext>
            </a:extLst>
          </p:cNvPr>
          <p:cNvSpPr>
            <a:spLocks noGrp="1"/>
          </p:cNvSpPr>
          <p:nvPr>
            <p:ph idx="1"/>
          </p:nvPr>
        </p:nvSpPr>
        <p:spPr/>
        <p:txBody>
          <a:bodyPr>
            <a:normAutofit/>
          </a:bodyPr>
          <a:lstStyle/>
          <a:p>
            <a:pPr marL="0" indent="0">
              <a:buNone/>
            </a:pPr>
            <a:r>
              <a:rPr lang="zh-CN" altLang="en-US" dirty="0"/>
              <a:t>园长应当树立正确的群众观念，工作密切联系群众，作风民主，平等待人，要善于调动群众积极性，能深入实际，吸取群众智慧，改进领导工作。</a:t>
            </a:r>
          </a:p>
        </p:txBody>
      </p:sp>
    </p:spTree>
    <p:extLst>
      <p:ext uri="{BB962C8B-B14F-4D97-AF65-F5344CB8AC3E}">
        <p14:creationId xmlns:p14="http://schemas.microsoft.com/office/powerpoint/2010/main" val="426526614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F1E612-538C-8758-1833-CF2E0A36849A}"/>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703114A7-079D-13A3-51D7-BE034F60922A}"/>
              </a:ext>
            </a:extLst>
          </p:cNvPr>
          <p:cNvSpPr>
            <a:spLocks noGrp="1"/>
          </p:cNvSpPr>
          <p:nvPr>
            <p:ph type="title"/>
          </p:nvPr>
        </p:nvSpPr>
        <p:spPr/>
        <p:txBody>
          <a:bodyPr/>
          <a:lstStyle/>
          <a:p>
            <a:r>
              <a:rPr lang="zh-CN" altLang="en-US" dirty="0"/>
              <a:t>第二节  园长的素质和能力要求</a:t>
            </a:r>
          </a:p>
        </p:txBody>
      </p:sp>
      <p:sp>
        <p:nvSpPr>
          <p:cNvPr id="3" name="内容占位符 2">
            <a:extLst>
              <a:ext uri="{FF2B5EF4-FFF2-40B4-BE49-F238E27FC236}">
                <a16:creationId xmlns:a16="http://schemas.microsoft.com/office/drawing/2014/main" id="{F30AFD10-A6D7-48F5-3ECC-4942A0A92F20}"/>
              </a:ext>
            </a:extLst>
          </p:cNvPr>
          <p:cNvSpPr>
            <a:spLocks noGrp="1"/>
          </p:cNvSpPr>
          <p:nvPr>
            <p:ph idx="1"/>
          </p:nvPr>
        </p:nvSpPr>
        <p:spPr/>
        <p:txBody>
          <a:bodyPr>
            <a:normAutofit/>
          </a:bodyPr>
          <a:lstStyle/>
          <a:p>
            <a:pPr marL="0" indent="0">
              <a:buNone/>
            </a:pPr>
            <a:r>
              <a:rPr lang="zh-CN" altLang="en-US" dirty="0"/>
              <a:t>园长在思想品德方面，应成为全园职工的榜样和楷模，要成为教师的教师。园长的事业心、责任感、政策水平和思想作风，对于带动一支有良好素质的教职工队伍、形成良好的园风园貌有着直接的影响，同时也对办好幼儿园、完成双重任务起着至关重要的作用。</a:t>
            </a:r>
          </a:p>
        </p:txBody>
      </p:sp>
    </p:spTree>
    <p:extLst>
      <p:ext uri="{BB962C8B-B14F-4D97-AF65-F5344CB8AC3E}">
        <p14:creationId xmlns:p14="http://schemas.microsoft.com/office/powerpoint/2010/main" val="38885405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E6381B-9A0D-0DFF-200D-3298AE74AA42}"/>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52F67B81-278C-9148-73A8-1BCADF8EFEA9}"/>
              </a:ext>
            </a:extLst>
          </p:cNvPr>
          <p:cNvSpPr>
            <a:spLocks noGrp="1"/>
          </p:cNvSpPr>
          <p:nvPr>
            <p:ph type="title"/>
          </p:nvPr>
        </p:nvSpPr>
        <p:spPr/>
        <p:txBody>
          <a:bodyPr/>
          <a:lstStyle/>
          <a:p>
            <a:r>
              <a:rPr lang="zh-CN" altLang="en-US" dirty="0"/>
              <a:t>第二节  园长的素质和能力要求</a:t>
            </a:r>
          </a:p>
        </p:txBody>
      </p:sp>
      <p:sp>
        <p:nvSpPr>
          <p:cNvPr id="3" name="内容占位符 2">
            <a:extLst>
              <a:ext uri="{FF2B5EF4-FFF2-40B4-BE49-F238E27FC236}">
                <a16:creationId xmlns:a16="http://schemas.microsoft.com/office/drawing/2014/main" id="{8FB0411A-2A6A-1817-7E3A-B6EFCE6AC413}"/>
              </a:ext>
            </a:extLst>
          </p:cNvPr>
          <p:cNvSpPr>
            <a:spLocks noGrp="1"/>
          </p:cNvSpPr>
          <p:nvPr>
            <p:ph idx="1"/>
          </p:nvPr>
        </p:nvSpPr>
        <p:spPr/>
        <p:txBody>
          <a:bodyPr>
            <a:normAutofit/>
          </a:bodyPr>
          <a:lstStyle/>
          <a:p>
            <a:pPr marL="0" indent="0">
              <a:buNone/>
            </a:pPr>
            <a:r>
              <a:rPr lang="zh-CN" altLang="en-US" dirty="0"/>
              <a:t>二、文化专业素质</a:t>
            </a:r>
          </a:p>
          <a:p>
            <a:pPr marL="0" indent="0">
              <a:buNone/>
            </a:pPr>
            <a:r>
              <a:rPr lang="zh-CN" altLang="en-US" dirty="0"/>
              <a:t>园长要有真才实学，要有基本的文化科学知识，要熟悉幼儿园的业务，掌握教育相关知识和理论，终身学习，成为领导的内行。</a:t>
            </a:r>
          </a:p>
        </p:txBody>
      </p:sp>
    </p:spTree>
    <p:extLst>
      <p:ext uri="{BB962C8B-B14F-4D97-AF65-F5344CB8AC3E}">
        <p14:creationId xmlns:p14="http://schemas.microsoft.com/office/powerpoint/2010/main" val="329773217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576D9E-929F-30AA-28FE-0AA19524A0B3}"/>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AC576250-1F9F-DBC3-BD97-47A7DE454102}"/>
              </a:ext>
            </a:extLst>
          </p:cNvPr>
          <p:cNvSpPr>
            <a:spLocks noGrp="1"/>
          </p:cNvSpPr>
          <p:nvPr>
            <p:ph type="title"/>
          </p:nvPr>
        </p:nvSpPr>
        <p:spPr/>
        <p:txBody>
          <a:bodyPr/>
          <a:lstStyle/>
          <a:p>
            <a:r>
              <a:rPr lang="zh-CN" altLang="en-US" dirty="0"/>
              <a:t>第二节  园长的素质和能力要求</a:t>
            </a:r>
          </a:p>
        </p:txBody>
      </p:sp>
      <p:sp>
        <p:nvSpPr>
          <p:cNvPr id="3" name="内容占位符 2">
            <a:extLst>
              <a:ext uri="{FF2B5EF4-FFF2-40B4-BE49-F238E27FC236}">
                <a16:creationId xmlns:a16="http://schemas.microsoft.com/office/drawing/2014/main" id="{3DD488EE-487D-B1CF-3E4E-453FB682E062}"/>
              </a:ext>
            </a:extLst>
          </p:cNvPr>
          <p:cNvSpPr>
            <a:spLocks noGrp="1"/>
          </p:cNvSpPr>
          <p:nvPr>
            <p:ph idx="1"/>
          </p:nvPr>
        </p:nvSpPr>
        <p:spPr/>
        <p:txBody>
          <a:bodyPr>
            <a:normAutofit/>
          </a:bodyPr>
          <a:lstStyle/>
          <a:p>
            <a:pPr marL="0" indent="0">
              <a:buNone/>
            </a:pPr>
            <a:r>
              <a:rPr lang="zh-CN" altLang="en-US" dirty="0"/>
              <a:t>（一）基本的文化素养</a:t>
            </a:r>
          </a:p>
          <a:p>
            <a:pPr marL="0" indent="0">
              <a:buNone/>
            </a:pPr>
            <a:r>
              <a:rPr lang="zh-CN" altLang="en-US" dirty="0"/>
              <a:t>	园长要有高中以上文化水平及中等文化科学知识，具备一定的语言表达能力。</a:t>
            </a:r>
          </a:p>
        </p:txBody>
      </p:sp>
    </p:spTree>
    <p:extLst>
      <p:ext uri="{BB962C8B-B14F-4D97-AF65-F5344CB8AC3E}">
        <p14:creationId xmlns:p14="http://schemas.microsoft.com/office/powerpoint/2010/main" val="59390025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5C9C00-A729-5B7C-6A41-0E459981F5C2}"/>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C6ECAC87-D869-9A7E-A16A-037F3596A751}"/>
              </a:ext>
            </a:extLst>
          </p:cNvPr>
          <p:cNvSpPr>
            <a:spLocks noGrp="1"/>
          </p:cNvSpPr>
          <p:nvPr>
            <p:ph type="title"/>
          </p:nvPr>
        </p:nvSpPr>
        <p:spPr/>
        <p:txBody>
          <a:bodyPr/>
          <a:lstStyle/>
          <a:p>
            <a:r>
              <a:rPr lang="zh-CN" altLang="en-US" dirty="0"/>
              <a:t>第二节  园长的素质和能力要求</a:t>
            </a:r>
          </a:p>
        </p:txBody>
      </p:sp>
      <p:sp>
        <p:nvSpPr>
          <p:cNvPr id="3" name="内容占位符 2">
            <a:extLst>
              <a:ext uri="{FF2B5EF4-FFF2-40B4-BE49-F238E27FC236}">
                <a16:creationId xmlns:a16="http://schemas.microsoft.com/office/drawing/2014/main" id="{E589B528-2450-9D87-8C7A-1DB8A0D9902E}"/>
              </a:ext>
            </a:extLst>
          </p:cNvPr>
          <p:cNvSpPr>
            <a:spLocks noGrp="1"/>
          </p:cNvSpPr>
          <p:nvPr>
            <p:ph idx="1"/>
          </p:nvPr>
        </p:nvSpPr>
        <p:spPr/>
        <p:txBody>
          <a:bodyPr>
            <a:normAutofit/>
          </a:bodyPr>
          <a:lstStyle/>
          <a:p>
            <a:pPr marL="0" indent="0">
              <a:buNone/>
            </a:pPr>
            <a:r>
              <a:rPr lang="zh-CN" altLang="en-US" dirty="0"/>
              <a:t>园长应有较强的求知欲，在当前科技飞速发展的新时代，不满足于已有学历和知识水平，要有更新知识的紧迫感，要不断学习和吸收现代科学知识，关注社会的新变化，开阔视野，培养较广泛的兴趣爱好，丰富自己的精神世界。</a:t>
            </a:r>
          </a:p>
        </p:txBody>
      </p:sp>
    </p:spTree>
    <p:extLst>
      <p:ext uri="{BB962C8B-B14F-4D97-AF65-F5344CB8AC3E}">
        <p14:creationId xmlns:p14="http://schemas.microsoft.com/office/powerpoint/2010/main" val="168203539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7E5D85-2AB6-7AA0-0499-4DAC68B0EC73}"/>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7EB4922B-3BB3-09B5-0471-8EBAEB4F71F8}"/>
              </a:ext>
            </a:extLst>
          </p:cNvPr>
          <p:cNvSpPr>
            <a:spLocks noGrp="1"/>
          </p:cNvSpPr>
          <p:nvPr>
            <p:ph type="title"/>
          </p:nvPr>
        </p:nvSpPr>
        <p:spPr/>
        <p:txBody>
          <a:bodyPr/>
          <a:lstStyle/>
          <a:p>
            <a:r>
              <a:rPr lang="zh-CN" altLang="en-US" dirty="0"/>
              <a:t>第二节  园长的素质和能力要求</a:t>
            </a:r>
          </a:p>
        </p:txBody>
      </p:sp>
      <p:sp>
        <p:nvSpPr>
          <p:cNvPr id="3" name="内容占位符 2">
            <a:extLst>
              <a:ext uri="{FF2B5EF4-FFF2-40B4-BE49-F238E27FC236}">
                <a16:creationId xmlns:a16="http://schemas.microsoft.com/office/drawing/2014/main" id="{B7D4AF24-AEAC-2006-6ACE-B77E9C0B0072}"/>
              </a:ext>
            </a:extLst>
          </p:cNvPr>
          <p:cNvSpPr>
            <a:spLocks noGrp="1"/>
          </p:cNvSpPr>
          <p:nvPr>
            <p:ph idx="1"/>
          </p:nvPr>
        </p:nvSpPr>
        <p:spPr/>
        <p:txBody>
          <a:bodyPr>
            <a:normAutofit/>
          </a:bodyPr>
          <a:lstStyle/>
          <a:p>
            <a:pPr marL="0" indent="0">
              <a:buNone/>
            </a:pPr>
            <a:r>
              <a:rPr lang="zh-CN" altLang="en-US" dirty="0"/>
              <a:t>园长应能从繁忙的管理工作中，抽出时间学习。较高的文化素养有助于培养高尚情操，有助于深刻理解幼教事业的意义，促进对专业知识的进一步掌握。</a:t>
            </a:r>
          </a:p>
        </p:txBody>
      </p:sp>
    </p:spTree>
    <p:extLst>
      <p:ext uri="{BB962C8B-B14F-4D97-AF65-F5344CB8AC3E}">
        <p14:creationId xmlns:p14="http://schemas.microsoft.com/office/powerpoint/2010/main" val="123182749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AF3831-9B00-560E-0BDD-58654C5B72C7}"/>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D216515F-52AB-B246-FCF1-E36201C153F9}"/>
              </a:ext>
            </a:extLst>
          </p:cNvPr>
          <p:cNvSpPr>
            <a:spLocks noGrp="1"/>
          </p:cNvSpPr>
          <p:nvPr>
            <p:ph type="title"/>
          </p:nvPr>
        </p:nvSpPr>
        <p:spPr/>
        <p:txBody>
          <a:bodyPr/>
          <a:lstStyle/>
          <a:p>
            <a:r>
              <a:rPr lang="zh-CN" altLang="en-US" dirty="0"/>
              <a:t>第二节  园长的素质和能力要求</a:t>
            </a:r>
          </a:p>
        </p:txBody>
      </p:sp>
      <p:sp>
        <p:nvSpPr>
          <p:cNvPr id="3" name="内容占位符 2">
            <a:extLst>
              <a:ext uri="{FF2B5EF4-FFF2-40B4-BE49-F238E27FC236}">
                <a16:creationId xmlns:a16="http://schemas.microsoft.com/office/drawing/2014/main" id="{A59F9D42-6119-9E81-8D3F-42EEC29FDD16}"/>
              </a:ext>
            </a:extLst>
          </p:cNvPr>
          <p:cNvSpPr>
            <a:spLocks noGrp="1"/>
          </p:cNvSpPr>
          <p:nvPr>
            <p:ph idx="1"/>
          </p:nvPr>
        </p:nvSpPr>
        <p:spPr/>
        <p:txBody>
          <a:bodyPr>
            <a:normAutofit/>
          </a:bodyPr>
          <a:lstStyle/>
          <a:p>
            <a:pPr marL="0" indent="0">
              <a:buNone/>
            </a:pPr>
            <a:r>
              <a:rPr lang="zh-CN" altLang="en-US" dirty="0"/>
              <a:t>（二）具有学前教育、卫生保健以及有关管理方面的知识</a:t>
            </a:r>
          </a:p>
          <a:p>
            <a:pPr marL="0" indent="0">
              <a:buNone/>
            </a:pPr>
            <a:r>
              <a:rPr lang="zh-CN" altLang="en-US" dirty="0"/>
              <a:t>幼儿园的园长应具备幼儿师范学校（包括职业学校幼儿教育专业）毕业以上学历。</a:t>
            </a:r>
          </a:p>
        </p:txBody>
      </p:sp>
    </p:spTree>
    <p:extLst>
      <p:ext uri="{BB962C8B-B14F-4D97-AF65-F5344CB8AC3E}">
        <p14:creationId xmlns:p14="http://schemas.microsoft.com/office/powerpoint/2010/main" val="175881581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FA2246-0946-F8F6-C5AC-991A1CCA8AB6}"/>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1CDDFE45-02AA-3BC3-F4B9-722184A01129}"/>
              </a:ext>
            </a:extLst>
          </p:cNvPr>
          <p:cNvSpPr>
            <a:spLocks noGrp="1"/>
          </p:cNvSpPr>
          <p:nvPr>
            <p:ph type="title"/>
          </p:nvPr>
        </p:nvSpPr>
        <p:spPr/>
        <p:txBody>
          <a:bodyPr/>
          <a:lstStyle/>
          <a:p>
            <a:r>
              <a:rPr lang="zh-CN" altLang="en-US" dirty="0"/>
              <a:t>第二节  园长的素质和能力要求</a:t>
            </a:r>
          </a:p>
        </p:txBody>
      </p:sp>
      <p:sp>
        <p:nvSpPr>
          <p:cNvPr id="3" name="内容占位符 2">
            <a:extLst>
              <a:ext uri="{FF2B5EF4-FFF2-40B4-BE49-F238E27FC236}">
                <a16:creationId xmlns:a16="http://schemas.microsoft.com/office/drawing/2014/main" id="{34A8D87D-0F10-CF89-7E36-B6A8A50F3A89}"/>
              </a:ext>
            </a:extLst>
          </p:cNvPr>
          <p:cNvSpPr>
            <a:spLocks noGrp="1"/>
          </p:cNvSpPr>
          <p:nvPr>
            <p:ph idx="1"/>
          </p:nvPr>
        </p:nvSpPr>
        <p:spPr/>
        <p:txBody>
          <a:bodyPr>
            <a:normAutofit/>
          </a:bodyPr>
          <a:lstStyle/>
          <a:p>
            <a:pPr marL="0" indent="0">
              <a:buNone/>
            </a:pPr>
            <a:r>
              <a:rPr lang="zh-CN" altLang="en-US" dirty="0"/>
              <a:t>园长应加强自己的业务素养，要懂得学前教育的理论，学习教育科学知识和有关的卫生保健知识，了解幼儿年龄特点和身心发展规律，并据此部署和指导工作，使幼儿园各项工作建立在科学的基础上。</a:t>
            </a:r>
          </a:p>
        </p:txBody>
      </p:sp>
    </p:spTree>
    <p:extLst>
      <p:ext uri="{BB962C8B-B14F-4D97-AF65-F5344CB8AC3E}">
        <p14:creationId xmlns:p14="http://schemas.microsoft.com/office/powerpoint/2010/main" val="286713207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26F901-6850-116F-3AA5-924D103AF59F}"/>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D0EFEE07-DE84-0FE0-CC18-30DDC18EE1C5}"/>
              </a:ext>
            </a:extLst>
          </p:cNvPr>
          <p:cNvSpPr>
            <a:spLocks noGrp="1"/>
          </p:cNvSpPr>
          <p:nvPr>
            <p:ph type="title"/>
          </p:nvPr>
        </p:nvSpPr>
        <p:spPr/>
        <p:txBody>
          <a:bodyPr/>
          <a:lstStyle/>
          <a:p>
            <a:r>
              <a:rPr lang="zh-CN" altLang="en-US" dirty="0"/>
              <a:t>第二节  园长的素质和能力要求</a:t>
            </a:r>
          </a:p>
        </p:txBody>
      </p:sp>
      <p:sp>
        <p:nvSpPr>
          <p:cNvPr id="3" name="内容占位符 2">
            <a:extLst>
              <a:ext uri="{FF2B5EF4-FFF2-40B4-BE49-F238E27FC236}">
                <a16:creationId xmlns:a16="http://schemas.microsoft.com/office/drawing/2014/main" id="{5531508B-3A71-5610-6164-E6DBF3DDBF94}"/>
              </a:ext>
            </a:extLst>
          </p:cNvPr>
          <p:cNvSpPr>
            <a:spLocks noGrp="1"/>
          </p:cNvSpPr>
          <p:nvPr>
            <p:ph idx="1"/>
          </p:nvPr>
        </p:nvSpPr>
        <p:spPr/>
        <p:txBody>
          <a:bodyPr>
            <a:normAutofit/>
          </a:bodyPr>
          <a:lstStyle/>
          <a:p>
            <a:pPr marL="0" indent="0">
              <a:buNone/>
            </a:pPr>
            <a:r>
              <a:rPr lang="zh-CN" altLang="en-US" dirty="0"/>
              <a:t>比如，园长能按照营养学知识指导幼儿食谱的制订，依据幼儿生长发育特点合理安排幼儿一日生活制度；能运用有关幼儿发展和教育的规律性知识指导幼儿园保教工作，有目的、有意识地引导教师探索有效的教育方法，避免工作的盲目性。</a:t>
            </a:r>
          </a:p>
        </p:txBody>
      </p:sp>
    </p:spTree>
    <p:extLst>
      <p:ext uri="{BB962C8B-B14F-4D97-AF65-F5344CB8AC3E}">
        <p14:creationId xmlns:p14="http://schemas.microsoft.com/office/powerpoint/2010/main" val="7001028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D3C502-3B39-3204-D12D-7FA40F9141AA}"/>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2999617A-7167-2631-13FE-E7F5598F0BEF}"/>
              </a:ext>
            </a:extLst>
          </p:cNvPr>
          <p:cNvSpPr>
            <a:spLocks noGrp="1"/>
          </p:cNvSpPr>
          <p:nvPr>
            <p:ph type="title"/>
          </p:nvPr>
        </p:nvSpPr>
        <p:spPr/>
        <p:txBody>
          <a:bodyPr/>
          <a:lstStyle/>
          <a:p>
            <a:r>
              <a:rPr lang="zh-CN" altLang="en-US" dirty="0"/>
              <a:t>第一节  园长</a:t>
            </a:r>
            <a:r>
              <a:rPr lang="en-US" altLang="zh-CN" dirty="0"/>
              <a:t>——</a:t>
            </a:r>
            <a:r>
              <a:rPr lang="zh-CN" altLang="en-US" dirty="0"/>
              <a:t>幼儿园的领导者</a:t>
            </a:r>
          </a:p>
        </p:txBody>
      </p:sp>
      <p:sp>
        <p:nvSpPr>
          <p:cNvPr id="3" name="内容占位符 2">
            <a:extLst>
              <a:ext uri="{FF2B5EF4-FFF2-40B4-BE49-F238E27FC236}">
                <a16:creationId xmlns:a16="http://schemas.microsoft.com/office/drawing/2014/main" id="{D39811CC-23C4-A0D3-6B16-0084EE138A30}"/>
              </a:ext>
            </a:extLst>
          </p:cNvPr>
          <p:cNvSpPr>
            <a:spLocks noGrp="1"/>
          </p:cNvSpPr>
          <p:nvPr>
            <p:ph idx="1"/>
          </p:nvPr>
        </p:nvSpPr>
        <p:spPr/>
        <p:txBody>
          <a:bodyPr>
            <a:normAutofit/>
          </a:bodyPr>
          <a:lstStyle/>
          <a:p>
            <a:pPr marL="0" indent="0">
              <a:buNone/>
            </a:pPr>
            <a:r>
              <a:rPr lang="zh-CN" altLang="en-US" dirty="0"/>
              <a:t>一、园长的任职资格和角色</a:t>
            </a:r>
          </a:p>
          <a:p>
            <a:pPr marL="0" indent="0">
              <a:buNone/>
            </a:pPr>
            <a:r>
              <a:rPr lang="zh-CN" altLang="en-US" dirty="0"/>
              <a:t>（一）园长的任职资格</a:t>
            </a:r>
          </a:p>
          <a:p>
            <a:pPr marL="0" indent="0">
              <a:buNone/>
            </a:pPr>
            <a:r>
              <a:rPr lang="zh-CN" altLang="en-US" dirty="0"/>
              <a:t>原国家教委在</a:t>
            </a:r>
            <a:r>
              <a:rPr lang="en-US" altLang="zh-CN" dirty="0"/>
              <a:t>1996</a:t>
            </a:r>
            <a:r>
              <a:rPr lang="zh-CN" altLang="en-US" dirty="0"/>
              <a:t>年制定并颁布了</a:t>
            </a:r>
            <a:r>
              <a:rPr lang="en-US" altLang="zh-CN" dirty="0"/>
              <a:t>《</a:t>
            </a:r>
            <a:r>
              <a:rPr lang="zh-CN" altLang="en-US" dirty="0"/>
              <a:t>全国幼儿园园长任职资格、职责和岗位要求（试行）</a:t>
            </a:r>
            <a:r>
              <a:rPr lang="en-US" altLang="zh-CN" dirty="0"/>
              <a:t>》</a:t>
            </a:r>
            <a:r>
              <a:rPr lang="zh-CN" altLang="en-US" dirty="0"/>
              <a:t>，文件根据我国幼儿教育发展的需要，同时结合当前我国园长队伍建设的现状，对幼儿园领导者即园长的素质提出了要求，为幼儿园选拔、任用和考核园长提供了依据。</a:t>
            </a:r>
          </a:p>
        </p:txBody>
      </p:sp>
    </p:spTree>
    <p:extLst>
      <p:ext uri="{BB962C8B-B14F-4D97-AF65-F5344CB8AC3E}">
        <p14:creationId xmlns:p14="http://schemas.microsoft.com/office/powerpoint/2010/main" val="391458452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E17C33-F5BE-4539-47AD-8FABDDF81A1C}"/>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4D517C65-82D4-D691-2A6E-E3D3046AEBFA}"/>
              </a:ext>
            </a:extLst>
          </p:cNvPr>
          <p:cNvSpPr>
            <a:spLocks noGrp="1"/>
          </p:cNvSpPr>
          <p:nvPr>
            <p:ph type="title"/>
          </p:nvPr>
        </p:nvSpPr>
        <p:spPr/>
        <p:txBody>
          <a:bodyPr/>
          <a:lstStyle/>
          <a:p>
            <a:r>
              <a:rPr lang="zh-CN" altLang="en-US" dirty="0"/>
              <a:t>第二节  园长的素质和能力要求</a:t>
            </a:r>
          </a:p>
        </p:txBody>
      </p:sp>
      <p:sp>
        <p:nvSpPr>
          <p:cNvPr id="3" name="内容占位符 2">
            <a:extLst>
              <a:ext uri="{FF2B5EF4-FFF2-40B4-BE49-F238E27FC236}">
                <a16:creationId xmlns:a16="http://schemas.microsoft.com/office/drawing/2014/main" id="{2ED33412-59BF-0779-51F3-D6840538EAB7}"/>
              </a:ext>
            </a:extLst>
          </p:cNvPr>
          <p:cNvSpPr>
            <a:spLocks noGrp="1"/>
          </p:cNvSpPr>
          <p:nvPr>
            <p:ph idx="1"/>
          </p:nvPr>
        </p:nvSpPr>
        <p:spPr/>
        <p:txBody>
          <a:bodyPr>
            <a:normAutofit/>
          </a:bodyPr>
          <a:lstStyle/>
          <a:p>
            <a:pPr marL="0" indent="0">
              <a:buNone/>
            </a:pPr>
            <a:r>
              <a:rPr lang="zh-CN" altLang="en-US" dirty="0"/>
              <a:t>园长应注意加强教育理论修养，并能结合教育形势发展的需要，针对本园教育工作中的问题组织力量认真研究解决。</a:t>
            </a:r>
          </a:p>
        </p:txBody>
      </p:sp>
    </p:spTree>
    <p:extLst>
      <p:ext uri="{BB962C8B-B14F-4D97-AF65-F5344CB8AC3E}">
        <p14:creationId xmlns:p14="http://schemas.microsoft.com/office/powerpoint/2010/main" val="4809901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5292BA-0A15-405C-6645-71CE91301FF7}"/>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CCFC8DD1-E166-671B-297C-56373C6F0D10}"/>
              </a:ext>
            </a:extLst>
          </p:cNvPr>
          <p:cNvSpPr>
            <a:spLocks noGrp="1"/>
          </p:cNvSpPr>
          <p:nvPr>
            <p:ph type="title"/>
          </p:nvPr>
        </p:nvSpPr>
        <p:spPr/>
        <p:txBody>
          <a:bodyPr/>
          <a:lstStyle/>
          <a:p>
            <a:r>
              <a:rPr lang="zh-CN" altLang="en-US" dirty="0"/>
              <a:t>第二节  园长的素质和能力要求</a:t>
            </a:r>
          </a:p>
        </p:txBody>
      </p:sp>
      <p:sp>
        <p:nvSpPr>
          <p:cNvPr id="3" name="内容占位符 2">
            <a:extLst>
              <a:ext uri="{FF2B5EF4-FFF2-40B4-BE49-F238E27FC236}">
                <a16:creationId xmlns:a16="http://schemas.microsoft.com/office/drawing/2014/main" id="{79B9BDB0-F81E-B232-9C63-B89871D6AD13}"/>
              </a:ext>
            </a:extLst>
          </p:cNvPr>
          <p:cNvSpPr>
            <a:spLocks noGrp="1"/>
          </p:cNvSpPr>
          <p:nvPr>
            <p:ph idx="1"/>
          </p:nvPr>
        </p:nvSpPr>
        <p:spPr/>
        <p:txBody>
          <a:bodyPr>
            <a:normAutofit/>
          </a:bodyPr>
          <a:lstStyle/>
          <a:p>
            <a:pPr marL="0" indent="0">
              <a:buNone/>
            </a:pPr>
            <a:r>
              <a:rPr lang="zh-CN" altLang="en-US" dirty="0"/>
              <a:t>园长还应具备一定的管理科学知识，并运用于工作实践。</a:t>
            </a:r>
          </a:p>
          <a:p>
            <a:pPr marL="0" indent="0">
              <a:buNone/>
            </a:pPr>
            <a:r>
              <a:rPr lang="zh-CN" altLang="en-US" dirty="0"/>
              <a:t>园长的文化专业水平对于实现正确教育思想的领导和提高管理效能具有重要意义。</a:t>
            </a:r>
          </a:p>
        </p:txBody>
      </p:sp>
    </p:spTree>
    <p:extLst>
      <p:ext uri="{BB962C8B-B14F-4D97-AF65-F5344CB8AC3E}">
        <p14:creationId xmlns:p14="http://schemas.microsoft.com/office/powerpoint/2010/main" val="133381343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45C6E5-E567-33F7-A266-45F70D6E64CA}"/>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A017E3F2-E9AB-9B52-B0D1-D23976B9682B}"/>
              </a:ext>
            </a:extLst>
          </p:cNvPr>
          <p:cNvSpPr>
            <a:spLocks noGrp="1"/>
          </p:cNvSpPr>
          <p:nvPr>
            <p:ph type="title"/>
          </p:nvPr>
        </p:nvSpPr>
        <p:spPr/>
        <p:txBody>
          <a:bodyPr/>
          <a:lstStyle/>
          <a:p>
            <a:r>
              <a:rPr lang="zh-CN" altLang="en-US" dirty="0"/>
              <a:t>第二节  园长的素质和能力要求</a:t>
            </a:r>
          </a:p>
        </p:txBody>
      </p:sp>
      <p:sp>
        <p:nvSpPr>
          <p:cNvPr id="3" name="内容占位符 2">
            <a:extLst>
              <a:ext uri="{FF2B5EF4-FFF2-40B4-BE49-F238E27FC236}">
                <a16:creationId xmlns:a16="http://schemas.microsoft.com/office/drawing/2014/main" id="{362973DA-5F81-3DF7-98E1-814ACB088B49}"/>
              </a:ext>
            </a:extLst>
          </p:cNvPr>
          <p:cNvSpPr>
            <a:spLocks noGrp="1"/>
          </p:cNvSpPr>
          <p:nvPr>
            <p:ph idx="1"/>
          </p:nvPr>
        </p:nvSpPr>
        <p:spPr/>
        <p:txBody>
          <a:bodyPr>
            <a:normAutofit/>
          </a:bodyPr>
          <a:lstStyle/>
          <a:p>
            <a:pPr marL="0" indent="0">
              <a:buNone/>
            </a:pPr>
            <a:r>
              <a:rPr lang="zh-CN" altLang="en-US" dirty="0"/>
              <a:t>三、领导管理能力</a:t>
            </a:r>
          </a:p>
          <a:p>
            <a:pPr marL="0" indent="0">
              <a:buNone/>
            </a:pPr>
            <a:r>
              <a:rPr lang="zh-CN" altLang="en-US" dirty="0"/>
              <a:t>作为幼儿园工作的主要负责人，园长对办好幼儿园的作用是毋庸质疑的。必须学习领导艺术，不断提高工作效率和管理水平。</a:t>
            </a:r>
          </a:p>
          <a:p>
            <a:pPr marL="0" indent="0">
              <a:buNone/>
            </a:pPr>
            <a:r>
              <a:rPr lang="zh-CN" altLang="en-US" dirty="0"/>
              <a:t>园长领导管理的素质能力主要表现在两个方面。</a:t>
            </a:r>
          </a:p>
        </p:txBody>
      </p:sp>
    </p:spTree>
    <p:extLst>
      <p:ext uri="{BB962C8B-B14F-4D97-AF65-F5344CB8AC3E}">
        <p14:creationId xmlns:p14="http://schemas.microsoft.com/office/powerpoint/2010/main" val="247646663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B592F6-1520-934A-5393-392195BCFDA2}"/>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6F42B474-0A44-40B9-58EA-34FC811F2385}"/>
              </a:ext>
            </a:extLst>
          </p:cNvPr>
          <p:cNvSpPr>
            <a:spLocks noGrp="1"/>
          </p:cNvSpPr>
          <p:nvPr>
            <p:ph type="title"/>
          </p:nvPr>
        </p:nvSpPr>
        <p:spPr/>
        <p:txBody>
          <a:bodyPr/>
          <a:lstStyle/>
          <a:p>
            <a:r>
              <a:rPr lang="zh-CN" altLang="en-US" dirty="0"/>
              <a:t>第二节  园长的素质和能力要求</a:t>
            </a:r>
          </a:p>
        </p:txBody>
      </p:sp>
      <p:sp>
        <p:nvSpPr>
          <p:cNvPr id="3" name="内容占位符 2">
            <a:extLst>
              <a:ext uri="{FF2B5EF4-FFF2-40B4-BE49-F238E27FC236}">
                <a16:creationId xmlns:a16="http://schemas.microsoft.com/office/drawing/2014/main" id="{B34D56EF-4395-EBEC-0350-CC7D2E38F848}"/>
              </a:ext>
            </a:extLst>
          </p:cNvPr>
          <p:cNvSpPr>
            <a:spLocks noGrp="1"/>
          </p:cNvSpPr>
          <p:nvPr>
            <p:ph idx="1"/>
          </p:nvPr>
        </p:nvSpPr>
        <p:spPr/>
        <p:txBody>
          <a:bodyPr>
            <a:normAutofit/>
          </a:bodyPr>
          <a:lstStyle/>
          <a:p>
            <a:pPr marL="0" indent="0">
              <a:buNone/>
            </a:pPr>
            <a:r>
              <a:rPr lang="zh-CN" altLang="en-US" dirty="0"/>
              <a:t>（一）组织指挥能力</a:t>
            </a:r>
          </a:p>
          <a:p>
            <a:pPr marL="0" indent="0">
              <a:buNone/>
            </a:pPr>
            <a:r>
              <a:rPr lang="zh-CN" altLang="en-US" dirty="0"/>
              <a:t>    园长要懂得确立园工作目标，制订工作计划，有较强的时间观念，能够统筹全局，注意全园性工作的部署安排，善于合理调配人力、物力、财力，调动积极性，把全园教职工的行动组织到幼儿园的主要任务</a:t>
            </a:r>
            <a:r>
              <a:rPr lang="en-US" altLang="zh-CN" dirty="0"/>
              <a:t>——</a:t>
            </a:r>
            <a:r>
              <a:rPr lang="zh-CN" altLang="en-US" dirty="0"/>
              <a:t>保教工作上来。</a:t>
            </a:r>
          </a:p>
        </p:txBody>
      </p:sp>
    </p:spTree>
    <p:extLst>
      <p:ext uri="{BB962C8B-B14F-4D97-AF65-F5344CB8AC3E}">
        <p14:creationId xmlns:p14="http://schemas.microsoft.com/office/powerpoint/2010/main" val="2260613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6DCFDA-F564-B8C4-9791-A5F28C88BDD0}"/>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B8FB0CCF-D154-DE4D-A043-556DCECA2BDA}"/>
              </a:ext>
            </a:extLst>
          </p:cNvPr>
          <p:cNvSpPr>
            <a:spLocks noGrp="1"/>
          </p:cNvSpPr>
          <p:nvPr>
            <p:ph type="title"/>
          </p:nvPr>
        </p:nvSpPr>
        <p:spPr/>
        <p:txBody>
          <a:bodyPr/>
          <a:lstStyle/>
          <a:p>
            <a:r>
              <a:rPr lang="zh-CN" altLang="en-US" dirty="0"/>
              <a:t>第二节  园长的素质和能力要求</a:t>
            </a:r>
          </a:p>
        </p:txBody>
      </p:sp>
      <p:sp>
        <p:nvSpPr>
          <p:cNvPr id="3" name="内容占位符 2">
            <a:extLst>
              <a:ext uri="{FF2B5EF4-FFF2-40B4-BE49-F238E27FC236}">
                <a16:creationId xmlns:a16="http://schemas.microsoft.com/office/drawing/2014/main" id="{CF634796-64F7-E1FD-62DA-E629A61E2A12}"/>
              </a:ext>
            </a:extLst>
          </p:cNvPr>
          <p:cNvSpPr>
            <a:spLocks noGrp="1"/>
          </p:cNvSpPr>
          <p:nvPr>
            <p:ph idx="1"/>
          </p:nvPr>
        </p:nvSpPr>
        <p:spPr/>
        <p:txBody>
          <a:bodyPr>
            <a:normAutofit/>
          </a:bodyPr>
          <a:lstStyle/>
          <a:p>
            <a:pPr marL="0" indent="0">
              <a:buNone/>
            </a:pPr>
            <a:r>
              <a:rPr lang="zh-CN" altLang="en-US" dirty="0"/>
              <a:t>一个组织的有效管理者，除了要熟悉他所在行业的一般知识技能，更重要的是要具备统领全局的能力，既要能在整体上进行组织决策和指挥；又要能与人团结共事，善于用人，具有一定的做人的工作和处理人际关系的能力。</a:t>
            </a:r>
          </a:p>
          <a:p>
            <a:pPr marL="0" indent="0">
              <a:buNone/>
            </a:pPr>
            <a:r>
              <a:rPr lang="zh-CN" altLang="en-US" dirty="0"/>
              <a:t>美国的罗伯特</a:t>
            </a:r>
            <a:r>
              <a:rPr lang="en-US" altLang="zh-CN" dirty="0"/>
              <a:t>•</a:t>
            </a:r>
            <a:r>
              <a:rPr lang="zh-CN" altLang="en-US" dirty="0"/>
              <a:t>卡茨曾提出，领导人应该具备三类技能：</a:t>
            </a:r>
          </a:p>
        </p:txBody>
      </p:sp>
    </p:spTree>
    <p:extLst>
      <p:ext uri="{BB962C8B-B14F-4D97-AF65-F5344CB8AC3E}">
        <p14:creationId xmlns:p14="http://schemas.microsoft.com/office/powerpoint/2010/main" val="4795824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CE1FFD-A368-A9C0-4494-CBC8319C5CC6}"/>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EFB0000F-A4D9-52F8-AE1D-69C3A515EDED}"/>
              </a:ext>
            </a:extLst>
          </p:cNvPr>
          <p:cNvSpPr>
            <a:spLocks noGrp="1"/>
          </p:cNvSpPr>
          <p:nvPr>
            <p:ph type="title"/>
          </p:nvPr>
        </p:nvSpPr>
        <p:spPr/>
        <p:txBody>
          <a:bodyPr/>
          <a:lstStyle/>
          <a:p>
            <a:r>
              <a:rPr lang="zh-CN" altLang="en-US" dirty="0"/>
              <a:t>第二节  园长的素质和能力要求</a:t>
            </a:r>
          </a:p>
        </p:txBody>
      </p:sp>
      <p:sp>
        <p:nvSpPr>
          <p:cNvPr id="3" name="内容占位符 2">
            <a:extLst>
              <a:ext uri="{FF2B5EF4-FFF2-40B4-BE49-F238E27FC236}">
                <a16:creationId xmlns:a16="http://schemas.microsoft.com/office/drawing/2014/main" id="{70EE2BCE-46A8-1207-36C3-8A3D89B17581}"/>
              </a:ext>
            </a:extLst>
          </p:cNvPr>
          <p:cNvSpPr>
            <a:spLocks noGrp="1"/>
          </p:cNvSpPr>
          <p:nvPr>
            <p:ph idx="1"/>
          </p:nvPr>
        </p:nvSpPr>
        <p:spPr/>
        <p:txBody>
          <a:bodyPr>
            <a:normAutofit/>
          </a:bodyPr>
          <a:lstStyle/>
          <a:p>
            <a:pPr marL="0" indent="0">
              <a:buNone/>
            </a:pPr>
            <a:r>
              <a:rPr lang="en-US" altLang="zh-CN" dirty="0"/>
              <a:t>1</a:t>
            </a:r>
            <a:r>
              <a:rPr lang="zh-CN" altLang="en-US" dirty="0"/>
              <a:t>．技术性能力：指对本行业的一般知识技能、专业技能。领导层次越低，该方面能力越重要。</a:t>
            </a:r>
          </a:p>
          <a:p>
            <a:pPr marL="0" indent="0">
              <a:buNone/>
            </a:pPr>
            <a:r>
              <a:rPr lang="en-US" altLang="zh-CN" dirty="0"/>
              <a:t>2</a:t>
            </a:r>
            <a:r>
              <a:rPr lang="zh-CN" altLang="en-US" dirty="0"/>
              <a:t>．协调能力：指做人的工作、和人打交道的能力。协调能力对于各层领导者都很重要。</a:t>
            </a:r>
          </a:p>
        </p:txBody>
      </p:sp>
    </p:spTree>
    <p:extLst>
      <p:ext uri="{BB962C8B-B14F-4D97-AF65-F5344CB8AC3E}">
        <p14:creationId xmlns:p14="http://schemas.microsoft.com/office/powerpoint/2010/main" val="361628155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0CC9BE-4C38-5501-5A12-3188911E7DEF}"/>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7DFD286D-C6C3-1B57-3D06-548B20327789}"/>
              </a:ext>
            </a:extLst>
          </p:cNvPr>
          <p:cNvSpPr>
            <a:spLocks noGrp="1"/>
          </p:cNvSpPr>
          <p:nvPr>
            <p:ph type="title"/>
          </p:nvPr>
        </p:nvSpPr>
        <p:spPr/>
        <p:txBody>
          <a:bodyPr/>
          <a:lstStyle/>
          <a:p>
            <a:r>
              <a:rPr lang="zh-CN" altLang="en-US" dirty="0"/>
              <a:t>第二节  园长的素质和能力要求</a:t>
            </a:r>
          </a:p>
        </p:txBody>
      </p:sp>
      <p:sp>
        <p:nvSpPr>
          <p:cNvPr id="3" name="内容占位符 2">
            <a:extLst>
              <a:ext uri="{FF2B5EF4-FFF2-40B4-BE49-F238E27FC236}">
                <a16:creationId xmlns:a16="http://schemas.microsoft.com/office/drawing/2014/main" id="{68C38062-A68B-33B6-BC39-83C4E12CE393}"/>
              </a:ext>
            </a:extLst>
          </p:cNvPr>
          <p:cNvSpPr>
            <a:spLocks noGrp="1"/>
          </p:cNvSpPr>
          <p:nvPr>
            <p:ph idx="1"/>
          </p:nvPr>
        </p:nvSpPr>
        <p:spPr/>
        <p:txBody>
          <a:bodyPr>
            <a:normAutofit/>
          </a:bodyPr>
          <a:lstStyle/>
          <a:p>
            <a:pPr marL="0" indent="0">
              <a:buNone/>
            </a:pPr>
            <a:r>
              <a:rPr lang="en-US" altLang="zh-CN" dirty="0"/>
              <a:t>3</a:t>
            </a:r>
            <a:r>
              <a:rPr lang="zh-CN" altLang="en-US" dirty="0"/>
              <a:t>．综合分析能力或称概念性技能：这是指统领全局做出分析判断、决策的能力。这方面的能力层次越高的领导者越重要。综合分析能力既一般所说的识见或见识。</a:t>
            </a:r>
            <a:endParaRPr lang="en-US" altLang="zh-CN" dirty="0"/>
          </a:p>
          <a:p>
            <a:pPr marL="0" indent="0">
              <a:buNone/>
            </a:pPr>
            <a:endParaRPr lang="zh-CN" altLang="en-US" dirty="0"/>
          </a:p>
        </p:txBody>
      </p:sp>
    </p:spTree>
    <p:extLst>
      <p:ext uri="{BB962C8B-B14F-4D97-AF65-F5344CB8AC3E}">
        <p14:creationId xmlns:p14="http://schemas.microsoft.com/office/powerpoint/2010/main" val="324951777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3014AF-A7AD-4626-A9A7-35E5B4154F87}"/>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FC1BF0DB-4E3B-7E32-3EC1-F3064C9A8EE1}"/>
              </a:ext>
            </a:extLst>
          </p:cNvPr>
          <p:cNvSpPr>
            <a:spLocks noGrp="1"/>
          </p:cNvSpPr>
          <p:nvPr>
            <p:ph type="title"/>
          </p:nvPr>
        </p:nvSpPr>
        <p:spPr/>
        <p:txBody>
          <a:bodyPr/>
          <a:lstStyle/>
          <a:p>
            <a:r>
              <a:rPr lang="zh-CN" altLang="en-US" dirty="0"/>
              <a:t>第二节  园长的素质和能力要求</a:t>
            </a:r>
          </a:p>
        </p:txBody>
      </p:sp>
      <p:sp>
        <p:nvSpPr>
          <p:cNvPr id="3" name="内容占位符 2">
            <a:extLst>
              <a:ext uri="{FF2B5EF4-FFF2-40B4-BE49-F238E27FC236}">
                <a16:creationId xmlns:a16="http://schemas.microsoft.com/office/drawing/2014/main" id="{04D26E81-A536-48D5-EE64-817B4FFA1DA5}"/>
              </a:ext>
            </a:extLst>
          </p:cNvPr>
          <p:cNvSpPr>
            <a:spLocks noGrp="1"/>
          </p:cNvSpPr>
          <p:nvPr>
            <p:ph idx="1"/>
          </p:nvPr>
        </p:nvSpPr>
        <p:spPr/>
        <p:txBody>
          <a:bodyPr>
            <a:normAutofit/>
          </a:bodyPr>
          <a:lstStyle/>
          <a:p>
            <a:pPr marL="0" indent="0">
              <a:buNone/>
            </a:pPr>
            <a:r>
              <a:rPr lang="zh-CN" altLang="en-US" dirty="0"/>
              <a:t>有一项调查发现，各层次管理人员所需要的这三类能力的百分比有所不同，详见表</a:t>
            </a:r>
            <a:r>
              <a:rPr lang="en-US" altLang="zh-CN" dirty="0"/>
              <a:t>8-1</a:t>
            </a:r>
            <a:r>
              <a:rPr lang="zh-CN" altLang="en-US" dirty="0"/>
              <a:t>的数据。</a:t>
            </a:r>
          </a:p>
          <a:p>
            <a:pPr marL="0" indent="0">
              <a:buNone/>
            </a:pPr>
            <a:r>
              <a:rPr lang="zh-CN" altLang="en-US" dirty="0"/>
              <a:t>表</a:t>
            </a:r>
            <a:r>
              <a:rPr lang="en-US" altLang="zh-CN" dirty="0"/>
              <a:t>8-1  </a:t>
            </a:r>
            <a:r>
              <a:rPr lang="zh-CN" altLang="en-US" dirty="0"/>
              <a:t>各级管理人员所需要的三类能力</a:t>
            </a:r>
          </a:p>
          <a:p>
            <a:pPr marL="0" indent="0">
              <a:buNone/>
            </a:pPr>
            <a:endParaRPr lang="zh-CN" altLang="en-US" dirty="0"/>
          </a:p>
        </p:txBody>
      </p:sp>
    </p:spTree>
    <p:extLst>
      <p:ext uri="{BB962C8B-B14F-4D97-AF65-F5344CB8AC3E}">
        <p14:creationId xmlns:p14="http://schemas.microsoft.com/office/powerpoint/2010/main" val="174407951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B48D9E-37C5-D23B-60A0-B2F0B6417221}"/>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20EE59E8-7BC4-BFA0-E3B5-6FD9D8C899E5}"/>
              </a:ext>
            </a:extLst>
          </p:cNvPr>
          <p:cNvSpPr>
            <a:spLocks noGrp="1"/>
          </p:cNvSpPr>
          <p:nvPr>
            <p:ph type="title"/>
          </p:nvPr>
        </p:nvSpPr>
        <p:spPr/>
        <p:txBody>
          <a:bodyPr/>
          <a:lstStyle/>
          <a:p>
            <a:r>
              <a:rPr lang="zh-CN" altLang="en-US" dirty="0"/>
              <a:t>第二节  园长的素质和能力要求</a:t>
            </a:r>
          </a:p>
        </p:txBody>
      </p:sp>
      <p:graphicFrame>
        <p:nvGraphicFramePr>
          <p:cNvPr id="8" name="表格 7">
            <a:extLst>
              <a:ext uri="{FF2B5EF4-FFF2-40B4-BE49-F238E27FC236}">
                <a16:creationId xmlns:a16="http://schemas.microsoft.com/office/drawing/2014/main" id="{4FED96D1-482A-1294-15F5-EDABEF96DC3D}"/>
              </a:ext>
            </a:extLst>
          </p:cNvPr>
          <p:cNvGraphicFramePr>
            <a:graphicFrameLocks noGrp="1"/>
          </p:cNvGraphicFramePr>
          <p:nvPr>
            <p:extLst>
              <p:ext uri="{D42A27DB-BD31-4B8C-83A1-F6EECF244321}">
                <p14:modId xmlns:p14="http://schemas.microsoft.com/office/powerpoint/2010/main" val="3809242202"/>
              </p:ext>
            </p:extLst>
          </p:nvPr>
        </p:nvGraphicFramePr>
        <p:xfrm>
          <a:off x="1475874" y="1251284"/>
          <a:ext cx="8726902" cy="4555958"/>
        </p:xfrm>
        <a:graphic>
          <a:graphicData uri="http://schemas.openxmlformats.org/drawingml/2006/table">
            <a:tbl>
              <a:tblPr/>
              <a:tblGrid>
                <a:gridCol w="1739409">
                  <a:extLst>
                    <a:ext uri="{9D8B030D-6E8A-4147-A177-3AD203B41FA5}">
                      <a16:colId xmlns:a16="http://schemas.microsoft.com/office/drawing/2014/main" val="3436158697"/>
                    </a:ext>
                  </a:extLst>
                </a:gridCol>
                <a:gridCol w="1739409">
                  <a:extLst>
                    <a:ext uri="{9D8B030D-6E8A-4147-A177-3AD203B41FA5}">
                      <a16:colId xmlns:a16="http://schemas.microsoft.com/office/drawing/2014/main" val="4152995716"/>
                    </a:ext>
                  </a:extLst>
                </a:gridCol>
                <a:gridCol w="1739409">
                  <a:extLst>
                    <a:ext uri="{9D8B030D-6E8A-4147-A177-3AD203B41FA5}">
                      <a16:colId xmlns:a16="http://schemas.microsoft.com/office/drawing/2014/main" val="62253502"/>
                    </a:ext>
                  </a:extLst>
                </a:gridCol>
                <a:gridCol w="1739409">
                  <a:extLst>
                    <a:ext uri="{9D8B030D-6E8A-4147-A177-3AD203B41FA5}">
                      <a16:colId xmlns:a16="http://schemas.microsoft.com/office/drawing/2014/main" val="126585905"/>
                    </a:ext>
                  </a:extLst>
                </a:gridCol>
                <a:gridCol w="1769266">
                  <a:extLst>
                    <a:ext uri="{9D8B030D-6E8A-4147-A177-3AD203B41FA5}">
                      <a16:colId xmlns:a16="http://schemas.microsoft.com/office/drawing/2014/main" val="730213915"/>
                    </a:ext>
                  </a:extLst>
                </a:gridCol>
              </a:tblGrid>
              <a:tr h="691524">
                <a:tc>
                  <a:txBody>
                    <a:bodyPr/>
                    <a:lstStyle/>
                    <a:p>
                      <a:pPr algn="ctr">
                        <a:lnSpc>
                          <a:spcPct val="150000"/>
                        </a:lnSpc>
                      </a:pPr>
                      <a:r>
                        <a:rPr lang="zh-CN" sz="1050" kern="100">
                          <a:effectLst/>
                          <a:latin typeface="Times New Roman" panose="02020603050405020304" pitchFamily="18" charset="0"/>
                          <a:ea typeface="黑体" panose="02010609060101010101" pitchFamily="49" charset="-122"/>
                        </a:rPr>
                        <a:t>能力类别</a:t>
                      </a:r>
                      <a:endParaRPr lang="zh-CN" sz="1050" kern="100">
                        <a:effectLst/>
                        <a:latin typeface="Times New Roman" panose="02020603050405020304" pitchFamily="18"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pPr>
                      <a:r>
                        <a:rPr lang="zh-CN" sz="1050" kern="100">
                          <a:effectLst/>
                          <a:latin typeface="Times New Roman" panose="02020603050405020304" pitchFamily="18" charset="0"/>
                          <a:ea typeface="黑体" panose="02010609060101010101" pitchFamily="49" charset="-122"/>
                        </a:rPr>
                        <a:t>识见 ％</a:t>
                      </a:r>
                      <a:endParaRPr lang="zh-CN" sz="1050" kern="100">
                        <a:effectLst/>
                        <a:latin typeface="Times New Roman" panose="02020603050405020304" pitchFamily="18"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pPr>
                      <a:r>
                        <a:rPr lang="zh-CN" sz="1050" kern="100">
                          <a:effectLst/>
                          <a:latin typeface="Times New Roman" panose="02020603050405020304" pitchFamily="18" charset="0"/>
                          <a:ea typeface="黑体" panose="02010609060101010101" pitchFamily="49" charset="-122"/>
                        </a:rPr>
                        <a:t>协调 ％</a:t>
                      </a:r>
                      <a:endParaRPr lang="zh-CN" sz="1050" kern="100">
                        <a:effectLst/>
                        <a:latin typeface="Times New Roman" panose="02020603050405020304" pitchFamily="18"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pPr>
                      <a:r>
                        <a:rPr lang="zh-CN" sz="1050" kern="100">
                          <a:effectLst/>
                          <a:latin typeface="Times New Roman" panose="02020603050405020304" pitchFamily="18" charset="0"/>
                          <a:ea typeface="黑体" panose="02010609060101010101" pitchFamily="49" charset="-122"/>
                        </a:rPr>
                        <a:t>技术 ％</a:t>
                      </a:r>
                      <a:endParaRPr lang="zh-CN" sz="1050" kern="100">
                        <a:effectLst/>
                        <a:latin typeface="Times New Roman" panose="02020603050405020304" pitchFamily="18"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pPr>
                      <a:r>
                        <a:rPr lang="zh-CN" sz="1050" kern="100">
                          <a:effectLst/>
                          <a:latin typeface="Times New Roman" panose="02020603050405020304" pitchFamily="18" charset="0"/>
                          <a:ea typeface="黑体" panose="02010609060101010101" pitchFamily="49" charset="-122"/>
                        </a:rPr>
                        <a:t>合计 ％</a:t>
                      </a:r>
                      <a:endParaRPr lang="zh-CN" sz="1050" kern="100">
                        <a:effectLst/>
                        <a:latin typeface="Times New Roman" panose="02020603050405020304" pitchFamily="18"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64374228"/>
                  </a:ext>
                </a:extLst>
              </a:tr>
              <a:tr h="3864434">
                <a:tc>
                  <a:txBody>
                    <a:bodyPr/>
                    <a:lstStyle/>
                    <a:p>
                      <a:pPr algn="ctr">
                        <a:lnSpc>
                          <a:spcPct val="150000"/>
                        </a:lnSpc>
                      </a:pPr>
                      <a:r>
                        <a:rPr lang="zh-CN" sz="1050" kern="100">
                          <a:effectLst/>
                          <a:latin typeface="Times New Roman" panose="02020603050405020304" pitchFamily="18" charset="0"/>
                          <a:ea typeface="宋体" panose="02010600030101010101" pitchFamily="2" charset="-122"/>
                        </a:rPr>
                        <a:t>高级管理人员</a:t>
                      </a:r>
                    </a:p>
                    <a:p>
                      <a:pPr algn="ctr">
                        <a:lnSpc>
                          <a:spcPct val="150000"/>
                        </a:lnSpc>
                      </a:pPr>
                      <a:r>
                        <a:rPr lang="en-US" sz="1050" kern="100">
                          <a:effectLst/>
                          <a:latin typeface="Times New Roman" panose="02020603050405020304" pitchFamily="18" charset="0"/>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p>
                      <a:pPr algn="ctr">
                        <a:lnSpc>
                          <a:spcPct val="150000"/>
                        </a:lnSpc>
                      </a:pPr>
                      <a:r>
                        <a:rPr lang="zh-CN" sz="1050" kern="100">
                          <a:effectLst/>
                          <a:latin typeface="Times New Roman" panose="02020603050405020304" pitchFamily="18" charset="0"/>
                          <a:ea typeface="宋体" panose="02010600030101010101" pitchFamily="2" charset="-122"/>
                        </a:rPr>
                        <a:t>中级管理人员</a:t>
                      </a:r>
                    </a:p>
                    <a:p>
                      <a:pPr algn="ctr">
                        <a:lnSpc>
                          <a:spcPct val="150000"/>
                        </a:lnSpc>
                      </a:pPr>
                      <a:r>
                        <a:rPr lang="en-US" sz="1050" kern="100">
                          <a:effectLst/>
                          <a:latin typeface="Times New Roman" panose="02020603050405020304" pitchFamily="18" charset="0"/>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p>
                      <a:pPr algn="ctr">
                        <a:lnSpc>
                          <a:spcPct val="150000"/>
                        </a:lnSpc>
                      </a:pPr>
                      <a:r>
                        <a:rPr lang="zh-CN" sz="1050" kern="100">
                          <a:effectLst/>
                          <a:latin typeface="Times New Roman" panose="02020603050405020304" pitchFamily="18" charset="0"/>
                          <a:ea typeface="宋体" panose="02010600030101010101" pitchFamily="2" charset="-122"/>
                        </a:rPr>
                        <a:t>初级管理人员</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pPr>
                      <a:r>
                        <a:rPr lang="en-US" sz="1050" kern="100">
                          <a:effectLst/>
                          <a:latin typeface="Times New Roman" panose="02020603050405020304" pitchFamily="18" charset="0"/>
                          <a:ea typeface="宋体" panose="02010600030101010101" pitchFamily="2" charset="-122"/>
                        </a:rPr>
                        <a:t>47</a:t>
                      </a:r>
                      <a:endParaRPr lang="zh-CN" sz="1050" kern="100">
                        <a:effectLst/>
                        <a:latin typeface="Times New Roman" panose="02020603050405020304" pitchFamily="18" charset="0"/>
                        <a:ea typeface="宋体" panose="02010600030101010101" pitchFamily="2" charset="-122"/>
                      </a:endParaRPr>
                    </a:p>
                    <a:p>
                      <a:pPr algn="ctr">
                        <a:lnSpc>
                          <a:spcPct val="150000"/>
                        </a:lnSpc>
                      </a:pPr>
                      <a:r>
                        <a:rPr lang="en-US" sz="1050" kern="100">
                          <a:effectLst/>
                          <a:latin typeface="Times New Roman" panose="02020603050405020304" pitchFamily="18" charset="0"/>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p>
                      <a:pPr algn="ctr">
                        <a:lnSpc>
                          <a:spcPct val="150000"/>
                        </a:lnSpc>
                      </a:pPr>
                      <a:r>
                        <a:rPr lang="en-US" sz="1050" kern="100">
                          <a:effectLst/>
                          <a:latin typeface="Times New Roman" panose="02020603050405020304" pitchFamily="18" charset="0"/>
                          <a:ea typeface="宋体" panose="02010600030101010101" pitchFamily="2" charset="-122"/>
                        </a:rPr>
                        <a:t>31</a:t>
                      </a:r>
                      <a:endParaRPr lang="zh-CN" sz="1050" kern="100">
                        <a:effectLst/>
                        <a:latin typeface="Times New Roman" panose="02020603050405020304" pitchFamily="18" charset="0"/>
                        <a:ea typeface="宋体" panose="02010600030101010101" pitchFamily="2" charset="-122"/>
                      </a:endParaRPr>
                    </a:p>
                    <a:p>
                      <a:pPr algn="ctr">
                        <a:lnSpc>
                          <a:spcPct val="150000"/>
                        </a:lnSpc>
                      </a:pPr>
                      <a:r>
                        <a:rPr lang="en-US" sz="1050" kern="100">
                          <a:effectLst/>
                          <a:latin typeface="Times New Roman" panose="02020603050405020304" pitchFamily="18" charset="0"/>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p>
                      <a:pPr algn="ctr">
                        <a:lnSpc>
                          <a:spcPct val="150000"/>
                        </a:lnSpc>
                      </a:pPr>
                      <a:r>
                        <a:rPr lang="en-US" sz="1050" kern="100">
                          <a:effectLst/>
                          <a:latin typeface="Times New Roman" panose="02020603050405020304" pitchFamily="18" charset="0"/>
                          <a:ea typeface="宋体" panose="02010600030101010101" pitchFamily="2" charset="-122"/>
                        </a:rPr>
                        <a:t>18</a:t>
                      </a:r>
                      <a:endParaRPr lang="zh-CN" sz="1050" kern="100">
                        <a:effectLst/>
                        <a:latin typeface="Times New Roman" panose="02020603050405020304" pitchFamily="18"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pPr>
                      <a:r>
                        <a:rPr lang="en-US" sz="1050" kern="100" dirty="0">
                          <a:effectLst/>
                          <a:latin typeface="Times New Roman" panose="02020603050405020304" pitchFamily="18" charset="0"/>
                          <a:ea typeface="宋体" panose="02010600030101010101" pitchFamily="2" charset="-122"/>
                        </a:rPr>
                        <a:t>35</a:t>
                      </a:r>
                      <a:endParaRPr lang="zh-CN" sz="1050" kern="100" dirty="0">
                        <a:effectLst/>
                        <a:latin typeface="Times New Roman" panose="02020603050405020304" pitchFamily="18" charset="0"/>
                        <a:ea typeface="宋体" panose="02010600030101010101" pitchFamily="2" charset="-122"/>
                      </a:endParaRPr>
                    </a:p>
                    <a:p>
                      <a:pPr algn="ctr">
                        <a:lnSpc>
                          <a:spcPct val="150000"/>
                        </a:lnSpc>
                      </a:pPr>
                      <a:r>
                        <a:rPr lang="en-US" sz="1050" kern="100" dirty="0">
                          <a:effectLst/>
                          <a:latin typeface="Times New Roman" panose="02020603050405020304" pitchFamily="18" charset="0"/>
                          <a:ea typeface="宋体" panose="02010600030101010101" pitchFamily="2" charset="-122"/>
                        </a:rPr>
                        <a:t> </a:t>
                      </a:r>
                      <a:endParaRPr lang="zh-CN" sz="1050" kern="100" dirty="0">
                        <a:effectLst/>
                        <a:latin typeface="Times New Roman" panose="02020603050405020304" pitchFamily="18" charset="0"/>
                        <a:ea typeface="宋体" panose="02010600030101010101" pitchFamily="2" charset="-122"/>
                      </a:endParaRPr>
                    </a:p>
                    <a:p>
                      <a:pPr algn="ctr">
                        <a:lnSpc>
                          <a:spcPct val="150000"/>
                        </a:lnSpc>
                      </a:pPr>
                      <a:r>
                        <a:rPr lang="en-US" sz="1050" kern="100" dirty="0">
                          <a:effectLst/>
                          <a:latin typeface="Times New Roman" panose="02020603050405020304" pitchFamily="18" charset="0"/>
                          <a:ea typeface="宋体" panose="02010600030101010101" pitchFamily="2" charset="-122"/>
                        </a:rPr>
                        <a:t>42</a:t>
                      </a:r>
                      <a:endParaRPr lang="zh-CN" sz="1050" kern="100" dirty="0">
                        <a:effectLst/>
                        <a:latin typeface="Times New Roman" panose="02020603050405020304" pitchFamily="18" charset="0"/>
                        <a:ea typeface="宋体" panose="02010600030101010101" pitchFamily="2" charset="-122"/>
                      </a:endParaRPr>
                    </a:p>
                    <a:p>
                      <a:pPr algn="ctr">
                        <a:lnSpc>
                          <a:spcPct val="150000"/>
                        </a:lnSpc>
                      </a:pPr>
                      <a:r>
                        <a:rPr lang="en-US" sz="1050" kern="100" dirty="0">
                          <a:effectLst/>
                          <a:latin typeface="Times New Roman" panose="02020603050405020304" pitchFamily="18" charset="0"/>
                          <a:ea typeface="宋体" panose="02010600030101010101" pitchFamily="2" charset="-122"/>
                        </a:rPr>
                        <a:t> </a:t>
                      </a:r>
                      <a:endParaRPr lang="zh-CN" sz="1050" kern="100" dirty="0">
                        <a:effectLst/>
                        <a:latin typeface="Times New Roman" panose="02020603050405020304" pitchFamily="18" charset="0"/>
                        <a:ea typeface="宋体" panose="02010600030101010101" pitchFamily="2" charset="-122"/>
                      </a:endParaRPr>
                    </a:p>
                    <a:p>
                      <a:pPr algn="ctr">
                        <a:lnSpc>
                          <a:spcPct val="150000"/>
                        </a:lnSpc>
                      </a:pPr>
                      <a:r>
                        <a:rPr lang="en-US" sz="1050" kern="100" dirty="0">
                          <a:effectLst/>
                          <a:latin typeface="Times New Roman" panose="02020603050405020304" pitchFamily="18" charset="0"/>
                          <a:ea typeface="宋体" panose="02010600030101010101" pitchFamily="2" charset="-122"/>
                        </a:rPr>
                        <a:t>35</a:t>
                      </a:r>
                      <a:endParaRPr lang="zh-CN" sz="1050" kern="100" dirty="0">
                        <a:effectLst/>
                        <a:latin typeface="Times New Roman" panose="02020603050405020304" pitchFamily="18"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pPr>
                      <a:r>
                        <a:rPr lang="en-US" sz="1050" kern="100">
                          <a:effectLst/>
                          <a:latin typeface="Times New Roman" panose="02020603050405020304" pitchFamily="18" charset="0"/>
                          <a:ea typeface="宋体" panose="02010600030101010101" pitchFamily="2" charset="-122"/>
                        </a:rPr>
                        <a:t>18</a:t>
                      </a:r>
                      <a:endParaRPr lang="zh-CN" sz="1050" kern="100">
                        <a:effectLst/>
                        <a:latin typeface="Times New Roman" panose="02020603050405020304" pitchFamily="18" charset="0"/>
                        <a:ea typeface="宋体" panose="02010600030101010101" pitchFamily="2" charset="-122"/>
                      </a:endParaRPr>
                    </a:p>
                    <a:p>
                      <a:pPr algn="ctr">
                        <a:lnSpc>
                          <a:spcPct val="150000"/>
                        </a:lnSpc>
                      </a:pPr>
                      <a:r>
                        <a:rPr lang="en-US" sz="1050" kern="100">
                          <a:effectLst/>
                          <a:latin typeface="Times New Roman" panose="02020603050405020304" pitchFamily="18" charset="0"/>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p>
                      <a:pPr algn="ctr">
                        <a:lnSpc>
                          <a:spcPct val="150000"/>
                        </a:lnSpc>
                      </a:pPr>
                      <a:r>
                        <a:rPr lang="en-US" sz="1050" kern="100">
                          <a:effectLst/>
                          <a:latin typeface="Times New Roman" panose="02020603050405020304" pitchFamily="18" charset="0"/>
                          <a:ea typeface="宋体" panose="02010600030101010101" pitchFamily="2" charset="-122"/>
                        </a:rPr>
                        <a:t>27</a:t>
                      </a:r>
                      <a:endParaRPr lang="zh-CN" sz="1050" kern="100">
                        <a:effectLst/>
                        <a:latin typeface="Times New Roman" panose="02020603050405020304" pitchFamily="18" charset="0"/>
                        <a:ea typeface="宋体" panose="02010600030101010101" pitchFamily="2" charset="-122"/>
                      </a:endParaRPr>
                    </a:p>
                    <a:p>
                      <a:pPr algn="ctr">
                        <a:lnSpc>
                          <a:spcPct val="150000"/>
                        </a:lnSpc>
                      </a:pPr>
                      <a:r>
                        <a:rPr lang="en-US" sz="1050" kern="100">
                          <a:effectLst/>
                          <a:latin typeface="Times New Roman" panose="02020603050405020304" pitchFamily="18" charset="0"/>
                          <a:ea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p>
                      <a:pPr algn="ctr">
                        <a:lnSpc>
                          <a:spcPct val="150000"/>
                        </a:lnSpc>
                      </a:pPr>
                      <a:r>
                        <a:rPr lang="en-US" sz="1050" kern="100">
                          <a:effectLst/>
                          <a:latin typeface="Times New Roman" panose="02020603050405020304" pitchFamily="18" charset="0"/>
                          <a:ea typeface="宋体" panose="02010600030101010101" pitchFamily="2" charset="-122"/>
                        </a:rPr>
                        <a:t>47</a:t>
                      </a:r>
                      <a:endParaRPr lang="zh-CN" sz="1050" kern="100">
                        <a:effectLst/>
                        <a:latin typeface="Times New Roman" panose="02020603050405020304" pitchFamily="18"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pPr>
                      <a:r>
                        <a:rPr lang="en-US" sz="1050" kern="100" dirty="0">
                          <a:effectLst/>
                          <a:latin typeface="Times New Roman" panose="02020603050405020304" pitchFamily="18" charset="0"/>
                          <a:ea typeface="宋体" panose="02010600030101010101" pitchFamily="2" charset="-122"/>
                        </a:rPr>
                        <a:t>100</a:t>
                      </a:r>
                      <a:endParaRPr lang="zh-CN" sz="1050" kern="100" dirty="0">
                        <a:effectLst/>
                        <a:latin typeface="Times New Roman" panose="02020603050405020304" pitchFamily="18" charset="0"/>
                        <a:ea typeface="宋体" panose="02010600030101010101" pitchFamily="2" charset="-122"/>
                      </a:endParaRPr>
                    </a:p>
                    <a:p>
                      <a:pPr algn="ctr">
                        <a:lnSpc>
                          <a:spcPct val="150000"/>
                        </a:lnSpc>
                      </a:pPr>
                      <a:r>
                        <a:rPr lang="en-US" sz="1050" kern="100" dirty="0">
                          <a:effectLst/>
                          <a:latin typeface="Times New Roman" panose="02020603050405020304" pitchFamily="18" charset="0"/>
                          <a:ea typeface="宋体" panose="02010600030101010101" pitchFamily="2" charset="-122"/>
                        </a:rPr>
                        <a:t> </a:t>
                      </a:r>
                      <a:endParaRPr lang="zh-CN" sz="1050" kern="100" dirty="0">
                        <a:effectLst/>
                        <a:latin typeface="Times New Roman" panose="02020603050405020304" pitchFamily="18" charset="0"/>
                        <a:ea typeface="宋体" panose="02010600030101010101" pitchFamily="2" charset="-122"/>
                      </a:endParaRPr>
                    </a:p>
                    <a:p>
                      <a:pPr algn="ctr">
                        <a:lnSpc>
                          <a:spcPct val="150000"/>
                        </a:lnSpc>
                      </a:pPr>
                      <a:r>
                        <a:rPr lang="en-US" sz="1050" kern="100" dirty="0">
                          <a:effectLst/>
                          <a:latin typeface="Times New Roman" panose="02020603050405020304" pitchFamily="18" charset="0"/>
                          <a:ea typeface="宋体" panose="02010600030101010101" pitchFamily="2" charset="-122"/>
                        </a:rPr>
                        <a:t>100</a:t>
                      </a:r>
                      <a:endParaRPr lang="zh-CN" sz="1050" kern="100" dirty="0">
                        <a:effectLst/>
                        <a:latin typeface="Times New Roman" panose="02020603050405020304" pitchFamily="18" charset="0"/>
                        <a:ea typeface="宋体" panose="02010600030101010101" pitchFamily="2" charset="-122"/>
                      </a:endParaRPr>
                    </a:p>
                    <a:p>
                      <a:pPr algn="ctr">
                        <a:lnSpc>
                          <a:spcPct val="150000"/>
                        </a:lnSpc>
                      </a:pPr>
                      <a:r>
                        <a:rPr lang="en-US" sz="1050" kern="100" dirty="0">
                          <a:effectLst/>
                          <a:latin typeface="Times New Roman" panose="02020603050405020304" pitchFamily="18" charset="0"/>
                          <a:ea typeface="宋体" panose="02010600030101010101" pitchFamily="2" charset="-122"/>
                        </a:rPr>
                        <a:t> </a:t>
                      </a:r>
                      <a:endParaRPr lang="zh-CN" sz="1050" kern="100" dirty="0">
                        <a:effectLst/>
                        <a:latin typeface="Times New Roman" panose="02020603050405020304" pitchFamily="18" charset="0"/>
                        <a:ea typeface="宋体" panose="02010600030101010101" pitchFamily="2" charset="-122"/>
                      </a:endParaRPr>
                    </a:p>
                    <a:p>
                      <a:pPr algn="ctr">
                        <a:lnSpc>
                          <a:spcPct val="150000"/>
                        </a:lnSpc>
                      </a:pPr>
                      <a:r>
                        <a:rPr lang="en-US" sz="1050" kern="100" dirty="0">
                          <a:effectLst/>
                          <a:latin typeface="Times New Roman" panose="02020603050405020304" pitchFamily="18" charset="0"/>
                          <a:ea typeface="宋体" panose="02010600030101010101" pitchFamily="2" charset="-122"/>
                        </a:rPr>
                        <a:t>100</a:t>
                      </a:r>
                      <a:endParaRPr lang="zh-CN" sz="1050" kern="100" dirty="0">
                        <a:effectLst/>
                        <a:latin typeface="Times New Roman" panose="02020603050405020304" pitchFamily="18"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74053062"/>
                  </a:ext>
                </a:extLst>
              </a:tr>
            </a:tbl>
          </a:graphicData>
        </a:graphic>
      </p:graphicFrame>
    </p:spTree>
    <p:extLst>
      <p:ext uri="{BB962C8B-B14F-4D97-AF65-F5344CB8AC3E}">
        <p14:creationId xmlns:p14="http://schemas.microsoft.com/office/powerpoint/2010/main" val="408139970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3E6046-15CD-FF5A-A485-199A63DDA936}"/>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A556E8B0-4690-32B4-0B4C-86CBAB2E0BA4}"/>
              </a:ext>
            </a:extLst>
          </p:cNvPr>
          <p:cNvSpPr>
            <a:spLocks noGrp="1"/>
          </p:cNvSpPr>
          <p:nvPr>
            <p:ph type="title"/>
          </p:nvPr>
        </p:nvSpPr>
        <p:spPr/>
        <p:txBody>
          <a:bodyPr/>
          <a:lstStyle/>
          <a:p>
            <a:r>
              <a:rPr lang="zh-CN" altLang="en-US" dirty="0"/>
              <a:t>第二节  园长的素质和能力要求</a:t>
            </a:r>
          </a:p>
        </p:txBody>
      </p:sp>
      <p:sp>
        <p:nvSpPr>
          <p:cNvPr id="3" name="内容占位符 2">
            <a:extLst>
              <a:ext uri="{FF2B5EF4-FFF2-40B4-BE49-F238E27FC236}">
                <a16:creationId xmlns:a16="http://schemas.microsoft.com/office/drawing/2014/main" id="{C2B61748-16D5-F024-A30A-08723152F60C}"/>
              </a:ext>
            </a:extLst>
          </p:cNvPr>
          <p:cNvSpPr>
            <a:spLocks noGrp="1"/>
          </p:cNvSpPr>
          <p:nvPr>
            <p:ph idx="1"/>
          </p:nvPr>
        </p:nvSpPr>
        <p:spPr/>
        <p:txBody>
          <a:bodyPr>
            <a:normAutofit/>
          </a:bodyPr>
          <a:lstStyle/>
          <a:p>
            <a:pPr marL="0" indent="0">
              <a:buNone/>
            </a:pPr>
            <a:r>
              <a:rPr lang="zh-CN" altLang="en-US" dirty="0"/>
              <a:t>毛泽东曾经指出：“领导者的责任，归纳起来，就是出主意、用干部两件事。一切计划、决议、命令、指示等，都属于‘出主意’一类。使这一切主意见之实行，必须团结干部，推动他们去做，属于‘用干部’一类。”这段话精辟地概括了领导者的主要工作任务和领导管理能力涉及的内容。</a:t>
            </a:r>
          </a:p>
        </p:txBody>
      </p:sp>
    </p:spTree>
    <p:extLst>
      <p:ext uri="{BB962C8B-B14F-4D97-AF65-F5344CB8AC3E}">
        <p14:creationId xmlns:p14="http://schemas.microsoft.com/office/powerpoint/2010/main" val="629224448"/>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83</TotalTime>
  <Words>12875</Words>
  <Application>Microsoft Office PowerPoint</Application>
  <PresentationFormat>宽屏</PresentationFormat>
  <Paragraphs>678</Paragraphs>
  <Slides>222</Slides>
  <Notes>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222</vt:i4>
      </vt:variant>
    </vt:vector>
  </HeadingPairs>
  <TitlesOfParts>
    <vt:vector size="229" baseType="lpstr">
      <vt:lpstr>等线</vt:lpstr>
      <vt:lpstr>楷体</vt:lpstr>
      <vt:lpstr>微软雅黑</vt:lpstr>
      <vt:lpstr>Arial</vt:lpstr>
      <vt:lpstr>Calibri</vt:lpstr>
      <vt:lpstr>Times New Roman</vt:lpstr>
      <vt:lpstr>Office 主题</vt:lpstr>
      <vt:lpstr>幼儿园管理</vt:lpstr>
      <vt:lpstr>内容提要</vt:lpstr>
      <vt:lpstr>内容提要</vt:lpstr>
      <vt:lpstr>内容提要</vt:lpstr>
      <vt:lpstr>内容提要</vt:lpstr>
      <vt:lpstr>学习目标</vt:lpstr>
      <vt:lpstr>关键词</vt:lpstr>
      <vt:lpstr>第一节  园长——幼儿园的领导者</vt:lpstr>
      <vt:lpstr>第一节  园长——幼儿园的领导者</vt:lpstr>
      <vt:lpstr>第一节  园长——幼儿园的领导者</vt:lpstr>
      <vt:lpstr>第一节  园长——幼儿园的领导者</vt:lpstr>
      <vt:lpstr>第一节  园长——幼儿园的领导者</vt:lpstr>
      <vt:lpstr>第一节  园长——幼儿园的领导者</vt:lpstr>
      <vt:lpstr>第一节  园长——幼儿园的领导者</vt:lpstr>
      <vt:lpstr>第一节  园长——幼儿园的领导者</vt:lpstr>
      <vt:lpstr>第一节  园长——幼儿园的领导者</vt:lpstr>
      <vt:lpstr>第一节  园长——幼儿园的领导者</vt:lpstr>
      <vt:lpstr>第一节  园长——幼儿园的领导者</vt:lpstr>
      <vt:lpstr>第一节  园长——幼儿园的领导者</vt:lpstr>
      <vt:lpstr>第一节  园长——幼儿园的领导者</vt:lpstr>
      <vt:lpstr>第一节  园长——幼儿园的领导者</vt:lpstr>
      <vt:lpstr>第一节  园长——幼儿园的领导者</vt:lpstr>
      <vt:lpstr>第一节  园长——幼儿园的领导者</vt:lpstr>
      <vt:lpstr>第一节  园长——幼儿园的领导者</vt:lpstr>
      <vt:lpstr>第一节  园长——幼儿园的领导者</vt:lpstr>
      <vt:lpstr>第一节  园长——幼儿园的领导者</vt:lpstr>
      <vt:lpstr>第一节  园长——幼儿园的领导者</vt:lpstr>
      <vt:lpstr>第一节  园长——幼儿园的领导者</vt:lpstr>
      <vt:lpstr>第一节  园长——幼儿园的领导者</vt:lpstr>
      <vt:lpstr>第一节  园长——幼儿园的领导者</vt:lpstr>
      <vt:lpstr>第一节  园长——幼儿园的领导者</vt:lpstr>
      <vt:lpstr>第一节  园长——幼儿园的领导者</vt:lpstr>
      <vt:lpstr>第一节  园长——幼儿园的领导者</vt:lpstr>
      <vt:lpstr>第一节  园长——幼儿园的领导者</vt:lpstr>
      <vt:lpstr>第一节  园长——幼儿园的领导者</vt:lpstr>
      <vt:lpstr>第一节  园长——幼儿园的领导者</vt:lpstr>
      <vt:lpstr>第一节  园长——幼儿园的领导者</vt:lpstr>
      <vt:lpstr>第一节  园长——幼儿园的领导者</vt:lpstr>
      <vt:lpstr>第一节  园长——幼儿园的领导者</vt:lpstr>
      <vt:lpstr>第一节  园长——幼儿园的领导者</vt:lpstr>
      <vt:lpstr>第一节  园长——幼儿园的领导者</vt:lpstr>
      <vt:lpstr>第一节  园长——幼儿园的领导者</vt:lpstr>
      <vt:lpstr>第一节  园长——幼儿园的领导者</vt:lpstr>
      <vt:lpstr>第一节  园长——幼儿园的领导者</vt:lpstr>
      <vt:lpstr>第一节  园长——幼儿园的领导者</vt:lpstr>
      <vt:lpstr>第一节  园长——幼儿园的领导者</vt:lpstr>
      <vt:lpstr>第一节  园长——幼儿园的领导者</vt:lpstr>
      <vt:lpstr>第一节  园长——幼儿园的领导者</vt:lpstr>
      <vt:lpstr>第一节  园长——幼儿园的领导者</vt:lpstr>
      <vt:lpstr>第一节  园长——幼儿园的领导者</vt:lpstr>
      <vt:lpstr>第一节  园长——幼儿园的领导者</vt:lpstr>
      <vt:lpstr>第一节  园长——幼儿园的领导者</vt:lpstr>
      <vt:lpstr>第一节  园长——幼儿园的领导者</vt:lpstr>
      <vt:lpstr>第一节  园长——幼儿园的领导者</vt:lpstr>
      <vt:lpstr>第一节  园长——幼儿园的领导者</vt:lpstr>
      <vt:lpstr>第一节  园长——幼儿园的领导者</vt:lpstr>
      <vt:lpstr>第一节  园长——幼儿园的领导者</vt:lpstr>
      <vt:lpstr>第一节  园长——幼儿园的领导者</vt:lpstr>
      <vt:lpstr>第一节  园长——幼儿园的领导者</vt:lpstr>
      <vt:lpstr>第一节  园长——幼儿园的领导者</vt:lpstr>
      <vt:lpstr>第一节  园长——幼儿园的领导者</vt:lpstr>
      <vt:lpstr>第一节  园长——幼儿园的领导者</vt:lpstr>
      <vt:lpstr>第一节  园长——幼儿园的领导者</vt:lpstr>
      <vt:lpstr>第一节  园长——幼儿园的领导者</vt:lpstr>
      <vt:lpstr>第一节  园长——幼儿园的领导者</vt:lpstr>
      <vt:lpstr>第一节  园长——幼儿园的领导者</vt:lpstr>
      <vt:lpstr>第一节  园长——幼儿园的领导者</vt:lpstr>
      <vt:lpstr>第一节  园长——幼儿园的领导者</vt:lpstr>
      <vt:lpstr>第一节  园长——幼儿园的领导者</vt:lpstr>
      <vt:lpstr>第一节  园长——幼儿园的领导者</vt:lpstr>
      <vt:lpstr>第二节  园长的素质和能力要求</vt:lpstr>
      <vt:lpstr>第二节  园长的素质和能力要求</vt:lpstr>
      <vt:lpstr>第二节  园长的素质和能力要求</vt:lpstr>
      <vt:lpstr>第二节  园长的素质和能力要求</vt:lpstr>
      <vt:lpstr>第二节  园长的素质和能力要求</vt:lpstr>
      <vt:lpstr>第二节  园长的素质和能力要求</vt:lpstr>
      <vt:lpstr>第二节  园长的素质和能力要求</vt:lpstr>
      <vt:lpstr>第二节  园长的素质和能力要求</vt:lpstr>
      <vt:lpstr>第二节  园长的素质和能力要求</vt:lpstr>
      <vt:lpstr>第二节  园长的素质和能力要求</vt:lpstr>
      <vt:lpstr>第二节  园长的素质和能力要求</vt:lpstr>
      <vt:lpstr>第二节  园长的素质和能力要求</vt:lpstr>
      <vt:lpstr>第二节  园长的素质和能力要求</vt:lpstr>
      <vt:lpstr>第二节  园长的素质和能力要求</vt:lpstr>
      <vt:lpstr>第二节  园长的素质和能力要求</vt:lpstr>
      <vt:lpstr>第二节  园长的素质和能力要求</vt:lpstr>
      <vt:lpstr>第二节  园长的素质和能力要求</vt:lpstr>
      <vt:lpstr>第二节  园长的素质和能力要求</vt:lpstr>
      <vt:lpstr>第二节  园长的素质和能力要求</vt:lpstr>
      <vt:lpstr>第二节  园长的素质和能力要求</vt:lpstr>
      <vt:lpstr>第二节  园长的素质和能力要求</vt:lpstr>
      <vt:lpstr>第二节  园长的素质和能力要求</vt:lpstr>
      <vt:lpstr>第二节  园长的素质和能力要求</vt:lpstr>
      <vt:lpstr>第二节  园长的素质和能力要求</vt:lpstr>
      <vt:lpstr>第二节  园长的素质和能力要求</vt:lpstr>
      <vt:lpstr>第二节  园长的素质和能力要求</vt:lpstr>
      <vt:lpstr>第二节  园长的素质和能力要求</vt:lpstr>
      <vt:lpstr>第二节  园长的素质和能力要求</vt:lpstr>
      <vt:lpstr>第二节  园长的素质和能力要求</vt:lpstr>
      <vt:lpstr>第二节  园长的素质和能力要求</vt:lpstr>
      <vt:lpstr>第二节  园长的素质和能力要求</vt:lpstr>
      <vt:lpstr>第二节  园长的素质和能力要求</vt:lpstr>
      <vt:lpstr>第二节  园长的素质和能力要求</vt:lpstr>
      <vt:lpstr>第二节  园长的素质和能力要求</vt:lpstr>
      <vt:lpstr>第二节  园长的素质和能力要求</vt:lpstr>
      <vt:lpstr>第二节  园长的素质和能力要求</vt:lpstr>
      <vt:lpstr>第二节  园长的素质和能力要求</vt:lpstr>
      <vt:lpstr>第二节  园长的素质和能力要求</vt:lpstr>
      <vt:lpstr>第三节  园长职责和幼儿园领导工作</vt:lpstr>
      <vt:lpstr>第三节  园长职责和幼儿园领导工作</vt:lpstr>
      <vt:lpstr>第三节  园长职责和幼儿园领导工作</vt:lpstr>
      <vt:lpstr>第三节  园长职责和幼儿园领导工作</vt:lpstr>
      <vt:lpstr>第三节  园长职责和幼儿园领导工作</vt:lpstr>
      <vt:lpstr>第三节  园长职责和幼儿园领导工作</vt:lpstr>
      <vt:lpstr>第三节  园长职责和幼儿园领导工作</vt:lpstr>
      <vt:lpstr>第三节  园长职责和幼儿园领导工作</vt:lpstr>
      <vt:lpstr>第三节  园长职责和幼儿园领导工作</vt:lpstr>
      <vt:lpstr>第三节  园长职责和幼儿园领导工作</vt:lpstr>
      <vt:lpstr>第三节  园长职责和幼儿园领导工作</vt:lpstr>
      <vt:lpstr>第三节  园长职责和幼儿园领导工作</vt:lpstr>
      <vt:lpstr>第三节  园长职责和幼儿园领导工作</vt:lpstr>
      <vt:lpstr>第三节  园长职责和幼儿园领导工作</vt:lpstr>
      <vt:lpstr>第三节  园长职责和幼儿园领导工作</vt:lpstr>
      <vt:lpstr>第三节  园长职责和幼儿园领导工作</vt:lpstr>
      <vt:lpstr>第三节  园长职责和幼儿园领导工作</vt:lpstr>
      <vt:lpstr>第三节  园长职责和幼儿园领导工作</vt:lpstr>
      <vt:lpstr>第三节  园长职责和幼儿园领导工作</vt:lpstr>
      <vt:lpstr>第三节  园长职责和幼儿园领导工作</vt:lpstr>
      <vt:lpstr>第三节  园长职责和幼儿园领导工作</vt:lpstr>
      <vt:lpstr>第三节  园长职责和幼儿园领导工作</vt:lpstr>
      <vt:lpstr>第三节  园长职责和幼儿园领导工作</vt:lpstr>
      <vt:lpstr>第三节  园长职责和幼儿园领导工作</vt:lpstr>
      <vt:lpstr>第三节  园长职责和幼儿园领导工作</vt:lpstr>
      <vt:lpstr>第三节  园长职责和幼儿园领导工作</vt:lpstr>
      <vt:lpstr>第三节  园长职责和幼儿园领导工作</vt:lpstr>
      <vt:lpstr>第三节  园长职责和幼儿园领导工作</vt:lpstr>
      <vt:lpstr>第三节  园长职责和幼儿园领导工作</vt:lpstr>
      <vt:lpstr>第三节  园长职责和幼儿园领导工作</vt:lpstr>
      <vt:lpstr>第三节  园长职责和幼儿园领导工作</vt:lpstr>
      <vt:lpstr>第三节  园长职责和幼儿园领导工作</vt:lpstr>
      <vt:lpstr>第三节  园长职责和幼儿园领导工作</vt:lpstr>
      <vt:lpstr>第三节  园长职责和幼儿园领导工作</vt:lpstr>
      <vt:lpstr>第三节  园长职责和幼儿园领导工作</vt:lpstr>
      <vt:lpstr>第三节  园长职责和幼儿园领导工作</vt:lpstr>
      <vt:lpstr>第三节  园长职责和幼儿园领导工作</vt:lpstr>
      <vt:lpstr>第三节  园长职责和幼儿园领导工作</vt:lpstr>
      <vt:lpstr>第三节  园长职责和幼儿园领导工作</vt:lpstr>
      <vt:lpstr>第三节  园长职责和幼儿园领导工作</vt:lpstr>
      <vt:lpstr>第三节  园长职责和幼儿园领导工作</vt:lpstr>
      <vt:lpstr>第三节  园长职责和幼儿园领导工作</vt:lpstr>
      <vt:lpstr>第三节  园长职责和幼儿园领导工作</vt:lpstr>
      <vt:lpstr>第三节  园长职责和幼儿园领导工作</vt:lpstr>
      <vt:lpstr>第三节  园长职责和幼儿园领导工作</vt:lpstr>
      <vt:lpstr>第三节  园长职责和幼儿园领导工作</vt:lpstr>
      <vt:lpstr>第三节  园长职责和幼儿园领导工作</vt:lpstr>
      <vt:lpstr>第三节  园长职责和幼儿园领导工作</vt:lpstr>
      <vt:lpstr>第三节  园长职责和幼儿园领导工作</vt:lpstr>
      <vt:lpstr>第三节  园长职责和幼儿园领导工作</vt:lpstr>
      <vt:lpstr>第三节  园长职责和幼儿园领导工作</vt:lpstr>
      <vt:lpstr>第三节  园长职责和幼儿园领导工作</vt:lpstr>
      <vt:lpstr>第三节  园长职责和幼儿园领导工作</vt:lpstr>
      <vt:lpstr>第三节  园长职责和幼儿园领导工作</vt:lpstr>
      <vt:lpstr>第三节  园长职责和幼儿园领导工作</vt:lpstr>
      <vt:lpstr>第三节  园长职责和幼儿园领导工作</vt:lpstr>
      <vt:lpstr>第三节  园长职责和幼儿园领导工作</vt:lpstr>
      <vt:lpstr>第三节  园长职责和幼儿园领导工作</vt:lpstr>
      <vt:lpstr>第三节  园长职责和幼儿园领导工作</vt:lpstr>
      <vt:lpstr>第三节  园长职责和幼儿园领导工作</vt:lpstr>
      <vt:lpstr>第三节  园长职责和幼儿园领导工作</vt:lpstr>
      <vt:lpstr>第三节  园长职责和幼儿园领导工作</vt:lpstr>
      <vt:lpstr>第三节  园长职责和幼儿园领导工作</vt:lpstr>
      <vt:lpstr>第三节  园长职责和幼儿园领导工作</vt:lpstr>
      <vt:lpstr>第三节  园长职责和幼儿园领导工作</vt:lpstr>
      <vt:lpstr>第三节  园长职责和幼儿园领导工作</vt:lpstr>
      <vt:lpstr>第三节  园长职责和幼儿园领导工作</vt:lpstr>
      <vt:lpstr>第三节  园长职责和幼儿园领导工作</vt:lpstr>
      <vt:lpstr>第三节  园长职责和幼儿园领导工作</vt:lpstr>
      <vt:lpstr>第三节  园长职责和幼儿园领导工作</vt:lpstr>
      <vt:lpstr>第三节  园长职责和幼儿园领导工作</vt:lpstr>
      <vt:lpstr>第三节  园长职责和幼儿园领导工作</vt:lpstr>
      <vt:lpstr>第三节  园长职责和幼儿园领导工作</vt:lpstr>
      <vt:lpstr>第三节  园长职责和幼儿园领导工作</vt:lpstr>
      <vt:lpstr>第三节  园长职责和幼儿园领导工作</vt:lpstr>
      <vt:lpstr>第三节  园长职责和幼儿园领导工作</vt:lpstr>
      <vt:lpstr>第三节  园长职责和幼儿园领导工作</vt:lpstr>
      <vt:lpstr>第三节  园长职责和幼儿园领导工作</vt:lpstr>
      <vt:lpstr>第三节  园长职责和幼儿园领导工作</vt:lpstr>
      <vt:lpstr>第三节  园长职责和幼儿园领导工作</vt:lpstr>
      <vt:lpstr>第三节  园长职责和幼儿园领导工作</vt:lpstr>
      <vt:lpstr>第三节  园长职责和幼儿园领导工作</vt:lpstr>
      <vt:lpstr>第三节  园长职责和幼儿园领导工作</vt:lpstr>
      <vt:lpstr>第三节  园长职责和幼儿园领导工作</vt:lpstr>
      <vt:lpstr>第三节  园长职责和幼儿园领导工作</vt:lpstr>
      <vt:lpstr>第三节  园长职责和幼儿园领导工作</vt:lpstr>
      <vt:lpstr>第三节  园长职责和幼儿园领导工作</vt:lpstr>
      <vt:lpstr>第三节  园长职责和幼儿园领导工作</vt:lpstr>
      <vt:lpstr>第三节  园长职责和幼儿园领导工作</vt:lpstr>
      <vt:lpstr>第三节  园长职责和幼儿园领导工作</vt:lpstr>
      <vt:lpstr>第三节  园长职责和幼儿园领导工作</vt:lpstr>
      <vt:lpstr>第三节  园长职责和幼儿园领导工作</vt:lpstr>
      <vt:lpstr>第三节  园长职责和幼儿园领导工作</vt:lpstr>
      <vt:lpstr>第三节  园长职责和幼儿园领导工作</vt:lpstr>
      <vt:lpstr>第三节  园长职责和幼儿园领导工作</vt:lpstr>
      <vt:lpstr>第三节  园长职责和幼儿园领导工作</vt:lpstr>
      <vt:lpstr>第三节  园长职责和幼儿园领导工作</vt:lpstr>
      <vt:lpstr>第三节  园长职责和幼儿园领导工作</vt:lpstr>
      <vt:lpstr>第三节  园长职责和幼儿园领导工作</vt:lpstr>
      <vt:lpstr>第三节  园长职责和幼儿园领导工作</vt:lpstr>
      <vt:lpstr>第三节  园长职责和幼儿园领导工作</vt:lpstr>
      <vt:lpstr>第三节  园长职责和幼儿园领导工作</vt:lpstr>
      <vt:lpstr>第三节  园长职责和幼儿园领导工作</vt:lpstr>
      <vt:lpstr>第三节  园长职责和幼儿园领导工作</vt:lpstr>
      <vt:lpstr>第三节  园长职责和幼儿园领导工作</vt:lpstr>
      <vt:lpstr>第三节  园长职责和幼儿园领导工作</vt:lpstr>
      <vt:lpstr>第三节  园长职责和幼儿园领导工作</vt:lpstr>
      <vt:lpstr>第三节  园长职责和幼儿园领导工作</vt:lpstr>
      <vt:lpstr>第三节  园长职责和幼儿园领导工作</vt:lpstr>
      <vt:lpstr>第三节  园长职责和幼儿园领导工作</vt:lpstr>
      <vt:lpstr>第三节  园长职责和幼儿园领导工作</vt:lpstr>
      <vt:lpstr>第三节  园长职责和幼儿园领导工作</vt:lpstr>
      <vt:lpstr>第三节  园长职责和幼儿园领导工作</vt:lpstr>
      <vt:lpstr>谢谢！</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幼儿园管理</dc:title>
  <dc:creator>佳敏 张</dc:creator>
  <cp:lastModifiedBy>安颖博</cp:lastModifiedBy>
  <cp:revision>5</cp:revision>
  <dcterms:created xsi:type="dcterms:W3CDTF">2024-11-13T13:11:23Z</dcterms:created>
  <dcterms:modified xsi:type="dcterms:W3CDTF">2024-11-18T06:54:43Z</dcterms:modified>
</cp:coreProperties>
</file>