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3"/>
  </p:notesMasterIdLst>
  <p:sldIdLst>
    <p:sldId id="257" r:id="rId2"/>
    <p:sldId id="258" r:id="rId3"/>
    <p:sldId id="445" r:id="rId4"/>
    <p:sldId id="261" r:id="rId5"/>
    <p:sldId id="446" r:id="rId6"/>
    <p:sldId id="447" r:id="rId7"/>
    <p:sldId id="262" r:id="rId8"/>
    <p:sldId id="263" r:id="rId9"/>
    <p:sldId id="259" r:id="rId10"/>
    <p:sldId id="264" r:id="rId11"/>
    <p:sldId id="265" r:id="rId12"/>
    <p:sldId id="448" r:id="rId13"/>
    <p:sldId id="449" r:id="rId14"/>
    <p:sldId id="266" r:id="rId15"/>
    <p:sldId id="450" r:id="rId16"/>
    <p:sldId id="267" r:id="rId17"/>
    <p:sldId id="451" r:id="rId18"/>
    <p:sldId id="268" r:id="rId19"/>
    <p:sldId id="269" r:id="rId20"/>
    <p:sldId id="452" r:id="rId21"/>
    <p:sldId id="453" r:id="rId22"/>
    <p:sldId id="454" r:id="rId23"/>
    <p:sldId id="270" r:id="rId24"/>
    <p:sldId id="455" r:id="rId25"/>
    <p:sldId id="271" r:id="rId26"/>
    <p:sldId id="456" r:id="rId27"/>
    <p:sldId id="272" r:id="rId28"/>
    <p:sldId id="273" r:id="rId29"/>
    <p:sldId id="457" r:id="rId30"/>
    <p:sldId id="274" r:id="rId31"/>
    <p:sldId id="275" r:id="rId32"/>
    <p:sldId id="276" r:id="rId33"/>
    <p:sldId id="277" r:id="rId34"/>
    <p:sldId id="458" r:id="rId35"/>
    <p:sldId id="459" r:id="rId36"/>
    <p:sldId id="278" r:id="rId37"/>
    <p:sldId id="279" r:id="rId38"/>
    <p:sldId id="280" r:id="rId39"/>
    <p:sldId id="281" r:id="rId40"/>
    <p:sldId id="460" r:id="rId41"/>
    <p:sldId id="282" r:id="rId42"/>
    <p:sldId id="461" r:id="rId43"/>
    <p:sldId id="283" r:id="rId44"/>
    <p:sldId id="462" r:id="rId45"/>
    <p:sldId id="284" r:id="rId46"/>
    <p:sldId id="463" r:id="rId47"/>
    <p:sldId id="444" r:id="rId48"/>
    <p:sldId id="285" r:id="rId49"/>
    <p:sldId id="286" r:id="rId50"/>
    <p:sldId id="464" r:id="rId51"/>
    <p:sldId id="287" r:id="rId52"/>
    <p:sldId id="466" r:id="rId53"/>
    <p:sldId id="465" r:id="rId54"/>
    <p:sldId id="288" r:id="rId55"/>
    <p:sldId id="289" r:id="rId56"/>
    <p:sldId id="467" r:id="rId57"/>
    <p:sldId id="290" r:id="rId58"/>
    <p:sldId id="468" r:id="rId59"/>
    <p:sldId id="291" r:id="rId60"/>
    <p:sldId id="292" r:id="rId61"/>
    <p:sldId id="469" r:id="rId62"/>
    <p:sldId id="293" r:id="rId63"/>
    <p:sldId id="470" r:id="rId64"/>
    <p:sldId id="294" r:id="rId65"/>
    <p:sldId id="295" r:id="rId66"/>
    <p:sldId id="471" r:id="rId67"/>
    <p:sldId id="296" r:id="rId68"/>
    <p:sldId id="297" r:id="rId69"/>
    <p:sldId id="298" r:id="rId70"/>
    <p:sldId id="472" r:id="rId71"/>
    <p:sldId id="299" r:id="rId72"/>
    <p:sldId id="473" r:id="rId73"/>
    <p:sldId id="300" r:id="rId74"/>
    <p:sldId id="301" r:id="rId75"/>
    <p:sldId id="302" r:id="rId76"/>
    <p:sldId id="303" r:id="rId77"/>
    <p:sldId id="304" r:id="rId78"/>
    <p:sldId id="305" r:id="rId79"/>
    <p:sldId id="306" r:id="rId80"/>
    <p:sldId id="474" r:id="rId81"/>
    <p:sldId id="307" r:id="rId82"/>
    <p:sldId id="308" r:id="rId83"/>
    <p:sldId id="309" r:id="rId84"/>
    <p:sldId id="310" r:id="rId85"/>
    <p:sldId id="311" r:id="rId86"/>
    <p:sldId id="475" r:id="rId87"/>
    <p:sldId id="312" r:id="rId88"/>
    <p:sldId id="476" r:id="rId89"/>
    <p:sldId id="313" r:id="rId90"/>
    <p:sldId id="477" r:id="rId91"/>
    <p:sldId id="314" r:id="rId92"/>
    <p:sldId id="478" r:id="rId93"/>
    <p:sldId id="315" r:id="rId94"/>
    <p:sldId id="316" r:id="rId95"/>
    <p:sldId id="317" r:id="rId96"/>
    <p:sldId id="318" r:id="rId97"/>
    <p:sldId id="479" r:id="rId98"/>
    <p:sldId id="319" r:id="rId99"/>
    <p:sldId id="320" r:id="rId100"/>
    <p:sldId id="480" r:id="rId101"/>
    <p:sldId id="321" r:id="rId102"/>
    <p:sldId id="481" r:id="rId103"/>
    <p:sldId id="482" r:id="rId104"/>
    <p:sldId id="322" r:id="rId105"/>
    <p:sldId id="323" r:id="rId106"/>
    <p:sldId id="324" r:id="rId107"/>
    <p:sldId id="325" r:id="rId108"/>
    <p:sldId id="326" r:id="rId109"/>
    <p:sldId id="327" r:id="rId110"/>
    <p:sldId id="483" r:id="rId111"/>
    <p:sldId id="328" r:id="rId112"/>
    <p:sldId id="329" r:id="rId113"/>
    <p:sldId id="330" r:id="rId114"/>
    <p:sldId id="484" r:id="rId115"/>
    <p:sldId id="331" r:id="rId116"/>
    <p:sldId id="332" r:id="rId117"/>
    <p:sldId id="333" r:id="rId118"/>
    <p:sldId id="334" r:id="rId119"/>
    <p:sldId id="485" r:id="rId120"/>
    <p:sldId id="335" r:id="rId121"/>
    <p:sldId id="336" r:id="rId122"/>
    <p:sldId id="337" r:id="rId123"/>
    <p:sldId id="486" r:id="rId124"/>
    <p:sldId id="338" r:id="rId125"/>
    <p:sldId id="487" r:id="rId126"/>
    <p:sldId id="488" r:id="rId127"/>
    <p:sldId id="339" r:id="rId128"/>
    <p:sldId id="489" r:id="rId129"/>
    <p:sldId id="340" r:id="rId130"/>
    <p:sldId id="341" r:id="rId131"/>
    <p:sldId id="490" r:id="rId132"/>
    <p:sldId id="342" r:id="rId133"/>
    <p:sldId id="491" r:id="rId134"/>
    <p:sldId id="343" r:id="rId135"/>
    <p:sldId id="352" r:id="rId136"/>
    <p:sldId id="344" r:id="rId137"/>
    <p:sldId id="492" r:id="rId138"/>
    <p:sldId id="345" r:id="rId139"/>
    <p:sldId id="346" r:id="rId140"/>
    <p:sldId id="347" r:id="rId141"/>
    <p:sldId id="493" r:id="rId142"/>
    <p:sldId id="348" r:id="rId143"/>
    <p:sldId id="349" r:id="rId144"/>
    <p:sldId id="350" r:id="rId145"/>
    <p:sldId id="351" r:id="rId146"/>
    <p:sldId id="494" r:id="rId147"/>
    <p:sldId id="353" r:id="rId148"/>
    <p:sldId id="495" r:id="rId149"/>
    <p:sldId id="354" r:id="rId150"/>
    <p:sldId id="496" r:id="rId151"/>
    <p:sldId id="355" r:id="rId152"/>
    <p:sldId id="497" r:id="rId153"/>
    <p:sldId id="356" r:id="rId154"/>
    <p:sldId id="357" r:id="rId155"/>
    <p:sldId id="498" r:id="rId156"/>
    <p:sldId id="358" r:id="rId157"/>
    <p:sldId id="499" r:id="rId158"/>
    <p:sldId id="359" r:id="rId159"/>
    <p:sldId id="360" r:id="rId160"/>
    <p:sldId id="500" r:id="rId161"/>
    <p:sldId id="361" r:id="rId162"/>
    <p:sldId id="362" r:id="rId163"/>
    <p:sldId id="501" r:id="rId164"/>
    <p:sldId id="363" r:id="rId165"/>
    <p:sldId id="364" r:id="rId166"/>
    <p:sldId id="365" r:id="rId167"/>
    <p:sldId id="502" r:id="rId168"/>
    <p:sldId id="366" r:id="rId169"/>
    <p:sldId id="503" r:id="rId170"/>
    <p:sldId id="367" r:id="rId171"/>
    <p:sldId id="504" r:id="rId172"/>
    <p:sldId id="368" r:id="rId173"/>
    <p:sldId id="505" r:id="rId174"/>
    <p:sldId id="369" r:id="rId175"/>
    <p:sldId id="370" r:id="rId176"/>
    <p:sldId id="371" r:id="rId177"/>
    <p:sldId id="506" r:id="rId178"/>
    <p:sldId id="373" r:id="rId179"/>
    <p:sldId id="374" r:id="rId180"/>
    <p:sldId id="375" r:id="rId181"/>
    <p:sldId id="376" r:id="rId182"/>
    <p:sldId id="507" r:id="rId183"/>
    <p:sldId id="377" r:id="rId184"/>
    <p:sldId id="378" r:id="rId185"/>
    <p:sldId id="379" r:id="rId186"/>
    <p:sldId id="508" r:id="rId187"/>
    <p:sldId id="509" r:id="rId188"/>
    <p:sldId id="380" r:id="rId189"/>
    <p:sldId id="381" r:id="rId190"/>
    <p:sldId id="510" r:id="rId191"/>
    <p:sldId id="382" r:id="rId192"/>
    <p:sldId id="383" r:id="rId193"/>
    <p:sldId id="511" r:id="rId194"/>
    <p:sldId id="384" r:id="rId195"/>
    <p:sldId id="385" r:id="rId196"/>
    <p:sldId id="512" r:id="rId197"/>
    <p:sldId id="386" r:id="rId198"/>
    <p:sldId id="513" r:id="rId199"/>
    <p:sldId id="387" r:id="rId200"/>
    <p:sldId id="388" r:id="rId201"/>
    <p:sldId id="514" r:id="rId202"/>
    <p:sldId id="389" r:id="rId203"/>
    <p:sldId id="390" r:id="rId204"/>
    <p:sldId id="391" r:id="rId205"/>
    <p:sldId id="515" r:id="rId206"/>
    <p:sldId id="392" r:id="rId207"/>
    <p:sldId id="516" r:id="rId208"/>
    <p:sldId id="393" r:id="rId209"/>
    <p:sldId id="394" r:id="rId210"/>
    <p:sldId id="517" r:id="rId211"/>
    <p:sldId id="518" r:id="rId212"/>
    <p:sldId id="395" r:id="rId213"/>
    <p:sldId id="396" r:id="rId214"/>
    <p:sldId id="397" r:id="rId215"/>
    <p:sldId id="398" r:id="rId216"/>
    <p:sldId id="519" r:id="rId217"/>
    <p:sldId id="399" r:id="rId218"/>
    <p:sldId id="400" r:id="rId219"/>
    <p:sldId id="520" r:id="rId220"/>
    <p:sldId id="401" r:id="rId221"/>
    <p:sldId id="402" r:id="rId222"/>
    <p:sldId id="521" r:id="rId223"/>
    <p:sldId id="403" r:id="rId224"/>
    <p:sldId id="404" r:id="rId225"/>
    <p:sldId id="522" r:id="rId226"/>
    <p:sldId id="407" r:id="rId227"/>
    <p:sldId id="408" r:id="rId228"/>
    <p:sldId id="409" r:id="rId229"/>
    <p:sldId id="418" r:id="rId230"/>
    <p:sldId id="410" r:id="rId231"/>
    <p:sldId id="419" r:id="rId232"/>
    <p:sldId id="523" r:id="rId233"/>
    <p:sldId id="411" r:id="rId234"/>
    <p:sldId id="420" r:id="rId235"/>
    <p:sldId id="412" r:id="rId236"/>
    <p:sldId id="413" r:id="rId237"/>
    <p:sldId id="414" r:id="rId238"/>
    <p:sldId id="524" r:id="rId239"/>
    <p:sldId id="415" r:id="rId240"/>
    <p:sldId id="416" r:id="rId241"/>
    <p:sldId id="417" r:id="rId242"/>
    <p:sldId id="405" r:id="rId243"/>
    <p:sldId id="406" r:id="rId244"/>
    <p:sldId id="372" r:id="rId245"/>
    <p:sldId id="421" r:id="rId246"/>
    <p:sldId id="422" r:id="rId247"/>
    <p:sldId id="423" r:id="rId248"/>
    <p:sldId id="424" r:id="rId249"/>
    <p:sldId id="525" r:id="rId250"/>
    <p:sldId id="425" r:id="rId251"/>
    <p:sldId id="526" r:id="rId252"/>
    <p:sldId id="426" r:id="rId253"/>
    <p:sldId id="427" r:id="rId254"/>
    <p:sldId id="428" r:id="rId255"/>
    <p:sldId id="429" r:id="rId256"/>
    <p:sldId id="430" r:id="rId257"/>
    <p:sldId id="431" r:id="rId258"/>
    <p:sldId id="527" r:id="rId259"/>
    <p:sldId id="432" r:id="rId260"/>
    <p:sldId id="443" r:id="rId261"/>
    <p:sldId id="260" r:id="rId26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snapToGrid="0">
      <p:cViewPr varScale="1">
        <p:scale>
          <a:sx n="68" d="100"/>
          <a:sy n="68" d="100"/>
        </p:scale>
        <p:origin x="72" y="666"/>
      </p:cViewPr>
      <p:guideLst/>
    </p:cSldViewPr>
  </p:slideViewPr>
  <p:notesTextViewPr>
    <p:cViewPr>
      <p:scale>
        <a:sx n="1" d="1"/>
        <a:sy n="1" d="1"/>
      </p:scale>
      <p:origin x="0" y="0"/>
    </p:cViewPr>
  </p:notesTextViewPr>
  <p:notesViewPr>
    <p:cSldViewPr snapToGrid="0">
      <p:cViewPr varScale="1">
        <p:scale>
          <a:sx n="76" d="100"/>
          <a:sy n="76" d="100"/>
        </p:scale>
        <p:origin x="1590"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viewProps" Target="viewProp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27D67-D66D-423A-9D17-63F7D25BB7F1}" type="datetimeFigureOut">
              <a:rPr lang="zh-CN" altLang="en-US" smtClean="0"/>
              <a:t>2024/11/18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C7915-2E4F-4E8B-A7CC-37D7BA018D0F}" type="slidenum">
              <a:rPr lang="zh-CN" altLang="en-US" smtClean="0"/>
              <a:t>‹#›</a:t>
            </a:fld>
            <a:endParaRPr lang="zh-CN" altLang="en-US"/>
          </a:p>
        </p:txBody>
      </p:sp>
    </p:spTree>
    <p:extLst>
      <p:ext uri="{BB962C8B-B14F-4D97-AF65-F5344CB8AC3E}">
        <p14:creationId xmlns:p14="http://schemas.microsoft.com/office/powerpoint/2010/main" val="76776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0460" y="2766060"/>
            <a:ext cx="9900285" cy="1325880"/>
          </a:xfrm>
        </p:spPr>
        <p:txBody>
          <a:bodyPr/>
          <a:lstStyle>
            <a:lvl1pPr algn="ctr">
              <a:defRPr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pic>
        <p:nvPicPr>
          <p:cNvPr id="9" name="图片 8" descr="社标中英文"/>
          <p:cNvPicPr>
            <a:picLocks noChangeAspect="1"/>
          </p:cNvPicPr>
          <p:nvPr userDrawn="1"/>
        </p:nvPicPr>
        <p:blipFill>
          <a:blip r:embed="rId3"/>
          <a:stretch>
            <a:fillRect/>
          </a:stretch>
        </p:blipFill>
        <p:spPr>
          <a:xfrm>
            <a:off x="8825230" y="735965"/>
            <a:ext cx="2395220" cy="36957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64590" y="2826385"/>
            <a:ext cx="9867900" cy="1038225"/>
          </a:xfrm>
        </p:spPr>
        <p:txBody>
          <a:bodyPr anchor="b">
            <a:normAutofit/>
          </a:bodyPr>
          <a:lstStyle>
            <a:lvl1pPr algn="ctr">
              <a:defRPr sz="4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6705" y="407035"/>
            <a:ext cx="11544935" cy="579755"/>
          </a:xfrm>
        </p:spPr>
        <p:txBody>
          <a:bodyPr>
            <a:normAutofit/>
          </a:bodyPr>
          <a:lstStyle>
            <a:lvl1pPr algn="ctr">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809672" y="1511671"/>
            <a:ext cx="10515600" cy="4351338"/>
          </a:xfrm>
        </p:spPr>
        <p:txBody>
          <a:bodyPr/>
          <a:lstStyle>
            <a:lvl1pPr marL="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1pPr>
            <a:lvl2pPr marL="4572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2pPr>
            <a:lvl3pPr marL="9144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3pPr>
            <a:lvl4pPr marL="13716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4pPr>
            <a:lvl5pPr marL="18288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8655" y="6076266"/>
            <a:ext cx="1552997" cy="2399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941830"/>
            <a:ext cx="9880600" cy="1657350"/>
          </a:xfrm>
        </p:spPr>
        <p:txBody>
          <a:bodyPr anchor="b">
            <a:normAutofit/>
          </a:bodyPr>
          <a:lstStyle>
            <a:lvl1pPr algn="ctr">
              <a:lnSpc>
                <a:spcPct val="100000"/>
              </a:lnSpc>
              <a:defRPr sz="60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1095" y="3969385"/>
            <a:ext cx="9880600" cy="703580"/>
          </a:xfrm>
        </p:spPr>
        <p:txBody>
          <a:bodyPr>
            <a:normAutofit/>
          </a:bodyPr>
          <a:lstStyle>
            <a:lvl1pPr marL="0" indent="0" algn="ctr">
              <a:buNone/>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BF6D4-6A31-4801-B502-ECA7F9D96A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1" r:id="rId2"/>
    <p:sldLayoutId id="2147483650"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837690"/>
            <a:ext cx="9881235" cy="1718310"/>
          </a:xfrm>
        </p:spPr>
        <p:txBody>
          <a:bodyPr>
            <a:normAutofit/>
          </a:bodyPr>
          <a:lstStyle/>
          <a:p>
            <a:r>
              <a:rPr lang="zh-CN" altLang="en-US" dirty="0"/>
              <a:t>幼儿园管理</a:t>
            </a:r>
          </a:p>
        </p:txBody>
      </p:sp>
      <p:sp>
        <p:nvSpPr>
          <p:cNvPr id="3" name="副标题 2"/>
          <p:cNvSpPr>
            <a:spLocks noGrp="1"/>
          </p:cNvSpPr>
          <p:nvPr>
            <p:ph type="subTitle" idx="1"/>
          </p:nvPr>
        </p:nvSpPr>
        <p:spPr/>
        <p:txBody>
          <a:bodyPr/>
          <a:lstStyle/>
          <a:p>
            <a:r>
              <a:rPr lang="zh-CN" altLang="en-US" dirty="0"/>
              <a:t>第七章 </a:t>
            </a:r>
            <a:r>
              <a:rPr lang="zh-CN" altLang="zh-CN" dirty="0"/>
              <a:t>教职工队伍建设</a:t>
            </a:r>
            <a:endParaRPr lang="zh-CN" altLang="en-US" dirty="0"/>
          </a:p>
        </p:txBody>
      </p:sp>
    </p:spTree>
    <p:extLst>
      <p:ext uri="{BB962C8B-B14F-4D97-AF65-F5344CB8AC3E}">
        <p14:creationId xmlns:p14="http://schemas.microsoft.com/office/powerpoint/2010/main" val="414066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69A5E-89F3-F0A5-EE7A-89580D0F520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20C356B-407C-78AB-3A4D-F0C513624F44}"/>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2FF50EBB-F655-16BE-9B84-64BC3EAA54AE}"/>
              </a:ext>
            </a:extLst>
          </p:cNvPr>
          <p:cNvSpPr>
            <a:spLocks noGrp="1"/>
          </p:cNvSpPr>
          <p:nvPr>
            <p:ph idx="1"/>
          </p:nvPr>
        </p:nvSpPr>
        <p:spPr/>
        <p:txBody>
          <a:bodyPr>
            <a:normAutofit/>
          </a:bodyPr>
          <a:lstStyle/>
          <a:p>
            <a:pPr marL="0" indent="0">
              <a:buNone/>
            </a:pPr>
            <a:r>
              <a:rPr lang="zh-CN" altLang="en-US" dirty="0"/>
              <a:t>一、明确幼儿园教职工队伍建设的思路</a:t>
            </a:r>
          </a:p>
          <a:p>
            <a:pPr marL="0" indent="0">
              <a:buNone/>
            </a:pPr>
            <a:r>
              <a:rPr lang="zh-CN" altLang="en-US" dirty="0"/>
              <a:t>幼儿园的领导者在教职工队伍建设上，要坚持以下观点和思路。</a:t>
            </a:r>
          </a:p>
        </p:txBody>
      </p:sp>
    </p:spTree>
    <p:extLst>
      <p:ext uri="{BB962C8B-B14F-4D97-AF65-F5344CB8AC3E}">
        <p14:creationId xmlns:p14="http://schemas.microsoft.com/office/powerpoint/2010/main" val="6119098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D9FCA-1944-16BF-ADFF-189BEA979FA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752135D-85CF-C0C0-4408-8B5C32033FE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36E6A51-0AAC-6118-057C-A0D9D7AE90A3}"/>
              </a:ext>
            </a:extLst>
          </p:cNvPr>
          <p:cNvSpPr>
            <a:spLocks noGrp="1"/>
          </p:cNvSpPr>
          <p:nvPr>
            <p:ph idx="1"/>
          </p:nvPr>
        </p:nvSpPr>
        <p:spPr/>
        <p:txBody>
          <a:bodyPr>
            <a:normAutofit/>
          </a:bodyPr>
          <a:lstStyle/>
          <a:p>
            <a:pPr marL="0" indent="0">
              <a:buNone/>
            </a:pPr>
            <a:r>
              <a:rPr lang="zh-CN" altLang="en-US" dirty="0"/>
              <a:t>教研和培训要取得成效，就需要唤醒教师的主体意识，激发他们在实践中不断反思自己的行为，分析教育活动的利弊得失，了解行为背后的思想观念，知其然且知其所以然，成为反思型教育者。</a:t>
            </a:r>
          </a:p>
        </p:txBody>
      </p:sp>
    </p:spTree>
    <p:extLst>
      <p:ext uri="{BB962C8B-B14F-4D97-AF65-F5344CB8AC3E}">
        <p14:creationId xmlns:p14="http://schemas.microsoft.com/office/powerpoint/2010/main" val="39375691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2D7D2-6840-C2BE-61EA-7CDCCE91C20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FFBB851-D79C-824C-3161-65CA3E00CD2A}"/>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BDCE1E08-4CC0-2502-894A-C213BF6C7433}"/>
              </a:ext>
            </a:extLst>
          </p:cNvPr>
          <p:cNvSpPr>
            <a:spLocks noGrp="1"/>
          </p:cNvSpPr>
          <p:nvPr>
            <p:ph idx="1"/>
          </p:nvPr>
        </p:nvSpPr>
        <p:spPr/>
        <p:txBody>
          <a:bodyPr>
            <a:normAutofit/>
          </a:bodyPr>
          <a:lstStyle/>
          <a:p>
            <a:pPr marL="0" indent="0">
              <a:buNone/>
            </a:pPr>
            <a:r>
              <a:rPr lang="zh-CN" altLang="en-US" dirty="0"/>
              <a:t>（四）“反思性策略”与教师的专业成长</a:t>
            </a:r>
          </a:p>
          <a:p>
            <a:pPr marL="0" indent="0">
              <a:buNone/>
            </a:pPr>
            <a:r>
              <a:rPr lang="en-US" altLang="zh-CN" dirty="0"/>
              <a:t>1.</a:t>
            </a:r>
            <a:r>
              <a:rPr lang="zh-CN" altLang="en-US" dirty="0"/>
              <a:t>什么是反思</a:t>
            </a:r>
          </a:p>
          <a:p>
            <a:pPr marL="0" indent="0">
              <a:buNone/>
            </a:pPr>
            <a:r>
              <a:rPr lang="zh-CN" altLang="en-US" dirty="0"/>
              <a:t>近年来教育发展和改革的一个重要趋势就是，教师要通过反思才能达到改进教学的目的，与此同时，教师自身也能在教育教学的实践中获得专业成长。</a:t>
            </a:r>
          </a:p>
        </p:txBody>
      </p:sp>
    </p:spTree>
    <p:extLst>
      <p:ext uri="{BB962C8B-B14F-4D97-AF65-F5344CB8AC3E}">
        <p14:creationId xmlns:p14="http://schemas.microsoft.com/office/powerpoint/2010/main" val="40332473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DE1A2-578A-056A-D8F1-83FCF51D5F8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9994F4C-13D2-5CB5-F769-B87930FE9F0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7FB644D-FB9F-1DCC-667C-7F9D9F1F65BF}"/>
              </a:ext>
            </a:extLst>
          </p:cNvPr>
          <p:cNvSpPr>
            <a:spLocks noGrp="1"/>
          </p:cNvSpPr>
          <p:nvPr>
            <p:ph idx="1"/>
          </p:nvPr>
        </p:nvSpPr>
        <p:spPr/>
        <p:txBody>
          <a:bodyPr>
            <a:normAutofit/>
          </a:bodyPr>
          <a:lstStyle/>
          <a:p>
            <a:pPr marL="0" indent="0">
              <a:buNone/>
            </a:pPr>
            <a:r>
              <a:rPr lang="zh-CN" altLang="en-US" dirty="0"/>
              <a:t>研究表明，反思性教学无论对于职前师资教育阶段正在进行“教育实习”的准教师，还是对于在职专业成长阶段的幼儿教师，都会产生积极效果。</a:t>
            </a:r>
          </a:p>
        </p:txBody>
      </p:sp>
    </p:spTree>
    <p:extLst>
      <p:ext uri="{BB962C8B-B14F-4D97-AF65-F5344CB8AC3E}">
        <p14:creationId xmlns:p14="http://schemas.microsoft.com/office/powerpoint/2010/main" val="11990112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12175-AAA7-D6D5-51AE-976DA4B6934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C4D2A8E-13C8-DDAB-08EC-7B59CD320E1A}"/>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4F7B426C-3AF0-03D0-7F85-928A1AC191EB}"/>
              </a:ext>
            </a:extLst>
          </p:cNvPr>
          <p:cNvSpPr>
            <a:spLocks noGrp="1"/>
          </p:cNvSpPr>
          <p:nvPr>
            <p:ph idx="1"/>
          </p:nvPr>
        </p:nvSpPr>
        <p:spPr/>
        <p:txBody>
          <a:bodyPr>
            <a:normAutofit/>
          </a:bodyPr>
          <a:lstStyle/>
          <a:p>
            <a:pPr marL="0" indent="0">
              <a:buNone/>
            </a:pPr>
            <a:r>
              <a:rPr lang="en-US" altLang="zh-CN" dirty="0"/>
              <a:t>2.</a:t>
            </a:r>
            <a:r>
              <a:rPr lang="zh-CN" altLang="en-US" dirty="0"/>
              <a:t>反思的意义</a:t>
            </a:r>
          </a:p>
          <a:p>
            <a:pPr marL="0" indent="0">
              <a:buNone/>
            </a:pPr>
            <a:r>
              <a:rPr lang="zh-CN" altLang="en-US" dirty="0"/>
              <a:t>在教育实践中恰当地运用“反思性策略”，可以有效地促进教师的专业成长。</a:t>
            </a:r>
          </a:p>
        </p:txBody>
      </p:sp>
    </p:spTree>
    <p:extLst>
      <p:ext uri="{BB962C8B-B14F-4D97-AF65-F5344CB8AC3E}">
        <p14:creationId xmlns:p14="http://schemas.microsoft.com/office/powerpoint/2010/main" val="33232243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7830B-9931-5040-9BCA-C9F10A73AC3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A08B0CE-3165-DDBF-EFE5-BD9B594248B0}"/>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E02B98E7-9666-DDEA-EE0C-45A2042ADE60}"/>
              </a:ext>
            </a:extLst>
          </p:cNvPr>
          <p:cNvSpPr>
            <a:spLocks noGrp="1"/>
          </p:cNvSpPr>
          <p:nvPr>
            <p:ph idx="1"/>
          </p:nvPr>
        </p:nvSpPr>
        <p:spPr/>
        <p:txBody>
          <a:bodyPr>
            <a:normAutofit/>
          </a:bodyPr>
          <a:lstStyle/>
          <a:p>
            <a:pPr marL="0" indent="0">
              <a:buNone/>
            </a:pPr>
            <a:r>
              <a:rPr lang="en-US" altLang="zh-CN" dirty="0"/>
              <a:t>——</a:t>
            </a:r>
            <a:r>
              <a:rPr lang="zh-CN" altLang="en-US" dirty="0"/>
              <a:t>引导教师反思教学的意义。教师由于日常教学工作极其繁杂，有时会忽视幼儿需求或教学中的问题，失去改进教学的契机。反思能够使教师能停下脚步，去发现教学行为背后的意义。</a:t>
            </a:r>
          </a:p>
        </p:txBody>
      </p:sp>
    </p:spTree>
    <p:extLst>
      <p:ext uri="{BB962C8B-B14F-4D97-AF65-F5344CB8AC3E}">
        <p14:creationId xmlns:p14="http://schemas.microsoft.com/office/powerpoint/2010/main" val="7030200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39DFF-A662-5C33-98D0-89A81A18B6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F4F8912-1593-4CCE-23A6-8D1C57BADD71}"/>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0CA4B0B3-227F-1E63-C786-A7AE3157F72B}"/>
              </a:ext>
            </a:extLst>
          </p:cNvPr>
          <p:cNvSpPr>
            <a:spLocks noGrp="1"/>
          </p:cNvSpPr>
          <p:nvPr>
            <p:ph idx="1"/>
          </p:nvPr>
        </p:nvSpPr>
        <p:spPr/>
        <p:txBody>
          <a:bodyPr>
            <a:normAutofit/>
          </a:bodyPr>
          <a:lstStyle/>
          <a:p>
            <a:pPr marL="0" indent="0">
              <a:buNone/>
            </a:pPr>
            <a:r>
              <a:rPr lang="en-US" altLang="zh-CN" dirty="0"/>
              <a:t>——</a:t>
            </a:r>
            <a:r>
              <a:rPr lang="zh-CN" altLang="en-US" dirty="0"/>
              <a:t>帮助教师开阔视野。促使教师在反思中学习，开拓教学的经验与视野，有助于将来遇到类似情形借鉴。</a:t>
            </a:r>
          </a:p>
          <a:p>
            <a:pPr marL="0" indent="0">
              <a:buNone/>
            </a:pPr>
            <a:r>
              <a:rPr lang="en-US" altLang="zh-CN" dirty="0"/>
              <a:t>——</a:t>
            </a:r>
            <a:r>
              <a:rPr lang="zh-CN" altLang="en-US" dirty="0"/>
              <a:t>促使教师转变心态。有了“反思”的经验，教师可以体会到有必要接纳外界刺激，愿意与合作教师以开放态度坦诚面对教学的优缺点，分享并共商解决之道。</a:t>
            </a:r>
          </a:p>
        </p:txBody>
      </p:sp>
    </p:spTree>
    <p:extLst>
      <p:ext uri="{BB962C8B-B14F-4D97-AF65-F5344CB8AC3E}">
        <p14:creationId xmlns:p14="http://schemas.microsoft.com/office/powerpoint/2010/main" val="34207715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8F423-C162-F95A-2ACE-F65A7D50905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6396DCD-43D5-70B7-D053-0A6E03BA8C4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87CC132-9116-CAFF-D253-FE92C9AEE7FE}"/>
              </a:ext>
            </a:extLst>
          </p:cNvPr>
          <p:cNvSpPr>
            <a:spLocks noGrp="1"/>
          </p:cNvSpPr>
          <p:nvPr>
            <p:ph idx="1"/>
          </p:nvPr>
        </p:nvSpPr>
        <p:spPr/>
        <p:txBody>
          <a:bodyPr>
            <a:normAutofit/>
          </a:bodyPr>
          <a:lstStyle/>
          <a:p>
            <a:pPr marL="0" indent="0">
              <a:buNone/>
            </a:pPr>
            <a:r>
              <a:rPr lang="en-US" altLang="zh-CN" dirty="0"/>
              <a:t>——</a:t>
            </a:r>
            <a:r>
              <a:rPr lang="zh-CN" altLang="en-US" dirty="0"/>
              <a:t>帮助教师发现盲点。通过“反思”，可以使教师有机会对教学现场的事实，进行重新检视与澄清；体会到可以从不同角度看待教学，帮助教师发觉教学的盲点。</a:t>
            </a:r>
          </a:p>
          <a:p>
            <a:pPr marL="0" indent="0">
              <a:buNone/>
            </a:pPr>
            <a:r>
              <a:rPr lang="en-US" altLang="zh-CN" dirty="0"/>
              <a:t>——</a:t>
            </a:r>
            <a:r>
              <a:rPr lang="zh-CN" altLang="en-US" dirty="0"/>
              <a:t>促使经验的运用推广。教师可以从“反思”经验中得到帮助与启示，并应用于实践；同时可以学习和掌握适当的反思方法。</a:t>
            </a:r>
          </a:p>
        </p:txBody>
      </p:sp>
    </p:spTree>
    <p:extLst>
      <p:ext uri="{BB962C8B-B14F-4D97-AF65-F5344CB8AC3E}">
        <p14:creationId xmlns:p14="http://schemas.microsoft.com/office/powerpoint/2010/main" val="32267858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73A48-567A-2FA6-C209-53E0D9607B7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7537B26-2A24-BCE6-89AE-C26DC66B5D2E}"/>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178469D-0D59-1A92-D52F-F6394BB3E643}"/>
              </a:ext>
            </a:extLst>
          </p:cNvPr>
          <p:cNvSpPr>
            <a:spLocks noGrp="1"/>
          </p:cNvSpPr>
          <p:nvPr>
            <p:ph idx="1"/>
          </p:nvPr>
        </p:nvSpPr>
        <p:spPr/>
        <p:txBody>
          <a:bodyPr>
            <a:normAutofit/>
          </a:bodyPr>
          <a:lstStyle/>
          <a:p>
            <a:pPr marL="0" indent="0">
              <a:buNone/>
            </a:pPr>
            <a:r>
              <a:rPr lang="en-US" altLang="zh-CN" dirty="0"/>
              <a:t>3. </a:t>
            </a:r>
            <a:r>
              <a:rPr lang="zh-CN" altLang="en-US" dirty="0"/>
              <a:t>反思的策略和方式</a:t>
            </a:r>
          </a:p>
          <a:p>
            <a:pPr marL="0" indent="0">
              <a:buNone/>
            </a:pPr>
            <a:r>
              <a:rPr lang="zh-CN" altLang="en-US" dirty="0"/>
              <a:t>幼儿园教育视导工作要重视引导教师结合教育实践开展反思性教学，以便很好地发挥其改进教学和促进教师发展的效果。常用的策略和方式主要是教育反思日志、教学观察、个别访谈和督导会议以及行动研究等。</a:t>
            </a:r>
          </a:p>
        </p:txBody>
      </p:sp>
    </p:spTree>
    <p:extLst>
      <p:ext uri="{BB962C8B-B14F-4D97-AF65-F5344CB8AC3E}">
        <p14:creationId xmlns:p14="http://schemas.microsoft.com/office/powerpoint/2010/main" val="27129708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F2D9F-C669-3590-C561-CE5707912F7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512CB8C-FE0C-3C62-633B-C27C9092BBB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D1E906D-2E31-576E-F636-BD352D081188}"/>
              </a:ext>
            </a:extLst>
          </p:cNvPr>
          <p:cNvSpPr>
            <a:spLocks noGrp="1"/>
          </p:cNvSpPr>
          <p:nvPr>
            <p:ph idx="1"/>
          </p:nvPr>
        </p:nvSpPr>
        <p:spPr/>
        <p:txBody>
          <a:bodyPr>
            <a:normAutofit/>
          </a:bodyPr>
          <a:lstStyle/>
          <a:p>
            <a:pPr marL="0" indent="0">
              <a:buNone/>
            </a:pPr>
            <a:r>
              <a:rPr lang="zh-CN" altLang="en-US" dirty="0"/>
              <a:t>（</a:t>
            </a:r>
            <a:r>
              <a:rPr lang="en-US" altLang="zh-CN" dirty="0"/>
              <a:t>1</a:t>
            </a:r>
            <a:r>
              <a:rPr lang="zh-CN" altLang="en-US" dirty="0"/>
              <a:t>）教育反思日志</a:t>
            </a:r>
          </a:p>
          <a:p>
            <a:pPr marL="0" indent="0">
              <a:buNone/>
            </a:pPr>
            <a:r>
              <a:rPr lang="zh-CN" altLang="en-US" dirty="0"/>
              <a:t>撰写反思日志或教育笔记的目的是使教师通过对教学过程及成效加以反思，提高教育行为的自觉性。教师要养成每天记笔记或是写反思日志的习惯。</a:t>
            </a:r>
          </a:p>
        </p:txBody>
      </p:sp>
    </p:spTree>
    <p:extLst>
      <p:ext uri="{BB962C8B-B14F-4D97-AF65-F5344CB8AC3E}">
        <p14:creationId xmlns:p14="http://schemas.microsoft.com/office/powerpoint/2010/main" val="15008685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B8296-87B8-C29C-242A-1794AA873A9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A57C476-2200-F984-45D5-8D7550DE5B1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7F5B94F7-AE27-D422-73F4-5D0B250775B8}"/>
              </a:ext>
            </a:extLst>
          </p:cNvPr>
          <p:cNvSpPr>
            <a:spLocks noGrp="1"/>
          </p:cNvSpPr>
          <p:nvPr>
            <p:ph idx="1"/>
          </p:nvPr>
        </p:nvSpPr>
        <p:spPr/>
        <p:txBody>
          <a:bodyPr>
            <a:normAutofit/>
          </a:bodyPr>
          <a:lstStyle/>
          <a:p>
            <a:pPr marL="0" indent="0">
              <a:buNone/>
            </a:pPr>
            <a:r>
              <a:rPr lang="zh-CN" altLang="en-US" dirty="0"/>
              <a:t>反思教学日志可以使教师记录每天活动与师幼互动的过程和结果，成为教师自己再省思或日后教学的参考。教学日志的内容及写法没有固定的格式要求，写什么、怎样写，都是由教师自行决定的。</a:t>
            </a:r>
          </a:p>
        </p:txBody>
      </p:sp>
    </p:spTree>
    <p:extLst>
      <p:ext uri="{BB962C8B-B14F-4D97-AF65-F5344CB8AC3E}">
        <p14:creationId xmlns:p14="http://schemas.microsoft.com/office/powerpoint/2010/main" val="280281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2232B-FDBD-8070-61DE-2D1121C3659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B21F05B-451E-50E2-55E4-73D89094C0FD}"/>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643916DD-277B-73CF-5804-EA51BD5A0842}"/>
              </a:ext>
            </a:extLst>
          </p:cNvPr>
          <p:cNvSpPr>
            <a:spLocks noGrp="1"/>
          </p:cNvSpPr>
          <p:nvPr>
            <p:ph idx="1"/>
          </p:nvPr>
        </p:nvSpPr>
        <p:spPr/>
        <p:txBody>
          <a:bodyPr>
            <a:normAutofit/>
          </a:bodyPr>
          <a:lstStyle/>
          <a:p>
            <a:pPr marL="0" indent="0">
              <a:buNone/>
            </a:pPr>
            <a:r>
              <a:rPr lang="zh-CN" altLang="en-US" dirty="0"/>
              <a:t>（一）树立人是管理对象与主体统一的观点</a:t>
            </a:r>
          </a:p>
          <a:p>
            <a:pPr marL="0" indent="0">
              <a:buNone/>
            </a:pPr>
            <a:r>
              <a:rPr lang="zh-CN" altLang="en-US" dirty="0"/>
              <a:t>人是管理的主体，又是管理的对象。从管理要素的角度讲，职工是管理的要素之一，是管理的对象；从命运共同体的角度讲，职工与组织共存亡，是企事业的主人。作为幼儿园的教职工，他们是从事幼儿园各项工作的主体，是进行教育活动的主体。</a:t>
            </a:r>
          </a:p>
        </p:txBody>
      </p:sp>
    </p:spTree>
    <p:extLst>
      <p:ext uri="{BB962C8B-B14F-4D97-AF65-F5344CB8AC3E}">
        <p14:creationId xmlns:p14="http://schemas.microsoft.com/office/powerpoint/2010/main" val="11900593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E42EA-5247-1BC1-5685-120190F0D41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01BD8C0-098F-7AB1-D880-577CAD4F133A}"/>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65615E0E-AEF4-859F-17E0-17874B1B2A5F}"/>
              </a:ext>
            </a:extLst>
          </p:cNvPr>
          <p:cNvSpPr>
            <a:spLocks noGrp="1"/>
          </p:cNvSpPr>
          <p:nvPr>
            <p:ph idx="1"/>
          </p:nvPr>
        </p:nvSpPr>
        <p:spPr/>
        <p:txBody>
          <a:bodyPr>
            <a:normAutofit/>
          </a:bodyPr>
          <a:lstStyle/>
          <a:p>
            <a:pPr marL="0" indent="0">
              <a:buNone/>
            </a:pPr>
            <a:r>
              <a:rPr lang="zh-CN" altLang="en-US" dirty="0"/>
              <a:t>教师的教学日志是教师与自己进行专业对话的一种形式。相对地，教育日志是比较个人化的记录和资料，如果能够将日志中的一些事件写成教育案例，就可以在教师中分享，也可以由其他的督导人员阅读并予以回应。</a:t>
            </a:r>
          </a:p>
        </p:txBody>
      </p:sp>
    </p:spTree>
    <p:extLst>
      <p:ext uri="{BB962C8B-B14F-4D97-AF65-F5344CB8AC3E}">
        <p14:creationId xmlns:p14="http://schemas.microsoft.com/office/powerpoint/2010/main" val="39770979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68CAB-DF8E-289F-F1B0-52BCCA077BC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D6C781C-BB57-CC87-40CB-8FDB614FDA8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D3B0E374-0326-1A28-2DAB-46A5E83861B0}"/>
              </a:ext>
            </a:extLst>
          </p:cNvPr>
          <p:cNvSpPr>
            <a:spLocks noGrp="1"/>
          </p:cNvSpPr>
          <p:nvPr>
            <p:ph idx="1"/>
          </p:nvPr>
        </p:nvSpPr>
        <p:spPr/>
        <p:txBody>
          <a:bodyPr>
            <a:normAutofit/>
          </a:bodyPr>
          <a:lstStyle/>
          <a:p>
            <a:pPr marL="0" indent="0">
              <a:buNone/>
            </a:pPr>
            <a:r>
              <a:rPr lang="zh-CN" altLang="en-US" dirty="0"/>
              <a:t>如此就能发挥同行之间“专业对话”的作用。可以由园长或非园方督导人员阅读，并且在相互信任的基础上，进行平等、坦诚的交流，或是拿到园所教研会上，与其他教师分享讨论。</a:t>
            </a:r>
          </a:p>
        </p:txBody>
      </p:sp>
    </p:spTree>
    <p:extLst>
      <p:ext uri="{BB962C8B-B14F-4D97-AF65-F5344CB8AC3E}">
        <p14:creationId xmlns:p14="http://schemas.microsoft.com/office/powerpoint/2010/main" val="20503572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EB2DA-C78E-6E78-5179-EDD7A4801E3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70716EB-848B-019A-AA8D-876A38E0252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7355C964-385A-B6C7-D970-C0F76610B5CD}"/>
              </a:ext>
            </a:extLst>
          </p:cNvPr>
          <p:cNvSpPr>
            <a:spLocks noGrp="1"/>
          </p:cNvSpPr>
          <p:nvPr>
            <p:ph idx="1"/>
          </p:nvPr>
        </p:nvSpPr>
        <p:spPr/>
        <p:txBody>
          <a:bodyPr>
            <a:normAutofit/>
          </a:bodyPr>
          <a:lstStyle/>
          <a:p>
            <a:pPr marL="0" indent="0">
              <a:buNone/>
            </a:pPr>
            <a:r>
              <a:rPr lang="zh-CN" altLang="en-US" dirty="0"/>
              <a:t>教师通过记录教育日志，进行自我反省与批判，不断将理论与实践作对照，不仅有助于教师改进自己的教学，更有益于增强教师的专业自主性，做自身专业发展的主人，持续地提升自己的专业素养。</a:t>
            </a:r>
          </a:p>
        </p:txBody>
      </p:sp>
    </p:spTree>
    <p:extLst>
      <p:ext uri="{BB962C8B-B14F-4D97-AF65-F5344CB8AC3E}">
        <p14:creationId xmlns:p14="http://schemas.microsoft.com/office/powerpoint/2010/main" val="4152536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76AF2-EE64-BA3D-5F8C-E9156F2E207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74B9D0C-45ED-1A27-80D4-5A077D31347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327A435D-BFD7-AC13-D154-F60D2FA2C228}"/>
              </a:ext>
            </a:extLst>
          </p:cNvPr>
          <p:cNvSpPr>
            <a:spLocks noGrp="1"/>
          </p:cNvSpPr>
          <p:nvPr>
            <p:ph idx="1"/>
          </p:nvPr>
        </p:nvSpPr>
        <p:spPr/>
        <p:txBody>
          <a:bodyPr>
            <a:normAutofit/>
          </a:bodyPr>
          <a:lstStyle/>
          <a:p>
            <a:pPr marL="0" indent="0">
              <a:buNone/>
            </a:pPr>
            <a:r>
              <a:rPr lang="zh-CN" altLang="en-US" dirty="0"/>
              <a:t>（</a:t>
            </a:r>
            <a:r>
              <a:rPr lang="en-US" altLang="zh-CN" dirty="0"/>
              <a:t>2</a:t>
            </a:r>
            <a:r>
              <a:rPr lang="zh-CN" altLang="en-US" dirty="0"/>
              <a:t>）对教学观察和现场教学录音或录像进行分析</a:t>
            </a:r>
          </a:p>
          <a:p>
            <a:pPr marL="0" indent="0">
              <a:buNone/>
            </a:pPr>
            <a:r>
              <a:rPr lang="zh-CN" altLang="en-US" dirty="0"/>
              <a:t>这里的教学观察是指由当事人之外的人进行的观察。可以由班级未当班的另一位教师，或其他资深教师，或理论与实务兼具的教研人员担当观察者。</a:t>
            </a:r>
          </a:p>
        </p:txBody>
      </p:sp>
    </p:spTree>
    <p:extLst>
      <p:ext uri="{BB962C8B-B14F-4D97-AF65-F5344CB8AC3E}">
        <p14:creationId xmlns:p14="http://schemas.microsoft.com/office/powerpoint/2010/main" val="42353191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38F86-CBEB-0AC7-4328-DD2561D5294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1B1B53F-F895-FA84-3386-332F2A838550}"/>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4C5296E-6D05-815A-EEF8-C7C205915BC5}"/>
              </a:ext>
            </a:extLst>
          </p:cNvPr>
          <p:cNvSpPr>
            <a:spLocks noGrp="1"/>
          </p:cNvSpPr>
          <p:nvPr>
            <p:ph idx="1"/>
          </p:nvPr>
        </p:nvSpPr>
        <p:spPr/>
        <p:txBody>
          <a:bodyPr>
            <a:normAutofit/>
          </a:bodyPr>
          <a:lstStyle/>
          <a:p>
            <a:pPr marL="0" indent="0">
              <a:buNone/>
            </a:pPr>
            <a:r>
              <a:rPr lang="zh-CN" altLang="en-US" dirty="0"/>
              <a:t>首先，要根据教师的实际需要确定观察项目。通常观察重点包括：整体教室气氛、师幼互动状况、教师秩序维持技巧、幼儿反应、教师辅导策略运用</a:t>
            </a:r>
            <a:r>
              <a:rPr lang="en-US" altLang="zh-CN" dirty="0"/>
              <a:t>……</a:t>
            </a:r>
            <a:r>
              <a:rPr lang="zh-CN" altLang="en-US" dirty="0"/>
              <a:t>。同时根据观察目的决定观察的时间。</a:t>
            </a:r>
          </a:p>
        </p:txBody>
      </p:sp>
    </p:spTree>
    <p:extLst>
      <p:ext uri="{BB962C8B-B14F-4D97-AF65-F5344CB8AC3E}">
        <p14:creationId xmlns:p14="http://schemas.microsoft.com/office/powerpoint/2010/main" val="7671413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FB0AD-2725-5AC8-7625-C76CCF6A737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1CDF96E-980D-1D39-2F79-0D235183C16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0D7228AB-F5C7-FC23-6D39-3E8E1B93CBE0}"/>
              </a:ext>
            </a:extLst>
          </p:cNvPr>
          <p:cNvSpPr>
            <a:spLocks noGrp="1"/>
          </p:cNvSpPr>
          <p:nvPr>
            <p:ph idx="1"/>
          </p:nvPr>
        </p:nvSpPr>
        <p:spPr/>
        <p:txBody>
          <a:bodyPr>
            <a:normAutofit/>
          </a:bodyPr>
          <a:lstStyle/>
          <a:p>
            <a:pPr marL="0" indent="0">
              <a:buNone/>
            </a:pPr>
            <a:r>
              <a:rPr lang="zh-CN" altLang="en-US" dirty="0"/>
              <a:t>如，可安排在早上个别活动时间、实际教学情形、衔接活动、用餐、自由活动等各种时段。如果能在记录的同时配合录音、录像，将有利于记录的完整性。观察时应尽可能做详尽的描述记录，再加以分析整理，事后与当事人个别讨论或在小组会议中提出</a:t>
            </a:r>
            <a:r>
              <a:rPr lang="en-US" altLang="zh-CN" dirty="0"/>
              <a:t>(</a:t>
            </a:r>
            <a:r>
              <a:rPr lang="zh-CN" altLang="en-US" dirty="0"/>
              <a:t>参见保教关注管理章节的相关部分</a:t>
            </a:r>
            <a:r>
              <a:rPr lang="en-US" altLang="zh-CN" dirty="0"/>
              <a:t>)</a:t>
            </a:r>
            <a:r>
              <a:rPr lang="zh-CN" altLang="en-US" dirty="0"/>
              <a:t>。</a:t>
            </a:r>
          </a:p>
        </p:txBody>
      </p:sp>
    </p:spTree>
    <p:extLst>
      <p:ext uri="{BB962C8B-B14F-4D97-AF65-F5344CB8AC3E}">
        <p14:creationId xmlns:p14="http://schemas.microsoft.com/office/powerpoint/2010/main" val="522548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1CFD9-BD7C-E819-B762-4BEE1AEB473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6636BC8-3C4C-66EC-D795-E16B1752FB14}"/>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0888BE8-5559-D44F-13E5-164A65BCD4CF}"/>
              </a:ext>
            </a:extLst>
          </p:cNvPr>
          <p:cNvSpPr>
            <a:spLocks noGrp="1"/>
          </p:cNvSpPr>
          <p:nvPr>
            <p:ph idx="1"/>
          </p:nvPr>
        </p:nvSpPr>
        <p:spPr/>
        <p:txBody>
          <a:bodyPr>
            <a:normAutofit/>
          </a:bodyPr>
          <a:lstStyle/>
          <a:p>
            <a:pPr marL="0" indent="0">
              <a:buNone/>
            </a:pPr>
            <a:r>
              <a:rPr lang="zh-CN" altLang="en-US" dirty="0"/>
              <a:t>教师也可以录制自己的教学实况，重听后写下反思记录。也可以放给其他教师或督导人员听，并就问题的个别性与共通性，进行个别交流或小组讨论。</a:t>
            </a:r>
          </a:p>
        </p:txBody>
      </p:sp>
    </p:spTree>
    <p:extLst>
      <p:ext uri="{BB962C8B-B14F-4D97-AF65-F5344CB8AC3E}">
        <p14:creationId xmlns:p14="http://schemas.microsoft.com/office/powerpoint/2010/main" val="24823936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0C5A8-F572-06D7-BCCD-AAB5B2E46ED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8535B15-BE13-BB70-0C46-384C721E830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3B50BD8C-5168-4F8C-FC4E-A7C68B2AD66F}"/>
              </a:ext>
            </a:extLst>
          </p:cNvPr>
          <p:cNvSpPr>
            <a:spLocks noGrp="1"/>
          </p:cNvSpPr>
          <p:nvPr>
            <p:ph idx="1"/>
          </p:nvPr>
        </p:nvSpPr>
        <p:spPr/>
        <p:txBody>
          <a:bodyPr>
            <a:normAutofit/>
          </a:bodyPr>
          <a:lstStyle/>
          <a:p>
            <a:pPr marL="0" indent="0">
              <a:buNone/>
            </a:pPr>
            <a:r>
              <a:rPr lang="zh-CN" altLang="en-US" dirty="0"/>
              <a:t>也可以实地拍摄下教学实况，进行反省和分析讨论。由他人摄像必须事先征求教师本人的同意。在公开讨论观察或录像的内容时，要注意对事不对人，最好先评定优点，给予正面建议，针对问题进行分析时，要讲究方式方法，注意不能伤及教师的自尊。</a:t>
            </a:r>
          </a:p>
        </p:txBody>
      </p:sp>
    </p:spTree>
    <p:extLst>
      <p:ext uri="{BB962C8B-B14F-4D97-AF65-F5344CB8AC3E}">
        <p14:creationId xmlns:p14="http://schemas.microsoft.com/office/powerpoint/2010/main" val="18331897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74B49-DCBD-1572-EADF-E2C3F6D3A23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2ED25FE-F052-EE2B-D208-186CAA1F556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0C1F959-620D-53C6-E687-BF3FA498E448}"/>
              </a:ext>
            </a:extLst>
          </p:cNvPr>
          <p:cNvSpPr>
            <a:spLocks noGrp="1"/>
          </p:cNvSpPr>
          <p:nvPr>
            <p:ph idx="1"/>
          </p:nvPr>
        </p:nvSpPr>
        <p:spPr/>
        <p:txBody>
          <a:bodyPr>
            <a:normAutofit/>
          </a:bodyPr>
          <a:lstStyle/>
          <a:p>
            <a:pPr marL="0" indent="0">
              <a:buNone/>
            </a:pPr>
            <a:r>
              <a:rPr lang="zh-CN" altLang="en-US" dirty="0"/>
              <a:t>（</a:t>
            </a:r>
            <a:r>
              <a:rPr lang="en-US" altLang="zh-CN" dirty="0"/>
              <a:t>3</a:t>
            </a:r>
            <a:r>
              <a:rPr lang="zh-CN" altLang="en-US" dirty="0"/>
              <a:t>）小组讨论、个别访谈和视导会议</a:t>
            </a:r>
          </a:p>
          <a:p>
            <a:pPr marL="0" indent="0">
              <a:buNone/>
            </a:pPr>
            <a:r>
              <a:rPr lang="zh-CN" altLang="en-US" dirty="0"/>
              <a:t>可以先由个人提出对整个教育过程或辅导幼儿时自己认为的优点，找出不足，通过教师之间的共同讨论分享彼此的经验，交换意见，增进教育教学或行为辅导的知识和能力。</a:t>
            </a:r>
          </a:p>
        </p:txBody>
      </p:sp>
    </p:spTree>
    <p:extLst>
      <p:ext uri="{BB962C8B-B14F-4D97-AF65-F5344CB8AC3E}">
        <p14:creationId xmlns:p14="http://schemas.microsoft.com/office/powerpoint/2010/main" val="9280333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A89BC-3309-F8BD-595A-0E61C0289E9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6033951-7E44-420C-D637-7E09E91984E0}"/>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4DD0B431-C954-961D-5155-3C593902094C}"/>
              </a:ext>
            </a:extLst>
          </p:cNvPr>
          <p:cNvSpPr>
            <a:spLocks noGrp="1"/>
          </p:cNvSpPr>
          <p:nvPr>
            <p:ph idx="1"/>
          </p:nvPr>
        </p:nvSpPr>
        <p:spPr/>
        <p:txBody>
          <a:bodyPr>
            <a:normAutofit/>
          </a:bodyPr>
          <a:lstStyle/>
          <a:p>
            <a:pPr marL="0" indent="0">
              <a:buNone/>
            </a:pPr>
            <a:r>
              <a:rPr lang="zh-CN" altLang="en-US" dirty="0"/>
              <a:t>小组会议重在分享彼此的感受，而不是一言堂。教研或视导人员扮演提问题与催化者角色，有时也可提供一些个人的经验作为参考。</a:t>
            </a:r>
          </a:p>
        </p:txBody>
      </p:sp>
    </p:spTree>
    <p:extLst>
      <p:ext uri="{BB962C8B-B14F-4D97-AF65-F5344CB8AC3E}">
        <p14:creationId xmlns:p14="http://schemas.microsoft.com/office/powerpoint/2010/main" val="341344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D3EBB-AF76-2CC9-EE31-2ACCCCD5078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7308798-7971-84B6-724B-3B011FE08972}"/>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16909593-6C9C-9810-2C8C-29DC49D8F9BD}"/>
              </a:ext>
            </a:extLst>
          </p:cNvPr>
          <p:cNvSpPr>
            <a:spLocks noGrp="1"/>
          </p:cNvSpPr>
          <p:nvPr>
            <p:ph idx="1"/>
          </p:nvPr>
        </p:nvSpPr>
        <p:spPr/>
        <p:txBody>
          <a:bodyPr>
            <a:normAutofit/>
          </a:bodyPr>
          <a:lstStyle/>
          <a:p>
            <a:pPr marL="0" indent="0">
              <a:buNone/>
            </a:pPr>
            <a:r>
              <a:rPr lang="zh-CN" altLang="en-US" dirty="0"/>
              <a:t>从另一个侧面来看，幼儿园领导者与教职工事实上又是互为管理的主客体，在管理过程中，起着相互制约影响的作用，就是说，管理的主体与客体是相对的概念，在一定情况下相互转换。</a:t>
            </a:r>
          </a:p>
        </p:txBody>
      </p:sp>
    </p:spTree>
    <p:extLst>
      <p:ext uri="{BB962C8B-B14F-4D97-AF65-F5344CB8AC3E}">
        <p14:creationId xmlns:p14="http://schemas.microsoft.com/office/powerpoint/2010/main" val="1786298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9C492-D648-86F7-AA5B-852E6313669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41ECD6-F1FF-1ADB-B4AD-4DA443918DB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9746E36D-9D42-31A8-82E9-0E4685B3731A}"/>
              </a:ext>
            </a:extLst>
          </p:cNvPr>
          <p:cNvSpPr>
            <a:spLocks noGrp="1"/>
          </p:cNvSpPr>
          <p:nvPr>
            <p:ph idx="1"/>
          </p:nvPr>
        </p:nvSpPr>
        <p:spPr/>
        <p:txBody>
          <a:bodyPr>
            <a:normAutofit/>
          </a:bodyPr>
          <a:lstStyle/>
          <a:p>
            <a:pPr marL="0" indent="0">
              <a:buNone/>
            </a:pPr>
            <a:r>
              <a:rPr lang="zh-CN" altLang="en-US" dirty="0"/>
              <a:t>还可以对教师个别访谈并结合教学观察、活动录音、录像记录的方式，目的在于帮助对方以反思反省的方式，检讨自己的教学行为。</a:t>
            </a:r>
          </a:p>
        </p:txBody>
      </p:sp>
    </p:spTree>
    <p:extLst>
      <p:ext uri="{BB962C8B-B14F-4D97-AF65-F5344CB8AC3E}">
        <p14:creationId xmlns:p14="http://schemas.microsoft.com/office/powerpoint/2010/main" val="35726781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88B41-36E6-39D3-9B3D-9510B49C3CA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664EE54-F951-3A73-223B-6EB90E28DB9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E589BB1-0AC9-F52D-4AFD-8872EF5CEB1B}"/>
              </a:ext>
            </a:extLst>
          </p:cNvPr>
          <p:cNvSpPr>
            <a:spLocks noGrp="1"/>
          </p:cNvSpPr>
          <p:nvPr>
            <p:ph idx="1"/>
          </p:nvPr>
        </p:nvSpPr>
        <p:spPr/>
        <p:txBody>
          <a:bodyPr>
            <a:normAutofit/>
          </a:bodyPr>
          <a:lstStyle/>
          <a:p>
            <a:pPr marL="0" indent="0">
              <a:buNone/>
            </a:pPr>
            <a:r>
              <a:rPr lang="zh-CN" altLang="en-US" dirty="0"/>
              <a:t>幼儿园还可以就有关幼儿教师工作的主要方面列出一些问题或项目，制订教师自我评价表格。教师通过与评价表格加以对照检查，增强自我认识，有助于促使教师调整和改进自己的工作态度和方式，成为更称职的幼儿教师。这里列出了有关教师行为的</a:t>
            </a:r>
            <a:r>
              <a:rPr lang="en-US" altLang="zh-CN" dirty="0"/>
              <a:t>20</a:t>
            </a:r>
            <a:r>
              <a:rPr lang="zh-CN" altLang="en-US" dirty="0"/>
              <a:t>个项目，可以对照做出评定：</a:t>
            </a:r>
          </a:p>
        </p:txBody>
      </p:sp>
    </p:spTree>
    <p:extLst>
      <p:ext uri="{BB962C8B-B14F-4D97-AF65-F5344CB8AC3E}">
        <p14:creationId xmlns:p14="http://schemas.microsoft.com/office/powerpoint/2010/main" val="18500891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8FAF6-9012-37CF-C8C4-B87067BA9EF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A24DB59-D6FE-5287-7E6E-728BA802EDB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B99DA75C-47B7-4B92-3861-0862F7367F67}"/>
              </a:ext>
            </a:extLst>
          </p:cNvPr>
          <p:cNvSpPr>
            <a:spLocks noGrp="1"/>
          </p:cNvSpPr>
          <p:nvPr>
            <p:ph idx="1"/>
          </p:nvPr>
        </p:nvSpPr>
        <p:spPr/>
        <p:txBody>
          <a:bodyPr>
            <a:normAutofit/>
          </a:bodyPr>
          <a:lstStyle/>
          <a:p>
            <a:pPr marL="0" indent="0">
              <a:buNone/>
            </a:pPr>
            <a:r>
              <a:rPr lang="zh-CN" altLang="en-US" dirty="0"/>
              <a:t>● 我能主动愉快地与同事打招呼；</a:t>
            </a:r>
          </a:p>
          <a:p>
            <a:pPr marL="0" indent="0">
              <a:buNone/>
            </a:pPr>
            <a:r>
              <a:rPr lang="zh-CN" altLang="en-US" dirty="0"/>
              <a:t>● 我能诚恳地接受同事的意见、建议；</a:t>
            </a:r>
          </a:p>
        </p:txBody>
      </p:sp>
    </p:spTree>
    <p:extLst>
      <p:ext uri="{BB962C8B-B14F-4D97-AF65-F5344CB8AC3E}">
        <p14:creationId xmlns:p14="http://schemas.microsoft.com/office/powerpoint/2010/main" val="16100434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FEFDF-10C0-77C1-C935-841B9A65423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319AB1D-C172-1359-40CD-2E00759F6C2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3F10F85-B92B-9667-3D50-110B1C9A9B75}"/>
              </a:ext>
            </a:extLst>
          </p:cNvPr>
          <p:cNvSpPr>
            <a:spLocks noGrp="1"/>
          </p:cNvSpPr>
          <p:nvPr>
            <p:ph idx="1"/>
          </p:nvPr>
        </p:nvSpPr>
        <p:spPr/>
        <p:txBody>
          <a:bodyPr>
            <a:normAutofit/>
          </a:bodyPr>
          <a:lstStyle/>
          <a:p>
            <a:pPr marL="0" indent="0">
              <a:buNone/>
            </a:pPr>
            <a:r>
              <a:rPr lang="zh-CN" altLang="en-US" dirty="0"/>
              <a:t>● 我能与同事和谐相处；</a:t>
            </a:r>
          </a:p>
          <a:p>
            <a:pPr marL="0" indent="0">
              <a:buNone/>
            </a:pPr>
            <a:r>
              <a:rPr lang="zh-CN" altLang="en-US" dirty="0"/>
              <a:t>● 我会主动与家长联系，沟通彼此的意见；</a:t>
            </a:r>
          </a:p>
          <a:p>
            <a:pPr marL="0" indent="0">
              <a:buNone/>
            </a:pPr>
            <a:r>
              <a:rPr lang="zh-CN" altLang="en-US" dirty="0"/>
              <a:t>● 在幼儿园工作时，我能避免与同事或家长长时间闲聊；</a:t>
            </a:r>
          </a:p>
        </p:txBody>
      </p:sp>
    </p:spTree>
    <p:extLst>
      <p:ext uri="{BB962C8B-B14F-4D97-AF65-F5344CB8AC3E}">
        <p14:creationId xmlns:p14="http://schemas.microsoft.com/office/powerpoint/2010/main" val="11443044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A48EE-01FE-6ED4-DDAD-5C9BE8385AA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EF5BCCB-0E38-D846-E9D2-3124D73B485E}"/>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2D9F584-E45A-D9F4-04A7-F92C2D292872}"/>
              </a:ext>
            </a:extLst>
          </p:cNvPr>
          <p:cNvSpPr>
            <a:spLocks noGrp="1"/>
          </p:cNvSpPr>
          <p:nvPr>
            <p:ph idx="1"/>
          </p:nvPr>
        </p:nvSpPr>
        <p:spPr/>
        <p:txBody>
          <a:bodyPr>
            <a:normAutofit/>
          </a:bodyPr>
          <a:lstStyle/>
          <a:p>
            <a:pPr marL="0" indent="0">
              <a:buNone/>
            </a:pPr>
            <a:r>
              <a:rPr lang="zh-CN" altLang="en-US" dirty="0"/>
              <a:t>● 我会不断增进自己有关幼儿教育的专业知识；</a:t>
            </a:r>
          </a:p>
          <a:p>
            <a:pPr marL="0" indent="0">
              <a:buNone/>
            </a:pPr>
            <a:r>
              <a:rPr lang="zh-CN" altLang="en-US" dirty="0"/>
              <a:t>● 我以在这个幼儿园工作为荣；</a:t>
            </a:r>
          </a:p>
        </p:txBody>
      </p:sp>
    </p:spTree>
    <p:extLst>
      <p:ext uri="{BB962C8B-B14F-4D97-AF65-F5344CB8AC3E}">
        <p14:creationId xmlns:p14="http://schemas.microsoft.com/office/powerpoint/2010/main" val="5847642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21712-965B-967A-7F29-DCDF8695E49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4885D07-3EC7-D5AE-5A30-461E3ADE237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950EE12-1674-D775-4696-D3F5E04D1FE2}"/>
              </a:ext>
            </a:extLst>
          </p:cNvPr>
          <p:cNvSpPr>
            <a:spLocks noGrp="1"/>
          </p:cNvSpPr>
          <p:nvPr>
            <p:ph idx="1"/>
          </p:nvPr>
        </p:nvSpPr>
        <p:spPr/>
        <p:txBody>
          <a:bodyPr>
            <a:normAutofit/>
          </a:bodyPr>
          <a:lstStyle/>
          <a:p>
            <a:pPr marL="0" indent="0">
              <a:buNone/>
            </a:pPr>
            <a:r>
              <a:rPr lang="zh-CN" altLang="en-US" dirty="0"/>
              <a:t>● 我会主动协助处理所担负的幼儿园行政事务；</a:t>
            </a:r>
          </a:p>
          <a:p>
            <a:pPr marL="0" indent="0">
              <a:buNone/>
            </a:pPr>
            <a:r>
              <a:rPr lang="zh-CN" altLang="en-US" dirty="0"/>
              <a:t>● 我会以愉快的心情迎接幼儿来园；</a:t>
            </a:r>
          </a:p>
          <a:p>
            <a:pPr marL="0" indent="0">
              <a:buNone/>
            </a:pPr>
            <a:r>
              <a:rPr lang="zh-CN" altLang="en-US" dirty="0"/>
              <a:t>● 我会从多方面收集教学资料；</a:t>
            </a:r>
          </a:p>
        </p:txBody>
      </p:sp>
    </p:spTree>
    <p:extLst>
      <p:ext uri="{BB962C8B-B14F-4D97-AF65-F5344CB8AC3E}">
        <p14:creationId xmlns:p14="http://schemas.microsoft.com/office/powerpoint/2010/main" val="23687977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F1291-F0A2-5B60-F2E1-571467523A0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D226AB2-5863-6DD9-430F-7A509DDCDC1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BBDDED50-A7E9-B111-41AC-D8D46D79ABD2}"/>
              </a:ext>
            </a:extLst>
          </p:cNvPr>
          <p:cNvSpPr>
            <a:spLocks noGrp="1"/>
          </p:cNvSpPr>
          <p:nvPr>
            <p:ph idx="1"/>
          </p:nvPr>
        </p:nvSpPr>
        <p:spPr/>
        <p:txBody>
          <a:bodyPr>
            <a:normAutofit/>
          </a:bodyPr>
          <a:lstStyle/>
          <a:p>
            <a:pPr marL="0" indent="0">
              <a:buNone/>
            </a:pPr>
            <a:r>
              <a:rPr lang="zh-CN" altLang="en-US" dirty="0"/>
              <a:t>● 我会预先准备好教育教学的用具和材料；</a:t>
            </a:r>
          </a:p>
          <a:p>
            <a:pPr marL="0" indent="0">
              <a:buNone/>
            </a:pPr>
            <a:r>
              <a:rPr lang="zh-CN" altLang="en-US" dirty="0"/>
              <a:t>● 我会反省并改进自己的教育教学方法；</a:t>
            </a:r>
          </a:p>
        </p:txBody>
      </p:sp>
    </p:spTree>
    <p:extLst>
      <p:ext uri="{BB962C8B-B14F-4D97-AF65-F5344CB8AC3E}">
        <p14:creationId xmlns:p14="http://schemas.microsoft.com/office/powerpoint/2010/main" val="32936866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E8C4A-2242-EEC2-0FB7-3CF84B8415D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42C09A7-9369-7AC8-4117-4AE57D737ACE}"/>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077661FF-6B5B-5E55-C010-F7E6A596C660}"/>
              </a:ext>
            </a:extLst>
          </p:cNvPr>
          <p:cNvSpPr>
            <a:spLocks noGrp="1"/>
          </p:cNvSpPr>
          <p:nvPr>
            <p:ph idx="1"/>
          </p:nvPr>
        </p:nvSpPr>
        <p:spPr/>
        <p:txBody>
          <a:bodyPr>
            <a:normAutofit/>
          </a:bodyPr>
          <a:lstStyle/>
          <a:p>
            <a:pPr marL="0" indent="0">
              <a:buNone/>
            </a:pPr>
            <a:r>
              <a:rPr lang="zh-CN" altLang="en-US" dirty="0"/>
              <a:t>● 我会为幼儿提供不同的学习经验；</a:t>
            </a:r>
          </a:p>
          <a:p>
            <a:pPr marL="0" indent="0">
              <a:buNone/>
            </a:pPr>
            <a:r>
              <a:rPr lang="zh-CN" altLang="en-US" dirty="0"/>
              <a:t>● 我在布置教室时，能顾及幼儿的需要；</a:t>
            </a:r>
          </a:p>
          <a:p>
            <a:pPr marL="0" indent="0">
              <a:buNone/>
            </a:pPr>
            <a:r>
              <a:rPr lang="zh-CN" altLang="en-US" dirty="0"/>
              <a:t>● 我会注意幼儿的身体健康状况；</a:t>
            </a:r>
          </a:p>
        </p:txBody>
      </p:sp>
    </p:spTree>
    <p:extLst>
      <p:ext uri="{BB962C8B-B14F-4D97-AF65-F5344CB8AC3E}">
        <p14:creationId xmlns:p14="http://schemas.microsoft.com/office/powerpoint/2010/main" val="22976793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F40E3-D8DF-C017-9CF5-B720827B4B2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305D6E-0C34-25A9-797C-9DD607ABB231}"/>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B11A2C3C-9FC3-7EA5-CF19-D722DD27A011}"/>
              </a:ext>
            </a:extLst>
          </p:cNvPr>
          <p:cNvSpPr>
            <a:spLocks noGrp="1"/>
          </p:cNvSpPr>
          <p:nvPr>
            <p:ph idx="1"/>
          </p:nvPr>
        </p:nvSpPr>
        <p:spPr/>
        <p:txBody>
          <a:bodyPr>
            <a:normAutofit/>
          </a:bodyPr>
          <a:lstStyle/>
          <a:p>
            <a:pPr marL="0" indent="0">
              <a:buNone/>
            </a:pPr>
            <a:r>
              <a:rPr lang="zh-CN" altLang="en-US" dirty="0"/>
              <a:t>● 我会利用机会和幼儿个别交谈；</a:t>
            </a:r>
          </a:p>
          <a:p>
            <a:pPr marL="0" indent="0">
              <a:buNone/>
            </a:pPr>
            <a:r>
              <a:rPr lang="zh-CN" altLang="en-US" dirty="0"/>
              <a:t>● 我能了解每位幼儿的家庭背景和个人成长情况的资料；</a:t>
            </a:r>
          </a:p>
          <a:p>
            <a:pPr marL="0" indent="0">
              <a:buNone/>
            </a:pPr>
            <a:r>
              <a:rPr lang="zh-CN" altLang="en-US" dirty="0"/>
              <a:t>● 我会注意培养幼儿的独立性和良好的社会行为；</a:t>
            </a:r>
          </a:p>
        </p:txBody>
      </p:sp>
    </p:spTree>
    <p:extLst>
      <p:ext uri="{BB962C8B-B14F-4D97-AF65-F5344CB8AC3E}">
        <p14:creationId xmlns:p14="http://schemas.microsoft.com/office/powerpoint/2010/main" val="15017563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6B32C-8267-832F-4F06-24E36A86514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6544BB6-B449-1E53-96C5-1AB66D84047E}"/>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FF3F726-8F51-9438-0F85-CD7C88D327C6}"/>
              </a:ext>
            </a:extLst>
          </p:cNvPr>
          <p:cNvSpPr>
            <a:spLocks noGrp="1"/>
          </p:cNvSpPr>
          <p:nvPr>
            <p:ph idx="1"/>
          </p:nvPr>
        </p:nvSpPr>
        <p:spPr/>
        <p:txBody>
          <a:bodyPr>
            <a:normAutofit/>
          </a:bodyPr>
          <a:lstStyle/>
          <a:p>
            <a:pPr marL="0" indent="0">
              <a:buNone/>
            </a:pPr>
            <a:r>
              <a:rPr lang="zh-CN" altLang="en-US" dirty="0"/>
              <a:t>● 我能接纳幼儿的情绪反应，并给予适当疏导；</a:t>
            </a:r>
          </a:p>
          <a:p>
            <a:pPr marL="0" indent="0">
              <a:buNone/>
            </a:pPr>
            <a:r>
              <a:rPr lang="zh-CN" altLang="en-US" dirty="0"/>
              <a:t>● 我能在紧急情况下保持镇定，维护幼儿的安全。</a:t>
            </a:r>
          </a:p>
        </p:txBody>
      </p:sp>
    </p:spTree>
    <p:extLst>
      <p:ext uri="{BB962C8B-B14F-4D97-AF65-F5344CB8AC3E}">
        <p14:creationId xmlns:p14="http://schemas.microsoft.com/office/powerpoint/2010/main" val="116405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9E683-C65F-8F1E-7376-7F40A4A9F4C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8A14852-1959-8AD2-C685-473A753E0F39}"/>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2B7CD12F-5399-1FFD-2912-AD4C2B6EF91F}"/>
              </a:ext>
            </a:extLst>
          </p:cNvPr>
          <p:cNvSpPr>
            <a:spLocks noGrp="1"/>
          </p:cNvSpPr>
          <p:nvPr>
            <p:ph idx="1"/>
          </p:nvPr>
        </p:nvSpPr>
        <p:spPr/>
        <p:txBody>
          <a:bodyPr>
            <a:normAutofit/>
          </a:bodyPr>
          <a:lstStyle/>
          <a:p>
            <a:pPr marL="0" indent="0">
              <a:buNone/>
            </a:pPr>
            <a:r>
              <a:rPr lang="zh-CN" altLang="en-US" dirty="0"/>
              <a:t>因此，幼儿园管理者在管理实践中一定要有清醒的认识，端正管理者与职工群众之间作为教育合作者的关系，要依据现代管理以人为本的思想原则，注重发挥管理对象的主体作用，激发组织成员的积极性，创造条件和机会让他们参与管理，关心组织的发展，而不是把组织成员仅作为被动接受管理的客体。</a:t>
            </a:r>
          </a:p>
        </p:txBody>
      </p:sp>
    </p:spTree>
    <p:extLst>
      <p:ext uri="{BB962C8B-B14F-4D97-AF65-F5344CB8AC3E}">
        <p14:creationId xmlns:p14="http://schemas.microsoft.com/office/powerpoint/2010/main" val="13886898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D5CDD-10C1-1CAA-4C86-6A7F4332566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6C35DBA-86D3-345D-4869-11F743EFDCFA}"/>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56053CA6-434D-F8BD-825C-367CAA3060A8}"/>
              </a:ext>
            </a:extLst>
          </p:cNvPr>
          <p:cNvSpPr>
            <a:spLocks noGrp="1"/>
          </p:cNvSpPr>
          <p:nvPr>
            <p:ph idx="1"/>
          </p:nvPr>
        </p:nvSpPr>
        <p:spPr/>
        <p:txBody>
          <a:bodyPr>
            <a:normAutofit/>
          </a:bodyPr>
          <a:lstStyle/>
          <a:p>
            <a:pPr marL="0" indent="0">
              <a:buNone/>
            </a:pPr>
            <a:r>
              <a:rPr lang="zh-CN" altLang="en-US" dirty="0"/>
              <a:t>定期举行视导或督导会议也是一种有效的推动教育实践改进的方式。可以由管理者或教研员主持，大家可以就教学中所面临的问题，彼此交换意见。视导或督导会议中，可以就大家共同面临的问题给予指导建议。</a:t>
            </a:r>
          </a:p>
        </p:txBody>
      </p:sp>
    </p:spTree>
    <p:extLst>
      <p:ext uri="{BB962C8B-B14F-4D97-AF65-F5344CB8AC3E}">
        <p14:creationId xmlns:p14="http://schemas.microsoft.com/office/powerpoint/2010/main" val="41929847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4BE59-AF79-DD8B-9F45-A11BCE7DE24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6CCDC9D-DEAD-2BE0-ED59-9484E933818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722EF30E-F6A3-E3CF-BC80-6CBC1F89DE10}"/>
              </a:ext>
            </a:extLst>
          </p:cNvPr>
          <p:cNvSpPr>
            <a:spLocks noGrp="1"/>
          </p:cNvSpPr>
          <p:nvPr>
            <p:ph idx="1"/>
          </p:nvPr>
        </p:nvSpPr>
        <p:spPr/>
        <p:txBody>
          <a:bodyPr>
            <a:normAutofit/>
          </a:bodyPr>
          <a:lstStyle/>
          <a:p>
            <a:pPr marL="0" indent="0">
              <a:buNone/>
            </a:pPr>
            <a:r>
              <a:rPr lang="zh-CN" altLang="en-US" dirty="0"/>
              <a:t>教研人员也可以结合观察、录影、录音、访谈等方式将所发现的问题提出来讨论，并提供参考意见。大专院校学前教育系或职业幼师的教学实习过程中，指导教师召开视导会议可以就大家比较普遍共同的问题对实习生进行辅导。</a:t>
            </a:r>
          </a:p>
        </p:txBody>
      </p:sp>
    </p:spTree>
    <p:extLst>
      <p:ext uri="{BB962C8B-B14F-4D97-AF65-F5344CB8AC3E}">
        <p14:creationId xmlns:p14="http://schemas.microsoft.com/office/powerpoint/2010/main" val="32757593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69996-27B6-B60C-7FAA-C63C24A1485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2164687-A409-4771-3BCA-32358125B47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549D507-DFCD-2E59-6642-2ECCACA90A5B}"/>
              </a:ext>
            </a:extLst>
          </p:cNvPr>
          <p:cNvSpPr>
            <a:spLocks noGrp="1"/>
          </p:cNvSpPr>
          <p:nvPr>
            <p:ph idx="1"/>
          </p:nvPr>
        </p:nvSpPr>
        <p:spPr/>
        <p:txBody>
          <a:bodyPr>
            <a:normAutofit/>
          </a:bodyPr>
          <a:lstStyle/>
          <a:p>
            <a:pPr marL="0" indent="0">
              <a:buNone/>
            </a:pPr>
            <a:r>
              <a:rPr lang="zh-CN" altLang="en-US" dirty="0"/>
              <a:t>一般地，对于处在不同发展阶段的教师，可以采用不同的反思性策略。例如，对于新教师而言，可能会对有助于提高入职适应性的活动形式更有兴趣，如班级管理技巧或其他实际教学策略的座谈会等；</a:t>
            </a:r>
          </a:p>
        </p:txBody>
      </p:sp>
    </p:spTree>
    <p:extLst>
      <p:ext uri="{BB962C8B-B14F-4D97-AF65-F5344CB8AC3E}">
        <p14:creationId xmlns:p14="http://schemas.microsoft.com/office/powerpoint/2010/main" val="5271033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50463-A659-D05E-AF5C-13AC4B0C665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D73DFDD-BD69-6D30-C9B2-9CA2D87DD51D}"/>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92A58E95-6771-0DC2-6D30-CDF4E9287111}"/>
              </a:ext>
            </a:extLst>
          </p:cNvPr>
          <p:cNvSpPr>
            <a:spLocks noGrp="1"/>
          </p:cNvSpPr>
          <p:nvPr>
            <p:ph idx="1"/>
          </p:nvPr>
        </p:nvSpPr>
        <p:spPr/>
        <p:txBody>
          <a:bodyPr>
            <a:normAutofit/>
          </a:bodyPr>
          <a:lstStyle/>
          <a:p>
            <a:pPr marL="0" indent="0">
              <a:buNone/>
            </a:pPr>
            <a:r>
              <a:rPr lang="zh-CN" altLang="en-US" dirty="0"/>
              <a:t>处于专业巩固和提升阶段的教师可能比较偏好促进反思及胜任教学的在职训练方式。幼儿园要根据教师的专业成长阶段，考虑反思性教学方式和视导策略的运用。</a:t>
            </a:r>
          </a:p>
        </p:txBody>
      </p:sp>
    </p:spTree>
    <p:extLst>
      <p:ext uri="{BB962C8B-B14F-4D97-AF65-F5344CB8AC3E}">
        <p14:creationId xmlns:p14="http://schemas.microsoft.com/office/powerpoint/2010/main" val="17386748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C7304-09FC-9F6C-6279-B87EA537D2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461A6FE-0946-1467-9647-E19C859327B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E3DE4FD7-AA6C-394F-ED37-B2F2DBB0F512}"/>
              </a:ext>
            </a:extLst>
          </p:cNvPr>
          <p:cNvSpPr>
            <a:spLocks noGrp="1"/>
          </p:cNvSpPr>
          <p:nvPr>
            <p:ph idx="1"/>
          </p:nvPr>
        </p:nvSpPr>
        <p:spPr/>
        <p:txBody>
          <a:bodyPr>
            <a:normAutofit/>
          </a:bodyPr>
          <a:lstStyle/>
          <a:p>
            <a:pPr marL="0" indent="0">
              <a:buNone/>
            </a:pPr>
            <a:r>
              <a:rPr lang="zh-CN" altLang="en-US" dirty="0"/>
              <a:t>三、结合教研和培训构建学习型组织</a:t>
            </a:r>
          </a:p>
          <a:p>
            <a:pPr marL="0" indent="0">
              <a:buNone/>
            </a:pPr>
            <a:r>
              <a:rPr lang="zh-CN" altLang="en-US" dirty="0"/>
              <a:t>园本培训要求教师发展与幼儿园组织建设的同步一体，涉及幼儿园培训体系的建立和管理方式的转变。</a:t>
            </a:r>
          </a:p>
        </p:txBody>
      </p:sp>
    </p:spTree>
    <p:extLst>
      <p:ext uri="{BB962C8B-B14F-4D97-AF65-F5344CB8AC3E}">
        <p14:creationId xmlns:p14="http://schemas.microsoft.com/office/powerpoint/2010/main" val="34523098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B37F1-0B73-13F1-09DF-070CADC9DF6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10BDEF2-799F-CD24-E064-BA7B89FED100}"/>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C6E62A0-F19B-8EA5-4ACA-67BD3CA58B8D}"/>
              </a:ext>
            </a:extLst>
          </p:cNvPr>
          <p:cNvSpPr>
            <a:spLocks noGrp="1"/>
          </p:cNvSpPr>
          <p:nvPr>
            <p:ph idx="1"/>
          </p:nvPr>
        </p:nvSpPr>
        <p:spPr/>
        <p:txBody>
          <a:bodyPr>
            <a:normAutofit/>
          </a:bodyPr>
          <a:lstStyle/>
          <a:p>
            <a:pPr marL="0" indent="0">
              <a:buNone/>
            </a:pPr>
            <a:r>
              <a:rPr lang="zh-CN" altLang="en-US" dirty="0"/>
              <a:t>（一）学习型组织的由来</a:t>
            </a:r>
          </a:p>
          <a:p>
            <a:pPr marL="0" indent="0">
              <a:buNone/>
            </a:pPr>
            <a:r>
              <a:rPr lang="zh-CN" altLang="en-US" dirty="0"/>
              <a:t>“学习型组织”是美国著名管理学家彼得</a:t>
            </a:r>
            <a:r>
              <a:rPr lang="en-US" altLang="zh-CN" dirty="0"/>
              <a:t>·</a:t>
            </a:r>
            <a:r>
              <a:rPr lang="zh-CN" altLang="en-US" dirty="0"/>
              <a:t>圣吉（</a:t>
            </a:r>
            <a:r>
              <a:rPr lang="en-US" altLang="zh-CN" dirty="0"/>
              <a:t>P. M. Senge</a:t>
            </a:r>
            <a:r>
              <a:rPr lang="zh-CN" altLang="en-US" dirty="0"/>
              <a:t>）在他的</a:t>
            </a:r>
            <a:r>
              <a:rPr lang="en-US" altLang="zh-CN" dirty="0"/>
              <a:t>《</a:t>
            </a:r>
            <a:r>
              <a:rPr lang="zh-CN" altLang="en-US" dirty="0"/>
              <a:t>第五项修炼</a:t>
            </a:r>
            <a:r>
              <a:rPr lang="en-US" altLang="zh-CN" dirty="0"/>
              <a:t>——</a:t>
            </a:r>
            <a:r>
              <a:rPr lang="zh-CN" altLang="en-US" dirty="0"/>
              <a:t>学习型组织的艺术与实务</a:t>
            </a:r>
            <a:r>
              <a:rPr lang="en-US" altLang="zh-CN" dirty="0"/>
              <a:t>》</a:t>
            </a:r>
            <a:r>
              <a:rPr lang="zh-CN" altLang="en-US" dirty="0"/>
              <a:t>一书中提出的新概念。他指出，学习型组织是</a:t>
            </a:r>
            <a:r>
              <a:rPr lang="en-US" altLang="zh-CN" dirty="0"/>
              <a:t>21</a:t>
            </a:r>
            <a:r>
              <a:rPr lang="zh-CN" altLang="en-US" dirty="0"/>
              <a:t>世纪全球企业组织和管理方式的新趋势。</a:t>
            </a:r>
          </a:p>
        </p:txBody>
      </p:sp>
    </p:spTree>
    <p:extLst>
      <p:ext uri="{BB962C8B-B14F-4D97-AF65-F5344CB8AC3E}">
        <p14:creationId xmlns:p14="http://schemas.microsoft.com/office/powerpoint/2010/main" val="35158781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382B3-6FE7-5BAB-30AA-FCE1D497F84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3915898-B113-4430-95F9-F9FC7C409495}"/>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B9DBF27-4D78-C678-E2E0-11B7F16E7C39}"/>
              </a:ext>
            </a:extLst>
          </p:cNvPr>
          <p:cNvSpPr>
            <a:spLocks noGrp="1"/>
          </p:cNvSpPr>
          <p:nvPr>
            <p:ph idx="1"/>
          </p:nvPr>
        </p:nvSpPr>
        <p:spPr/>
        <p:txBody>
          <a:bodyPr>
            <a:normAutofit/>
          </a:bodyPr>
          <a:lstStyle/>
          <a:p>
            <a:pPr marL="0" indent="0">
              <a:buNone/>
            </a:pPr>
            <a:r>
              <a:rPr lang="zh-CN" altLang="en-US" dirty="0"/>
              <a:t>圣吉认为，一个优秀组织的形成如同一个人的成长，是在不断的学习中提高自身的能力的。一旦具备了系统学习能力，组织将会有根本性的变化。这里的“学习”不是传统意义上吸收知识的学习，而是一种开创性的学习，是同个人以及组织的存在意义、发展超越相联系的学习方式。</a:t>
            </a:r>
          </a:p>
        </p:txBody>
      </p:sp>
    </p:spTree>
    <p:extLst>
      <p:ext uri="{BB962C8B-B14F-4D97-AF65-F5344CB8AC3E}">
        <p14:creationId xmlns:p14="http://schemas.microsoft.com/office/powerpoint/2010/main" val="10994703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7E0AE-8A16-FCBF-AC21-9A9FA4019C0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A83905E-E133-0BBF-10E9-5E446870EF0D}"/>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F214D75-15F6-E084-B2D9-FE0B8C2DD0F0}"/>
              </a:ext>
            </a:extLst>
          </p:cNvPr>
          <p:cNvSpPr>
            <a:spLocks noGrp="1"/>
          </p:cNvSpPr>
          <p:nvPr>
            <p:ph idx="1"/>
          </p:nvPr>
        </p:nvSpPr>
        <p:spPr/>
        <p:txBody>
          <a:bodyPr>
            <a:normAutofit/>
          </a:bodyPr>
          <a:lstStyle/>
          <a:p>
            <a:pPr marL="0" indent="0">
              <a:buNone/>
            </a:pPr>
            <a:r>
              <a:rPr lang="zh-CN" altLang="en-US" dirty="0"/>
              <a:t>学习型组织被描述为：“在其中，大家得以不断突破自己能力的上限，创造真正向往的结果，培养全新、前瞻而开阔的思考方式，全力实现共同的抱负，不断地一起学习如何共同学习。”</a:t>
            </a:r>
          </a:p>
        </p:txBody>
      </p:sp>
    </p:spTree>
    <p:extLst>
      <p:ext uri="{BB962C8B-B14F-4D97-AF65-F5344CB8AC3E}">
        <p14:creationId xmlns:p14="http://schemas.microsoft.com/office/powerpoint/2010/main" val="1658511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3D250-D6F7-37E6-92DA-48CDF2FAB96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DEBFC79-F90F-B1B4-17ED-AF0338E6E7C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E008E63E-3F69-42C5-D1B4-8B302EA63E2E}"/>
              </a:ext>
            </a:extLst>
          </p:cNvPr>
          <p:cNvSpPr>
            <a:spLocks noGrp="1"/>
          </p:cNvSpPr>
          <p:nvPr>
            <p:ph idx="1"/>
          </p:nvPr>
        </p:nvSpPr>
        <p:spPr/>
        <p:txBody>
          <a:bodyPr>
            <a:normAutofit/>
          </a:bodyPr>
          <a:lstStyle/>
          <a:p>
            <a:pPr marL="0" indent="0">
              <a:buNone/>
            </a:pPr>
            <a:r>
              <a:rPr lang="zh-CN" altLang="en-US" dirty="0"/>
              <a:t>学习型组织的建立意味着将学习与工作融合，充分发挥组织中每个成员的创造潜力，努力形成一种学习氛围，建设一支有内在持续发展动力的教师集体。</a:t>
            </a:r>
          </a:p>
        </p:txBody>
      </p:sp>
    </p:spTree>
    <p:extLst>
      <p:ext uri="{BB962C8B-B14F-4D97-AF65-F5344CB8AC3E}">
        <p14:creationId xmlns:p14="http://schemas.microsoft.com/office/powerpoint/2010/main" val="22568235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435E1-2E0C-5FB5-836E-595F2EFDFC0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4995D87-F6D6-90A6-DAA3-1CBBAF927CC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36C279FD-4F67-4BFE-825C-F93C4CCBB47E}"/>
              </a:ext>
            </a:extLst>
          </p:cNvPr>
          <p:cNvSpPr>
            <a:spLocks noGrp="1"/>
          </p:cNvSpPr>
          <p:nvPr>
            <p:ph idx="1"/>
          </p:nvPr>
        </p:nvSpPr>
        <p:spPr/>
        <p:txBody>
          <a:bodyPr>
            <a:normAutofit/>
          </a:bodyPr>
          <a:lstStyle/>
          <a:p>
            <a:pPr marL="0" indent="0">
              <a:buNone/>
            </a:pPr>
            <a:r>
              <a:rPr lang="zh-CN" altLang="en-US" dirty="0"/>
              <a:t>面对教育改革和日新月异的形势变化，要求学校、幼儿园借鉴企业管理的相关理论，把幼儿园建设成为真正的学习型组织，增强自我发展的动力和活力，更好地完成育人的社会职责。</a:t>
            </a:r>
          </a:p>
        </p:txBody>
      </p:sp>
    </p:spTree>
    <p:extLst>
      <p:ext uri="{BB962C8B-B14F-4D97-AF65-F5344CB8AC3E}">
        <p14:creationId xmlns:p14="http://schemas.microsoft.com/office/powerpoint/2010/main" val="2584431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594D-072C-AB0F-39EA-7AFF0AD15E1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6CC510F-7026-78D6-6012-65E8FEAED445}"/>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68983C73-0198-5C4D-7B1A-B4A8CCED1D2C}"/>
              </a:ext>
            </a:extLst>
          </p:cNvPr>
          <p:cNvSpPr>
            <a:spLocks noGrp="1"/>
          </p:cNvSpPr>
          <p:nvPr>
            <p:ph idx="1"/>
          </p:nvPr>
        </p:nvSpPr>
        <p:spPr/>
        <p:txBody>
          <a:bodyPr>
            <a:normAutofit/>
          </a:bodyPr>
          <a:lstStyle/>
          <a:p>
            <a:pPr marL="0" indent="0">
              <a:buNone/>
            </a:pPr>
            <a:r>
              <a:rPr lang="zh-CN" altLang="en-US" dirty="0"/>
              <a:t>领导者应注意将幼儿园的发展前途与职工利益紧密联系在一起。可以在制订重大决策之前，采取各种方式启发组织成员主动提出各种建议。</a:t>
            </a:r>
          </a:p>
        </p:txBody>
      </p:sp>
    </p:spTree>
    <p:extLst>
      <p:ext uri="{BB962C8B-B14F-4D97-AF65-F5344CB8AC3E}">
        <p14:creationId xmlns:p14="http://schemas.microsoft.com/office/powerpoint/2010/main" val="72071771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9AAE4-DE9F-09AD-4657-79B4D7E876E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62DAFB5-04C5-266C-4AB6-19DBB49F787B}"/>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4A6232F0-30D8-E548-D56B-6F5861994A01}"/>
              </a:ext>
            </a:extLst>
          </p:cNvPr>
          <p:cNvSpPr>
            <a:spLocks noGrp="1"/>
          </p:cNvSpPr>
          <p:nvPr>
            <p:ph idx="1"/>
          </p:nvPr>
        </p:nvSpPr>
        <p:spPr/>
        <p:txBody>
          <a:bodyPr>
            <a:normAutofit/>
          </a:bodyPr>
          <a:lstStyle/>
          <a:p>
            <a:pPr marL="0" indent="0">
              <a:buNone/>
            </a:pPr>
            <a:r>
              <a:rPr lang="zh-CN" altLang="en-US" dirty="0"/>
              <a:t>（二）建构学习型组织的管理策略</a:t>
            </a:r>
          </a:p>
          <a:p>
            <a:pPr marL="0" indent="0">
              <a:buNone/>
            </a:pPr>
            <a:r>
              <a:rPr lang="en-US" altLang="zh-CN" dirty="0"/>
              <a:t>1</a:t>
            </a:r>
            <a:r>
              <a:rPr lang="zh-CN" altLang="en-US" dirty="0"/>
              <a:t>．建立共同愿景，规划团队发展</a:t>
            </a:r>
          </a:p>
          <a:p>
            <a:pPr marL="0" indent="0">
              <a:buNone/>
            </a:pPr>
            <a:r>
              <a:rPr lang="zh-CN" altLang="en-US" dirty="0"/>
              <a:t>幼儿园在管理上要注重建立共同愿景、规划组织和团队的发展。</a:t>
            </a:r>
          </a:p>
        </p:txBody>
      </p:sp>
    </p:spTree>
    <p:extLst>
      <p:ext uri="{BB962C8B-B14F-4D97-AF65-F5344CB8AC3E}">
        <p14:creationId xmlns:p14="http://schemas.microsoft.com/office/powerpoint/2010/main" val="3607785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803C7-DEC5-2E5C-BAF4-9EA44BB66BB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90ABC3F-F98A-CB7A-E61D-368BEEC37BA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16EBBDD-561F-5952-0EBC-BBDB291897DE}"/>
              </a:ext>
            </a:extLst>
          </p:cNvPr>
          <p:cNvSpPr>
            <a:spLocks noGrp="1"/>
          </p:cNvSpPr>
          <p:nvPr>
            <p:ph idx="1"/>
          </p:nvPr>
        </p:nvSpPr>
        <p:spPr/>
        <p:txBody>
          <a:bodyPr>
            <a:normAutofit/>
          </a:bodyPr>
          <a:lstStyle/>
          <a:p>
            <a:pPr marL="0" indent="0">
              <a:buNone/>
            </a:pPr>
            <a:r>
              <a:rPr lang="zh-CN" altLang="en-US" dirty="0"/>
              <a:t>这意味着，一方面，要使每一位教师都建立起真心向往并愿意为之奋斗的目标。学校、幼儿园要激励每位教师的职业热情和追求，使教师对个人职业发展有所思考。</a:t>
            </a:r>
          </a:p>
        </p:txBody>
      </p:sp>
    </p:spTree>
    <p:extLst>
      <p:ext uri="{BB962C8B-B14F-4D97-AF65-F5344CB8AC3E}">
        <p14:creationId xmlns:p14="http://schemas.microsoft.com/office/powerpoint/2010/main" val="179636309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9CF88-C97D-370C-A62F-2B97C144577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61D2A40-3DFF-CFB4-16DC-A811FDDB51D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032FF33D-B332-B4A9-7480-C2CE0DF88B2B}"/>
              </a:ext>
            </a:extLst>
          </p:cNvPr>
          <p:cNvSpPr>
            <a:spLocks noGrp="1"/>
          </p:cNvSpPr>
          <p:nvPr>
            <p:ph idx="1"/>
          </p:nvPr>
        </p:nvSpPr>
        <p:spPr/>
        <p:txBody>
          <a:bodyPr>
            <a:normAutofit/>
          </a:bodyPr>
          <a:lstStyle/>
          <a:p>
            <a:pPr marL="0" indent="0">
              <a:buNone/>
            </a:pPr>
            <a:r>
              <a:rPr lang="zh-CN" altLang="en-US" dirty="0"/>
              <a:t>可以引导教师自我设问：你想成为一个什么样的教师，你想让自己班的孩子怎样成长，你希望班级工作在哪些方面有所改进，你想改变哪些不适当的教育方式和思想？从而帮助教师确定努力目标，并振奋精神，不断超越。</a:t>
            </a:r>
          </a:p>
        </p:txBody>
      </p:sp>
    </p:spTree>
    <p:extLst>
      <p:ext uri="{BB962C8B-B14F-4D97-AF65-F5344CB8AC3E}">
        <p14:creationId xmlns:p14="http://schemas.microsoft.com/office/powerpoint/2010/main" val="61057080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BCBEB-2182-B7F3-0F48-C4BA04B755A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771F5EC-DF8B-453B-9E47-3C7B54189DD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A9E47F3-7DC6-10A7-D05B-570CA64EF258}"/>
              </a:ext>
            </a:extLst>
          </p:cNvPr>
          <p:cNvSpPr>
            <a:spLocks noGrp="1"/>
          </p:cNvSpPr>
          <p:nvPr>
            <p:ph idx="1"/>
          </p:nvPr>
        </p:nvSpPr>
        <p:spPr/>
        <p:txBody>
          <a:bodyPr>
            <a:normAutofit/>
          </a:bodyPr>
          <a:lstStyle/>
          <a:p>
            <a:pPr marL="0" indent="0">
              <a:buNone/>
            </a:pPr>
            <a:r>
              <a:rPr lang="zh-CN" altLang="en-US" dirty="0"/>
              <a:t>同时，管理者要为整个教师队伍的发展制订目标规划，以促进组织成员的凝聚力，使之作为全体成员所共同的价值追求，因为组织发展目标与个人目标达到一致而非相互对立。应在全员参与交流研讨的基础之上建立组织的共同愿景和发展目标。</a:t>
            </a:r>
          </a:p>
        </p:txBody>
      </p:sp>
    </p:spTree>
    <p:extLst>
      <p:ext uri="{BB962C8B-B14F-4D97-AF65-F5344CB8AC3E}">
        <p14:creationId xmlns:p14="http://schemas.microsoft.com/office/powerpoint/2010/main" val="14084978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4EB7A-05EF-5F2C-9DD1-22A004B63D1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CCCC944-13F8-4459-163F-BA41848845F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735855EB-49D7-9055-5229-15A66D26832F}"/>
              </a:ext>
            </a:extLst>
          </p:cNvPr>
          <p:cNvSpPr>
            <a:spLocks noGrp="1"/>
          </p:cNvSpPr>
          <p:nvPr>
            <p:ph idx="1"/>
          </p:nvPr>
        </p:nvSpPr>
        <p:spPr/>
        <p:txBody>
          <a:bodyPr>
            <a:normAutofit/>
          </a:bodyPr>
          <a:lstStyle/>
          <a:p>
            <a:pPr marL="0" indent="0">
              <a:buNone/>
            </a:pPr>
            <a:r>
              <a:rPr lang="zh-CN" altLang="en-US" dirty="0"/>
              <a:t>队伍建设是一项长期的工作。管理者要有战略眼光，并结合本园实际及教职工的基本状况，与教职工共同商讨制订队伍发展规划和培训计划，并纳入全园总体发展的目标规划。</a:t>
            </a:r>
          </a:p>
          <a:p>
            <a:pPr marL="0" indent="0">
              <a:buNone/>
            </a:pPr>
            <a:r>
              <a:rPr lang="zh-CN" altLang="en-US" dirty="0"/>
              <a:t>    </a:t>
            </a:r>
          </a:p>
        </p:txBody>
      </p:sp>
    </p:spTree>
    <p:extLst>
      <p:ext uri="{BB962C8B-B14F-4D97-AF65-F5344CB8AC3E}">
        <p14:creationId xmlns:p14="http://schemas.microsoft.com/office/powerpoint/2010/main" val="323445759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D2428-B2C4-5383-7E58-B978C9AD0B8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4165984-AFD0-7DBC-2FF1-B948277132D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D471440F-FB11-1E8D-08DD-08A04DC72D8C}"/>
              </a:ext>
            </a:extLst>
          </p:cNvPr>
          <p:cNvSpPr>
            <a:spLocks noGrp="1"/>
          </p:cNvSpPr>
          <p:nvPr>
            <p:ph idx="1"/>
          </p:nvPr>
        </p:nvSpPr>
        <p:spPr/>
        <p:txBody>
          <a:bodyPr>
            <a:normAutofit/>
          </a:bodyPr>
          <a:lstStyle/>
          <a:p>
            <a:pPr marL="0" indent="0">
              <a:buNone/>
            </a:pPr>
            <a:r>
              <a:rPr lang="zh-CN" altLang="en-US" dirty="0"/>
              <a:t>在管理实践中，要处理好现实工作与长远利益的关系，将队伍发展的长远规划与近期计划以及当前的工作安排相结合，并根据各阶段重点，采取一系列切实的步骤与措施，逐步加以落实。</a:t>
            </a:r>
          </a:p>
        </p:txBody>
      </p:sp>
    </p:spTree>
    <p:extLst>
      <p:ext uri="{BB962C8B-B14F-4D97-AF65-F5344CB8AC3E}">
        <p14:creationId xmlns:p14="http://schemas.microsoft.com/office/powerpoint/2010/main" val="65535420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76809-5C9B-C672-25FF-37505FB21C3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AC6587A-01BE-3220-21C8-82CFD7A51D8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0C10A684-DCE9-18C3-B270-ED31B4F8496C}"/>
              </a:ext>
            </a:extLst>
          </p:cNvPr>
          <p:cNvSpPr>
            <a:spLocks noGrp="1"/>
          </p:cNvSpPr>
          <p:nvPr>
            <p:ph idx="1"/>
          </p:nvPr>
        </p:nvSpPr>
        <p:spPr/>
        <p:txBody>
          <a:bodyPr>
            <a:normAutofit/>
          </a:bodyPr>
          <a:lstStyle/>
          <a:p>
            <a:pPr marL="0" indent="0">
              <a:buNone/>
            </a:pPr>
            <a:r>
              <a:rPr lang="zh-CN" altLang="en-US" dirty="0"/>
              <a:t>管理者要注意统筹安排人力、物力、财力，利用现有条件，从实际出发，有计划地开展培训，促进组织成员即教师的成长与发展。</a:t>
            </a:r>
          </a:p>
        </p:txBody>
      </p:sp>
    </p:spTree>
    <p:extLst>
      <p:ext uri="{BB962C8B-B14F-4D97-AF65-F5344CB8AC3E}">
        <p14:creationId xmlns:p14="http://schemas.microsoft.com/office/powerpoint/2010/main" val="34173786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AD550-605B-34C6-27E7-BDB78B2D7FD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24CFD67-E7AD-E7C6-B4BC-CF97249B22FB}"/>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C4819B6-7EB1-6730-74B8-9642D21296B6}"/>
              </a:ext>
            </a:extLst>
          </p:cNvPr>
          <p:cNvSpPr>
            <a:spLocks noGrp="1"/>
          </p:cNvSpPr>
          <p:nvPr>
            <p:ph idx="1"/>
          </p:nvPr>
        </p:nvSpPr>
        <p:spPr/>
        <p:txBody>
          <a:bodyPr>
            <a:normAutofit/>
          </a:bodyPr>
          <a:lstStyle/>
          <a:p>
            <a:pPr marL="0" indent="0">
              <a:buNone/>
            </a:pPr>
            <a:r>
              <a:rPr lang="zh-CN" altLang="en-US" dirty="0"/>
              <a:t> 幼儿园管理要能针对本园各类人员的不同情况，有计划地分别采取相应措施予以提高，并特别注重青年教师队伍的发展。</a:t>
            </a:r>
          </a:p>
        </p:txBody>
      </p:sp>
    </p:spTree>
    <p:extLst>
      <p:ext uri="{BB962C8B-B14F-4D97-AF65-F5344CB8AC3E}">
        <p14:creationId xmlns:p14="http://schemas.microsoft.com/office/powerpoint/2010/main" val="405473494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76C65-34CA-36C3-227A-90720115F42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B574192-A3D6-4D1D-94B5-7B02C2E0418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61395B0B-4C31-608A-E4DF-C86FC350C96D}"/>
              </a:ext>
            </a:extLst>
          </p:cNvPr>
          <p:cNvSpPr>
            <a:spLocks noGrp="1"/>
          </p:cNvSpPr>
          <p:nvPr>
            <p:ph idx="1"/>
          </p:nvPr>
        </p:nvSpPr>
        <p:spPr/>
        <p:txBody>
          <a:bodyPr>
            <a:normAutofit/>
          </a:bodyPr>
          <a:lstStyle/>
          <a:p>
            <a:pPr marL="0" indent="0">
              <a:buNone/>
            </a:pPr>
            <a:r>
              <a:rPr lang="zh-CN" altLang="en-US" dirty="0"/>
              <a:t>近年来，有大批幼师毕业的青年人，陆续走上保教工作岗位，保教队伍年龄结构日益年轻化。青年教师队伍的成长不仅关系到工作的质量与成效，更关系到幼教事业能否后继有人，兴旺发达，因此必须予以高度重视。</a:t>
            </a:r>
          </a:p>
        </p:txBody>
      </p:sp>
    </p:spTree>
    <p:extLst>
      <p:ext uri="{BB962C8B-B14F-4D97-AF65-F5344CB8AC3E}">
        <p14:creationId xmlns:p14="http://schemas.microsoft.com/office/powerpoint/2010/main" val="296780341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71F1D-DB33-A1C3-387C-8A56E602B3B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E1BC8A8-C09C-9076-C91F-22AC57D9FFF5}"/>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64D93F2D-3339-6233-3142-73DB770A21EB}"/>
              </a:ext>
            </a:extLst>
          </p:cNvPr>
          <p:cNvSpPr>
            <a:spLocks noGrp="1"/>
          </p:cNvSpPr>
          <p:nvPr>
            <p:ph idx="1"/>
          </p:nvPr>
        </p:nvSpPr>
        <p:spPr/>
        <p:txBody>
          <a:bodyPr>
            <a:normAutofit/>
          </a:bodyPr>
          <a:lstStyle/>
          <a:p>
            <a:pPr marL="0" indent="0">
              <a:buNone/>
            </a:pPr>
            <a:r>
              <a:rPr lang="zh-CN" altLang="en-US" dirty="0"/>
              <a:t>刚从幼师毕业的学生虽然经过了系统专业学习，但并不意味着已经具备职业能力，需要在工作岗位上，继续进行适应工作的教育与培训。显然，这是幼儿园管理的一项重要任务。</a:t>
            </a:r>
          </a:p>
        </p:txBody>
      </p:sp>
    </p:spTree>
    <p:extLst>
      <p:ext uri="{BB962C8B-B14F-4D97-AF65-F5344CB8AC3E}">
        <p14:creationId xmlns:p14="http://schemas.microsoft.com/office/powerpoint/2010/main" val="44953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8CC8D-B038-0BFD-8B22-224EEAC0771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CE07FE7-357F-4F51-3C17-9425673C7325}"/>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6BBE254A-B811-4AEB-9DE3-A4839E278BD8}"/>
              </a:ext>
            </a:extLst>
          </p:cNvPr>
          <p:cNvSpPr>
            <a:spLocks noGrp="1"/>
          </p:cNvSpPr>
          <p:nvPr>
            <p:ph idx="1"/>
          </p:nvPr>
        </p:nvSpPr>
        <p:spPr/>
        <p:txBody>
          <a:bodyPr>
            <a:normAutofit/>
          </a:bodyPr>
          <a:lstStyle/>
          <a:p>
            <a:pPr marL="0" indent="0">
              <a:buNone/>
            </a:pPr>
            <a:r>
              <a:rPr lang="zh-CN" altLang="en-US" dirty="0"/>
              <a:t>如开展“假如我是园长”等活动，动员群众为搞好幼儿园工作献计献策，化被动为主动，化消极为积极，相信依靠群众，实施民主管理。当然这并不意味着让群众牵着鼻子走，而是在坚持统一领导、协调行动的同时，发挥教职工群众的积极能动性和创造性，搞好工作。</a:t>
            </a:r>
          </a:p>
        </p:txBody>
      </p:sp>
    </p:spTree>
    <p:extLst>
      <p:ext uri="{BB962C8B-B14F-4D97-AF65-F5344CB8AC3E}">
        <p14:creationId xmlns:p14="http://schemas.microsoft.com/office/powerpoint/2010/main" val="33623213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F66A3-92DD-EDEC-92F7-EC891FEB478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DECE777-1878-5A39-925E-54FD24DC88B0}"/>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E0371ABB-0036-114B-F734-EEC962A62601}"/>
              </a:ext>
            </a:extLst>
          </p:cNvPr>
          <p:cNvSpPr>
            <a:spLocks noGrp="1"/>
          </p:cNvSpPr>
          <p:nvPr>
            <p:ph idx="1"/>
          </p:nvPr>
        </p:nvSpPr>
        <p:spPr/>
        <p:txBody>
          <a:bodyPr>
            <a:normAutofit/>
          </a:bodyPr>
          <a:lstStyle/>
          <a:p>
            <a:pPr marL="0" indent="0">
              <a:buNone/>
            </a:pPr>
            <a:r>
              <a:rPr lang="zh-CN" altLang="en-US" dirty="0"/>
              <a:t>园领导要结合本园实际，确立青年教师队伍建设发展的目标规划。对于刚刚毕业或新参加工作的青年保教人员，要在工作实践中有意识地锻炼能力。</a:t>
            </a:r>
          </a:p>
        </p:txBody>
      </p:sp>
    </p:spTree>
    <p:extLst>
      <p:ext uri="{BB962C8B-B14F-4D97-AF65-F5344CB8AC3E}">
        <p14:creationId xmlns:p14="http://schemas.microsoft.com/office/powerpoint/2010/main" val="29955032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59EBA-9A62-DF3C-F796-2165F443461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4247896-A366-2DBD-C00A-D441842861B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B43C4692-2872-6D94-82E2-1F3E355F4AD5}"/>
              </a:ext>
            </a:extLst>
          </p:cNvPr>
          <p:cNvSpPr>
            <a:spLocks noGrp="1"/>
          </p:cNvSpPr>
          <p:nvPr>
            <p:ph idx="1"/>
          </p:nvPr>
        </p:nvSpPr>
        <p:spPr/>
        <p:txBody>
          <a:bodyPr>
            <a:normAutofit/>
          </a:bodyPr>
          <a:lstStyle/>
          <a:p>
            <a:pPr marL="0" indent="0">
              <a:buNone/>
            </a:pPr>
            <a:r>
              <a:rPr lang="zh-CN" altLang="en-US" dirty="0"/>
              <a:t>除了安排有经验的老教师与之搭班结对，还需通过交任务、压担子，开展业务练兵、岗位练兵等，使他们较快获得实践经验，尽快胜任工作。一些幼儿园在青年教师的培养方面进行了卓有成效的探索，取得了经验。</a:t>
            </a:r>
          </a:p>
        </p:txBody>
      </p:sp>
    </p:spTree>
    <p:extLst>
      <p:ext uri="{BB962C8B-B14F-4D97-AF65-F5344CB8AC3E}">
        <p14:creationId xmlns:p14="http://schemas.microsoft.com/office/powerpoint/2010/main" val="29102029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1F0F4-2ADC-C4DC-52B9-AFD13F0D9BB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5BD8CD5-8BFA-485C-BD3B-629EE1893A40}"/>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F0A1B97-6F2F-3A1D-3266-A3F52D1C8BEE}"/>
              </a:ext>
            </a:extLst>
          </p:cNvPr>
          <p:cNvSpPr>
            <a:spLocks noGrp="1"/>
          </p:cNvSpPr>
          <p:nvPr>
            <p:ph idx="1"/>
          </p:nvPr>
        </p:nvSpPr>
        <p:spPr/>
        <p:txBody>
          <a:bodyPr>
            <a:normAutofit/>
          </a:bodyPr>
          <a:lstStyle/>
          <a:p>
            <a:pPr marL="0" indent="0">
              <a:buNone/>
            </a:pPr>
            <a:r>
              <a:rPr lang="zh-CN" altLang="en-US" dirty="0"/>
              <a:t>如，制订出幼儿园青年教师队伍培养的规划目标，“一年入正轨，二年有提高，三年出骨干”，并结合幼儿园各阶段的工作，加以落实。</a:t>
            </a:r>
          </a:p>
        </p:txBody>
      </p:sp>
    </p:spTree>
    <p:extLst>
      <p:ext uri="{BB962C8B-B14F-4D97-AF65-F5344CB8AC3E}">
        <p14:creationId xmlns:p14="http://schemas.microsoft.com/office/powerpoint/2010/main" val="120140906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ED6C1-3A26-E219-A360-F8B497DF50B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C408EAB-FFA0-2E3B-F82E-C714B295A05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529A2F3D-F4F2-7B26-1BD1-30CEDA620DC0}"/>
              </a:ext>
            </a:extLst>
          </p:cNvPr>
          <p:cNvSpPr>
            <a:spLocks noGrp="1"/>
          </p:cNvSpPr>
          <p:nvPr>
            <p:ph idx="1"/>
          </p:nvPr>
        </p:nvSpPr>
        <p:spPr/>
        <p:txBody>
          <a:bodyPr>
            <a:normAutofit/>
          </a:bodyPr>
          <a:lstStyle/>
          <a:p>
            <a:pPr marL="0" indent="0">
              <a:buNone/>
            </a:pPr>
            <a:r>
              <a:rPr lang="zh-CN" altLang="en-US" dirty="0"/>
              <a:t>幼儿园可以制订出新教师入岗培训计划表（如表</a:t>
            </a:r>
            <a:r>
              <a:rPr lang="en-US" altLang="zh-CN" dirty="0"/>
              <a:t>7-2</a:t>
            </a:r>
            <a:r>
              <a:rPr lang="zh-CN" altLang="en-US" dirty="0"/>
              <a:t>）和程序，对新教师进行入岗培训，使他们较快熟悉工作环境，学习和掌握工作方法与步骤，缩短适应期，尽快进入角色，独立承担起工作任务。</a:t>
            </a:r>
          </a:p>
        </p:txBody>
      </p:sp>
    </p:spTree>
    <p:extLst>
      <p:ext uri="{BB962C8B-B14F-4D97-AF65-F5344CB8AC3E}">
        <p14:creationId xmlns:p14="http://schemas.microsoft.com/office/powerpoint/2010/main" val="726907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07A10-EA55-A74B-1E0E-015F58A4595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F38D9B5-CB1E-BDEB-E6DA-A9680D954F8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905C276-9BA6-D2DD-95A5-AB2C20BD0741}"/>
              </a:ext>
            </a:extLst>
          </p:cNvPr>
          <p:cNvSpPr>
            <a:spLocks noGrp="1"/>
          </p:cNvSpPr>
          <p:nvPr>
            <p:ph idx="1"/>
          </p:nvPr>
        </p:nvSpPr>
        <p:spPr/>
        <p:txBody>
          <a:bodyPr>
            <a:normAutofit/>
          </a:bodyPr>
          <a:lstStyle/>
          <a:p>
            <a:pPr marL="0" indent="0">
              <a:buNone/>
            </a:pPr>
            <a:r>
              <a:rPr lang="zh-CN" altLang="en-US" dirty="0"/>
              <a:t>表</a:t>
            </a:r>
            <a:r>
              <a:rPr lang="en-US" altLang="zh-CN" dirty="0"/>
              <a:t>7-2  </a:t>
            </a:r>
            <a:r>
              <a:rPr lang="zh-CN" altLang="en-US" dirty="0"/>
              <a:t>新教师入岗培训计划表</a:t>
            </a:r>
            <a:endParaRPr lang="en-US" altLang="zh-CN" dirty="0"/>
          </a:p>
          <a:p>
            <a:pPr marL="0" indent="0">
              <a:buNone/>
            </a:pPr>
            <a:r>
              <a:rPr lang="en-US" altLang="zh-CN" dirty="0"/>
              <a:t>2</a:t>
            </a:r>
            <a:r>
              <a:rPr lang="zh-CN" altLang="en-US" dirty="0"/>
              <a:t>．将教师作为培训和学习主体，优化组织资源营造研讨氛围</a:t>
            </a:r>
          </a:p>
        </p:txBody>
      </p:sp>
    </p:spTree>
    <p:extLst>
      <p:ext uri="{BB962C8B-B14F-4D97-AF65-F5344CB8AC3E}">
        <p14:creationId xmlns:p14="http://schemas.microsoft.com/office/powerpoint/2010/main" val="7791473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AEFF7-105C-45AC-DAE9-BD5BBC4B45A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19FEFE6-4AA2-6963-62DC-6A418BD6F71B}"/>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CCC3C60-CE2E-80C8-CF36-2774AB84E4BA}"/>
              </a:ext>
            </a:extLst>
          </p:cNvPr>
          <p:cNvSpPr>
            <a:spLocks noGrp="1"/>
          </p:cNvSpPr>
          <p:nvPr>
            <p:ph idx="1"/>
          </p:nvPr>
        </p:nvSpPr>
        <p:spPr/>
        <p:txBody>
          <a:bodyPr>
            <a:normAutofit/>
          </a:bodyPr>
          <a:lstStyle/>
          <a:p>
            <a:pPr marL="0" indent="0">
              <a:buNone/>
            </a:pPr>
            <a:r>
              <a:rPr lang="zh-CN" altLang="en-US" dirty="0"/>
              <a:t>学习型组织的建设有待于转变幼儿园以往的行政管理制度和管理者与教师的相互关系，使管理者、监督控制者向支持者、协助者、服务者以及共同学习者转换，主动放权，弱化权威角色，将教师从被动的地位中解放出来，成为培训和学习主体。</a:t>
            </a:r>
          </a:p>
        </p:txBody>
      </p:sp>
    </p:spTree>
    <p:extLst>
      <p:ext uri="{BB962C8B-B14F-4D97-AF65-F5344CB8AC3E}">
        <p14:creationId xmlns:p14="http://schemas.microsoft.com/office/powerpoint/2010/main" val="227946824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DB132-31E3-5EC8-0008-18E3FE63020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FA2D11C-24B1-A761-0B88-39B666B7C6C3}"/>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64E0A64B-485D-46C5-86FB-A9ABCFF8CC89}"/>
              </a:ext>
            </a:extLst>
          </p:cNvPr>
          <p:cNvSpPr>
            <a:spLocks noGrp="1"/>
          </p:cNvSpPr>
          <p:nvPr>
            <p:ph idx="1"/>
          </p:nvPr>
        </p:nvSpPr>
        <p:spPr/>
        <p:txBody>
          <a:bodyPr>
            <a:normAutofit/>
          </a:bodyPr>
          <a:lstStyle/>
          <a:p>
            <a:pPr marL="0" indent="0">
              <a:buNone/>
            </a:pPr>
            <a:r>
              <a:rPr lang="zh-CN" altLang="en-US" dirty="0"/>
              <a:t>要改变以往自上而下的管理方式和教研活动方式，增强教师的主体意识和能力，让教师认识到自己是专业的主人，拥有专业自主权，可以不受约束的对教育现象发表意见，独立做出判断。</a:t>
            </a:r>
          </a:p>
        </p:txBody>
      </p:sp>
    </p:spTree>
    <p:extLst>
      <p:ext uri="{BB962C8B-B14F-4D97-AF65-F5344CB8AC3E}">
        <p14:creationId xmlns:p14="http://schemas.microsoft.com/office/powerpoint/2010/main" val="220396121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03753-EC2D-304E-43A5-84F1A44CD20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9186A0B-57B9-2546-B694-2490958D7C1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E126EF83-52AD-35E4-D4E6-34652194AAF9}"/>
              </a:ext>
            </a:extLst>
          </p:cNvPr>
          <p:cNvSpPr>
            <a:spLocks noGrp="1"/>
          </p:cNvSpPr>
          <p:nvPr>
            <p:ph idx="1"/>
          </p:nvPr>
        </p:nvSpPr>
        <p:spPr/>
        <p:txBody>
          <a:bodyPr>
            <a:normAutofit/>
          </a:bodyPr>
          <a:lstStyle/>
          <a:p>
            <a:pPr marL="0" indent="0">
              <a:buNone/>
            </a:pPr>
            <a:r>
              <a:rPr lang="zh-CN" altLang="en-US" dirty="0"/>
              <a:t>要营造一种“研讨”的氛围或环境，大家彼此尊重信任，有真诚的人际关系，允许教师自由表达，在问题的讨论中逐渐增强教师的主体意识。帮助教师学习对自己的教学实践加以审视、批判、分析，发现自己教学实践中的各种问题，形成问题意识，引导教师逐渐向反思型教师转变。</a:t>
            </a:r>
          </a:p>
        </p:txBody>
      </p:sp>
    </p:spTree>
    <p:extLst>
      <p:ext uri="{BB962C8B-B14F-4D97-AF65-F5344CB8AC3E}">
        <p14:creationId xmlns:p14="http://schemas.microsoft.com/office/powerpoint/2010/main" val="94164476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452FC-672D-AA95-0DB0-7E5C78F09F7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CF27D20-E373-2B3F-0F17-3A7BC9311F40}"/>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8F87CEF-9E0B-B063-84C9-64120C34C717}"/>
              </a:ext>
            </a:extLst>
          </p:cNvPr>
          <p:cNvSpPr>
            <a:spLocks noGrp="1"/>
          </p:cNvSpPr>
          <p:nvPr>
            <p:ph idx="1"/>
          </p:nvPr>
        </p:nvSpPr>
        <p:spPr/>
        <p:txBody>
          <a:bodyPr>
            <a:normAutofit/>
          </a:bodyPr>
          <a:lstStyle/>
          <a:p>
            <a:pPr marL="0" indent="0">
              <a:buNone/>
            </a:pPr>
            <a:r>
              <a:rPr lang="zh-CN" altLang="en-US" dirty="0"/>
              <a:t>教师的专业活动不仅要看重教师的个人表现</a:t>
            </a:r>
            <a:r>
              <a:rPr lang="en-US" altLang="zh-CN" dirty="0"/>
              <a:t>,</a:t>
            </a:r>
            <a:r>
              <a:rPr lang="zh-CN" altLang="en-US" dirty="0"/>
              <a:t>更应强调教师团体的互动和相互促进。通过教师之间以及学校成员之间的相互对话进行团队学习</a:t>
            </a:r>
            <a:r>
              <a:rPr lang="en-US" altLang="zh-CN" dirty="0"/>
              <a:t>,</a:t>
            </a:r>
            <a:r>
              <a:rPr lang="zh-CN" altLang="en-US" dirty="0"/>
              <a:t>使个人的想法在团体中相互碰撞</a:t>
            </a:r>
            <a:r>
              <a:rPr lang="en-US" altLang="zh-CN" dirty="0"/>
              <a:t>,</a:t>
            </a:r>
            <a:r>
              <a:rPr lang="zh-CN" altLang="en-US" dirty="0"/>
              <a:t>彼此影响</a:t>
            </a:r>
            <a:r>
              <a:rPr lang="en-US" altLang="zh-CN" dirty="0"/>
              <a:t>,</a:t>
            </a:r>
            <a:r>
              <a:rPr lang="zh-CN" altLang="en-US" dirty="0"/>
              <a:t>产生新的见解。瑞吉欧的创办者马拉古兹认为</a:t>
            </a:r>
            <a:r>
              <a:rPr lang="en-US" altLang="zh-CN" dirty="0"/>
              <a:t>,“</a:t>
            </a:r>
            <a:r>
              <a:rPr lang="zh-CN" altLang="en-US" dirty="0"/>
              <a:t>教师必须放弃孤立的、沉默的工作模式”</a:t>
            </a:r>
            <a:r>
              <a:rPr lang="en-US" altLang="zh-CN" dirty="0"/>
              <a:t>,</a:t>
            </a:r>
            <a:r>
              <a:rPr lang="zh-CN" altLang="en-US" dirty="0"/>
              <a:t>提倡教师的团队学习。</a:t>
            </a:r>
          </a:p>
        </p:txBody>
      </p:sp>
    </p:spTree>
    <p:extLst>
      <p:ext uri="{BB962C8B-B14F-4D97-AF65-F5344CB8AC3E}">
        <p14:creationId xmlns:p14="http://schemas.microsoft.com/office/powerpoint/2010/main" val="21110647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8F70F-E46F-ED0E-228A-12242E9CF3E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A0FF342-47D7-B7ED-4E16-44E78D11C3F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05469660-D1E7-1429-9575-67646F431FF7}"/>
              </a:ext>
            </a:extLst>
          </p:cNvPr>
          <p:cNvSpPr>
            <a:spLocks noGrp="1"/>
          </p:cNvSpPr>
          <p:nvPr>
            <p:ph idx="1"/>
          </p:nvPr>
        </p:nvSpPr>
        <p:spPr/>
        <p:txBody>
          <a:bodyPr>
            <a:normAutofit/>
          </a:bodyPr>
          <a:lstStyle/>
          <a:p>
            <a:pPr marL="0" indent="0">
              <a:buNone/>
            </a:pPr>
            <a:r>
              <a:rPr lang="zh-CN" altLang="en-US" dirty="0"/>
              <a:t>瑞吉欧的教师极为重视同事之间的交流</a:t>
            </a:r>
            <a:r>
              <a:rPr lang="en-US" altLang="zh-CN" dirty="0"/>
              <a:t>,</a:t>
            </a:r>
            <a:r>
              <a:rPr lang="zh-CN" altLang="en-US" dirty="0"/>
              <a:t>每周平均有</a:t>
            </a:r>
            <a:r>
              <a:rPr lang="en-US" altLang="zh-CN" dirty="0"/>
              <a:t>6</a:t>
            </a:r>
            <a:r>
              <a:rPr lang="zh-CN" altLang="en-US" dirty="0"/>
              <a:t>小时用于教师之间的分享、交流和讨论</a:t>
            </a:r>
            <a:r>
              <a:rPr lang="en-US" altLang="zh-CN" dirty="0"/>
              <a:t>,</a:t>
            </a:r>
            <a:r>
              <a:rPr lang="zh-CN" altLang="en-US" dirty="0"/>
              <a:t>探讨教学实践中的问题</a:t>
            </a:r>
            <a:r>
              <a:rPr lang="en-US" altLang="zh-CN" dirty="0"/>
              <a:t>,</a:t>
            </a:r>
            <a:r>
              <a:rPr lang="zh-CN" altLang="en-US" dirty="0"/>
              <a:t>了解儿童的兴趣表现</a:t>
            </a:r>
            <a:r>
              <a:rPr lang="en-US" altLang="zh-CN" dirty="0"/>
              <a:t>,</a:t>
            </a:r>
            <a:r>
              <a:rPr lang="zh-CN" altLang="en-US" dirty="0"/>
              <a:t>观看个人文档记录</a:t>
            </a:r>
            <a:r>
              <a:rPr lang="en-US" altLang="zh-CN" dirty="0"/>
              <a:t>,</a:t>
            </a:r>
            <a:r>
              <a:rPr lang="zh-CN" altLang="en-US" dirty="0"/>
              <a:t>争论各种教育问题。</a:t>
            </a:r>
          </a:p>
        </p:txBody>
      </p:sp>
    </p:spTree>
    <p:extLst>
      <p:ext uri="{BB962C8B-B14F-4D97-AF65-F5344CB8AC3E}">
        <p14:creationId xmlns:p14="http://schemas.microsoft.com/office/powerpoint/2010/main" val="26389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6FC98-A081-A8ED-53C2-C3F6FA36346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672CECD-1090-FCD8-A323-64B135D39551}"/>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B720924D-251D-8DE9-5641-D88FD7858CDD}"/>
              </a:ext>
            </a:extLst>
          </p:cNvPr>
          <p:cNvSpPr>
            <a:spLocks noGrp="1"/>
          </p:cNvSpPr>
          <p:nvPr>
            <p:ph idx="1"/>
          </p:nvPr>
        </p:nvSpPr>
        <p:spPr/>
        <p:txBody>
          <a:bodyPr>
            <a:normAutofit/>
          </a:bodyPr>
          <a:lstStyle/>
          <a:p>
            <a:pPr marL="0" indent="0">
              <a:buNone/>
            </a:pPr>
            <a:r>
              <a:rPr lang="zh-CN" altLang="en-US" dirty="0"/>
              <a:t>（二）组织发展与教职工个人发展的一致性</a:t>
            </a:r>
          </a:p>
          <a:p>
            <a:pPr marL="0" indent="0">
              <a:buNone/>
            </a:pPr>
            <a:r>
              <a:rPr lang="zh-CN" altLang="en-US" dirty="0"/>
              <a:t>组织目标可以从两个层次上讨论：一是组织的正式目标，二是组织成员的个人目标。</a:t>
            </a:r>
          </a:p>
        </p:txBody>
      </p:sp>
    </p:spTree>
    <p:extLst>
      <p:ext uri="{BB962C8B-B14F-4D97-AF65-F5344CB8AC3E}">
        <p14:creationId xmlns:p14="http://schemas.microsoft.com/office/powerpoint/2010/main" val="41576249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377C-D788-D84F-2F98-8CCB6134EE9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45A0948-2E3D-7F57-1321-2440E6694A6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DD14F010-0C5A-7691-7198-A2FC2A740823}"/>
              </a:ext>
            </a:extLst>
          </p:cNvPr>
          <p:cNvSpPr>
            <a:spLocks noGrp="1"/>
          </p:cNvSpPr>
          <p:nvPr>
            <p:ph idx="1"/>
          </p:nvPr>
        </p:nvSpPr>
        <p:spPr/>
        <p:txBody>
          <a:bodyPr>
            <a:normAutofit/>
          </a:bodyPr>
          <a:lstStyle/>
          <a:p>
            <a:pPr marL="0" indent="0">
              <a:buNone/>
            </a:pPr>
            <a:r>
              <a:rPr lang="zh-CN" altLang="en-US" dirty="0"/>
              <a:t>从一定意义上讲</a:t>
            </a:r>
            <a:r>
              <a:rPr lang="en-US" altLang="zh-CN" dirty="0"/>
              <a:t>,</a:t>
            </a:r>
            <a:r>
              <a:rPr lang="zh-CN" altLang="en-US" dirty="0"/>
              <a:t>瑞吉欧的成功可以归结为教师有较高的专业水平</a:t>
            </a:r>
            <a:r>
              <a:rPr lang="en-US" altLang="zh-CN" dirty="0"/>
              <a:t>,</a:t>
            </a:r>
            <a:r>
              <a:rPr lang="zh-CN" altLang="en-US" dirty="0"/>
              <a:t>而比较高的专业化水平又可以归结为团队学习的结果。团队学习能够激发集体的洞察能力</a:t>
            </a:r>
            <a:r>
              <a:rPr lang="en-US" altLang="zh-CN" dirty="0"/>
              <a:t>,</a:t>
            </a:r>
            <a:r>
              <a:rPr lang="zh-CN" altLang="en-US" dirty="0"/>
              <a:t>培养合作精神</a:t>
            </a:r>
            <a:r>
              <a:rPr lang="en-US" altLang="zh-CN" dirty="0"/>
              <a:t>,</a:t>
            </a:r>
            <a:r>
              <a:rPr lang="zh-CN" altLang="en-US" dirty="0"/>
              <a:t>相互探讨问题</a:t>
            </a:r>
            <a:r>
              <a:rPr lang="en-US" altLang="zh-CN" dirty="0"/>
              <a:t>,</a:t>
            </a:r>
            <a:r>
              <a:rPr lang="zh-CN" altLang="en-US" dirty="0"/>
              <a:t>产生更大的学习效果。</a:t>
            </a:r>
          </a:p>
        </p:txBody>
      </p:sp>
    </p:spTree>
    <p:extLst>
      <p:ext uri="{BB962C8B-B14F-4D97-AF65-F5344CB8AC3E}">
        <p14:creationId xmlns:p14="http://schemas.microsoft.com/office/powerpoint/2010/main" val="32791440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669DF-5BE5-7C67-0F74-EC6335E754F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39055AD-55D4-9C26-0B5E-2DC274621664}"/>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CDFE2EB-A554-2F88-E6DC-7533EA8F59D8}"/>
              </a:ext>
            </a:extLst>
          </p:cNvPr>
          <p:cNvSpPr>
            <a:spLocks noGrp="1"/>
          </p:cNvSpPr>
          <p:nvPr>
            <p:ph idx="1"/>
          </p:nvPr>
        </p:nvSpPr>
        <p:spPr/>
        <p:txBody>
          <a:bodyPr>
            <a:normAutofit/>
          </a:bodyPr>
          <a:lstStyle/>
          <a:p>
            <a:pPr marL="0" indent="0">
              <a:buNone/>
            </a:pPr>
            <a:r>
              <a:rPr lang="zh-CN" altLang="en-US" dirty="0"/>
              <a:t>幼儿园应当积极营造“学习型组织”的氛围</a:t>
            </a:r>
            <a:r>
              <a:rPr lang="en-US" altLang="zh-CN" dirty="0"/>
              <a:t>,</a:t>
            </a:r>
            <a:r>
              <a:rPr lang="zh-CN" altLang="en-US" dirty="0"/>
              <a:t>使每位教师都有扩展其能力的空间</a:t>
            </a:r>
            <a:r>
              <a:rPr lang="en-US" altLang="zh-CN" dirty="0"/>
              <a:t>,</a:t>
            </a:r>
            <a:r>
              <a:rPr lang="zh-CN" altLang="en-US" dirty="0"/>
              <a:t>都有锐意思考的心态</a:t>
            </a:r>
            <a:r>
              <a:rPr lang="en-US" altLang="zh-CN" dirty="0"/>
              <a:t>,</a:t>
            </a:r>
            <a:r>
              <a:rPr lang="zh-CN" altLang="en-US" dirty="0"/>
              <a:t>有探究未知事物的强烈动机。作为组织中平等的一员，每位教师都可以把深藏于心的看法充分表达出来，可以把支持自己意见的观点事例和条件摆在众人面前，以便引起研究探讨，逐渐产生互动思维和学习研究的风气。</a:t>
            </a:r>
          </a:p>
        </p:txBody>
      </p:sp>
    </p:spTree>
    <p:extLst>
      <p:ext uri="{BB962C8B-B14F-4D97-AF65-F5344CB8AC3E}">
        <p14:creationId xmlns:p14="http://schemas.microsoft.com/office/powerpoint/2010/main" val="325513776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1BA41-E281-463A-9816-654BD8603DD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F15EAF1-3F2C-F0BA-BFD5-4B200F8323CE}"/>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5F38D7F6-7ABE-209F-FCD9-C89A63FA9FC8}"/>
              </a:ext>
            </a:extLst>
          </p:cNvPr>
          <p:cNvSpPr>
            <a:spLocks noGrp="1"/>
          </p:cNvSpPr>
          <p:nvPr>
            <p:ph idx="1"/>
          </p:nvPr>
        </p:nvSpPr>
        <p:spPr/>
        <p:txBody>
          <a:bodyPr>
            <a:normAutofit/>
          </a:bodyPr>
          <a:lstStyle/>
          <a:p>
            <a:pPr marL="0" indent="0">
              <a:buNone/>
            </a:pPr>
            <a:r>
              <a:rPr lang="zh-CN" altLang="en-US" dirty="0"/>
              <a:t>讨论中每个人要为自己的意见辩论，同时也在不断思考和质疑他人的意见，这就是所谓“头脑风暴法”。大家充分讨论，相互争论，找出事实真相和问题的症结，丰富彼此的思想，不断提高自己和整个组织对问题的认识，知识也因此不断得到更新和扩展。</a:t>
            </a:r>
          </a:p>
        </p:txBody>
      </p:sp>
    </p:spTree>
    <p:extLst>
      <p:ext uri="{BB962C8B-B14F-4D97-AF65-F5344CB8AC3E}">
        <p14:creationId xmlns:p14="http://schemas.microsoft.com/office/powerpoint/2010/main" val="30814487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50CA1-4E6E-12E8-49F1-4EFB5EB4504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F96513A-5F32-ECFA-6914-5F73ECDAE3E5}"/>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3CE6372-387D-2688-58AD-314053558842}"/>
              </a:ext>
            </a:extLst>
          </p:cNvPr>
          <p:cNvSpPr>
            <a:spLocks noGrp="1"/>
          </p:cNvSpPr>
          <p:nvPr>
            <p:ph idx="1"/>
          </p:nvPr>
        </p:nvSpPr>
        <p:spPr/>
        <p:txBody>
          <a:bodyPr>
            <a:normAutofit/>
          </a:bodyPr>
          <a:lstStyle/>
          <a:p>
            <a:pPr marL="0" indent="0">
              <a:buNone/>
            </a:pPr>
            <a:r>
              <a:rPr lang="zh-CN" altLang="en-US" dirty="0"/>
              <a:t>有效的讨论可以使每个教师都能获得个人单独学习所得不到的东西；作为整体，组织也逐渐形成了共同的认识和思维。</a:t>
            </a:r>
          </a:p>
        </p:txBody>
      </p:sp>
    </p:spTree>
    <p:extLst>
      <p:ext uri="{BB962C8B-B14F-4D97-AF65-F5344CB8AC3E}">
        <p14:creationId xmlns:p14="http://schemas.microsoft.com/office/powerpoint/2010/main" val="319035957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C3DE2-1961-9371-E896-74E87894FC5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37A8969-135F-45C4-5883-85631FF0646D}"/>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6BC7952-0429-C749-576F-7E929579E7CD}"/>
              </a:ext>
            </a:extLst>
          </p:cNvPr>
          <p:cNvSpPr>
            <a:spLocks noGrp="1"/>
          </p:cNvSpPr>
          <p:nvPr>
            <p:ph idx="1"/>
          </p:nvPr>
        </p:nvSpPr>
        <p:spPr/>
        <p:txBody>
          <a:bodyPr>
            <a:normAutofit/>
          </a:bodyPr>
          <a:lstStyle/>
          <a:p>
            <a:pPr marL="0" indent="0">
              <a:buNone/>
            </a:pPr>
            <a:r>
              <a:rPr lang="zh-CN" altLang="en-US" dirty="0"/>
              <a:t>学习型组织强调协作学习，教师作为教育资源，在开发个人智力的同时，有益于群体智慧的开发，使组织成员善于集体分析并能解决问题，能够理解组织的共同目标，追求和形成整体思维。学习型组织注重全员学习、终身学习，组织中的成员要养成终身学习的习惯，在工作情景中不断学习，形成良好的学习和研究氛围。</a:t>
            </a:r>
          </a:p>
        </p:txBody>
      </p:sp>
    </p:spTree>
    <p:extLst>
      <p:ext uri="{BB962C8B-B14F-4D97-AF65-F5344CB8AC3E}">
        <p14:creationId xmlns:p14="http://schemas.microsoft.com/office/powerpoint/2010/main" val="367439522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A2FF1-E650-1B48-197B-A5499992E26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C5C6468-ECAB-601E-92E2-14B9FD8305C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B96C3620-B48A-11B8-D4A4-6E96B29C7349}"/>
              </a:ext>
            </a:extLst>
          </p:cNvPr>
          <p:cNvSpPr>
            <a:spLocks noGrp="1"/>
          </p:cNvSpPr>
          <p:nvPr>
            <p:ph idx="1"/>
          </p:nvPr>
        </p:nvSpPr>
        <p:spPr/>
        <p:txBody>
          <a:bodyPr>
            <a:normAutofit/>
          </a:bodyPr>
          <a:lstStyle/>
          <a:p>
            <a:pPr marL="0" indent="0">
              <a:buNone/>
            </a:pPr>
            <a:r>
              <a:rPr lang="zh-CN" altLang="en-US" dirty="0"/>
              <a:t>资料</a:t>
            </a:r>
            <a:r>
              <a:rPr lang="en-US" altLang="zh-CN" dirty="0"/>
              <a:t>7-2 </a:t>
            </a:r>
          </a:p>
          <a:p>
            <a:pPr marL="0" indent="0">
              <a:buNone/>
            </a:pPr>
            <a:r>
              <a:rPr lang="zh-CN" altLang="en-US" dirty="0"/>
              <a:t>瑞吉欧的创办者马拉古兹认为</a:t>
            </a:r>
            <a:r>
              <a:rPr lang="en-US" altLang="zh-CN" dirty="0"/>
              <a:t>,“</a:t>
            </a:r>
            <a:r>
              <a:rPr lang="zh-CN" altLang="en-US" dirty="0"/>
              <a:t>教师必须放弃孤立的、沉默的工作模式”</a:t>
            </a:r>
            <a:r>
              <a:rPr lang="en-US" altLang="zh-CN" dirty="0"/>
              <a:t>,</a:t>
            </a:r>
            <a:r>
              <a:rPr lang="zh-CN" altLang="en-US" dirty="0"/>
              <a:t>提倡教师的团队学习。瑞吉欧的教师极为重视同事之间的交流</a:t>
            </a:r>
            <a:r>
              <a:rPr lang="en-US" altLang="zh-CN" dirty="0"/>
              <a:t>,</a:t>
            </a:r>
            <a:r>
              <a:rPr lang="zh-CN" altLang="en-US" dirty="0"/>
              <a:t>每周平均有</a:t>
            </a:r>
            <a:r>
              <a:rPr lang="en-US" altLang="zh-CN" dirty="0"/>
              <a:t>6</a:t>
            </a:r>
            <a:r>
              <a:rPr lang="zh-CN" altLang="en-US" dirty="0"/>
              <a:t>小时用于教师之间的分享、交流和讨论</a:t>
            </a:r>
            <a:r>
              <a:rPr lang="en-US" altLang="zh-CN" dirty="0"/>
              <a:t>,</a:t>
            </a:r>
            <a:r>
              <a:rPr lang="zh-CN" altLang="en-US" dirty="0"/>
              <a:t>探讨教学实践中问题的解决</a:t>
            </a:r>
            <a:r>
              <a:rPr lang="en-US" altLang="zh-CN" dirty="0"/>
              <a:t>,</a:t>
            </a:r>
            <a:r>
              <a:rPr lang="zh-CN" altLang="en-US" dirty="0"/>
              <a:t>了解儿童的兴趣表现</a:t>
            </a:r>
            <a:r>
              <a:rPr lang="en-US" altLang="zh-CN" dirty="0"/>
              <a:t>,</a:t>
            </a:r>
            <a:r>
              <a:rPr lang="zh-CN" altLang="en-US" dirty="0"/>
              <a:t>观看个人文档记录</a:t>
            </a:r>
            <a:r>
              <a:rPr lang="en-US" altLang="zh-CN" dirty="0"/>
              <a:t>,</a:t>
            </a:r>
            <a:r>
              <a:rPr lang="zh-CN" altLang="en-US" dirty="0"/>
              <a:t>争论各种教育问题。</a:t>
            </a:r>
          </a:p>
        </p:txBody>
      </p:sp>
    </p:spTree>
    <p:extLst>
      <p:ext uri="{BB962C8B-B14F-4D97-AF65-F5344CB8AC3E}">
        <p14:creationId xmlns:p14="http://schemas.microsoft.com/office/powerpoint/2010/main" val="108465764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4A58C-6311-03C2-8222-1B3EA94262F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42FE85B-D1C9-9608-BCFA-8C926E4A646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5710B647-501C-D45D-EAFD-CC21FACCC2A5}"/>
              </a:ext>
            </a:extLst>
          </p:cNvPr>
          <p:cNvSpPr>
            <a:spLocks noGrp="1"/>
          </p:cNvSpPr>
          <p:nvPr>
            <p:ph idx="1"/>
          </p:nvPr>
        </p:nvSpPr>
        <p:spPr/>
        <p:txBody>
          <a:bodyPr>
            <a:normAutofit/>
          </a:bodyPr>
          <a:lstStyle/>
          <a:p>
            <a:pPr marL="0" indent="0">
              <a:buNone/>
            </a:pPr>
            <a:r>
              <a:rPr lang="zh-CN" altLang="en-US" dirty="0"/>
              <a:t>从一定意义上讲</a:t>
            </a:r>
            <a:r>
              <a:rPr lang="en-US" altLang="zh-CN" dirty="0"/>
              <a:t>, </a:t>
            </a:r>
            <a:r>
              <a:rPr lang="zh-CN" altLang="en-US" dirty="0"/>
              <a:t>瑞吉欧的成功可以归结为教师的高水准的专业水平</a:t>
            </a:r>
            <a:r>
              <a:rPr lang="en-US" altLang="zh-CN" dirty="0"/>
              <a:t>,</a:t>
            </a:r>
            <a:r>
              <a:rPr lang="zh-CN" altLang="en-US" dirty="0"/>
              <a:t>其专业化水平又可以归结为团队学习的结果。团队学习能够激发集体的洞察能力</a:t>
            </a:r>
            <a:r>
              <a:rPr lang="en-US" altLang="zh-CN" dirty="0"/>
              <a:t>,</a:t>
            </a:r>
            <a:r>
              <a:rPr lang="zh-CN" altLang="en-US" dirty="0"/>
              <a:t>培养合作精神</a:t>
            </a:r>
            <a:r>
              <a:rPr lang="en-US" altLang="zh-CN" dirty="0"/>
              <a:t>,</a:t>
            </a:r>
            <a:r>
              <a:rPr lang="zh-CN" altLang="en-US" dirty="0"/>
              <a:t>相互探讨问题</a:t>
            </a:r>
            <a:r>
              <a:rPr lang="en-US" altLang="zh-CN" dirty="0"/>
              <a:t>,</a:t>
            </a:r>
            <a:r>
              <a:rPr lang="zh-CN" altLang="en-US" dirty="0"/>
              <a:t>产生更大的学习效果。</a:t>
            </a:r>
          </a:p>
        </p:txBody>
      </p:sp>
    </p:spTree>
    <p:extLst>
      <p:ext uri="{BB962C8B-B14F-4D97-AF65-F5344CB8AC3E}">
        <p14:creationId xmlns:p14="http://schemas.microsoft.com/office/powerpoint/2010/main" val="262236001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92421-1DA0-15A3-8C4F-AD1CE044AA1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D3E3288-8BB7-1D79-61EC-2A842CC145B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7582478F-9F1A-EC1F-1195-C2952AA83E47}"/>
              </a:ext>
            </a:extLst>
          </p:cNvPr>
          <p:cNvSpPr>
            <a:spLocks noGrp="1"/>
          </p:cNvSpPr>
          <p:nvPr>
            <p:ph idx="1"/>
          </p:nvPr>
        </p:nvSpPr>
        <p:spPr/>
        <p:txBody>
          <a:bodyPr>
            <a:normAutofit/>
          </a:bodyPr>
          <a:lstStyle/>
          <a:p>
            <a:pPr marL="0" indent="0">
              <a:buNone/>
            </a:pPr>
            <a:r>
              <a:rPr lang="zh-CN" altLang="en-US" dirty="0"/>
              <a:t>团队学习主要是透过教师</a:t>
            </a:r>
            <a:r>
              <a:rPr lang="en-US" altLang="zh-CN" dirty="0"/>
              <a:t>--</a:t>
            </a:r>
            <a:r>
              <a:rPr lang="zh-CN" altLang="en-US" dirty="0"/>
              <a:t>学校成员之间的相互对话</a:t>
            </a:r>
            <a:r>
              <a:rPr lang="en-US" altLang="zh-CN" dirty="0"/>
              <a:t>,</a:t>
            </a:r>
            <a:r>
              <a:rPr lang="zh-CN" altLang="en-US" dirty="0"/>
              <a:t>使个人的想法在团体中相互碰撞</a:t>
            </a:r>
            <a:r>
              <a:rPr lang="en-US" altLang="zh-CN" dirty="0"/>
              <a:t>,</a:t>
            </a:r>
            <a:r>
              <a:rPr lang="zh-CN" altLang="en-US" dirty="0"/>
              <a:t>彼此影响</a:t>
            </a:r>
            <a:r>
              <a:rPr lang="en-US" altLang="zh-CN" dirty="0"/>
              <a:t>,</a:t>
            </a:r>
            <a:r>
              <a:rPr lang="zh-CN" altLang="en-US" dirty="0"/>
              <a:t>从而产生新的见解。因此</a:t>
            </a:r>
            <a:r>
              <a:rPr lang="en-US" altLang="zh-CN" dirty="0"/>
              <a:t>,</a:t>
            </a:r>
            <a:r>
              <a:rPr lang="zh-CN" altLang="en-US" dirty="0"/>
              <a:t>幼儿园应当积极营造“学习型组织”的氛围</a:t>
            </a:r>
            <a:r>
              <a:rPr lang="en-US" altLang="zh-CN" dirty="0"/>
              <a:t>,</a:t>
            </a:r>
            <a:r>
              <a:rPr lang="zh-CN" altLang="en-US" dirty="0"/>
              <a:t>使每位教师都有扩展其能力的空间</a:t>
            </a:r>
            <a:r>
              <a:rPr lang="en-US" altLang="zh-CN" dirty="0"/>
              <a:t>,</a:t>
            </a:r>
            <a:r>
              <a:rPr lang="zh-CN" altLang="en-US" dirty="0"/>
              <a:t>都有锐意思考的心态</a:t>
            </a:r>
            <a:r>
              <a:rPr lang="en-US" altLang="zh-CN" dirty="0"/>
              <a:t>,</a:t>
            </a:r>
            <a:r>
              <a:rPr lang="zh-CN" altLang="en-US" dirty="0"/>
              <a:t>都有探究未知事物的强烈动机。</a:t>
            </a:r>
          </a:p>
        </p:txBody>
      </p:sp>
    </p:spTree>
    <p:extLst>
      <p:ext uri="{BB962C8B-B14F-4D97-AF65-F5344CB8AC3E}">
        <p14:creationId xmlns:p14="http://schemas.microsoft.com/office/powerpoint/2010/main" val="289057157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8B371-DC45-77FF-9B6B-DFB1E538EDC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CBE27BD-A7B0-8E65-21AC-6369AB20781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6BEDF2F-5089-3EFC-14C4-50009D366214}"/>
              </a:ext>
            </a:extLst>
          </p:cNvPr>
          <p:cNvSpPr>
            <a:spLocks noGrp="1"/>
          </p:cNvSpPr>
          <p:nvPr>
            <p:ph idx="1"/>
          </p:nvPr>
        </p:nvSpPr>
        <p:spPr/>
        <p:txBody>
          <a:bodyPr>
            <a:normAutofit/>
          </a:bodyPr>
          <a:lstStyle/>
          <a:p>
            <a:pPr marL="0" indent="0">
              <a:buNone/>
            </a:pPr>
            <a:r>
              <a:rPr lang="zh-CN" altLang="en-US" dirty="0"/>
              <a:t>幼儿园可以借鉴学习型组织的思想与策略，引导教师确立和认同个人与组织发展的共同愿景，立足教育工作实践，开展以问题为中心的行动研究，进行“系统地解决问题”的学习。从而将工作与学习研究结合，个人发展与组织发展融为一体。</a:t>
            </a:r>
          </a:p>
        </p:txBody>
      </p:sp>
    </p:spTree>
    <p:extLst>
      <p:ext uri="{BB962C8B-B14F-4D97-AF65-F5344CB8AC3E}">
        <p14:creationId xmlns:p14="http://schemas.microsoft.com/office/powerpoint/2010/main" val="254839682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CF288-3C27-E746-3A54-07FD5155705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DAFF1A2-BF93-2720-7F80-D6BE64ACDD15}"/>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E21ED64-A3A3-B4BE-72DA-B49B101A86ED}"/>
              </a:ext>
            </a:extLst>
          </p:cNvPr>
          <p:cNvSpPr>
            <a:spLocks noGrp="1"/>
          </p:cNvSpPr>
          <p:nvPr>
            <p:ph idx="1"/>
          </p:nvPr>
        </p:nvSpPr>
        <p:spPr/>
        <p:txBody>
          <a:bodyPr>
            <a:normAutofit/>
          </a:bodyPr>
          <a:lstStyle/>
          <a:p>
            <a:pPr marL="0" indent="0">
              <a:buNone/>
            </a:pPr>
            <a:r>
              <a:rPr lang="zh-CN" altLang="en-US" dirty="0"/>
              <a:t>这种多元化、开放式的学习和培训，有利于开发整合幼儿园内外各种教育资源，发挥教师作为教育资源的作用和教师集体的影响力，有效促进教师的专业发展，建设优秀的教师队伍。</a:t>
            </a:r>
          </a:p>
        </p:txBody>
      </p:sp>
    </p:spTree>
    <p:extLst>
      <p:ext uri="{BB962C8B-B14F-4D97-AF65-F5344CB8AC3E}">
        <p14:creationId xmlns:p14="http://schemas.microsoft.com/office/powerpoint/2010/main" val="110239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966E1-1197-F999-FF0D-9A32C03DCB7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8A449B5-31A4-57D0-5CD2-418C3BD9EB59}"/>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BB49F5CF-EFF2-372D-A858-DCF32EBC6B46}"/>
              </a:ext>
            </a:extLst>
          </p:cNvPr>
          <p:cNvSpPr>
            <a:spLocks noGrp="1"/>
          </p:cNvSpPr>
          <p:nvPr>
            <p:ph idx="1"/>
          </p:nvPr>
        </p:nvSpPr>
        <p:spPr/>
        <p:txBody>
          <a:bodyPr>
            <a:normAutofit/>
          </a:bodyPr>
          <a:lstStyle/>
          <a:p>
            <a:pPr marL="0" indent="0">
              <a:buNone/>
            </a:pPr>
            <a:r>
              <a:rPr lang="zh-CN" altLang="en-US" dirty="0"/>
              <a:t>一个人加入到一个组织中、在组织中工作，往往需要实现自己的个人目标，如为了谋生、发挥个人能力；为了在社会中立足和发展，组织也需要确立和实现自己的目标。</a:t>
            </a:r>
          </a:p>
        </p:txBody>
      </p:sp>
    </p:spTree>
    <p:extLst>
      <p:ext uri="{BB962C8B-B14F-4D97-AF65-F5344CB8AC3E}">
        <p14:creationId xmlns:p14="http://schemas.microsoft.com/office/powerpoint/2010/main" val="19407782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9B551-19BF-E7F8-C7A2-84848C621DD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9A34E5B-78FA-EEDC-6D78-95E67C222F0D}"/>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3F37C244-AB1F-CC39-F52B-B0D565BECB1C}"/>
              </a:ext>
            </a:extLst>
          </p:cNvPr>
          <p:cNvSpPr>
            <a:spLocks noGrp="1"/>
          </p:cNvSpPr>
          <p:nvPr>
            <p:ph idx="1"/>
          </p:nvPr>
        </p:nvSpPr>
        <p:spPr/>
        <p:txBody>
          <a:bodyPr>
            <a:normAutofit/>
          </a:bodyPr>
          <a:lstStyle/>
          <a:p>
            <a:pPr marL="0" indent="0">
              <a:buNone/>
            </a:pPr>
            <a:r>
              <a:rPr lang="zh-CN" altLang="en-US" dirty="0"/>
              <a:t>四、强化师德培养和组织文化建设</a:t>
            </a:r>
          </a:p>
          <a:p>
            <a:pPr marL="0" indent="0">
              <a:buNone/>
            </a:pPr>
            <a:r>
              <a:rPr lang="zh-CN" altLang="en-US" dirty="0"/>
              <a:t>幼儿园作为教育机构是培养人的场所，能否完成好教育儿童服务家长的任务，直接体现出幼儿园的办园思想和精神风貌。</a:t>
            </a:r>
          </a:p>
        </p:txBody>
      </p:sp>
    </p:spTree>
    <p:extLst>
      <p:ext uri="{BB962C8B-B14F-4D97-AF65-F5344CB8AC3E}">
        <p14:creationId xmlns:p14="http://schemas.microsoft.com/office/powerpoint/2010/main" val="99165612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7CB3D-7AC5-493A-0459-E997F3E91BD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6A1C014-04E1-D0D1-C1F8-80F0F865449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8EB6AD6-FD4C-6FC0-A2B1-6C5FC4BDAA1E}"/>
              </a:ext>
            </a:extLst>
          </p:cNvPr>
          <p:cNvSpPr>
            <a:spLocks noGrp="1"/>
          </p:cNvSpPr>
          <p:nvPr>
            <p:ph idx="1"/>
          </p:nvPr>
        </p:nvSpPr>
        <p:spPr/>
        <p:txBody>
          <a:bodyPr>
            <a:normAutofit/>
          </a:bodyPr>
          <a:lstStyle/>
          <a:p>
            <a:pPr marL="0" indent="0">
              <a:buNone/>
            </a:pPr>
            <a:r>
              <a:rPr lang="zh-CN" altLang="en-US" dirty="0"/>
              <a:t>管理者要注意提高教师队伍的整体素质，明确幼儿园的社会责任，确立起组织的共同理想信念、目标追求，营造向上的集体风气，建设一支开拓创新、向着共同目标和理想而团结一致、奋斗追求的教师队伍。</a:t>
            </a:r>
          </a:p>
        </p:txBody>
      </p:sp>
    </p:spTree>
    <p:extLst>
      <p:ext uri="{BB962C8B-B14F-4D97-AF65-F5344CB8AC3E}">
        <p14:creationId xmlns:p14="http://schemas.microsoft.com/office/powerpoint/2010/main" val="47240465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7B5D2-336E-B247-FACB-CC44C7E2C7A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797370A-1959-F3A9-5693-520D68DF064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D766E126-3454-C2E8-5817-0B8A96CF589B}"/>
              </a:ext>
            </a:extLst>
          </p:cNvPr>
          <p:cNvSpPr>
            <a:spLocks noGrp="1"/>
          </p:cNvSpPr>
          <p:nvPr>
            <p:ph idx="1"/>
          </p:nvPr>
        </p:nvSpPr>
        <p:spPr/>
        <p:txBody>
          <a:bodyPr>
            <a:normAutofit/>
          </a:bodyPr>
          <a:lstStyle/>
          <a:p>
            <a:pPr marL="0" indent="0">
              <a:buNone/>
            </a:pPr>
            <a:r>
              <a:rPr lang="zh-CN" altLang="en-US" dirty="0"/>
              <a:t>（一）重视对教师进行职业道德教育</a:t>
            </a:r>
          </a:p>
          <a:p>
            <a:pPr marL="0" indent="0">
              <a:buNone/>
            </a:pPr>
            <a:r>
              <a:rPr lang="zh-CN" altLang="en-US" dirty="0"/>
              <a:t>教师的成长，不仅需要进行业务培训，更需要加强职业道德培养。对于个体而言，教师专业发展是专业知识、专业能力与专业精神的统一。</a:t>
            </a:r>
          </a:p>
        </p:txBody>
      </p:sp>
    </p:spTree>
    <p:extLst>
      <p:ext uri="{BB962C8B-B14F-4D97-AF65-F5344CB8AC3E}">
        <p14:creationId xmlns:p14="http://schemas.microsoft.com/office/powerpoint/2010/main" val="327581140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4700A-5C7F-80CA-2458-3F19FAAC75A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5096D99-1886-0359-F891-E37105E74BB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B4748CC5-ABA6-34F5-8C58-A32CB8E30CC0}"/>
              </a:ext>
            </a:extLst>
          </p:cNvPr>
          <p:cNvSpPr>
            <a:spLocks noGrp="1"/>
          </p:cNvSpPr>
          <p:nvPr>
            <p:ph idx="1"/>
          </p:nvPr>
        </p:nvSpPr>
        <p:spPr/>
        <p:txBody>
          <a:bodyPr>
            <a:normAutofit/>
          </a:bodyPr>
          <a:lstStyle/>
          <a:p>
            <a:pPr marL="0" indent="0">
              <a:buNone/>
            </a:pPr>
            <a:r>
              <a:rPr lang="zh-CN" altLang="en-US" dirty="0"/>
              <a:t>教师是特殊的社会职业，相对于其他社会职业，有着起点高、要求严、影响大的特点。这表明，一方面，教师的工作起着奠基作用，被称为“人类灵魂的工程师”；</a:t>
            </a:r>
          </a:p>
        </p:txBody>
      </p:sp>
    </p:spTree>
    <p:extLst>
      <p:ext uri="{BB962C8B-B14F-4D97-AF65-F5344CB8AC3E}">
        <p14:creationId xmlns:p14="http://schemas.microsoft.com/office/powerpoint/2010/main" val="8605663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60579-43F8-BD37-D277-885C63B2D32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3BC60E2-D5F3-B17A-B9FE-EEA3AA69A70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52874F94-6EEA-A7A6-E0DE-BDF0D0D02CAF}"/>
              </a:ext>
            </a:extLst>
          </p:cNvPr>
          <p:cNvSpPr>
            <a:spLocks noGrp="1"/>
          </p:cNvSpPr>
          <p:nvPr>
            <p:ph idx="1"/>
          </p:nvPr>
        </p:nvSpPr>
        <p:spPr/>
        <p:txBody>
          <a:bodyPr>
            <a:normAutofit/>
          </a:bodyPr>
          <a:lstStyle/>
          <a:p>
            <a:pPr marL="0" indent="0">
              <a:buNone/>
            </a:pPr>
            <a:r>
              <a:rPr lang="zh-CN" altLang="en-US" dirty="0"/>
              <a:t>第二，教师因其职业性质及工作特点，要以更高标准要求自己，成为社会楷模；再有，教师的工作关系到儿童的健康成长，关系到整个社会文化的延续和发展。由于教师职业的特殊性及其重大价值，有人曾将教师工作比喻为一座将人类的过去、现在与未来连通的桥梁，认为它关系到人类文明的延续。</a:t>
            </a:r>
          </a:p>
        </p:txBody>
      </p:sp>
    </p:spTree>
    <p:extLst>
      <p:ext uri="{BB962C8B-B14F-4D97-AF65-F5344CB8AC3E}">
        <p14:creationId xmlns:p14="http://schemas.microsoft.com/office/powerpoint/2010/main" val="311474766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CE7FF-5BE7-03B9-14FB-D25C7B34573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EBE4010-1494-865F-8D0B-CF88365BF4CA}"/>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07723DE-0C36-B64D-E83A-F8DED4D0062F}"/>
              </a:ext>
            </a:extLst>
          </p:cNvPr>
          <p:cNvSpPr>
            <a:spLocks noGrp="1"/>
          </p:cNvSpPr>
          <p:nvPr>
            <p:ph idx="1"/>
          </p:nvPr>
        </p:nvSpPr>
        <p:spPr/>
        <p:txBody>
          <a:bodyPr>
            <a:normAutofit/>
          </a:bodyPr>
          <a:lstStyle/>
          <a:p>
            <a:pPr marL="0" indent="0">
              <a:buNone/>
            </a:pPr>
            <a:r>
              <a:rPr lang="zh-CN" altLang="en-US" dirty="0"/>
              <a:t>在建构学习型组织的过程中，幼儿园应注意引导教职工充分认识教师工作的社会价值，树立当教师光荣、当教师神圣的职业观念，能将所从事的教师职业与自身发展联系起来，将它作为一项事业，从而激发社会责任感，形成职业理想。</a:t>
            </a:r>
          </a:p>
        </p:txBody>
      </p:sp>
    </p:spTree>
    <p:extLst>
      <p:ext uri="{BB962C8B-B14F-4D97-AF65-F5344CB8AC3E}">
        <p14:creationId xmlns:p14="http://schemas.microsoft.com/office/powerpoint/2010/main" val="156002662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F41CE-D324-764C-B5DC-B13E2A54892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4BD4F5D-4C0D-A430-E7C6-E7B52E6EC4C1}"/>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0D9D132-1E59-48F3-7D33-467F39F9FD3A}"/>
              </a:ext>
            </a:extLst>
          </p:cNvPr>
          <p:cNvSpPr>
            <a:spLocks noGrp="1"/>
          </p:cNvSpPr>
          <p:nvPr>
            <p:ph idx="1"/>
          </p:nvPr>
        </p:nvSpPr>
        <p:spPr/>
        <p:txBody>
          <a:bodyPr>
            <a:normAutofit/>
          </a:bodyPr>
          <a:lstStyle/>
          <a:p>
            <a:pPr marL="0" indent="0">
              <a:buNone/>
            </a:pPr>
            <a:r>
              <a:rPr lang="zh-CN" altLang="en-US" dirty="0"/>
              <a:t> 教育部</a:t>
            </a:r>
            <a:r>
              <a:rPr lang="en-US" altLang="zh-CN" dirty="0"/>
              <a:t>2012</a:t>
            </a:r>
            <a:r>
              <a:rPr lang="zh-CN" altLang="en-US" dirty="0"/>
              <a:t>年</a:t>
            </a:r>
            <a:r>
              <a:rPr lang="en-US" altLang="zh-CN" dirty="0"/>
              <a:t>2</a:t>
            </a:r>
            <a:r>
              <a:rPr lang="zh-CN" altLang="en-US" dirty="0"/>
              <a:t>月颁布</a:t>
            </a:r>
            <a:r>
              <a:rPr lang="en-US" altLang="zh-CN" dirty="0"/>
              <a:t>《</a:t>
            </a:r>
            <a:r>
              <a:rPr lang="zh-CN" altLang="en-US" dirty="0"/>
              <a:t>幼儿园教师专业标准（试行）</a:t>
            </a:r>
            <a:r>
              <a:rPr lang="en-US" altLang="zh-CN" dirty="0"/>
              <a:t>》</a:t>
            </a:r>
            <a:r>
              <a:rPr lang="zh-CN" altLang="en-US" dirty="0"/>
              <a:t>对合格幼儿园教师的专业素质提出了基本要求，即幼儿为本、师德为先、能力为重、终身学习。</a:t>
            </a:r>
          </a:p>
        </p:txBody>
      </p:sp>
    </p:spTree>
    <p:extLst>
      <p:ext uri="{BB962C8B-B14F-4D97-AF65-F5344CB8AC3E}">
        <p14:creationId xmlns:p14="http://schemas.microsoft.com/office/powerpoint/2010/main" val="197087796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EB993-B087-6560-135C-10DC6F5FF20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CF2A423-CBD1-CA26-DF60-EE84C58E18F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3A34E5E-3678-1A36-1A28-D96590DF06F4}"/>
              </a:ext>
            </a:extLst>
          </p:cNvPr>
          <p:cNvSpPr>
            <a:spLocks noGrp="1"/>
          </p:cNvSpPr>
          <p:nvPr>
            <p:ph idx="1"/>
          </p:nvPr>
        </p:nvSpPr>
        <p:spPr/>
        <p:txBody>
          <a:bodyPr>
            <a:normAutofit/>
          </a:bodyPr>
          <a:lstStyle/>
          <a:p>
            <a:pPr marL="0" indent="0">
              <a:buNone/>
            </a:pPr>
            <a:r>
              <a:rPr lang="zh-CN" altLang="en-US" dirty="0"/>
              <a:t>作为幼儿教师，师德是首要的要求，要对所从事职业具有敬畏感，认真履行教师职业道德规范。教师的职业道德规定了教师从事保教工作应有的态度和行为规范，反映了教育活动的特殊要求。</a:t>
            </a:r>
          </a:p>
        </p:txBody>
      </p:sp>
    </p:spTree>
    <p:extLst>
      <p:ext uri="{BB962C8B-B14F-4D97-AF65-F5344CB8AC3E}">
        <p14:creationId xmlns:p14="http://schemas.microsoft.com/office/powerpoint/2010/main" val="292442748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2535F-4101-7042-093D-C894EA5E36F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1618299-5DE6-BDB2-6E1A-01C862221941}"/>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62D7623-3F3B-F5E2-92F2-51B25B96F63C}"/>
              </a:ext>
            </a:extLst>
          </p:cNvPr>
          <p:cNvSpPr>
            <a:spLocks noGrp="1"/>
          </p:cNvSpPr>
          <p:nvPr>
            <p:ph idx="1"/>
          </p:nvPr>
        </p:nvSpPr>
        <p:spPr/>
        <p:txBody>
          <a:bodyPr>
            <a:normAutofit/>
          </a:bodyPr>
          <a:lstStyle/>
          <a:p>
            <a:pPr marL="0" indent="0">
              <a:buNone/>
            </a:pPr>
            <a:r>
              <a:rPr lang="zh-CN" altLang="en-US" dirty="0"/>
              <a:t>教育者先受教育。职业道德教育可以使教职工明确职业规范要求和工作标准，指导调整自己的行为。幼儿园管理要重视对教师进行职业道德教育，引导和帮助教职工结合自己的工作实践，在实际承担教师角色的同时，认同教师的职业规范，进而内化为职业价值，逐渐形成教师应有的职业性格。</a:t>
            </a:r>
          </a:p>
        </p:txBody>
      </p:sp>
    </p:spTree>
    <p:extLst>
      <p:ext uri="{BB962C8B-B14F-4D97-AF65-F5344CB8AC3E}">
        <p14:creationId xmlns:p14="http://schemas.microsoft.com/office/powerpoint/2010/main" val="133637589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60ADF-80F1-2BB3-90D1-5BC960C20A3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0623191-9302-BC86-D41E-EF1A8DC3A36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3BBA7BC-5CEA-230F-45BE-5E83FA21FD81}"/>
              </a:ext>
            </a:extLst>
          </p:cNvPr>
          <p:cNvSpPr>
            <a:spLocks noGrp="1"/>
          </p:cNvSpPr>
          <p:nvPr>
            <p:ph idx="1"/>
          </p:nvPr>
        </p:nvSpPr>
        <p:spPr/>
        <p:txBody>
          <a:bodyPr>
            <a:normAutofit/>
          </a:bodyPr>
          <a:lstStyle/>
          <a:p>
            <a:pPr marL="0" indent="0">
              <a:buNone/>
            </a:pPr>
            <a:r>
              <a:rPr lang="zh-CN" altLang="en-US" dirty="0"/>
              <a:t>幼儿教师职业规范涉及如下四方面的内容。</a:t>
            </a:r>
          </a:p>
          <a:p>
            <a:pPr marL="0" indent="0">
              <a:buNone/>
            </a:pPr>
            <a:r>
              <a:rPr lang="zh-CN" altLang="en-US" dirty="0"/>
              <a:t>　　</a:t>
            </a:r>
            <a:r>
              <a:rPr lang="en-US" altLang="zh-CN" dirty="0"/>
              <a:t>1. </a:t>
            </a:r>
            <a:r>
              <a:rPr lang="zh-CN" altLang="en-US" dirty="0"/>
              <a:t>对待幼儿</a:t>
            </a:r>
            <a:r>
              <a:rPr lang="en-US" altLang="zh-CN" dirty="0"/>
              <a:t>——</a:t>
            </a:r>
            <a:r>
              <a:rPr lang="zh-CN" altLang="en-US" dirty="0"/>
              <a:t>教育对象的规范</a:t>
            </a:r>
          </a:p>
          <a:p>
            <a:pPr marL="0" indent="0">
              <a:buNone/>
            </a:pPr>
            <a:r>
              <a:rPr lang="zh-CN" altLang="en-US" dirty="0"/>
              <a:t>    这类规范反映着社会对于教师调节和处理师生之间人际关系的要求。师生之间人际关系具有两重性，作为教育者与被教育者或教育对象相互之间的关系，既具有平等的一面，又具有不平等的一面。</a:t>
            </a:r>
          </a:p>
        </p:txBody>
      </p:sp>
    </p:spTree>
    <p:extLst>
      <p:ext uri="{BB962C8B-B14F-4D97-AF65-F5344CB8AC3E}">
        <p14:creationId xmlns:p14="http://schemas.microsoft.com/office/powerpoint/2010/main" val="727916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130D0-A1AF-B0C1-B910-CB038EB6489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3E85132-BC71-8FE7-CF83-7598A8997A96}"/>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4600A355-D0C8-1CB4-478C-A8E06475FCEC}"/>
              </a:ext>
            </a:extLst>
          </p:cNvPr>
          <p:cNvSpPr>
            <a:spLocks noGrp="1"/>
          </p:cNvSpPr>
          <p:nvPr>
            <p:ph idx="1"/>
          </p:nvPr>
        </p:nvSpPr>
        <p:spPr/>
        <p:txBody>
          <a:bodyPr>
            <a:normAutofit/>
          </a:bodyPr>
          <a:lstStyle/>
          <a:p>
            <a:pPr marL="0" indent="0">
              <a:buNone/>
            </a:pPr>
            <a:r>
              <a:rPr lang="zh-CN" altLang="en-US" dirty="0"/>
              <a:t>在以往的管理理论中，有重视一个方面而忽视另一个方面的倾向：或者是偏向组织目标，或者是倾向个人目标，或是把组织的目标和个人目标对立起来，其结果往往无法调动组织成员为组织目标努力工作。目前在一些机构的管理实践中，仍然存在这样的现象，因而导致工作效率不高，组织目标不能很好地实现。</a:t>
            </a:r>
          </a:p>
          <a:p>
            <a:pPr marL="0" indent="0">
              <a:buNone/>
            </a:pPr>
            <a:endParaRPr lang="zh-CN" altLang="en-US" dirty="0"/>
          </a:p>
        </p:txBody>
      </p:sp>
    </p:spTree>
    <p:extLst>
      <p:ext uri="{BB962C8B-B14F-4D97-AF65-F5344CB8AC3E}">
        <p14:creationId xmlns:p14="http://schemas.microsoft.com/office/powerpoint/2010/main" val="126764269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19DB0-2B3A-550D-2F40-541D412B8A9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440391A-89AE-F6D3-26DD-B84C4B521850}"/>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5CCA6360-E202-53C5-C636-E0D3DC12D16C}"/>
              </a:ext>
            </a:extLst>
          </p:cNvPr>
          <p:cNvSpPr>
            <a:spLocks noGrp="1"/>
          </p:cNvSpPr>
          <p:nvPr>
            <p:ph idx="1"/>
          </p:nvPr>
        </p:nvSpPr>
        <p:spPr/>
        <p:txBody>
          <a:bodyPr>
            <a:normAutofit/>
          </a:bodyPr>
          <a:lstStyle/>
          <a:p>
            <a:pPr marL="0" indent="0">
              <a:buNone/>
            </a:pPr>
            <a:r>
              <a:rPr lang="zh-CN" altLang="en-US" dirty="0"/>
              <a:t>前者意味着教师与幼儿作为社会成员，在人格上是平等的，师生关系是平等的人与人之间的关系，并不因幼儿年幼弱小，而有所改变。后者是指作为教育者的教师，他们是社会代表者，教师要对幼儿负责，同时也对社会负责，注意引导儿童的发展方向，按社会的要求和标准向幼儿施加教育影响；</a:t>
            </a:r>
          </a:p>
        </p:txBody>
      </p:sp>
    </p:spTree>
    <p:extLst>
      <p:ext uri="{BB962C8B-B14F-4D97-AF65-F5344CB8AC3E}">
        <p14:creationId xmlns:p14="http://schemas.microsoft.com/office/powerpoint/2010/main" val="183736155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3417D-4DB6-BD92-A532-77E1943BFC8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F5E4B6C-407D-C2D0-1CFE-425D74FEDAA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B2D2180-7429-FFC2-D933-A6E512B90278}"/>
              </a:ext>
            </a:extLst>
          </p:cNvPr>
          <p:cNvSpPr>
            <a:spLocks noGrp="1"/>
          </p:cNvSpPr>
          <p:nvPr>
            <p:ph idx="1"/>
          </p:nvPr>
        </p:nvSpPr>
        <p:spPr/>
        <p:txBody>
          <a:bodyPr>
            <a:normAutofit/>
          </a:bodyPr>
          <a:lstStyle/>
          <a:p>
            <a:pPr marL="0" indent="0">
              <a:buNone/>
            </a:pPr>
            <a:r>
              <a:rPr lang="zh-CN" altLang="en-US" dirty="0"/>
              <a:t>幼儿作为未成熟个体，处于成长发育之中，他们还不能对自己的行为负责，因而需成人给予养护与教育，给予规范和要求。教师对待幼儿的规范既反映出社会对于教师作为社会代表者的要求。</a:t>
            </a:r>
          </a:p>
        </p:txBody>
      </p:sp>
    </p:spTree>
    <p:extLst>
      <p:ext uri="{BB962C8B-B14F-4D97-AF65-F5344CB8AC3E}">
        <p14:creationId xmlns:p14="http://schemas.microsoft.com/office/powerpoint/2010/main" val="158652588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13FC0-F366-CF59-B1EB-36064C9DEEB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A744FA1-73F7-1699-02DE-533662E37FD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EB7FA5D9-2668-F34D-CCBE-0DED07ABC225}"/>
              </a:ext>
            </a:extLst>
          </p:cNvPr>
          <p:cNvSpPr>
            <a:spLocks noGrp="1"/>
          </p:cNvSpPr>
          <p:nvPr>
            <p:ph idx="1"/>
          </p:nvPr>
        </p:nvSpPr>
        <p:spPr/>
        <p:txBody>
          <a:bodyPr>
            <a:normAutofit/>
          </a:bodyPr>
          <a:lstStyle/>
          <a:p>
            <a:pPr marL="0" indent="0">
              <a:buNone/>
            </a:pPr>
            <a:r>
              <a:rPr lang="zh-CN" altLang="en-US" dirty="0"/>
              <a:t>同时也反映出社会对于教师作为“人”的要求。师生关系的这两个侧面，不是对立的，而是相辅相成、辩证统一的：教育幼儿必须以尊重他们为前提；</a:t>
            </a:r>
          </a:p>
        </p:txBody>
      </p:sp>
    </p:spTree>
    <p:extLst>
      <p:ext uri="{BB962C8B-B14F-4D97-AF65-F5344CB8AC3E}">
        <p14:creationId xmlns:p14="http://schemas.microsoft.com/office/powerpoint/2010/main" val="315577524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56F10-A07C-B37B-092A-83A347DE8B5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A1624DE-9F37-2044-D734-C0A13242C2E5}"/>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19D39E7-71DD-E3E9-D262-060D4808A8AC}"/>
              </a:ext>
            </a:extLst>
          </p:cNvPr>
          <p:cNvSpPr>
            <a:spLocks noGrp="1"/>
          </p:cNvSpPr>
          <p:nvPr>
            <p:ph idx="1"/>
          </p:nvPr>
        </p:nvSpPr>
        <p:spPr/>
        <p:txBody>
          <a:bodyPr>
            <a:normAutofit/>
          </a:bodyPr>
          <a:lstStyle/>
          <a:p>
            <a:pPr marL="0" indent="0">
              <a:buNone/>
            </a:pPr>
            <a:r>
              <a:rPr lang="zh-CN" altLang="en-US" dirty="0"/>
              <a:t>尊重幼儿也是为了实现教育目的，如果离开了教育，尊重幼儿也就成为一句空话。教师要尊重儿童，尊重儿童的发展权利。应当认识到，儿童是人，是有着能动性和个性特点以及独立人格的个体，而不是物件或被动的个体；儿童是成长中的人，具有自身发展的规律与特点，存在着个别差异，不宜以成人的标准或简单划一的标准衡量；</a:t>
            </a:r>
          </a:p>
        </p:txBody>
      </p:sp>
    </p:spTree>
    <p:extLst>
      <p:ext uri="{BB962C8B-B14F-4D97-AF65-F5344CB8AC3E}">
        <p14:creationId xmlns:p14="http://schemas.microsoft.com/office/powerpoint/2010/main" val="336060957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8A609-65FD-F7D2-51A9-1483A0A66AE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82ADD54-D6D3-F91E-A05B-51204E0B6F7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B335928F-DE7A-03F6-2630-D7DA0D5D1D1F}"/>
              </a:ext>
            </a:extLst>
          </p:cNvPr>
          <p:cNvSpPr>
            <a:spLocks noGrp="1"/>
          </p:cNvSpPr>
          <p:nvPr>
            <p:ph idx="1"/>
          </p:nvPr>
        </p:nvSpPr>
        <p:spPr/>
        <p:txBody>
          <a:bodyPr>
            <a:normAutofit/>
          </a:bodyPr>
          <a:lstStyle/>
          <a:p>
            <a:pPr marL="0" indent="0">
              <a:buNone/>
            </a:pPr>
            <a:r>
              <a:rPr lang="zh-CN" altLang="en-US" dirty="0"/>
              <a:t>儿童即将长大成人，逐渐走入社会和参与社会生活，需要培养他们的独立自主性，使之学会对自己的行为负责，认识和掌握人类文化和社会行为规范，促进其逐步实现社会化。教师必须清楚师生关系的特征，才能明确应当如何对待幼儿。在认识和处理师生关系问题上，不宜走极端，要克服非此即彼片面化的思维方式。</a:t>
            </a:r>
          </a:p>
        </p:txBody>
      </p:sp>
    </p:spTree>
    <p:extLst>
      <p:ext uri="{BB962C8B-B14F-4D97-AF65-F5344CB8AC3E}">
        <p14:creationId xmlns:p14="http://schemas.microsoft.com/office/powerpoint/2010/main" val="124609063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2A8F1-BEAC-8939-3BDF-A684E42478D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B93ADE0-67C6-E35B-101B-3E0BB6AF12E1}"/>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9E15D273-A578-4B2D-6DA9-69A08A2A81A9}"/>
              </a:ext>
            </a:extLst>
          </p:cNvPr>
          <p:cNvSpPr>
            <a:spLocks noGrp="1"/>
          </p:cNvSpPr>
          <p:nvPr>
            <p:ph idx="1"/>
          </p:nvPr>
        </p:nvSpPr>
        <p:spPr/>
        <p:txBody>
          <a:bodyPr>
            <a:normAutofit/>
          </a:bodyPr>
          <a:lstStyle/>
          <a:p>
            <a:pPr marL="0" indent="0">
              <a:buNone/>
            </a:pPr>
            <a:r>
              <a:rPr lang="en-US" altLang="zh-CN" dirty="0"/>
              <a:t>2.</a:t>
            </a:r>
            <a:r>
              <a:rPr lang="zh-CN" altLang="en-US" dirty="0"/>
              <a:t>对待家长</a:t>
            </a:r>
            <a:r>
              <a:rPr lang="en-US" altLang="zh-CN" dirty="0"/>
              <a:t>——</a:t>
            </a:r>
            <a:r>
              <a:rPr lang="zh-CN" altLang="en-US" dirty="0"/>
              <a:t>服务对象的规范</a:t>
            </a:r>
          </a:p>
          <a:p>
            <a:pPr marL="0" indent="0">
              <a:buNone/>
            </a:pPr>
            <a:r>
              <a:rPr lang="zh-CN" altLang="en-US" dirty="0"/>
              <a:t>    教师与幼儿家长的关系是一种特殊的职业关系。教师与家长均是教育者，其教育目标是一致的，都是要把儿童培养成为社会所需要的合格人才。</a:t>
            </a:r>
          </a:p>
        </p:txBody>
      </p:sp>
    </p:spTree>
    <p:extLst>
      <p:ext uri="{BB962C8B-B14F-4D97-AF65-F5344CB8AC3E}">
        <p14:creationId xmlns:p14="http://schemas.microsoft.com/office/powerpoint/2010/main" val="415566241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13C8A-4D36-C6FC-EC4C-E922EBDE6FD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0218254-26B7-72F5-93E1-94A31178ABA0}"/>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32AB72B-1FDE-2798-6BAA-DA83376373B5}"/>
              </a:ext>
            </a:extLst>
          </p:cNvPr>
          <p:cNvSpPr>
            <a:spLocks noGrp="1"/>
          </p:cNvSpPr>
          <p:nvPr>
            <p:ph idx="1"/>
          </p:nvPr>
        </p:nvSpPr>
        <p:spPr/>
        <p:txBody>
          <a:bodyPr>
            <a:normAutofit/>
          </a:bodyPr>
          <a:lstStyle/>
          <a:p>
            <a:pPr marL="0" indent="0">
              <a:buNone/>
            </a:pPr>
            <a:r>
              <a:rPr lang="zh-CN" altLang="en-US" dirty="0"/>
              <a:t>应该明确，两者的关系应当建立在职业的基础上，而不是个人关系。作为教育合作者同时又作为教育服务者与服务对象，教师要主动处理好与家长的关系：</a:t>
            </a:r>
          </a:p>
        </p:txBody>
      </p:sp>
    </p:spTree>
    <p:extLst>
      <p:ext uri="{BB962C8B-B14F-4D97-AF65-F5344CB8AC3E}">
        <p14:creationId xmlns:p14="http://schemas.microsoft.com/office/powerpoint/2010/main" val="348151117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59544-3836-0B62-8473-F5813E0C396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311D06B-E971-D1BE-49B1-00CCEEE016F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94FD3145-5036-E219-6F82-843C2F763C73}"/>
              </a:ext>
            </a:extLst>
          </p:cNvPr>
          <p:cNvSpPr>
            <a:spLocks noGrp="1"/>
          </p:cNvSpPr>
          <p:nvPr>
            <p:ph idx="1"/>
          </p:nvPr>
        </p:nvSpPr>
        <p:spPr/>
        <p:txBody>
          <a:bodyPr>
            <a:normAutofit/>
          </a:bodyPr>
          <a:lstStyle/>
          <a:p>
            <a:pPr marL="0" indent="0">
              <a:buNone/>
            </a:pPr>
            <a:r>
              <a:rPr lang="zh-CN" altLang="en-US" dirty="0"/>
              <a:t>要能常常站在家长的角度，尽力满足家长的需要，主动为他们服务好；应当帮助家长获得科学育儿知识，并注意加强与家长的联系沟通，相互交流，共同完成教育目标；</a:t>
            </a:r>
          </a:p>
        </p:txBody>
      </p:sp>
    </p:spTree>
    <p:extLst>
      <p:ext uri="{BB962C8B-B14F-4D97-AF65-F5344CB8AC3E}">
        <p14:creationId xmlns:p14="http://schemas.microsoft.com/office/powerpoint/2010/main" val="243113818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38456-489C-FBFF-6EC9-734D6DEB3D6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97A8CCE-4EB4-1410-4D63-0BD91F1D922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FA83349-3C04-C050-0280-3FBCAFAC2BDB}"/>
              </a:ext>
            </a:extLst>
          </p:cNvPr>
          <p:cNvSpPr>
            <a:spLocks noGrp="1"/>
          </p:cNvSpPr>
          <p:nvPr>
            <p:ph idx="1"/>
          </p:nvPr>
        </p:nvSpPr>
        <p:spPr/>
        <p:txBody>
          <a:bodyPr>
            <a:normAutofit/>
          </a:bodyPr>
          <a:lstStyle/>
          <a:p>
            <a:pPr marL="0" indent="0">
              <a:buNone/>
            </a:pPr>
            <a:r>
              <a:rPr lang="zh-CN" altLang="en-US" dirty="0"/>
              <a:t>教师要尊重家长，包括尊重其家庭生活与个人隐私，并配合协调好相互关系。教师对待家长的规范反映出社会对于协调教师与家长关系，协调正规机构教育与家庭教育的关系要求。</a:t>
            </a:r>
          </a:p>
        </p:txBody>
      </p:sp>
    </p:spTree>
    <p:extLst>
      <p:ext uri="{BB962C8B-B14F-4D97-AF65-F5344CB8AC3E}">
        <p14:creationId xmlns:p14="http://schemas.microsoft.com/office/powerpoint/2010/main" val="166573655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743A5-EB12-BD95-9412-AD4344C6E28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72ECD2-7087-A988-08D8-FA83DEAECA34}"/>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CF7EF46-0FCF-55C2-41A2-836DA685DFCF}"/>
              </a:ext>
            </a:extLst>
          </p:cNvPr>
          <p:cNvSpPr>
            <a:spLocks noGrp="1"/>
          </p:cNvSpPr>
          <p:nvPr>
            <p:ph idx="1"/>
          </p:nvPr>
        </p:nvSpPr>
        <p:spPr/>
        <p:txBody>
          <a:bodyPr>
            <a:normAutofit/>
          </a:bodyPr>
          <a:lstStyle/>
          <a:p>
            <a:pPr marL="0" indent="0">
              <a:buNone/>
            </a:pPr>
            <a:r>
              <a:rPr lang="en-US" altLang="zh-CN" dirty="0"/>
              <a:t>3. </a:t>
            </a:r>
            <a:r>
              <a:rPr lang="zh-CN" altLang="en-US" dirty="0"/>
              <a:t>对待同行、管理者和教师集体的规范</a:t>
            </a:r>
          </a:p>
          <a:p>
            <a:pPr marL="0" indent="0">
              <a:buNone/>
            </a:pPr>
            <a:r>
              <a:rPr lang="zh-CN" altLang="en-US" dirty="0"/>
              <a:t>    这类规范反映了社会对教师的正确认识以及协调他们同集体关系的要求。</a:t>
            </a:r>
          </a:p>
        </p:txBody>
      </p:sp>
    </p:spTree>
    <p:extLst>
      <p:ext uri="{BB962C8B-B14F-4D97-AF65-F5344CB8AC3E}">
        <p14:creationId xmlns:p14="http://schemas.microsoft.com/office/powerpoint/2010/main" val="3149685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9E4D4-3AA7-F95E-532B-B26B0D0DDA2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4DBAADB-589C-ECBD-A9A3-468D403BCCE4}"/>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0DF16D1E-9BFF-9549-5BCE-4374C6510F2D}"/>
              </a:ext>
            </a:extLst>
          </p:cNvPr>
          <p:cNvSpPr>
            <a:spLocks noGrp="1"/>
          </p:cNvSpPr>
          <p:nvPr>
            <p:ph idx="1"/>
          </p:nvPr>
        </p:nvSpPr>
        <p:spPr/>
        <p:txBody>
          <a:bodyPr>
            <a:normAutofit/>
          </a:bodyPr>
          <a:lstStyle/>
          <a:p>
            <a:pPr marL="0" indent="0">
              <a:buNone/>
            </a:pPr>
            <a:r>
              <a:rPr lang="zh-CN" altLang="en-US" dirty="0"/>
              <a:t>随着管理思想的发展，当代管理思想越来越强调二者的一致性。如，美国学者布莱克和莫顿提出的“管理方格理论”，是从领导者关心工作和关心人两个维度来评价管理者的风格，归纳了最典型的五种管理类型。分别是：</a:t>
            </a:r>
            <a:r>
              <a:rPr lang="en-US" altLang="zh-CN" dirty="0"/>
              <a:t>1.1</a:t>
            </a:r>
            <a:r>
              <a:rPr lang="zh-CN" altLang="en-US" dirty="0"/>
              <a:t>型，贫乏管理；</a:t>
            </a:r>
          </a:p>
        </p:txBody>
      </p:sp>
    </p:spTree>
    <p:extLst>
      <p:ext uri="{BB962C8B-B14F-4D97-AF65-F5344CB8AC3E}">
        <p14:creationId xmlns:p14="http://schemas.microsoft.com/office/powerpoint/2010/main" val="160458336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DE3BF-DDA7-7EB2-69B1-003AB1BDD78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C3F792F-3750-92AC-D528-0704EAD1A1D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011DD6BC-201E-B4E0-C785-5B26F50F17C0}"/>
              </a:ext>
            </a:extLst>
          </p:cNvPr>
          <p:cNvSpPr>
            <a:spLocks noGrp="1"/>
          </p:cNvSpPr>
          <p:nvPr>
            <p:ph idx="1"/>
          </p:nvPr>
        </p:nvSpPr>
        <p:spPr/>
        <p:txBody>
          <a:bodyPr>
            <a:normAutofit/>
          </a:bodyPr>
          <a:lstStyle/>
          <a:p>
            <a:pPr marL="0" indent="0">
              <a:buNone/>
            </a:pPr>
            <a:r>
              <a:rPr lang="zh-CN" altLang="en-US" dirty="0"/>
              <a:t>教师应当认识到，在幼儿园中，教师不仅作为个人对幼儿施加教育影响，也是作为群体对幼儿产生影响的，这就是说，存在着对幼儿发生影响的综合效应。</a:t>
            </a:r>
          </a:p>
        </p:txBody>
      </p:sp>
    </p:spTree>
    <p:extLst>
      <p:ext uri="{BB962C8B-B14F-4D97-AF65-F5344CB8AC3E}">
        <p14:creationId xmlns:p14="http://schemas.microsoft.com/office/powerpoint/2010/main" val="423734600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BC038-ADF9-D734-406C-51052F61BF9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C4F2827-7A9E-2EDC-E4D3-7394FCA68955}"/>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76602DC2-EA28-4372-1484-25E45E1C09E3}"/>
              </a:ext>
            </a:extLst>
          </p:cNvPr>
          <p:cNvSpPr>
            <a:spLocks noGrp="1"/>
          </p:cNvSpPr>
          <p:nvPr>
            <p:ph idx="1"/>
          </p:nvPr>
        </p:nvSpPr>
        <p:spPr/>
        <p:txBody>
          <a:bodyPr>
            <a:normAutofit/>
          </a:bodyPr>
          <a:lstStyle/>
          <a:p>
            <a:pPr marL="0" indent="0">
              <a:buNone/>
            </a:pPr>
            <a:r>
              <a:rPr lang="zh-CN" altLang="en-US" dirty="0"/>
              <a:t>因此，保教人员和其他各类人员在工作中的协调和合作极为重要，需要通过保教队伍内部人际关系的改善，确立组织成员认同的价值观，实现一致的工作目标。教师还要正确认识和处理好与幼儿园领导、雇主的关系，教师和幼儿园领导者之间作为合作伙伴的关系应当大于“我是雇员、你是老板”的关系。</a:t>
            </a:r>
          </a:p>
        </p:txBody>
      </p:sp>
    </p:spTree>
    <p:extLst>
      <p:ext uri="{BB962C8B-B14F-4D97-AF65-F5344CB8AC3E}">
        <p14:creationId xmlns:p14="http://schemas.microsoft.com/office/powerpoint/2010/main" val="25776336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D8B39-2791-17C9-5C3C-082253E54DD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1685594-EF1B-BFB2-54B7-FD9A0815EB8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B2B31EF-C5D5-52D2-1E64-B88BD2DCDCE5}"/>
              </a:ext>
            </a:extLst>
          </p:cNvPr>
          <p:cNvSpPr>
            <a:spLocks noGrp="1"/>
          </p:cNvSpPr>
          <p:nvPr>
            <p:ph idx="1"/>
          </p:nvPr>
        </p:nvSpPr>
        <p:spPr/>
        <p:txBody>
          <a:bodyPr>
            <a:normAutofit/>
          </a:bodyPr>
          <a:lstStyle/>
          <a:p>
            <a:pPr marL="0" indent="0">
              <a:buNone/>
            </a:pPr>
            <a:r>
              <a:rPr lang="zh-CN" altLang="en-US" dirty="0"/>
              <a:t>因此，保教人员和其他各类人员在工作中的协调和合作极为重要，需要通过保教队伍内部人际关系的改善，确立组织成员认同的价值观，实现一致的工作目标。</a:t>
            </a:r>
          </a:p>
        </p:txBody>
      </p:sp>
    </p:spTree>
    <p:extLst>
      <p:ext uri="{BB962C8B-B14F-4D97-AF65-F5344CB8AC3E}">
        <p14:creationId xmlns:p14="http://schemas.microsoft.com/office/powerpoint/2010/main" val="266896604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D0108-B6EB-4C54-209F-20E66FEFD83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468CB6A-E606-D55D-F30D-2A94A3D948C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01149034-AFD2-DEA6-3D53-5D4D4A34327F}"/>
              </a:ext>
            </a:extLst>
          </p:cNvPr>
          <p:cNvSpPr>
            <a:spLocks noGrp="1"/>
          </p:cNvSpPr>
          <p:nvPr>
            <p:ph idx="1"/>
          </p:nvPr>
        </p:nvSpPr>
        <p:spPr/>
        <p:txBody>
          <a:bodyPr>
            <a:normAutofit/>
          </a:bodyPr>
          <a:lstStyle/>
          <a:p>
            <a:pPr marL="0" indent="0">
              <a:buNone/>
            </a:pPr>
            <a:r>
              <a:rPr lang="zh-CN" altLang="en-US" dirty="0"/>
              <a:t>教师还要正确认识和处理好与幼儿园领导、雇主的关系，教师和幼儿园领导者之间作为合作伙伴的关系应当大于“我是雇员、你是老板”的关系。</a:t>
            </a:r>
          </a:p>
        </p:txBody>
      </p:sp>
    </p:spTree>
    <p:extLst>
      <p:ext uri="{BB962C8B-B14F-4D97-AF65-F5344CB8AC3E}">
        <p14:creationId xmlns:p14="http://schemas.microsoft.com/office/powerpoint/2010/main" val="96713583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159B6-1AE9-2675-DF03-D4A22826AD8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23B386D-DB3F-3FF6-2D41-DA7AD067581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384638C6-7B08-1DA0-F525-98C1884BDC43}"/>
              </a:ext>
            </a:extLst>
          </p:cNvPr>
          <p:cNvSpPr>
            <a:spLocks noGrp="1"/>
          </p:cNvSpPr>
          <p:nvPr>
            <p:ph idx="1"/>
          </p:nvPr>
        </p:nvSpPr>
        <p:spPr/>
        <p:txBody>
          <a:bodyPr>
            <a:normAutofit/>
          </a:bodyPr>
          <a:lstStyle/>
          <a:p>
            <a:pPr marL="0" indent="0">
              <a:buNone/>
            </a:pPr>
            <a:r>
              <a:rPr lang="zh-CN" altLang="en-US" dirty="0"/>
              <a:t>幼儿园可以参照和依据国家的有关规定，制订和建立起幼儿园规范，作为提高全园教职工道德水平和职业素养的一条有效途径和措施。以下是北京市教育局制订的幼儿园教职工职业道德规范，供参考。</a:t>
            </a:r>
          </a:p>
        </p:txBody>
      </p:sp>
    </p:spTree>
    <p:extLst>
      <p:ext uri="{BB962C8B-B14F-4D97-AF65-F5344CB8AC3E}">
        <p14:creationId xmlns:p14="http://schemas.microsoft.com/office/powerpoint/2010/main" val="363776706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0EF4F-B99B-07D5-83C8-094A4967C4A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8E5739A-239B-1A89-C998-0B9EFE3C6AB3}"/>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609E184-DA3F-CB33-EF1C-665F3339BF53}"/>
              </a:ext>
            </a:extLst>
          </p:cNvPr>
          <p:cNvSpPr>
            <a:spLocks noGrp="1"/>
          </p:cNvSpPr>
          <p:nvPr>
            <p:ph idx="1"/>
          </p:nvPr>
        </p:nvSpPr>
        <p:spPr/>
        <p:txBody>
          <a:bodyPr>
            <a:normAutofit/>
          </a:bodyPr>
          <a:lstStyle/>
          <a:p>
            <a:pPr marL="0" indent="0">
              <a:buNone/>
            </a:pPr>
            <a:r>
              <a:rPr lang="zh-CN" altLang="en-US" dirty="0"/>
              <a:t>幼儿园教职工职业道德规范</a:t>
            </a:r>
          </a:p>
          <a:p>
            <a:pPr marL="0" indent="0">
              <a:buNone/>
            </a:pPr>
            <a:r>
              <a:rPr lang="zh-CN" altLang="en-US" dirty="0"/>
              <a:t>    </a:t>
            </a:r>
            <a:r>
              <a:rPr lang="en-US" altLang="zh-CN" dirty="0"/>
              <a:t>1</a:t>
            </a:r>
            <a:r>
              <a:rPr lang="zh-CN" altLang="en-US" dirty="0"/>
              <a:t>．热爱幼教事业，坚决贯彻党的教育方针，坚持保教并重，全面提高幼儿素质。</a:t>
            </a:r>
          </a:p>
          <a:p>
            <a:pPr marL="0" indent="0">
              <a:buNone/>
            </a:pPr>
            <a:r>
              <a:rPr lang="zh-CN" altLang="en-US" dirty="0"/>
              <a:t>    </a:t>
            </a:r>
          </a:p>
        </p:txBody>
      </p:sp>
    </p:spTree>
    <p:extLst>
      <p:ext uri="{BB962C8B-B14F-4D97-AF65-F5344CB8AC3E}">
        <p14:creationId xmlns:p14="http://schemas.microsoft.com/office/powerpoint/2010/main" val="170714868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D6412-D0E8-0215-CFCC-F0AE2B6350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76EA629-E747-01F3-CFBC-A98CE625395E}"/>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53F7BB69-92E6-56A3-9756-8E6226D3AF2C}"/>
              </a:ext>
            </a:extLst>
          </p:cNvPr>
          <p:cNvSpPr>
            <a:spLocks noGrp="1"/>
          </p:cNvSpPr>
          <p:nvPr>
            <p:ph idx="1"/>
          </p:nvPr>
        </p:nvSpPr>
        <p:spPr/>
        <p:txBody>
          <a:bodyPr>
            <a:normAutofit/>
          </a:bodyPr>
          <a:lstStyle/>
          <a:p>
            <a:pPr marL="0" indent="0">
              <a:buNone/>
            </a:pPr>
            <a:r>
              <a:rPr lang="en-US" altLang="zh-CN" dirty="0"/>
              <a:t>2</a:t>
            </a:r>
            <a:r>
              <a:rPr lang="zh-CN" altLang="en-US" dirty="0"/>
              <a:t>．热爱幼儿，尊重幼儿，面向全体幼儿。坚持正面教育，严禁体罚或变相体罚，使幼儿愉快、活泼、健康地成长。</a:t>
            </a:r>
          </a:p>
          <a:p>
            <a:pPr marL="0" indent="0">
              <a:buNone/>
            </a:pPr>
            <a:r>
              <a:rPr lang="en-US" altLang="zh-CN" dirty="0"/>
              <a:t>3</a:t>
            </a:r>
            <a:r>
              <a:rPr lang="zh-CN" altLang="en-US" dirty="0"/>
              <a:t>．坚守岗位，尽职尽责，确保幼儿安全。</a:t>
            </a:r>
          </a:p>
        </p:txBody>
      </p:sp>
    </p:spTree>
    <p:extLst>
      <p:ext uri="{BB962C8B-B14F-4D97-AF65-F5344CB8AC3E}">
        <p14:creationId xmlns:p14="http://schemas.microsoft.com/office/powerpoint/2010/main" val="19744437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0C93B-8DC8-0AEF-16B5-3336FAE0646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DF53679-5353-BEA9-8E60-1114826A854B}"/>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A43C38C-C7FE-3B6F-A7C5-A12D048FD572}"/>
              </a:ext>
            </a:extLst>
          </p:cNvPr>
          <p:cNvSpPr>
            <a:spLocks noGrp="1"/>
          </p:cNvSpPr>
          <p:nvPr>
            <p:ph idx="1"/>
          </p:nvPr>
        </p:nvSpPr>
        <p:spPr/>
        <p:txBody>
          <a:bodyPr>
            <a:normAutofit/>
          </a:bodyPr>
          <a:lstStyle/>
          <a:p>
            <a:pPr marL="0" indent="0">
              <a:buNone/>
            </a:pPr>
            <a:r>
              <a:rPr lang="en-US" altLang="zh-CN" dirty="0"/>
              <a:t>    4</a:t>
            </a:r>
            <a:r>
              <a:rPr lang="zh-CN" altLang="en-US" dirty="0"/>
              <a:t>．勤奋学习，钻研业务，积极参加教育改革，不断探索科学育儿规律。</a:t>
            </a:r>
          </a:p>
          <a:p>
            <a:pPr marL="0" indent="0">
              <a:buNone/>
            </a:pPr>
            <a:r>
              <a:rPr lang="zh-CN" altLang="en-US" dirty="0"/>
              <a:t>    </a:t>
            </a:r>
            <a:r>
              <a:rPr lang="en-US" altLang="zh-CN" dirty="0"/>
              <a:t>5</a:t>
            </a:r>
            <a:r>
              <a:rPr lang="zh-CN" altLang="en-US" dirty="0"/>
              <a:t>．以身作则，为人师表。仪表、服装、举止、谈吐符合幼教工作特点。</a:t>
            </a:r>
          </a:p>
          <a:p>
            <a:pPr marL="0" indent="0">
              <a:buNone/>
            </a:pPr>
            <a:r>
              <a:rPr lang="zh-CN" altLang="en-US" dirty="0"/>
              <a:t>    </a:t>
            </a:r>
          </a:p>
        </p:txBody>
      </p:sp>
    </p:spTree>
    <p:extLst>
      <p:ext uri="{BB962C8B-B14F-4D97-AF65-F5344CB8AC3E}">
        <p14:creationId xmlns:p14="http://schemas.microsoft.com/office/powerpoint/2010/main" val="124145182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E78BD-9F68-7031-931C-09CC10625B5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6E0951C-AB2B-28E4-6B5F-9F676763AB4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77422C1-073C-61D4-2AC2-853214DF6B3B}"/>
              </a:ext>
            </a:extLst>
          </p:cNvPr>
          <p:cNvSpPr>
            <a:spLocks noGrp="1"/>
          </p:cNvSpPr>
          <p:nvPr>
            <p:ph idx="1"/>
          </p:nvPr>
        </p:nvSpPr>
        <p:spPr/>
        <p:txBody>
          <a:bodyPr>
            <a:normAutofit/>
          </a:bodyPr>
          <a:lstStyle/>
          <a:p>
            <a:pPr marL="0" indent="0">
              <a:buNone/>
            </a:pPr>
            <a:r>
              <a:rPr lang="en-US" altLang="zh-CN" dirty="0"/>
              <a:t>6</a:t>
            </a:r>
            <a:r>
              <a:rPr lang="zh-CN" altLang="en-US" dirty="0"/>
              <a:t>．尊重家长，热情服务，与家长密切配合。</a:t>
            </a:r>
          </a:p>
          <a:p>
            <a:pPr marL="0" indent="0">
              <a:buNone/>
            </a:pPr>
            <a:r>
              <a:rPr lang="zh-CN" altLang="en-US" dirty="0"/>
              <a:t>    </a:t>
            </a:r>
            <a:r>
              <a:rPr lang="en-US" altLang="zh-CN" dirty="0"/>
              <a:t>7</a:t>
            </a:r>
            <a:r>
              <a:rPr lang="zh-CN" altLang="en-US" dirty="0"/>
              <a:t>．遵守社会公德，严守劳动纪律，团结协作，开展批评与自我批评。</a:t>
            </a:r>
          </a:p>
          <a:p>
            <a:pPr marL="0" indent="0">
              <a:buNone/>
            </a:pPr>
            <a:r>
              <a:rPr lang="zh-CN" altLang="en-US" dirty="0"/>
              <a:t>     </a:t>
            </a:r>
          </a:p>
        </p:txBody>
      </p:sp>
    </p:spTree>
    <p:extLst>
      <p:ext uri="{BB962C8B-B14F-4D97-AF65-F5344CB8AC3E}">
        <p14:creationId xmlns:p14="http://schemas.microsoft.com/office/powerpoint/2010/main" val="192880098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93EB8-83A8-9567-A179-33DB2C246C6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5B9BD83-F2B3-FD9B-C034-EE34A9DFB50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12762F0-A8D2-F383-1063-0742EDE90DA9}"/>
              </a:ext>
            </a:extLst>
          </p:cNvPr>
          <p:cNvSpPr>
            <a:spLocks noGrp="1"/>
          </p:cNvSpPr>
          <p:nvPr>
            <p:ph idx="1"/>
          </p:nvPr>
        </p:nvSpPr>
        <p:spPr/>
        <p:txBody>
          <a:bodyPr>
            <a:normAutofit/>
          </a:bodyPr>
          <a:lstStyle/>
          <a:p>
            <a:pPr marL="0" indent="0">
              <a:buNone/>
            </a:pPr>
            <a:r>
              <a:rPr lang="zh-CN" altLang="en-US" dirty="0"/>
              <a:t>幼儿教育是一项充满阳光的事业，需要有阳光心态。幼儿园管理上要引导教师正确认识和认同这一职业，以饱满的热情投入每日的工作，从孩子们圣洁纯真的笑颜中，体会职业的快乐。</a:t>
            </a:r>
          </a:p>
        </p:txBody>
      </p:sp>
    </p:spTree>
    <p:extLst>
      <p:ext uri="{BB962C8B-B14F-4D97-AF65-F5344CB8AC3E}">
        <p14:creationId xmlns:p14="http://schemas.microsoft.com/office/powerpoint/2010/main" val="82742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11FC2-322C-89AE-707A-6C33951DEF4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7CE59C-20A1-321C-D4A9-843441FDA3D9}"/>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E40747F5-FE5D-2913-D687-FE8F1A35524A}"/>
              </a:ext>
            </a:extLst>
          </p:cNvPr>
          <p:cNvSpPr>
            <a:spLocks noGrp="1"/>
          </p:cNvSpPr>
          <p:nvPr>
            <p:ph idx="1"/>
          </p:nvPr>
        </p:nvSpPr>
        <p:spPr/>
        <p:txBody>
          <a:bodyPr>
            <a:normAutofit/>
          </a:bodyPr>
          <a:lstStyle/>
          <a:p>
            <a:pPr marL="0" indent="0">
              <a:buNone/>
            </a:pPr>
            <a:r>
              <a:rPr lang="zh-CN" altLang="en-US" dirty="0"/>
              <a:t>幼儿园管理要以人为本，以调动人的积极性为根本原则，建设一支高素质的教职工队伍。特别是在保教工作第一线的教师，他们是幼儿园工作的主体，是促进幼儿全面发展教育的实施者，对于幼儿园保教质量的提高起着关键作用。</a:t>
            </a:r>
          </a:p>
        </p:txBody>
      </p:sp>
    </p:spTree>
    <p:extLst>
      <p:ext uri="{BB962C8B-B14F-4D97-AF65-F5344CB8AC3E}">
        <p14:creationId xmlns:p14="http://schemas.microsoft.com/office/powerpoint/2010/main" val="1871106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6B7CD-D90D-60BD-A3EB-F170069C487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E708AD5-4276-A0A9-A179-C1BC8427AD4E}"/>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685E9CAE-0663-4BF0-19FF-57BB010EFFFC}"/>
              </a:ext>
            </a:extLst>
          </p:cNvPr>
          <p:cNvSpPr>
            <a:spLocks noGrp="1"/>
          </p:cNvSpPr>
          <p:nvPr>
            <p:ph idx="1"/>
          </p:nvPr>
        </p:nvSpPr>
        <p:spPr/>
        <p:txBody>
          <a:bodyPr>
            <a:normAutofit/>
          </a:bodyPr>
          <a:lstStyle/>
          <a:p>
            <a:pPr marL="0" indent="0">
              <a:buNone/>
            </a:pPr>
            <a:r>
              <a:rPr lang="en-US" altLang="zh-CN" dirty="0"/>
              <a:t>9.1</a:t>
            </a:r>
            <a:r>
              <a:rPr lang="zh-CN" altLang="en-US" dirty="0"/>
              <a:t>型，任务型管理；</a:t>
            </a:r>
            <a:r>
              <a:rPr lang="en-US" altLang="zh-CN" dirty="0"/>
              <a:t>1.9</a:t>
            </a:r>
            <a:r>
              <a:rPr lang="zh-CN" altLang="en-US" dirty="0"/>
              <a:t>型，俱乐部式的管理；</a:t>
            </a:r>
            <a:r>
              <a:rPr lang="en-US" altLang="zh-CN" dirty="0"/>
              <a:t>5.5</a:t>
            </a:r>
            <a:r>
              <a:rPr lang="zh-CN" altLang="en-US" dirty="0"/>
              <a:t>型，中间型管理；</a:t>
            </a:r>
            <a:r>
              <a:rPr lang="en-US" altLang="zh-CN" dirty="0"/>
              <a:t>9.9</a:t>
            </a:r>
            <a:r>
              <a:rPr lang="zh-CN" altLang="en-US" dirty="0"/>
              <a:t>型，战斗集体式管理，生产任务完成得好，职工关系协调，士气旺盛，职工利益与企业目标结合。</a:t>
            </a:r>
          </a:p>
        </p:txBody>
      </p:sp>
    </p:spTree>
    <p:extLst>
      <p:ext uri="{BB962C8B-B14F-4D97-AF65-F5344CB8AC3E}">
        <p14:creationId xmlns:p14="http://schemas.microsoft.com/office/powerpoint/2010/main" val="309549816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4425A-38A3-DB2D-9010-A74D17B56EE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A910D09-0FDB-7A76-CCF7-C6BD1F41A42A}"/>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EFBFEDEF-341B-C366-5E28-FF83D3153F0B}"/>
              </a:ext>
            </a:extLst>
          </p:cNvPr>
          <p:cNvSpPr>
            <a:spLocks noGrp="1"/>
          </p:cNvSpPr>
          <p:nvPr>
            <p:ph idx="1"/>
          </p:nvPr>
        </p:nvSpPr>
        <p:spPr/>
        <p:txBody>
          <a:bodyPr>
            <a:normAutofit/>
          </a:bodyPr>
          <a:lstStyle/>
          <a:p>
            <a:pPr marL="0" indent="0">
              <a:buNone/>
            </a:pPr>
            <a:r>
              <a:rPr lang="zh-CN" altLang="en-US" dirty="0"/>
              <a:t>（二）幼儿园良好园风和组织文化建设</a:t>
            </a:r>
          </a:p>
          <a:p>
            <a:pPr marL="0" indent="0">
              <a:buNone/>
            </a:pPr>
            <a:r>
              <a:rPr lang="en-US" altLang="zh-CN" dirty="0"/>
              <a:t>1. </a:t>
            </a:r>
            <a:r>
              <a:rPr lang="zh-CN" altLang="en-US" dirty="0"/>
              <a:t>组织文化的含义</a:t>
            </a:r>
          </a:p>
          <a:p>
            <a:pPr marL="0" indent="0">
              <a:buNone/>
            </a:pPr>
            <a:r>
              <a:rPr lang="zh-CN" altLang="en-US" dirty="0"/>
              <a:t>组织文化是指在一个组织内形成的独特的价值观，共同的思想作风和行为准则。</a:t>
            </a:r>
          </a:p>
        </p:txBody>
      </p:sp>
    </p:spTree>
    <p:extLst>
      <p:ext uri="{BB962C8B-B14F-4D97-AF65-F5344CB8AC3E}">
        <p14:creationId xmlns:p14="http://schemas.microsoft.com/office/powerpoint/2010/main" val="92423715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CA54F-B1D7-6F0B-5C1F-42FA9574922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451947B-6795-B1DD-3EE2-35636FD172B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3A0923B3-6492-DE82-2E8E-A17B642040BC}"/>
              </a:ext>
            </a:extLst>
          </p:cNvPr>
          <p:cNvSpPr>
            <a:spLocks noGrp="1"/>
          </p:cNvSpPr>
          <p:nvPr>
            <p:ph idx="1"/>
          </p:nvPr>
        </p:nvSpPr>
        <p:spPr/>
        <p:txBody>
          <a:bodyPr>
            <a:normAutofit/>
          </a:bodyPr>
          <a:lstStyle/>
          <a:p>
            <a:pPr marL="0" indent="0">
              <a:buNone/>
            </a:pPr>
            <a:r>
              <a:rPr lang="zh-CN" altLang="en-US" dirty="0"/>
              <a:t>有组织就有组织文化，组织文化主要是一种观念形态，体现在组织活动的指导思想、目标追求、道德准则与行为规范等内容上，是组织的灵魂和精神支柱。恩格斯曾指出，“在一切方法背后，如果没有一种生机勃勃的精神，到头来不过是一堆笨拙的工具”。</a:t>
            </a:r>
          </a:p>
        </p:txBody>
      </p:sp>
    </p:spTree>
    <p:extLst>
      <p:ext uri="{BB962C8B-B14F-4D97-AF65-F5344CB8AC3E}">
        <p14:creationId xmlns:p14="http://schemas.microsoft.com/office/powerpoint/2010/main" val="75021167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5377B-7BCA-D658-9E03-106D5E7064E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69A7779-00C6-4452-35D3-CA6DAFE650AD}"/>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6A029D2-689C-E6D6-09A1-00F9CEBB123D}"/>
              </a:ext>
            </a:extLst>
          </p:cNvPr>
          <p:cNvSpPr>
            <a:spLocks noGrp="1"/>
          </p:cNvSpPr>
          <p:nvPr>
            <p:ph idx="1"/>
          </p:nvPr>
        </p:nvSpPr>
        <p:spPr/>
        <p:txBody>
          <a:bodyPr>
            <a:normAutofit/>
          </a:bodyPr>
          <a:lstStyle/>
          <a:p>
            <a:pPr marL="0" indent="0">
              <a:buNone/>
            </a:pPr>
            <a:r>
              <a:rPr lang="zh-CN" altLang="en-US" dirty="0"/>
              <a:t>组织文化作为一种环境力量，对组织成员产生巨大影响，对组织成员具有心理上、感情上的凝聚作用，可以使成员自觉规范行为，激发集体意识和集体荣誉感。</a:t>
            </a:r>
          </a:p>
        </p:txBody>
      </p:sp>
    </p:spTree>
    <p:extLst>
      <p:ext uri="{BB962C8B-B14F-4D97-AF65-F5344CB8AC3E}">
        <p14:creationId xmlns:p14="http://schemas.microsoft.com/office/powerpoint/2010/main" val="86790545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8ACAA-D596-7071-DB62-73DFCCA09C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1C46A68-6495-2F7A-EA99-F2D9F09C2501}"/>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756E73FC-9893-EAA0-F4DD-B4C958B4829E}"/>
              </a:ext>
            </a:extLst>
          </p:cNvPr>
          <p:cNvSpPr>
            <a:spLocks noGrp="1"/>
          </p:cNvSpPr>
          <p:nvPr>
            <p:ph idx="1"/>
          </p:nvPr>
        </p:nvSpPr>
        <p:spPr/>
        <p:txBody>
          <a:bodyPr>
            <a:normAutofit/>
          </a:bodyPr>
          <a:lstStyle/>
          <a:p>
            <a:pPr marL="0" indent="0">
              <a:buNone/>
            </a:pPr>
            <a:r>
              <a:rPr lang="en-US" altLang="zh-CN" dirty="0"/>
              <a:t>2.</a:t>
            </a:r>
            <a:r>
              <a:rPr lang="zh-CN" altLang="en-US" dirty="0"/>
              <a:t>建设幼儿园组织文化的重要意义</a:t>
            </a:r>
          </a:p>
          <a:p>
            <a:pPr marL="0" indent="0">
              <a:buNone/>
            </a:pPr>
            <a:r>
              <a:rPr lang="zh-CN" altLang="en-US" dirty="0"/>
              <a:t>在共同愿景基础上，建设幼儿园的组织文化是学习型组织建设的一个重要任务。管理者要将建设组织文化、创设优良园风作为自己最艰巨的职责和任务。</a:t>
            </a:r>
          </a:p>
        </p:txBody>
      </p:sp>
    </p:spTree>
    <p:extLst>
      <p:ext uri="{BB962C8B-B14F-4D97-AF65-F5344CB8AC3E}">
        <p14:creationId xmlns:p14="http://schemas.microsoft.com/office/powerpoint/2010/main" val="305616204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B3F52-64F5-6D0D-C4E4-E9744994665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7034E26-1FC7-8D43-047D-E37A34148024}"/>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3D12F2A1-E6E8-2335-CC6B-D4359A48E839}"/>
              </a:ext>
            </a:extLst>
          </p:cNvPr>
          <p:cNvSpPr>
            <a:spLocks noGrp="1"/>
          </p:cNvSpPr>
          <p:nvPr>
            <p:ph idx="1"/>
          </p:nvPr>
        </p:nvSpPr>
        <p:spPr/>
        <p:txBody>
          <a:bodyPr>
            <a:normAutofit/>
          </a:bodyPr>
          <a:lstStyle/>
          <a:p>
            <a:pPr marL="0" indent="0">
              <a:buNone/>
            </a:pPr>
            <a:r>
              <a:rPr lang="zh-CN" altLang="en-US" dirty="0"/>
              <a:t>应注重通过思想政治工作和师德教育，提高全员觉悟，提高教职工队伍的整体素质，使全体教职工明确幼儿园的社会责任，确立起组织的目标追求与价值观，增强集体意识，形成和谐的人际关系，树立严谨求实、勤奋刻苦的工作态度和作风。</a:t>
            </a:r>
          </a:p>
        </p:txBody>
      </p:sp>
    </p:spTree>
    <p:extLst>
      <p:ext uri="{BB962C8B-B14F-4D97-AF65-F5344CB8AC3E}">
        <p14:creationId xmlns:p14="http://schemas.microsoft.com/office/powerpoint/2010/main" val="70976051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8207D-20BA-9BFB-0A87-866C3A1335A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453C219-C12F-0CEA-2A8A-694018BD2A41}"/>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D3EC414-80C4-89E8-8D97-3C87B8783D3B}"/>
              </a:ext>
            </a:extLst>
          </p:cNvPr>
          <p:cNvSpPr>
            <a:spLocks noGrp="1"/>
          </p:cNvSpPr>
          <p:nvPr>
            <p:ph idx="1"/>
          </p:nvPr>
        </p:nvSpPr>
        <p:spPr/>
        <p:txBody>
          <a:bodyPr>
            <a:normAutofit/>
          </a:bodyPr>
          <a:lstStyle/>
          <a:p>
            <a:pPr marL="0" indent="0">
              <a:buNone/>
            </a:pPr>
            <a:r>
              <a:rPr lang="zh-CN" altLang="en-US" dirty="0"/>
              <a:t>要在园内激发起人人好学上进、开拓创造，向着共同目标和理想信念，团结一致奋斗追求的集体风气。</a:t>
            </a:r>
          </a:p>
        </p:txBody>
      </p:sp>
    </p:spTree>
    <p:extLst>
      <p:ext uri="{BB962C8B-B14F-4D97-AF65-F5344CB8AC3E}">
        <p14:creationId xmlns:p14="http://schemas.microsoft.com/office/powerpoint/2010/main" val="28881899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004FD-03B2-69D8-6647-15B3207EEBC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D0F8049-74D3-88C3-A91C-C22B7BB21EFE}"/>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B0179B2-13A8-3D14-2CE4-3E3F37E024CF}"/>
              </a:ext>
            </a:extLst>
          </p:cNvPr>
          <p:cNvSpPr>
            <a:spLocks noGrp="1"/>
          </p:cNvSpPr>
          <p:nvPr>
            <p:ph idx="1"/>
          </p:nvPr>
        </p:nvSpPr>
        <p:spPr/>
        <p:txBody>
          <a:bodyPr>
            <a:normAutofit/>
          </a:bodyPr>
          <a:lstStyle/>
          <a:p>
            <a:pPr marL="0" indent="0">
              <a:buNone/>
            </a:pPr>
            <a:r>
              <a:rPr lang="en-US" altLang="zh-CN" dirty="0"/>
              <a:t>3.</a:t>
            </a:r>
            <a:r>
              <a:rPr lang="zh-CN" altLang="en-US" dirty="0"/>
              <a:t>如何建设幼儿园的组织文化</a:t>
            </a:r>
          </a:p>
          <a:p>
            <a:pPr marL="0" indent="0">
              <a:buNone/>
            </a:pPr>
            <a:r>
              <a:rPr lang="zh-CN" altLang="en-US" dirty="0"/>
              <a:t>在进行师德教育和创建组织文化的过程中，幼儿园管理者必须率先垂范，严格自律，改进思想作风和工作作风，同时要讲究方式方法。</a:t>
            </a:r>
          </a:p>
        </p:txBody>
      </p:sp>
    </p:spTree>
    <p:extLst>
      <p:ext uri="{BB962C8B-B14F-4D97-AF65-F5344CB8AC3E}">
        <p14:creationId xmlns:p14="http://schemas.microsoft.com/office/powerpoint/2010/main" val="351478185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BA523-89CA-D4F1-A775-8D44324F963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992ED46-532E-6373-9E4D-3CF14D908CC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F5F9568-A09D-3927-124B-DEEBF05B168B}"/>
              </a:ext>
            </a:extLst>
          </p:cNvPr>
          <p:cNvSpPr>
            <a:spLocks noGrp="1"/>
          </p:cNvSpPr>
          <p:nvPr>
            <p:ph idx="1"/>
          </p:nvPr>
        </p:nvSpPr>
        <p:spPr/>
        <p:txBody>
          <a:bodyPr>
            <a:normAutofit/>
          </a:bodyPr>
          <a:lstStyle/>
          <a:p>
            <a:pPr marL="0" indent="0">
              <a:buNone/>
            </a:pPr>
            <a:r>
              <a:rPr lang="zh-CN" altLang="en-US" dirty="0"/>
              <a:t>更重要的是要将这项工作从封闭转变为开放，改变只是少数人向多数人自上而下单向灌输的状况，建立双向、横向的思想交流网络，广泛开展民主协商对话，每个职工都有机会参加讨论发表意见，园领导与教职工之间相互受到教育和影响。</a:t>
            </a:r>
          </a:p>
        </p:txBody>
      </p:sp>
    </p:spTree>
    <p:extLst>
      <p:ext uri="{BB962C8B-B14F-4D97-AF65-F5344CB8AC3E}">
        <p14:creationId xmlns:p14="http://schemas.microsoft.com/office/powerpoint/2010/main" val="95089608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B48F1-DBF6-2E57-1613-F5CCF0AA30F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AF3BEC0-94E7-BBDC-4752-358B519EE7D3}"/>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EED645AB-1D73-693E-37DB-CF08588365BC}"/>
              </a:ext>
            </a:extLst>
          </p:cNvPr>
          <p:cNvSpPr>
            <a:spLocks noGrp="1"/>
          </p:cNvSpPr>
          <p:nvPr>
            <p:ph idx="1"/>
          </p:nvPr>
        </p:nvSpPr>
        <p:spPr/>
        <p:txBody>
          <a:bodyPr>
            <a:normAutofit/>
          </a:bodyPr>
          <a:lstStyle/>
          <a:p>
            <a:pPr marL="0" indent="0">
              <a:buNone/>
            </a:pPr>
            <a:r>
              <a:rPr lang="zh-CN" altLang="en-US" dirty="0"/>
              <a:t>幼儿园如果能够形成良好的园风和组织文化，就会成为一种无形的精神力量，组织的每一位成员都会在其中受到潜移默化的感染和陶冶，迅速成长进步。</a:t>
            </a:r>
          </a:p>
        </p:txBody>
      </p:sp>
    </p:spTree>
    <p:extLst>
      <p:ext uri="{BB962C8B-B14F-4D97-AF65-F5344CB8AC3E}">
        <p14:creationId xmlns:p14="http://schemas.microsoft.com/office/powerpoint/2010/main" val="309736954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71DB1-CBBB-1C0F-C462-EB90118C058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CFFE95D-B21F-0636-1F32-CD1B8A148105}"/>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7A25E40F-31EF-7F42-9E86-E9AB524D0F43}"/>
              </a:ext>
            </a:extLst>
          </p:cNvPr>
          <p:cNvSpPr>
            <a:spLocks noGrp="1"/>
          </p:cNvSpPr>
          <p:nvPr>
            <p:ph idx="1"/>
          </p:nvPr>
        </p:nvSpPr>
        <p:spPr/>
        <p:txBody>
          <a:bodyPr>
            <a:normAutofit/>
          </a:bodyPr>
          <a:lstStyle/>
          <a:p>
            <a:pPr marL="0" indent="0">
              <a:buNone/>
            </a:pPr>
            <a:r>
              <a:rPr lang="zh-CN" altLang="en-US" dirty="0"/>
              <a:t>拓展阅读材料 </a:t>
            </a:r>
          </a:p>
          <a:p>
            <a:pPr marL="0" indent="0">
              <a:buNone/>
            </a:pPr>
            <a:r>
              <a:rPr lang="zh-CN" altLang="en-US" dirty="0"/>
              <a:t>读张雪门</a:t>
            </a:r>
            <a:r>
              <a:rPr lang="en-US" altLang="zh-CN" dirty="0"/>
              <a:t>《</a:t>
            </a:r>
            <a:r>
              <a:rPr lang="zh-CN" altLang="en-US" dirty="0"/>
              <a:t>论幼稚园行为课程</a:t>
            </a:r>
            <a:r>
              <a:rPr lang="en-US" altLang="zh-CN" dirty="0"/>
              <a:t>》</a:t>
            </a:r>
            <a:r>
              <a:rPr lang="zh-CN" altLang="en-US" dirty="0"/>
              <a:t>反思自己的教育</a:t>
            </a:r>
          </a:p>
          <a:p>
            <a:pPr marL="0" indent="0">
              <a:buNone/>
            </a:pPr>
            <a:r>
              <a:rPr lang="zh-CN" altLang="en-US" dirty="0"/>
              <a:t>巩月英</a:t>
            </a:r>
          </a:p>
        </p:txBody>
      </p:sp>
    </p:spTree>
    <p:extLst>
      <p:ext uri="{BB962C8B-B14F-4D97-AF65-F5344CB8AC3E}">
        <p14:creationId xmlns:p14="http://schemas.microsoft.com/office/powerpoint/2010/main" val="2173905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2EFFB-F38B-2EDF-8C26-9DD1EC9CAFF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D3B1D5F-9B9E-2D42-20B0-7AD93D4B11CA}"/>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418C03E1-FB47-8306-68EC-7F5DDB97ADB3}"/>
              </a:ext>
            </a:extLst>
          </p:cNvPr>
          <p:cNvSpPr>
            <a:spLocks noGrp="1"/>
          </p:cNvSpPr>
          <p:nvPr>
            <p:ph idx="1"/>
          </p:nvPr>
        </p:nvSpPr>
        <p:spPr/>
        <p:txBody>
          <a:bodyPr>
            <a:normAutofit/>
          </a:bodyPr>
          <a:lstStyle/>
          <a:p>
            <a:pPr marL="0" indent="0">
              <a:buNone/>
            </a:pPr>
            <a:r>
              <a:rPr lang="zh-CN" altLang="en-US" dirty="0"/>
              <a:t>这是最理想的管理类型</a:t>
            </a:r>
            <a:r>
              <a:rPr lang="en-US" altLang="zh-CN" dirty="0"/>
              <a:t>——</a:t>
            </a:r>
            <a:r>
              <a:rPr lang="zh-CN" altLang="en-US" dirty="0"/>
              <a:t>领导者能同时做到既关心人又关心工作。目标管理理论也强调，领导者在确立组织的任务目标时，要注意使组织的任务目标成为把组织成员连接在一起的力量，成为组织存在并不断发展的基础，同时，也是成员实现自身发展的基础。</a:t>
            </a:r>
          </a:p>
        </p:txBody>
      </p:sp>
    </p:spTree>
    <p:extLst>
      <p:ext uri="{BB962C8B-B14F-4D97-AF65-F5344CB8AC3E}">
        <p14:creationId xmlns:p14="http://schemas.microsoft.com/office/powerpoint/2010/main" val="88454502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A3320-59C9-E01E-38A3-953CA96888B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D3D9A55-3A33-9B7C-D9BF-42C30F04E4F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F07FB276-71DE-3D8C-FE93-B2FA7DCE4FC8}"/>
              </a:ext>
            </a:extLst>
          </p:cNvPr>
          <p:cNvSpPr>
            <a:spLocks noGrp="1"/>
          </p:cNvSpPr>
          <p:nvPr>
            <p:ph idx="1"/>
          </p:nvPr>
        </p:nvSpPr>
        <p:spPr/>
        <p:txBody>
          <a:bodyPr>
            <a:normAutofit/>
          </a:bodyPr>
          <a:lstStyle/>
          <a:p>
            <a:pPr marL="0" indent="0">
              <a:buNone/>
            </a:pPr>
            <a:r>
              <a:rPr lang="zh-CN" altLang="en-US" dirty="0"/>
              <a:t>学习了张雪门先生</a:t>
            </a:r>
            <a:r>
              <a:rPr lang="en-US" altLang="zh-CN" dirty="0"/>
              <a:t>《</a:t>
            </a:r>
            <a:r>
              <a:rPr lang="zh-CN" altLang="en-US" dirty="0"/>
              <a:t>论幼稚园行为课程</a:t>
            </a:r>
            <a:r>
              <a:rPr lang="en-US" altLang="zh-CN" dirty="0"/>
              <a:t>》</a:t>
            </a:r>
            <a:r>
              <a:rPr lang="zh-CN" altLang="en-US" dirty="0"/>
              <a:t>，结合自己的实践工作，我有很多的收获：张雪门先生的教育理念与我们现在实施的</a:t>
            </a:r>
            <a:r>
              <a:rPr lang="en-US" altLang="zh-CN" dirty="0"/>
              <a:t>《</a:t>
            </a:r>
            <a:r>
              <a:rPr lang="zh-CN" altLang="en-US" dirty="0"/>
              <a:t>幼儿园教育指导纲要（试行）</a:t>
            </a:r>
            <a:r>
              <a:rPr lang="en-US" altLang="zh-CN" dirty="0"/>
              <a:t>》(</a:t>
            </a:r>
            <a:r>
              <a:rPr lang="zh-CN" altLang="en-US" dirty="0"/>
              <a:t>以下简称</a:t>
            </a:r>
            <a:r>
              <a:rPr lang="en-US" altLang="zh-CN" dirty="0"/>
              <a:t>《</a:t>
            </a:r>
            <a:r>
              <a:rPr lang="zh-CN" altLang="en-US" dirty="0"/>
              <a:t>纲要</a:t>
            </a:r>
            <a:r>
              <a:rPr lang="en-US" altLang="zh-CN" dirty="0"/>
              <a:t>》)</a:t>
            </a:r>
            <a:r>
              <a:rPr lang="zh-CN" altLang="en-US" dirty="0"/>
              <a:t>的精神是符合的，能够帮助我们更好地领悟</a:t>
            </a:r>
            <a:r>
              <a:rPr lang="en-US" altLang="zh-CN" dirty="0"/>
              <a:t>《</a:t>
            </a:r>
            <a:r>
              <a:rPr lang="zh-CN" altLang="en-US" dirty="0"/>
              <a:t>纲要</a:t>
            </a:r>
            <a:r>
              <a:rPr lang="en-US" altLang="zh-CN" dirty="0"/>
              <a:t>》</a:t>
            </a:r>
            <a:r>
              <a:rPr lang="zh-CN" altLang="en-US" dirty="0"/>
              <a:t>精神。</a:t>
            </a:r>
          </a:p>
        </p:txBody>
      </p:sp>
    </p:spTree>
    <p:extLst>
      <p:ext uri="{BB962C8B-B14F-4D97-AF65-F5344CB8AC3E}">
        <p14:creationId xmlns:p14="http://schemas.microsoft.com/office/powerpoint/2010/main" val="399726634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D227C-8086-C9B7-2D6F-7035CAB6F7B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4CB7035-FE86-7476-0B43-5AB52C43BFEA}"/>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F16E4AC-BE6B-1013-8819-ECC5FBCA58E2}"/>
              </a:ext>
            </a:extLst>
          </p:cNvPr>
          <p:cNvSpPr>
            <a:spLocks noGrp="1"/>
          </p:cNvSpPr>
          <p:nvPr>
            <p:ph idx="1"/>
          </p:nvPr>
        </p:nvSpPr>
        <p:spPr/>
        <p:txBody>
          <a:bodyPr>
            <a:normAutofit/>
          </a:bodyPr>
          <a:lstStyle/>
          <a:p>
            <a:pPr marL="0" indent="0">
              <a:buNone/>
            </a:pPr>
            <a:r>
              <a:rPr lang="zh-CN" altLang="en-US" dirty="0"/>
              <a:t>如：“要求教师对于实际的偶发事项，随时变化，随时活用，以适应儿童的需要，满足儿童的兴趣，实在比死板地照着所定的大纲去教授好得多了”，符合</a:t>
            </a:r>
            <a:r>
              <a:rPr lang="en-US" altLang="zh-CN" dirty="0"/>
              <a:t>《</a:t>
            </a:r>
            <a:r>
              <a:rPr lang="zh-CN" altLang="en-US" dirty="0"/>
              <a:t>纲要</a:t>
            </a:r>
            <a:r>
              <a:rPr lang="en-US" altLang="zh-CN" dirty="0"/>
              <a:t>》</a:t>
            </a:r>
            <a:r>
              <a:rPr lang="zh-CN" altLang="en-US" dirty="0"/>
              <a:t>中对教师如何成为幼儿学习活动的支持者、合作者、引导者的要求；</a:t>
            </a:r>
          </a:p>
        </p:txBody>
      </p:sp>
    </p:spTree>
    <p:extLst>
      <p:ext uri="{BB962C8B-B14F-4D97-AF65-F5344CB8AC3E}">
        <p14:creationId xmlns:p14="http://schemas.microsoft.com/office/powerpoint/2010/main" val="32725228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5D030-410D-6275-8844-C3C964CB3DB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584C615-F26B-FCE3-57A2-7762967A561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6938E2D-E673-0F5A-4FFB-5926E1C21727}"/>
              </a:ext>
            </a:extLst>
          </p:cNvPr>
          <p:cNvSpPr>
            <a:spLocks noGrp="1"/>
          </p:cNvSpPr>
          <p:nvPr>
            <p:ph idx="1"/>
          </p:nvPr>
        </p:nvSpPr>
        <p:spPr/>
        <p:txBody>
          <a:bodyPr>
            <a:normAutofit/>
          </a:bodyPr>
          <a:lstStyle/>
          <a:p>
            <a:pPr marL="0" indent="0">
              <a:buNone/>
            </a:pPr>
            <a:r>
              <a:rPr lang="zh-CN" altLang="en-US" dirty="0"/>
              <a:t>“自然界和人事界应常相联络，如果分得太清楚太有系统了，反不能引起儿童的反应”，符合</a:t>
            </a:r>
            <a:r>
              <a:rPr lang="en-US" altLang="zh-CN" dirty="0"/>
              <a:t>《</a:t>
            </a:r>
            <a:r>
              <a:rPr lang="zh-CN" altLang="en-US" dirty="0"/>
              <a:t>纲要</a:t>
            </a:r>
            <a:r>
              <a:rPr lang="en-US" altLang="zh-CN" dirty="0"/>
              <a:t>》</a:t>
            </a:r>
            <a:r>
              <a:rPr lang="zh-CN" altLang="en-US" dirty="0"/>
              <a:t>倡导的整合理念等。还有张雪门先生倡导的“行是知之始，知是行之成”“在劳力上劳心”等都给我留下了很深的印象，同时也使我产生了进一步的思考。</a:t>
            </a:r>
          </a:p>
        </p:txBody>
      </p:sp>
    </p:spTree>
    <p:extLst>
      <p:ext uri="{BB962C8B-B14F-4D97-AF65-F5344CB8AC3E}">
        <p14:creationId xmlns:p14="http://schemas.microsoft.com/office/powerpoint/2010/main" val="64528010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7595D-1FD1-A343-84DB-F09EE940EB7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318EB0B-F744-28F3-ED71-159DB991F793}"/>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594EB82-C4DF-EE55-9EBC-48620F6FA9DC}"/>
              </a:ext>
            </a:extLst>
          </p:cNvPr>
          <p:cNvSpPr>
            <a:spLocks noGrp="1"/>
          </p:cNvSpPr>
          <p:nvPr>
            <p:ph idx="1"/>
          </p:nvPr>
        </p:nvSpPr>
        <p:spPr/>
        <p:txBody>
          <a:bodyPr>
            <a:normAutofit/>
          </a:bodyPr>
          <a:lstStyle/>
          <a:p>
            <a:pPr marL="0" indent="0">
              <a:buNone/>
            </a:pPr>
            <a:r>
              <a:rPr lang="zh-CN" altLang="en-US" dirty="0"/>
              <a:t>一、适合的才是最好的</a:t>
            </a:r>
            <a:r>
              <a:rPr lang="en-US" altLang="zh-CN" dirty="0"/>
              <a:t>——</a:t>
            </a:r>
            <a:r>
              <a:rPr lang="zh-CN" altLang="en-US" dirty="0"/>
              <a:t>本土化</a:t>
            </a:r>
          </a:p>
          <a:p>
            <a:pPr marL="0" indent="0">
              <a:buNone/>
            </a:pPr>
            <a:r>
              <a:rPr lang="zh-CN" altLang="en-US" dirty="0"/>
              <a:t>燕窝鱼翅虽然都是些很有营养的东西，但不一定适合每个人食用，也不一定适合每一个人的口味。在张雪门先生看来：课程是有选择的经验，是有价值的经验，“是适应生长基本价值的选择，随时代而变迁”。</a:t>
            </a:r>
          </a:p>
        </p:txBody>
      </p:sp>
    </p:spTree>
    <p:extLst>
      <p:ext uri="{BB962C8B-B14F-4D97-AF65-F5344CB8AC3E}">
        <p14:creationId xmlns:p14="http://schemas.microsoft.com/office/powerpoint/2010/main" val="250719372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46D9-7BBC-AEAC-FCD2-6FC76C1A868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A75FCFB-769B-349A-F108-3F970BEF6C2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95BFC87F-361A-6E8A-194C-2F6C3CD440ED}"/>
              </a:ext>
            </a:extLst>
          </p:cNvPr>
          <p:cNvSpPr>
            <a:spLocks noGrp="1"/>
          </p:cNvSpPr>
          <p:nvPr>
            <p:ph idx="1"/>
          </p:nvPr>
        </p:nvSpPr>
        <p:spPr/>
        <p:txBody>
          <a:bodyPr>
            <a:normAutofit/>
          </a:bodyPr>
          <a:lstStyle/>
          <a:p>
            <a:pPr marL="0" indent="0">
              <a:buNone/>
            </a:pPr>
            <a:r>
              <a:rPr lang="zh-CN" altLang="en-US" dirty="0"/>
              <a:t>在我们身边的许多幼儿园为了某种利益开设了诸如蒙式教育班、英语班等。许多家长也在为孩子的将来谋划，孩子还在大班的时候，就已经终结了孩子双休日的权利，奔波于各种培训班。但这些是不是孩子们需要的呢？我们这些成年人没有思考过？</a:t>
            </a:r>
          </a:p>
        </p:txBody>
      </p:sp>
    </p:spTree>
    <p:extLst>
      <p:ext uri="{BB962C8B-B14F-4D97-AF65-F5344CB8AC3E}">
        <p14:creationId xmlns:p14="http://schemas.microsoft.com/office/powerpoint/2010/main" val="263717627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2C160-F149-881D-1F8C-95BB1761078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E60A58A-49B5-E11B-A3FE-25379D14560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D9DAD818-AA42-FBD6-41D0-4C7300E7D932}"/>
              </a:ext>
            </a:extLst>
          </p:cNvPr>
          <p:cNvSpPr>
            <a:spLocks noGrp="1"/>
          </p:cNvSpPr>
          <p:nvPr>
            <p:ph idx="1"/>
          </p:nvPr>
        </p:nvSpPr>
        <p:spPr/>
        <p:txBody>
          <a:bodyPr>
            <a:normAutofit/>
          </a:bodyPr>
          <a:lstStyle/>
          <a:p>
            <a:pPr marL="0" indent="0">
              <a:buNone/>
            </a:pPr>
            <a:r>
              <a:rPr lang="zh-CN" altLang="en-US" dirty="0"/>
              <a:t>再从我们幼儿园的角度出发去思考，我们经常去一些姊妹园参观，看见人家哪里做得好，就不加思考地直接搬过来，但这些对自己的园所、对教师本身、对自己的孩子是否合适呢？</a:t>
            </a:r>
            <a:endParaRPr lang="en-US" altLang="zh-CN" dirty="0"/>
          </a:p>
        </p:txBody>
      </p:sp>
    </p:spTree>
    <p:extLst>
      <p:ext uri="{BB962C8B-B14F-4D97-AF65-F5344CB8AC3E}">
        <p14:creationId xmlns:p14="http://schemas.microsoft.com/office/powerpoint/2010/main" val="320320918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B46A3-9531-7499-3503-92C6F3B5F2F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CE5392F-45C8-71B8-A4DE-FFBC297D29B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0C97381B-BDF6-E791-1E31-691778641E94}"/>
              </a:ext>
            </a:extLst>
          </p:cNvPr>
          <p:cNvSpPr>
            <a:spLocks noGrp="1"/>
          </p:cNvSpPr>
          <p:nvPr>
            <p:ph idx="1"/>
          </p:nvPr>
        </p:nvSpPr>
        <p:spPr/>
        <p:txBody>
          <a:bodyPr>
            <a:normAutofit/>
          </a:bodyPr>
          <a:lstStyle/>
          <a:p>
            <a:pPr marL="0" indent="0">
              <a:buNone/>
            </a:pPr>
            <a:r>
              <a:rPr lang="zh-CN" altLang="en-US" dirty="0"/>
              <a:t>今天我们去机关幼儿园参观了他们的美术活动室，环境、材料、孩子们精美的作品都让我们折服，但同时我也在思考：这些我们能够照搬吗？答案当然是否定的。我们寻找的是适合我们农村幼儿园的美术特色。</a:t>
            </a:r>
            <a:endParaRPr lang="en-US" altLang="zh-CN" dirty="0"/>
          </a:p>
        </p:txBody>
      </p:sp>
    </p:spTree>
    <p:extLst>
      <p:ext uri="{BB962C8B-B14F-4D97-AF65-F5344CB8AC3E}">
        <p14:creationId xmlns:p14="http://schemas.microsoft.com/office/powerpoint/2010/main" val="256494820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D50C7-D504-5BA5-3028-25DC55A81C2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56247A-DEB3-4F80-87D1-C523263EC04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75C26FDE-CEFE-02EB-4287-27024AFE5B2F}"/>
              </a:ext>
            </a:extLst>
          </p:cNvPr>
          <p:cNvSpPr>
            <a:spLocks noGrp="1"/>
          </p:cNvSpPr>
          <p:nvPr>
            <p:ph idx="1"/>
          </p:nvPr>
        </p:nvSpPr>
        <p:spPr/>
        <p:txBody>
          <a:bodyPr>
            <a:normAutofit/>
          </a:bodyPr>
          <a:lstStyle/>
          <a:p>
            <a:pPr marL="0" indent="0">
              <a:buNone/>
            </a:pPr>
            <a:r>
              <a:rPr lang="zh-CN" altLang="en-US" dirty="0"/>
              <a:t>许多需要购买的活动材料，比如各种泥、各种脸谱坯子，我们可以不去花冤枉钱，也可以学习“四环游戏小组”，自制和收集一些废旧的材料，同样可以培养幼儿的相关能力，而且还是孩子们生活中的东西，如玉米须、高粱秆、松塔</a:t>
            </a:r>
            <a:r>
              <a:rPr lang="en-US" altLang="zh-CN" dirty="0"/>
              <a:t>……</a:t>
            </a:r>
            <a:endParaRPr lang="zh-CN" altLang="en-US" dirty="0"/>
          </a:p>
        </p:txBody>
      </p:sp>
    </p:spTree>
    <p:extLst>
      <p:ext uri="{BB962C8B-B14F-4D97-AF65-F5344CB8AC3E}">
        <p14:creationId xmlns:p14="http://schemas.microsoft.com/office/powerpoint/2010/main" val="105607476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9B798-A846-2B17-60BE-69B42D4A566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AA6AEAD-5CD1-3EE7-5C28-6D45D7E87D83}"/>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0D9A9094-F927-474E-9D4D-C1F3462E8E14}"/>
              </a:ext>
            </a:extLst>
          </p:cNvPr>
          <p:cNvSpPr>
            <a:spLocks noGrp="1"/>
          </p:cNvSpPr>
          <p:nvPr>
            <p:ph idx="1"/>
          </p:nvPr>
        </p:nvSpPr>
        <p:spPr/>
        <p:txBody>
          <a:bodyPr>
            <a:normAutofit/>
          </a:bodyPr>
          <a:lstStyle/>
          <a:p>
            <a:pPr marL="0" indent="0">
              <a:buNone/>
            </a:pPr>
            <a:r>
              <a:rPr lang="zh-CN" altLang="en-US" dirty="0"/>
              <a:t>二、亲身经历才能理解</a:t>
            </a:r>
            <a:r>
              <a:rPr lang="en-US" altLang="zh-CN" dirty="0"/>
              <a:t>——</a:t>
            </a:r>
            <a:r>
              <a:rPr lang="zh-CN" altLang="en-US" dirty="0"/>
              <a:t>行动化</a:t>
            </a:r>
          </a:p>
          <a:p>
            <a:pPr marL="0" indent="0">
              <a:buNone/>
            </a:pPr>
            <a:r>
              <a:rPr lang="zh-CN" altLang="en-US" dirty="0"/>
              <a:t>听别人说一遍，也许就忘了；拿笔写下来，也许就记住了；真正做一遍，体验了，才能理解。</a:t>
            </a:r>
          </a:p>
        </p:txBody>
      </p:sp>
    </p:spTree>
    <p:extLst>
      <p:ext uri="{BB962C8B-B14F-4D97-AF65-F5344CB8AC3E}">
        <p14:creationId xmlns:p14="http://schemas.microsoft.com/office/powerpoint/2010/main" val="108899843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AB6D0-470A-C7EB-99F6-3C602527D1E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30503B2-EFD6-62A2-B5C3-E1A5369E868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9F1686BE-9018-685C-6157-4C3854260C1C}"/>
              </a:ext>
            </a:extLst>
          </p:cNvPr>
          <p:cNvSpPr>
            <a:spLocks noGrp="1"/>
          </p:cNvSpPr>
          <p:nvPr>
            <p:ph idx="1"/>
          </p:nvPr>
        </p:nvSpPr>
        <p:spPr/>
        <p:txBody>
          <a:bodyPr>
            <a:normAutofit/>
          </a:bodyPr>
          <a:lstStyle/>
          <a:p>
            <a:pPr marL="0" indent="0">
              <a:buNone/>
            </a:pPr>
            <a:r>
              <a:rPr lang="zh-CN" altLang="en-US" dirty="0"/>
              <a:t>参加工作室以来，张老师一直在引导我们认识行动研究，读了</a:t>
            </a:r>
            <a:r>
              <a:rPr lang="en-US" altLang="zh-CN" dirty="0"/>
              <a:t>《</a:t>
            </a:r>
            <a:r>
              <a:rPr lang="zh-CN" altLang="en-US" dirty="0"/>
              <a:t>四环游戏小组的故事</a:t>
            </a:r>
            <a:r>
              <a:rPr lang="en-US" altLang="zh-CN" dirty="0"/>
              <a:t>》</a:t>
            </a:r>
            <a:r>
              <a:rPr lang="zh-CN" altLang="en-US" dirty="0"/>
              <a:t>，仿佛看到了志愿者老师们在行动研究的现场，并且四环游戏小组也为这些志愿者们提供了理论转为实践的机会。</a:t>
            </a:r>
          </a:p>
        </p:txBody>
      </p:sp>
    </p:spTree>
    <p:extLst>
      <p:ext uri="{BB962C8B-B14F-4D97-AF65-F5344CB8AC3E}">
        <p14:creationId xmlns:p14="http://schemas.microsoft.com/office/powerpoint/2010/main" val="1634977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3C7B1-C7B1-42EF-9ABD-BFD4FB85DF6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8598A91-7A71-FF15-7F7D-51B15C92E7BD}"/>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E0F19448-0C4A-F8D6-F7D9-BD4038A08A6B}"/>
              </a:ext>
            </a:extLst>
          </p:cNvPr>
          <p:cNvSpPr>
            <a:spLocks noGrp="1"/>
          </p:cNvSpPr>
          <p:nvPr>
            <p:ph idx="1"/>
          </p:nvPr>
        </p:nvSpPr>
        <p:spPr/>
        <p:txBody>
          <a:bodyPr>
            <a:normAutofit/>
          </a:bodyPr>
          <a:lstStyle/>
          <a:p>
            <a:pPr marL="0" indent="0">
              <a:buNone/>
            </a:pPr>
            <a:r>
              <a:rPr lang="zh-CN" altLang="en-US" dirty="0"/>
              <a:t>对于幼儿园来说，要实现有效管理，幼儿园领导者、管理者，应该站在各项工作的前列，一方面通过领导，使组织成员协同一致的工作，去实现组织的目标；</a:t>
            </a:r>
          </a:p>
        </p:txBody>
      </p:sp>
    </p:spTree>
    <p:extLst>
      <p:ext uri="{BB962C8B-B14F-4D97-AF65-F5344CB8AC3E}">
        <p14:creationId xmlns:p14="http://schemas.microsoft.com/office/powerpoint/2010/main" val="269530804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D2B4D-40A6-BD45-CF10-5A8F351FAC2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6DD8F9D-2D98-BF65-6BB9-07E248172D8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EFA01809-D9C9-D265-64CB-2CAE6F552F1E}"/>
              </a:ext>
            </a:extLst>
          </p:cNvPr>
          <p:cNvSpPr>
            <a:spLocks noGrp="1"/>
          </p:cNvSpPr>
          <p:nvPr>
            <p:ph idx="1"/>
          </p:nvPr>
        </p:nvSpPr>
        <p:spPr/>
        <p:txBody>
          <a:bodyPr>
            <a:normAutofit/>
          </a:bodyPr>
          <a:lstStyle/>
          <a:p>
            <a:pPr marL="0" indent="0">
              <a:buNone/>
            </a:pPr>
            <a:r>
              <a:rPr lang="zh-CN" altLang="en-US" dirty="0"/>
              <a:t>这就好比在课堂上，老师教给我们许多的理论知识，许多与家长沟通的技巧，但是我们真正遇到问题了，还是会紧张、手足无措。孩子们的成长也是这样的。一直以来，我在大班的机会比较多，面对家长想让老师教知识的问题，我们一直也没能解决。但是有一次活动却改变了许多家长的看法，也帮助孩子们得到了发展。</a:t>
            </a:r>
          </a:p>
        </p:txBody>
      </p:sp>
    </p:spTree>
    <p:extLst>
      <p:ext uri="{BB962C8B-B14F-4D97-AF65-F5344CB8AC3E}">
        <p14:creationId xmlns:p14="http://schemas.microsoft.com/office/powerpoint/2010/main" val="392082941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0E1E1-601A-855F-AA14-99A0EBF1B5A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6F75505-88A9-71E0-F812-FC6A1A340BD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99504DC-6DCE-1EDE-3D75-BAB8DBCBCCA3}"/>
              </a:ext>
            </a:extLst>
          </p:cNvPr>
          <p:cNvSpPr>
            <a:spLocks noGrp="1"/>
          </p:cNvSpPr>
          <p:nvPr>
            <p:ph idx="1"/>
          </p:nvPr>
        </p:nvSpPr>
        <p:spPr/>
        <p:txBody>
          <a:bodyPr>
            <a:normAutofit/>
          </a:bodyPr>
          <a:lstStyle/>
          <a:p>
            <a:pPr marL="0" indent="0">
              <a:buNone/>
            </a:pPr>
            <a:r>
              <a:rPr lang="zh-CN" altLang="en-US" dirty="0"/>
              <a:t>那是秋天的时候，看着满园的石榴树和山里红树结满的果实，孩子们都会多看上几眼，为了满足孩子们的食欲，并且使孩子们得到发展。</a:t>
            </a:r>
          </a:p>
        </p:txBody>
      </p:sp>
    </p:spTree>
    <p:extLst>
      <p:ext uri="{BB962C8B-B14F-4D97-AF65-F5344CB8AC3E}">
        <p14:creationId xmlns:p14="http://schemas.microsoft.com/office/powerpoint/2010/main" val="22817973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9EC3E-A634-4150-AD70-23F8239C273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51D7D49-79C8-1517-A769-6A6EAF9E864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B532C8AD-EFED-E1D5-52BD-D962D48C6638}"/>
              </a:ext>
            </a:extLst>
          </p:cNvPr>
          <p:cNvSpPr>
            <a:spLocks noGrp="1"/>
          </p:cNvSpPr>
          <p:nvPr>
            <p:ph idx="1"/>
          </p:nvPr>
        </p:nvSpPr>
        <p:spPr/>
        <p:txBody>
          <a:bodyPr>
            <a:normAutofit/>
          </a:bodyPr>
          <a:lstStyle/>
          <a:p>
            <a:pPr marL="0" indent="0">
              <a:buNone/>
            </a:pPr>
            <a:r>
              <a:rPr lang="zh-CN" altLang="en-US" dirty="0"/>
              <a:t>于是我们开展了一系列的活动：写生“画石榴”（山里红树）</a:t>
            </a:r>
            <a:r>
              <a:rPr lang="en-US" altLang="zh-CN" dirty="0"/>
              <a:t>——</a:t>
            </a:r>
            <a:r>
              <a:rPr lang="zh-CN" altLang="en-US" dirty="0"/>
              <a:t>用手去摸树干，感知它的粗糙；做计划（怎样摘石榴）</a:t>
            </a:r>
            <a:r>
              <a:rPr lang="en-US" altLang="zh-CN" dirty="0"/>
              <a:t>——</a:t>
            </a:r>
            <a:r>
              <a:rPr lang="zh-CN" altLang="en-US" dirty="0"/>
              <a:t>调动幼儿体验的兴趣和原有经验；实践活动（亲自去摘石榴）</a:t>
            </a:r>
            <a:r>
              <a:rPr lang="en-US" altLang="zh-CN" dirty="0"/>
              <a:t>——</a:t>
            </a:r>
            <a:r>
              <a:rPr lang="zh-CN" altLang="en-US" dirty="0"/>
              <a:t>孩子们准备自己计划使用的工具，亲自去体验摘石榴；</a:t>
            </a:r>
          </a:p>
        </p:txBody>
      </p:sp>
    </p:spTree>
    <p:extLst>
      <p:ext uri="{BB962C8B-B14F-4D97-AF65-F5344CB8AC3E}">
        <p14:creationId xmlns:p14="http://schemas.microsoft.com/office/powerpoint/2010/main" val="419856548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9E999-D82A-7BFB-4EC9-34781FCF9E9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1CED37B-9A46-8C00-C947-DD2ED80712C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30802CE-3695-2922-BF7A-C16C7F19E7A7}"/>
              </a:ext>
            </a:extLst>
          </p:cNvPr>
          <p:cNvSpPr>
            <a:spLocks noGrp="1"/>
          </p:cNvSpPr>
          <p:nvPr>
            <p:ph idx="1"/>
          </p:nvPr>
        </p:nvSpPr>
        <p:spPr/>
        <p:txBody>
          <a:bodyPr>
            <a:normAutofit/>
          </a:bodyPr>
          <a:lstStyle/>
          <a:p>
            <a:pPr marL="0" indent="0">
              <a:buNone/>
            </a:pPr>
            <a:r>
              <a:rPr lang="zh-CN" altLang="en-US" dirty="0"/>
              <a:t>分石榴（山里红）</a:t>
            </a:r>
            <a:r>
              <a:rPr lang="en-US" altLang="zh-CN" dirty="0"/>
              <a:t>——</a:t>
            </a:r>
            <a:r>
              <a:rPr lang="zh-CN" altLang="en-US" dirty="0"/>
              <a:t>在过程中体验分享的快乐，并且学习数数的技巧（石榴大可以一个或两个两个地数着去分，山里红小可以五个五个地数，也可以拔堆目测分），在亲身体验中，孩子们在身体上、知识上、技能上、交往上、态度上、情感上都得到了发展，这远比在课堂上我们一遍遍地引导孩子学习数数，引导他们学习分享强得多。</a:t>
            </a:r>
          </a:p>
        </p:txBody>
      </p:sp>
    </p:spTree>
    <p:extLst>
      <p:ext uri="{BB962C8B-B14F-4D97-AF65-F5344CB8AC3E}">
        <p14:creationId xmlns:p14="http://schemas.microsoft.com/office/powerpoint/2010/main" val="171780199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32D33-AC91-C8AC-4893-08851432E5B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2925478-B252-C878-5522-6812D5AE6DDB}"/>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D119281-70F0-C0EE-7A0F-CB876FC02332}"/>
              </a:ext>
            </a:extLst>
          </p:cNvPr>
          <p:cNvSpPr>
            <a:spLocks noGrp="1"/>
          </p:cNvSpPr>
          <p:nvPr>
            <p:ph idx="1"/>
          </p:nvPr>
        </p:nvSpPr>
        <p:spPr/>
        <p:txBody>
          <a:bodyPr>
            <a:normAutofit/>
          </a:bodyPr>
          <a:lstStyle/>
          <a:p>
            <a:pPr marL="0" indent="0">
              <a:buNone/>
            </a:pPr>
            <a:r>
              <a:rPr lang="zh-CN" altLang="en-US" dirty="0"/>
              <a:t>三、从孩子们生活中选择教育内容</a:t>
            </a:r>
            <a:r>
              <a:rPr lang="en-US" altLang="zh-CN" dirty="0"/>
              <a:t>——</a:t>
            </a:r>
            <a:r>
              <a:rPr lang="zh-CN" altLang="en-US" dirty="0"/>
              <a:t>生活化</a:t>
            </a:r>
          </a:p>
          <a:p>
            <a:pPr marL="0" indent="0">
              <a:buNone/>
            </a:pPr>
            <a:r>
              <a:rPr lang="zh-CN" altLang="en-US" dirty="0"/>
              <a:t>课程必须和儿童眼前的生活融合为一体，行为课程应完全根植于生活，从生活中来，在生活中开展，从生活中结束。</a:t>
            </a:r>
          </a:p>
        </p:txBody>
      </p:sp>
    </p:spTree>
    <p:extLst>
      <p:ext uri="{BB962C8B-B14F-4D97-AF65-F5344CB8AC3E}">
        <p14:creationId xmlns:p14="http://schemas.microsoft.com/office/powerpoint/2010/main" val="99192301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36927-40C7-60CA-FCC5-F128DF3152C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2D3941A-C0F9-AD07-5AE4-410A26E44ED4}"/>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0F502D8C-2A57-8451-819C-E04956A307D4}"/>
              </a:ext>
            </a:extLst>
          </p:cNvPr>
          <p:cNvSpPr>
            <a:spLocks noGrp="1"/>
          </p:cNvSpPr>
          <p:nvPr>
            <p:ph idx="1"/>
          </p:nvPr>
        </p:nvSpPr>
        <p:spPr/>
        <p:txBody>
          <a:bodyPr>
            <a:normAutofit/>
          </a:bodyPr>
          <a:lstStyle/>
          <a:p>
            <a:pPr marL="0" indent="0">
              <a:buNone/>
            </a:pPr>
            <a:r>
              <a:rPr lang="zh-CN" altLang="en-US" dirty="0"/>
              <a:t>正如我们在幼儿园开展的区域活动，就是社会活动的缩影一样，孩子们最喜欢的就是每天的区域活动，理发师、厨师、建筑师、时装模特等，每天他们都在做这样的游戏却不厌烦。</a:t>
            </a:r>
          </a:p>
        </p:txBody>
      </p:sp>
    </p:spTree>
    <p:extLst>
      <p:ext uri="{BB962C8B-B14F-4D97-AF65-F5344CB8AC3E}">
        <p14:creationId xmlns:p14="http://schemas.microsoft.com/office/powerpoint/2010/main" val="315086570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C411F-80A8-FE7E-D71D-FB31F75127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07A6A3D-22A6-A2DD-5D01-043A642C3BE4}"/>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E2A52126-F3DF-326E-2605-0352A443FAB6}"/>
              </a:ext>
            </a:extLst>
          </p:cNvPr>
          <p:cNvSpPr>
            <a:spLocks noGrp="1"/>
          </p:cNvSpPr>
          <p:nvPr>
            <p:ph idx="1"/>
          </p:nvPr>
        </p:nvSpPr>
        <p:spPr/>
        <p:txBody>
          <a:bodyPr>
            <a:normAutofit/>
          </a:bodyPr>
          <a:lstStyle/>
          <a:p>
            <a:pPr marL="0" indent="0">
              <a:buNone/>
            </a:pPr>
            <a:r>
              <a:rPr lang="zh-CN" altLang="en-US" dirty="0"/>
              <a:t>这是为什么？因为这些都来源于他们的生活，在这些游戏中，他们的经验会逐渐丰富起来。就像</a:t>
            </a:r>
            <a:r>
              <a:rPr lang="en-US" altLang="zh-CN" dirty="0"/>
              <a:t>《</a:t>
            </a:r>
            <a:r>
              <a:rPr lang="zh-CN" altLang="en-US" dirty="0"/>
              <a:t>小人国</a:t>
            </a:r>
            <a:r>
              <a:rPr lang="en-US" altLang="zh-CN" dirty="0"/>
              <a:t>》</a:t>
            </a:r>
            <a:r>
              <a:rPr lang="zh-CN" altLang="en-US" dirty="0"/>
              <a:t>中南德和辰辰在玩“娃娃家”时的一段对话：“我去看房子去，我要九点才能回来，我要出差，也许下周一才能回来，也许我回来就死了，你要把我埋葬了，我上天堂了</a:t>
            </a:r>
            <a:r>
              <a:rPr lang="en-US" altLang="zh-CN" dirty="0"/>
              <a:t>……”</a:t>
            </a:r>
            <a:endParaRPr lang="zh-CN" altLang="en-US" dirty="0"/>
          </a:p>
        </p:txBody>
      </p:sp>
    </p:spTree>
    <p:extLst>
      <p:ext uri="{BB962C8B-B14F-4D97-AF65-F5344CB8AC3E}">
        <p14:creationId xmlns:p14="http://schemas.microsoft.com/office/powerpoint/2010/main" val="406926922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9DBE7-62A3-EE00-0D3E-044550A6D7B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E5F236B-A080-FCDB-BA3A-E8CBC8D45ACD}"/>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0D62A0E0-9F2C-1197-90F4-DBD0A0E43F05}"/>
              </a:ext>
            </a:extLst>
          </p:cNvPr>
          <p:cNvSpPr>
            <a:spLocks noGrp="1"/>
          </p:cNvSpPr>
          <p:nvPr>
            <p:ph idx="1"/>
          </p:nvPr>
        </p:nvSpPr>
        <p:spPr/>
        <p:txBody>
          <a:bodyPr>
            <a:normAutofit/>
          </a:bodyPr>
          <a:lstStyle/>
          <a:p>
            <a:pPr marL="0" indent="0">
              <a:buNone/>
            </a:pPr>
            <a:r>
              <a:rPr lang="zh-CN" altLang="en-US" dirty="0"/>
              <a:t>这些话语虽然表明孩子们还沉浸在想象之中，但它反映的却是真实的社会生活。所以在我们为孩子们考虑最近发展区，选择学习内容时，一定要选择贴近孩子实际生活的内容。</a:t>
            </a:r>
          </a:p>
          <a:p>
            <a:pPr marL="0" indent="0">
              <a:buNone/>
            </a:pPr>
            <a:r>
              <a:rPr lang="zh-CN" altLang="en-US" dirty="0"/>
              <a:t>对张雪门先生的行为课程有了粗略认识的同时，我也在反思我们自己的专业成长之路，从先生的理论中我又有哪些收获呢？</a:t>
            </a:r>
          </a:p>
        </p:txBody>
      </p:sp>
    </p:spTree>
    <p:extLst>
      <p:ext uri="{BB962C8B-B14F-4D97-AF65-F5344CB8AC3E}">
        <p14:creationId xmlns:p14="http://schemas.microsoft.com/office/powerpoint/2010/main" val="115734196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150B2-3B82-6FAE-A229-7E0F71B30E0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B41F154-4B30-7126-A486-14D1334F246B}"/>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540C819B-DC6D-D691-2855-2E15C1A7B155}"/>
              </a:ext>
            </a:extLst>
          </p:cNvPr>
          <p:cNvSpPr>
            <a:spLocks noGrp="1"/>
          </p:cNvSpPr>
          <p:nvPr>
            <p:ph idx="1"/>
          </p:nvPr>
        </p:nvSpPr>
        <p:spPr/>
        <p:txBody>
          <a:bodyPr>
            <a:normAutofit/>
          </a:bodyPr>
          <a:lstStyle/>
          <a:p>
            <a:pPr marL="0" indent="0">
              <a:buNone/>
            </a:pPr>
            <a:r>
              <a:rPr lang="zh-CN" altLang="en-US" dirty="0"/>
              <a:t>其一是要做个勤于反思的教师。曾听窦桂梅老师讲过这样一个故事：一位工作了</a:t>
            </a:r>
            <a:r>
              <a:rPr lang="en-US" altLang="zh-CN" dirty="0"/>
              <a:t>25</a:t>
            </a:r>
            <a:r>
              <a:rPr lang="zh-CN" altLang="en-US" dirty="0"/>
              <a:t>年的老教师面临着下岗，老教师心里很不服气，找到校长责问：“为什么下岗的是我，我工作了</a:t>
            </a:r>
            <a:r>
              <a:rPr lang="en-US" altLang="zh-CN" dirty="0"/>
              <a:t>25</a:t>
            </a:r>
            <a:r>
              <a:rPr lang="zh-CN" altLang="en-US" dirty="0"/>
              <a:t>年，没有功劳还有苦劳呢！”校长说：“是呀，你工作了</a:t>
            </a:r>
            <a:r>
              <a:rPr lang="en-US" altLang="zh-CN" dirty="0"/>
              <a:t>25</a:t>
            </a:r>
            <a:r>
              <a:rPr lang="zh-CN" altLang="en-US" dirty="0"/>
              <a:t>年，无非是在重复上班第一天的工作，其实你就等于工作了一天呀！”</a:t>
            </a:r>
          </a:p>
        </p:txBody>
      </p:sp>
    </p:spTree>
    <p:extLst>
      <p:ext uri="{BB962C8B-B14F-4D97-AF65-F5344CB8AC3E}">
        <p14:creationId xmlns:p14="http://schemas.microsoft.com/office/powerpoint/2010/main" val="199641936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D8945-9E18-EF9B-A5F8-B7197190500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F71D667-FE42-CE2B-59D8-DC7614860C2A}"/>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2A1C51D-5CFD-2D27-2504-D025C32F4A0C}"/>
              </a:ext>
            </a:extLst>
          </p:cNvPr>
          <p:cNvSpPr>
            <a:spLocks noGrp="1"/>
          </p:cNvSpPr>
          <p:nvPr>
            <p:ph idx="1"/>
          </p:nvPr>
        </p:nvSpPr>
        <p:spPr/>
        <p:txBody>
          <a:bodyPr>
            <a:normAutofit/>
          </a:bodyPr>
          <a:lstStyle/>
          <a:p>
            <a:pPr marL="0" indent="0">
              <a:buNone/>
            </a:pPr>
            <a:r>
              <a:rPr lang="zh-CN" altLang="en-US" dirty="0"/>
              <a:t>这就是先生所说的“只劳力而不劳心”。平时的工作中，有许多教师兢兢业业，但却教学业绩平平，汗水与成果不成正比，主要原因是她们只靠经验进行教学，知识不更新，方法不改进，又不善于反思总结，从而年复一年、日复一日地在自我的圈子里循环。</a:t>
            </a:r>
          </a:p>
        </p:txBody>
      </p:sp>
    </p:spTree>
    <p:extLst>
      <p:ext uri="{BB962C8B-B14F-4D97-AF65-F5344CB8AC3E}">
        <p14:creationId xmlns:p14="http://schemas.microsoft.com/office/powerpoint/2010/main" val="349912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FD43E-EF59-E668-FDA8-0556AD18D4A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3998C7B-5E07-6CC8-2967-F5944A9251AB}"/>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BE3491A2-CED8-4226-93B4-81994F2A308C}"/>
              </a:ext>
            </a:extLst>
          </p:cNvPr>
          <p:cNvSpPr>
            <a:spLocks noGrp="1"/>
          </p:cNvSpPr>
          <p:nvPr>
            <p:ph idx="1"/>
          </p:nvPr>
        </p:nvSpPr>
        <p:spPr/>
        <p:txBody>
          <a:bodyPr>
            <a:normAutofit/>
          </a:bodyPr>
          <a:lstStyle/>
          <a:p>
            <a:pPr marL="0" indent="0">
              <a:buNone/>
            </a:pPr>
            <a:r>
              <a:rPr lang="zh-CN" altLang="en-US" dirty="0"/>
              <a:t>同时，应设法尽可能满足组织成员的合理需要，帮助他们去实现个人的目标。事实上，组织的目标与其成员个人目标应该是辨证统一，而不是对立的。领导者要将搞好工作与满足成员的需要结合起来，做到既关心工作又关心人，而不是顾此失彼。</a:t>
            </a:r>
          </a:p>
        </p:txBody>
      </p:sp>
    </p:spTree>
    <p:extLst>
      <p:ext uri="{BB962C8B-B14F-4D97-AF65-F5344CB8AC3E}">
        <p14:creationId xmlns:p14="http://schemas.microsoft.com/office/powerpoint/2010/main" val="118041459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A4585-928D-9D5A-21E3-6E6EF19DEBC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6F1929B-C2F9-1E65-5DC8-9941B076201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54F9E6A2-194F-B630-41EA-EFFF817AF003}"/>
              </a:ext>
            </a:extLst>
          </p:cNvPr>
          <p:cNvSpPr>
            <a:spLocks noGrp="1"/>
          </p:cNvSpPr>
          <p:nvPr>
            <p:ph idx="1"/>
          </p:nvPr>
        </p:nvSpPr>
        <p:spPr/>
        <p:txBody>
          <a:bodyPr>
            <a:normAutofit/>
          </a:bodyPr>
          <a:lstStyle/>
          <a:p>
            <a:pPr marL="0" indent="0">
              <a:buNone/>
            </a:pPr>
            <a:r>
              <a:rPr lang="zh-CN" altLang="en-US" dirty="0"/>
              <a:t>其实，我们每天都在实践着具体、丰富、生动的教育活动，有很多的感受和经验，如果我们也像张雪门先生那样，做个有心人，抓住问题、找准切入点进行研究，或向书本学习，向他人学习。审视一下自己，在自己的经历中提取有价值的东西。</a:t>
            </a:r>
          </a:p>
        </p:txBody>
      </p:sp>
    </p:spTree>
    <p:extLst>
      <p:ext uri="{BB962C8B-B14F-4D97-AF65-F5344CB8AC3E}">
        <p14:creationId xmlns:p14="http://schemas.microsoft.com/office/powerpoint/2010/main" val="407303835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77C5F-F19E-F639-491B-208A640986B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40AF868-68FF-4BB7-6527-8571AE0281C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439CFA11-88AB-F75D-97A9-3C128EC93522}"/>
              </a:ext>
            </a:extLst>
          </p:cNvPr>
          <p:cNvSpPr>
            <a:spLocks noGrp="1"/>
          </p:cNvSpPr>
          <p:nvPr>
            <p:ph idx="1"/>
          </p:nvPr>
        </p:nvSpPr>
        <p:spPr/>
        <p:txBody>
          <a:bodyPr>
            <a:normAutofit/>
          </a:bodyPr>
          <a:lstStyle/>
          <a:p>
            <a:pPr marL="0" indent="0">
              <a:buNone/>
            </a:pPr>
            <a:r>
              <a:rPr lang="zh-CN" altLang="en-US" dirty="0"/>
              <a:t>写一点教学反思，与心灵对话，做个主体的人，学会从自己的经历中学习，敢于挑战自己，主动澄清和质疑自己长期以来赖以生存的教学观念和教学信念。</a:t>
            </a:r>
          </a:p>
        </p:txBody>
      </p:sp>
    </p:spTree>
    <p:extLst>
      <p:ext uri="{BB962C8B-B14F-4D97-AF65-F5344CB8AC3E}">
        <p14:creationId xmlns:p14="http://schemas.microsoft.com/office/powerpoint/2010/main" val="409866603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C5755-A211-EB9C-175A-9CEB0EBCA2F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64B6000-6D3E-C380-B860-DBBB6C14B8F3}"/>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6E2CE431-E371-506A-DCE2-CACB056D71F9}"/>
              </a:ext>
            </a:extLst>
          </p:cNvPr>
          <p:cNvSpPr>
            <a:spLocks noGrp="1"/>
          </p:cNvSpPr>
          <p:nvPr>
            <p:ph idx="1"/>
          </p:nvPr>
        </p:nvSpPr>
        <p:spPr/>
        <p:txBody>
          <a:bodyPr>
            <a:normAutofit/>
          </a:bodyPr>
          <a:lstStyle/>
          <a:p>
            <a:pPr marL="0" indent="0">
              <a:buNone/>
            </a:pPr>
            <a:r>
              <a:rPr lang="zh-CN" altLang="en-US" dirty="0"/>
              <a:t>通过对自己教育教学活动的反思</a:t>
            </a:r>
            <a:r>
              <a:rPr lang="en-US" altLang="zh-CN" dirty="0"/>
              <a:t>,</a:t>
            </a:r>
            <a:r>
              <a:rPr lang="zh-CN" altLang="en-US" dirty="0"/>
              <a:t>让自己在教育实践中不断地思考、审视、反省、判断、分析、概括、总结，不断地调整教育教学实践过程，更加自觉地规范自己的教育行为（就像高美霞老师那样）。</a:t>
            </a:r>
          </a:p>
        </p:txBody>
      </p:sp>
    </p:spTree>
    <p:extLst>
      <p:ext uri="{BB962C8B-B14F-4D97-AF65-F5344CB8AC3E}">
        <p14:creationId xmlns:p14="http://schemas.microsoft.com/office/powerpoint/2010/main" val="362171265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977C0-F12F-80C2-E116-5ED1123E9D4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0054630-6A7C-5BA7-1039-9822D25C98E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99E45E4-314B-B160-13BE-99734C980028}"/>
              </a:ext>
            </a:extLst>
          </p:cNvPr>
          <p:cNvSpPr>
            <a:spLocks noGrp="1"/>
          </p:cNvSpPr>
          <p:nvPr>
            <p:ph idx="1"/>
          </p:nvPr>
        </p:nvSpPr>
        <p:spPr/>
        <p:txBody>
          <a:bodyPr>
            <a:normAutofit/>
          </a:bodyPr>
          <a:lstStyle/>
          <a:p>
            <a:pPr marL="0" indent="0">
              <a:buNone/>
            </a:pPr>
            <a:r>
              <a:rPr lang="zh-CN" altLang="en-US" dirty="0"/>
              <a:t>做一个反思型的教师，做一个探究型的教师，做一个创造型的教师，一切的“心动”都源于对教学实践</a:t>
            </a:r>
            <a:r>
              <a:rPr lang="en-US" altLang="zh-CN" dirty="0"/>
              <a:t>——</a:t>
            </a:r>
            <a:r>
              <a:rPr lang="zh-CN" altLang="en-US" dirty="0"/>
              <a:t>行动的解读与反思。在孜孜不倦的反思、研究、行动中，相信我们每天的教育都能得到提升。</a:t>
            </a:r>
          </a:p>
        </p:txBody>
      </p:sp>
    </p:spTree>
    <p:extLst>
      <p:ext uri="{BB962C8B-B14F-4D97-AF65-F5344CB8AC3E}">
        <p14:creationId xmlns:p14="http://schemas.microsoft.com/office/powerpoint/2010/main" val="70454292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A1ADA-9C78-C4C0-6D96-C5D3B8F7591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DD0152A-E7AC-E18B-5CB2-F04862CB3653}"/>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F551DF3E-EF7C-4DC3-F3FD-E854038B4BE2}"/>
              </a:ext>
            </a:extLst>
          </p:cNvPr>
          <p:cNvSpPr>
            <a:spLocks noGrp="1"/>
          </p:cNvSpPr>
          <p:nvPr>
            <p:ph idx="1"/>
          </p:nvPr>
        </p:nvSpPr>
        <p:spPr/>
        <p:txBody>
          <a:bodyPr>
            <a:normAutofit/>
          </a:bodyPr>
          <a:lstStyle/>
          <a:p>
            <a:pPr marL="0" indent="0">
              <a:buNone/>
            </a:pPr>
            <a:r>
              <a:rPr lang="zh-CN" altLang="en-US" dirty="0"/>
              <a:t>其二是要做一名言行一致的教师。我们身边也不乏这样的教师，从学校和书本中学到很多理论知识，因而总是拿一些理论去压倒别人，在外人看来好像是个知识渊博的教育家，殊不知他的一些方法都是经不住实践检验的，而且许多东西是想当然的，而不是脚踏实地做出来的。</a:t>
            </a:r>
          </a:p>
        </p:txBody>
      </p:sp>
    </p:spTree>
    <p:extLst>
      <p:ext uri="{BB962C8B-B14F-4D97-AF65-F5344CB8AC3E}">
        <p14:creationId xmlns:p14="http://schemas.microsoft.com/office/powerpoint/2010/main" val="260761432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1DC17-0BEC-A7BB-D2BA-E73C87FD3A3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D925FC1-2FE2-4844-F3F9-3C18622A397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705109BA-2BAC-D026-6542-FB6EB3D78C9E}"/>
              </a:ext>
            </a:extLst>
          </p:cNvPr>
          <p:cNvSpPr>
            <a:spLocks noGrp="1"/>
          </p:cNvSpPr>
          <p:nvPr>
            <p:ph idx="1"/>
          </p:nvPr>
        </p:nvSpPr>
        <p:spPr/>
        <p:txBody>
          <a:bodyPr>
            <a:normAutofit/>
          </a:bodyPr>
          <a:lstStyle/>
          <a:p>
            <a:pPr marL="0" indent="0">
              <a:buNone/>
            </a:pPr>
            <a:r>
              <a:rPr lang="zh-CN" altLang="en-US" dirty="0"/>
              <a:t>这就告诉我们，拿来主义要不得，我们要通过自己的行动来实践和反思，从而形成自己的经验。就像张雪门先生那样，他的行为课程不是说出来的，更不是想象出来的，而是经过</a:t>
            </a:r>
            <a:r>
              <a:rPr lang="en-US" altLang="zh-CN" dirty="0"/>
              <a:t>5</a:t>
            </a:r>
            <a:r>
              <a:rPr lang="zh-CN" altLang="en-US" dirty="0"/>
              <a:t>次课程实验得出的。</a:t>
            </a:r>
            <a:endParaRPr lang="en-US" altLang="zh-CN" dirty="0"/>
          </a:p>
        </p:txBody>
      </p:sp>
    </p:spTree>
    <p:extLst>
      <p:ext uri="{BB962C8B-B14F-4D97-AF65-F5344CB8AC3E}">
        <p14:creationId xmlns:p14="http://schemas.microsoft.com/office/powerpoint/2010/main" val="111332142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BAD4-2E1D-4FBC-D809-0FCA49E3515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BC2FBCD-6149-7599-2C80-494EBD4E0C0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315AFF8-8696-D242-5CAC-DFFB20375ECE}"/>
              </a:ext>
            </a:extLst>
          </p:cNvPr>
          <p:cNvSpPr>
            <a:spLocks noGrp="1"/>
          </p:cNvSpPr>
          <p:nvPr>
            <p:ph idx="1"/>
          </p:nvPr>
        </p:nvSpPr>
        <p:spPr/>
        <p:txBody>
          <a:bodyPr>
            <a:normAutofit/>
          </a:bodyPr>
          <a:lstStyle/>
          <a:p>
            <a:pPr marL="0" indent="0">
              <a:buNone/>
            </a:pPr>
            <a:r>
              <a:rPr lang="zh-CN" altLang="en-US" dirty="0"/>
              <a:t>作为一名教师如此，作为教师工作的指导者，更应该像张老师常说的那样：不要把自己当成救世主。我们要像老师引导孩子那样，在指导中多问一问自己：老师们得到了什么？教研活动与指导是否有预见性？只有这样才能够促进教师真正的专业发展。</a:t>
            </a:r>
          </a:p>
        </p:txBody>
      </p:sp>
    </p:spTree>
    <p:extLst>
      <p:ext uri="{BB962C8B-B14F-4D97-AF65-F5344CB8AC3E}">
        <p14:creationId xmlns:p14="http://schemas.microsoft.com/office/powerpoint/2010/main" val="11895792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799D7-1748-05F3-2C2B-2226B73566A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BC8DD1C-6E21-1102-643E-A420DEC079F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5EE19958-2E1C-F3B9-292C-107E24FB7337}"/>
              </a:ext>
            </a:extLst>
          </p:cNvPr>
          <p:cNvSpPr>
            <a:spLocks noGrp="1"/>
          </p:cNvSpPr>
          <p:nvPr>
            <p:ph idx="1"/>
          </p:nvPr>
        </p:nvSpPr>
        <p:spPr/>
        <p:txBody>
          <a:bodyPr>
            <a:normAutofit/>
          </a:bodyPr>
          <a:lstStyle/>
          <a:p>
            <a:pPr marL="0" indent="0">
              <a:buNone/>
            </a:pPr>
            <a:r>
              <a:rPr lang="zh-CN" altLang="en-US" dirty="0"/>
              <a:t>思考与练习</a:t>
            </a:r>
          </a:p>
          <a:p>
            <a:pPr marL="0" indent="0">
              <a:buNone/>
            </a:pPr>
            <a:r>
              <a:rPr lang="zh-CN" altLang="en-US" dirty="0"/>
              <a:t>    </a:t>
            </a:r>
            <a:r>
              <a:rPr lang="en-US" altLang="zh-CN" dirty="0"/>
              <a:t>1</a:t>
            </a:r>
            <a:r>
              <a:rPr lang="zh-CN" altLang="en-US" dirty="0"/>
              <a:t>．以实例说明幼儿园管理两大任务的一致性。</a:t>
            </a:r>
          </a:p>
          <a:p>
            <a:pPr marL="0" indent="0">
              <a:buNone/>
            </a:pPr>
            <a:r>
              <a:rPr lang="en-US" altLang="zh-CN" dirty="0"/>
              <a:t>    2</a:t>
            </a:r>
            <a:r>
              <a:rPr lang="zh-CN" altLang="en-US" dirty="0"/>
              <a:t>．选聘人员应遵循什么原则？为什么要将使用与培养结合？</a:t>
            </a:r>
          </a:p>
          <a:p>
            <a:pPr marL="0" indent="0">
              <a:buNone/>
            </a:pPr>
            <a:r>
              <a:rPr lang="zh-CN" altLang="en-US" dirty="0"/>
              <a:t>    </a:t>
            </a:r>
          </a:p>
        </p:txBody>
      </p:sp>
    </p:spTree>
    <p:extLst>
      <p:ext uri="{BB962C8B-B14F-4D97-AF65-F5344CB8AC3E}">
        <p14:creationId xmlns:p14="http://schemas.microsoft.com/office/powerpoint/2010/main" val="382902031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69CB1-3409-6BE1-1199-84B2E8F8546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358E69E-ECA6-90AA-FE36-5DF9285F23A5}"/>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73E169D-9571-CE45-449B-C090D2EFE76D}"/>
              </a:ext>
            </a:extLst>
          </p:cNvPr>
          <p:cNvSpPr>
            <a:spLocks noGrp="1"/>
          </p:cNvSpPr>
          <p:nvPr>
            <p:ph idx="1"/>
          </p:nvPr>
        </p:nvSpPr>
        <p:spPr/>
        <p:txBody>
          <a:bodyPr>
            <a:normAutofit/>
          </a:bodyPr>
          <a:lstStyle/>
          <a:p>
            <a:pPr marL="0" indent="0">
              <a:buNone/>
            </a:pPr>
            <a:r>
              <a:rPr lang="en-US" altLang="zh-CN" dirty="0"/>
              <a:t>3</a:t>
            </a:r>
            <a:r>
              <a:rPr lang="zh-CN" altLang="en-US" dirty="0"/>
              <a:t>．教研活动的任务是什么？在建设学习型组织的背景下，幼儿园教研活动应当做出怎样的调整？</a:t>
            </a:r>
            <a:endParaRPr lang="en-US" altLang="zh-CN" dirty="0"/>
          </a:p>
          <a:p>
            <a:pPr marL="0" indent="0">
              <a:buNone/>
            </a:pPr>
            <a:r>
              <a:rPr lang="zh-CN" altLang="en-US" dirty="0"/>
              <a:t> </a:t>
            </a:r>
            <a:r>
              <a:rPr lang="en-US" altLang="zh-CN" dirty="0"/>
              <a:t>4</a:t>
            </a:r>
            <a:r>
              <a:rPr lang="zh-CN" altLang="en-US" dirty="0"/>
              <a:t>．提高教职工职业能力为什么要注重园本培训？园本培训有哪些方式？</a:t>
            </a:r>
            <a:endParaRPr lang="en-US" altLang="zh-CN" dirty="0"/>
          </a:p>
          <a:p>
            <a:pPr marL="0" indent="0">
              <a:buNone/>
            </a:pPr>
            <a:endParaRPr lang="zh-CN" altLang="en-US" dirty="0"/>
          </a:p>
        </p:txBody>
      </p:sp>
    </p:spTree>
    <p:extLst>
      <p:ext uri="{BB962C8B-B14F-4D97-AF65-F5344CB8AC3E}">
        <p14:creationId xmlns:p14="http://schemas.microsoft.com/office/powerpoint/2010/main" val="289997804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0570B-9364-90F8-8026-8EFD3F347DD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585B668-A245-35BF-41E3-EBD4FCD668A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641CA102-1D46-70A9-74DD-B5AF7C9FE3B4}"/>
              </a:ext>
            </a:extLst>
          </p:cNvPr>
          <p:cNvSpPr>
            <a:spLocks noGrp="1"/>
          </p:cNvSpPr>
          <p:nvPr>
            <p:ph idx="1"/>
          </p:nvPr>
        </p:nvSpPr>
        <p:spPr/>
        <p:txBody>
          <a:bodyPr>
            <a:normAutofit/>
          </a:bodyPr>
          <a:lstStyle/>
          <a:p>
            <a:pPr marL="0" indent="0">
              <a:buNone/>
            </a:pPr>
            <a:r>
              <a:rPr lang="en-US" altLang="zh-CN" dirty="0"/>
              <a:t>5</a:t>
            </a:r>
            <a:r>
              <a:rPr lang="zh-CN" altLang="en-US" dirty="0"/>
              <a:t>．幼儿园管理如何创设支持性环境以有利于教师的专业发展？</a:t>
            </a:r>
            <a:endParaRPr lang="en-US" altLang="zh-CN" dirty="0"/>
          </a:p>
          <a:p>
            <a:pPr marL="0" indent="0">
              <a:buNone/>
            </a:pPr>
            <a:r>
              <a:rPr lang="zh-CN" altLang="en-US" dirty="0"/>
              <a:t> </a:t>
            </a:r>
            <a:r>
              <a:rPr lang="en-US" altLang="zh-CN" dirty="0"/>
              <a:t>6</a:t>
            </a:r>
            <a:r>
              <a:rPr lang="zh-CN" altLang="en-US" dirty="0"/>
              <a:t>．请根据实地调查对目前教师职业道德状况做出分析。你对加强教工职业道德培训与建设幼儿园组织文化的关系是怎么认识的？</a:t>
            </a:r>
          </a:p>
        </p:txBody>
      </p:sp>
    </p:spTree>
    <p:extLst>
      <p:ext uri="{BB962C8B-B14F-4D97-AF65-F5344CB8AC3E}">
        <p14:creationId xmlns:p14="http://schemas.microsoft.com/office/powerpoint/2010/main" val="3423818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57EB4-863D-CB28-C266-119AD95FADE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93C2ABC-40F7-6746-894E-66899D4D7BCB}"/>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69F9515B-4F7D-1B79-0737-928B66359FD7}"/>
              </a:ext>
            </a:extLst>
          </p:cNvPr>
          <p:cNvSpPr>
            <a:spLocks noGrp="1"/>
          </p:cNvSpPr>
          <p:nvPr>
            <p:ph idx="1"/>
          </p:nvPr>
        </p:nvSpPr>
        <p:spPr/>
        <p:txBody>
          <a:bodyPr>
            <a:normAutofit/>
          </a:bodyPr>
          <a:lstStyle/>
          <a:p>
            <a:pPr marL="0" indent="0">
              <a:buNone/>
            </a:pPr>
            <a:r>
              <a:rPr lang="zh-CN" altLang="en-US" dirty="0"/>
              <a:t>在完成组织目标的同时，最大限度发挥每个成员的能力；最大限度地发挥了人的力量，才有可能保证实现管理的目标和效益。正如法国的让</a:t>
            </a:r>
            <a:r>
              <a:rPr lang="en-US" altLang="zh-CN" dirty="0"/>
              <a:t>•</a:t>
            </a:r>
            <a:r>
              <a:rPr lang="zh-CN" altLang="en-US" dirty="0"/>
              <a:t>莫内曾经说过的：“现代化要先化人、后化物。”</a:t>
            </a:r>
          </a:p>
        </p:txBody>
      </p:sp>
    </p:spTree>
    <p:extLst>
      <p:ext uri="{BB962C8B-B14F-4D97-AF65-F5344CB8AC3E}">
        <p14:creationId xmlns:p14="http://schemas.microsoft.com/office/powerpoint/2010/main" val="126396376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C23FE-2E5F-FA78-E290-3F93412F08F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A437338-73BD-64E2-D759-6B1926D88A45}"/>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41B4D96-42E7-87D8-AAC4-E039D9A346D8}"/>
              </a:ext>
            </a:extLst>
          </p:cNvPr>
          <p:cNvSpPr>
            <a:spLocks noGrp="1"/>
          </p:cNvSpPr>
          <p:nvPr>
            <p:ph idx="1"/>
          </p:nvPr>
        </p:nvSpPr>
        <p:spPr/>
        <p:txBody>
          <a:bodyPr>
            <a:normAutofit/>
          </a:bodyPr>
          <a:lstStyle/>
          <a:p>
            <a:pPr marL="0" indent="0">
              <a:buNone/>
            </a:pPr>
            <a:r>
              <a:rPr lang="en-US" altLang="zh-CN" dirty="0"/>
              <a:t>7</a:t>
            </a:r>
            <a:r>
              <a:rPr lang="zh-CN" altLang="en-US" dirty="0"/>
              <a:t>．学习型组织的含义，建构学习型组织有哪些有效的管理策略？</a:t>
            </a:r>
          </a:p>
          <a:p>
            <a:pPr marL="0" indent="0">
              <a:buNone/>
            </a:pPr>
            <a:r>
              <a:rPr lang="en-US" altLang="zh-CN" dirty="0"/>
              <a:t>8</a:t>
            </a:r>
            <a:r>
              <a:rPr lang="zh-CN" altLang="en-US" dirty="0"/>
              <a:t>．常用的反思性教学和教育视导方式有哪些？举一两个实例加以分析说明。</a:t>
            </a:r>
          </a:p>
          <a:p>
            <a:pPr marL="0" indent="0">
              <a:buNone/>
            </a:pPr>
            <a:r>
              <a:rPr lang="en-US" altLang="zh-CN" dirty="0"/>
              <a:t>9</a:t>
            </a:r>
            <a:r>
              <a:rPr lang="zh-CN" altLang="en-US" dirty="0"/>
              <a:t>．联系一所幼儿园并做调查，了解和分析幼儿园教职工队伍状况，进而分析和提出队伍建设的改进建议？</a:t>
            </a:r>
          </a:p>
        </p:txBody>
      </p:sp>
    </p:spTree>
    <p:extLst>
      <p:ext uri="{BB962C8B-B14F-4D97-AF65-F5344CB8AC3E}">
        <p14:creationId xmlns:p14="http://schemas.microsoft.com/office/powerpoint/2010/main" val="280538332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16586-8774-0B32-3649-0F6C35D921B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6F8ED07-F2C8-4C9E-1D28-E46CC90CEF4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D08E82AF-D3EC-3453-5941-5F77C2C76633}"/>
              </a:ext>
            </a:extLst>
          </p:cNvPr>
          <p:cNvSpPr>
            <a:spLocks noGrp="1"/>
          </p:cNvSpPr>
          <p:nvPr>
            <p:ph idx="1"/>
          </p:nvPr>
        </p:nvSpPr>
        <p:spPr/>
        <p:txBody>
          <a:bodyPr>
            <a:normAutofit/>
          </a:bodyPr>
          <a:lstStyle/>
          <a:p>
            <a:pPr marL="0" indent="0">
              <a:buNone/>
            </a:pPr>
            <a:r>
              <a:rPr lang="zh-CN" altLang="en-US" dirty="0"/>
              <a:t>案例分析</a:t>
            </a:r>
          </a:p>
          <a:p>
            <a:pPr marL="0" indent="0">
              <a:buNone/>
            </a:pPr>
            <a:r>
              <a:rPr lang="zh-CN" altLang="en-US" dirty="0"/>
              <a:t>案例</a:t>
            </a:r>
            <a:r>
              <a:rPr lang="en-US" altLang="zh-CN" dirty="0"/>
              <a:t>7.1  </a:t>
            </a:r>
            <a:r>
              <a:rPr lang="zh-CN" altLang="en-US" dirty="0"/>
              <a:t>激励幼儿教师的精神需要</a:t>
            </a:r>
          </a:p>
          <a:p>
            <a:pPr marL="0" indent="0">
              <a:buNone/>
            </a:pPr>
            <a:r>
              <a:rPr lang="zh-CN" altLang="en-US" dirty="0"/>
              <a:t>某园接受了上级行政部门布置的接待专家来园观摩半日活动的任务。按照以往的做法，园长将指定特级教师张</a:t>
            </a:r>
            <a:r>
              <a:rPr lang="en-US" altLang="zh-CN" dirty="0"/>
              <a:t>××</a:t>
            </a:r>
            <a:r>
              <a:rPr lang="zh-CN" altLang="en-US" dirty="0"/>
              <a:t>、高级教师王</a:t>
            </a:r>
            <a:r>
              <a:rPr lang="en-US" altLang="zh-CN" dirty="0"/>
              <a:t>××</a:t>
            </a:r>
            <a:r>
              <a:rPr lang="zh-CN" altLang="en-US" dirty="0"/>
              <a:t>作准备，大多数教师则采取事不关己的态度，个别教师还会发牢骚：“园长眼里没有咱。”</a:t>
            </a:r>
          </a:p>
        </p:txBody>
      </p:sp>
    </p:spTree>
    <p:extLst>
      <p:ext uri="{BB962C8B-B14F-4D97-AF65-F5344CB8AC3E}">
        <p14:creationId xmlns:p14="http://schemas.microsoft.com/office/powerpoint/2010/main" val="175104756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A6CD1-B9AE-79F2-E5D1-E1A187F8E99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5C2BC43-0611-7683-E545-D8033AE27B5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37DD78A8-961C-78EE-9206-0E8759F11C1F}"/>
              </a:ext>
            </a:extLst>
          </p:cNvPr>
          <p:cNvSpPr>
            <a:spLocks noGrp="1"/>
          </p:cNvSpPr>
          <p:nvPr>
            <p:ph idx="1"/>
          </p:nvPr>
        </p:nvSpPr>
        <p:spPr/>
        <p:txBody>
          <a:bodyPr>
            <a:normAutofit/>
          </a:bodyPr>
          <a:lstStyle/>
          <a:p>
            <a:pPr marL="0" indent="0">
              <a:buNone/>
            </a:pPr>
            <a:r>
              <a:rPr lang="zh-CN" altLang="en-US" dirty="0"/>
              <a:t>园长已经意识到只依靠个别骨干教师“撑门面”是不行的，幼儿园的各项工作要有全体教师的积极参与，才能不断开创新局面，全面提高保教质量。于是，园长决定借此机会，在幼儿园开展一次“抢任务”的活动。</a:t>
            </a:r>
          </a:p>
        </p:txBody>
      </p:sp>
    </p:spTree>
    <p:extLst>
      <p:ext uri="{BB962C8B-B14F-4D97-AF65-F5344CB8AC3E}">
        <p14:creationId xmlns:p14="http://schemas.microsoft.com/office/powerpoint/2010/main" val="223693708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E741-2AB9-A4DC-35F6-17AB8308047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8152497-603A-11F3-CC3C-7E2FEC259A9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5A7C2014-6E11-FFE8-17EE-B0D5F97026EE}"/>
              </a:ext>
            </a:extLst>
          </p:cNvPr>
          <p:cNvSpPr>
            <a:spLocks noGrp="1"/>
          </p:cNvSpPr>
          <p:nvPr>
            <p:ph idx="1"/>
          </p:nvPr>
        </p:nvSpPr>
        <p:spPr/>
        <p:txBody>
          <a:bodyPr>
            <a:normAutofit/>
          </a:bodyPr>
          <a:lstStyle/>
          <a:p>
            <a:pPr marL="0" indent="0">
              <a:buNone/>
            </a:pPr>
            <a:r>
              <a:rPr lang="zh-CN" altLang="en-US" dirty="0"/>
              <a:t>园长召开了全体教师会议，进行动员，讲明活动的目的、意义、方法及其步骤。她在会议上宣布：“抢”到并完成任务者有功，将记录在案，给予一定奖励。然后组织教师进行讨论，在形成共识后开始实施。</a:t>
            </a:r>
          </a:p>
        </p:txBody>
      </p:sp>
    </p:spTree>
    <p:extLst>
      <p:ext uri="{BB962C8B-B14F-4D97-AF65-F5344CB8AC3E}">
        <p14:creationId xmlns:p14="http://schemas.microsoft.com/office/powerpoint/2010/main" val="23170522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C7A68-5C85-637C-220E-3E065A0A3EC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D3192F-C547-E275-2C16-26387ADC4AE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01FCACA-C3F3-86AF-ECC5-9D1CE18C3B5A}"/>
              </a:ext>
            </a:extLst>
          </p:cNvPr>
          <p:cNvSpPr>
            <a:spLocks noGrp="1"/>
          </p:cNvSpPr>
          <p:nvPr>
            <p:ph idx="1"/>
          </p:nvPr>
        </p:nvSpPr>
        <p:spPr/>
        <p:txBody>
          <a:bodyPr>
            <a:normAutofit/>
          </a:bodyPr>
          <a:lstStyle/>
          <a:p>
            <a:pPr marL="0" indent="0">
              <a:buNone/>
            </a:pPr>
            <a:r>
              <a:rPr lang="zh-CN" altLang="en-US" dirty="0"/>
              <a:t>很快，就有三分之二以上的教师来教研组，自荐半日教育活动的计划。经过由各教研组然后到幼儿园的程序，推选出了两位年轻教师</a:t>
            </a:r>
            <a:r>
              <a:rPr lang="en-US" altLang="zh-CN" dirty="0"/>
              <a:t>——</a:t>
            </a:r>
            <a:r>
              <a:rPr lang="zh-CN" altLang="en-US" dirty="0"/>
              <a:t>杨</a:t>
            </a:r>
            <a:r>
              <a:rPr lang="en-US" altLang="zh-CN" dirty="0"/>
              <a:t>××</a:t>
            </a:r>
            <a:r>
              <a:rPr lang="zh-CN" altLang="en-US" dirty="0"/>
              <a:t>和程</a:t>
            </a:r>
            <a:r>
              <a:rPr lang="en-US" altLang="zh-CN" dirty="0"/>
              <a:t>××</a:t>
            </a:r>
            <a:r>
              <a:rPr lang="zh-CN" altLang="en-US" dirty="0"/>
              <a:t>承担这次任务。园长进一步提出要求：全体教师要树立幼儿园工作的整体观念，支持并且协助两位青年教师完成任务。</a:t>
            </a:r>
          </a:p>
        </p:txBody>
      </p:sp>
    </p:spTree>
    <p:extLst>
      <p:ext uri="{BB962C8B-B14F-4D97-AF65-F5344CB8AC3E}">
        <p14:creationId xmlns:p14="http://schemas.microsoft.com/office/powerpoint/2010/main" val="248201916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5A305-9F8E-E568-DA8A-48B4153791D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72E67B1-EF37-4E23-3F3F-18DC839DE134}"/>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E5F26238-0E2B-3E83-FDF5-F318F67E41BC}"/>
              </a:ext>
            </a:extLst>
          </p:cNvPr>
          <p:cNvSpPr>
            <a:spLocks noGrp="1"/>
          </p:cNvSpPr>
          <p:nvPr>
            <p:ph idx="1"/>
          </p:nvPr>
        </p:nvSpPr>
        <p:spPr/>
        <p:txBody>
          <a:bodyPr>
            <a:normAutofit/>
          </a:bodyPr>
          <a:lstStyle/>
          <a:p>
            <a:pPr marL="0" indent="0">
              <a:buNone/>
            </a:pPr>
            <a:r>
              <a:rPr lang="zh-CN" altLang="en-US" dirty="0"/>
              <a:t>接待日当天，两位年轻教师组织的两个班的教育活动内容丰富、生动新颖，不同能力水平的幼儿大都积极主动参与活动，并在不同程度上得到了发展，活动开展得顺利而成功。两位年轻教师得到专家和领导的称赞，说她们“素质高”，“创造性地实现了教育活动的目标”。</a:t>
            </a:r>
          </a:p>
        </p:txBody>
      </p:sp>
    </p:spTree>
    <p:extLst>
      <p:ext uri="{BB962C8B-B14F-4D97-AF65-F5344CB8AC3E}">
        <p14:creationId xmlns:p14="http://schemas.microsoft.com/office/powerpoint/2010/main" val="295593617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C5E41-3BA5-58AC-4943-9B05788C670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9FF2442-B210-23BC-9020-3881DF2C81B5}"/>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6F9AE06-449A-BA3C-BE95-89495F23DD2D}"/>
              </a:ext>
            </a:extLst>
          </p:cNvPr>
          <p:cNvSpPr>
            <a:spLocks noGrp="1"/>
          </p:cNvSpPr>
          <p:nvPr>
            <p:ph idx="1"/>
          </p:nvPr>
        </p:nvSpPr>
        <p:spPr/>
        <p:txBody>
          <a:bodyPr>
            <a:normAutofit/>
          </a:bodyPr>
          <a:lstStyle/>
          <a:p>
            <a:pPr marL="0" indent="0">
              <a:buNone/>
            </a:pPr>
            <a:r>
              <a:rPr lang="zh-CN" altLang="en-US" dirty="0"/>
              <a:t>园长在总结这项工作时，要求并鼓励全体教师：在今后的各项工作中，要不断更新教育观念，树立“抢任务”的光荣感、使命感，练就扎实的业务功底，积极参加竞争，不断创造业绩。</a:t>
            </a:r>
          </a:p>
          <a:p>
            <a:pPr marL="0" indent="0">
              <a:buNone/>
            </a:pPr>
            <a:r>
              <a:rPr lang="zh-CN" altLang="en-US" dirty="0"/>
              <a:t>                                            （案例编写：轶名）</a:t>
            </a:r>
          </a:p>
        </p:txBody>
      </p:sp>
    </p:spTree>
    <p:extLst>
      <p:ext uri="{BB962C8B-B14F-4D97-AF65-F5344CB8AC3E}">
        <p14:creationId xmlns:p14="http://schemas.microsoft.com/office/powerpoint/2010/main" val="134336754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06C05-8681-3AC3-5E19-B6DC0CB9A46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74FC236-702F-E3B3-9291-FBFC348FB58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1685283-65BC-C51A-D193-2AAC699E30BA}"/>
              </a:ext>
            </a:extLst>
          </p:cNvPr>
          <p:cNvSpPr>
            <a:spLocks noGrp="1"/>
          </p:cNvSpPr>
          <p:nvPr>
            <p:ph idx="1"/>
          </p:nvPr>
        </p:nvSpPr>
        <p:spPr/>
        <p:txBody>
          <a:bodyPr>
            <a:normAutofit/>
          </a:bodyPr>
          <a:lstStyle/>
          <a:p>
            <a:pPr marL="0" indent="0">
              <a:buNone/>
            </a:pPr>
            <a:r>
              <a:rPr lang="zh-CN" altLang="en-US" dirty="0"/>
              <a:t>　分析与思考</a:t>
            </a:r>
          </a:p>
          <a:p>
            <a:pPr marL="0" indent="0">
              <a:buNone/>
            </a:pPr>
            <a:r>
              <a:rPr lang="zh-CN" altLang="en-US" dirty="0"/>
              <a:t>１．你对这个案例中“抢任务”的做法如何评价？</a:t>
            </a:r>
          </a:p>
          <a:p>
            <a:pPr marL="0" indent="0">
              <a:buNone/>
            </a:pPr>
            <a:r>
              <a:rPr lang="zh-CN" altLang="en-US" dirty="0"/>
              <a:t>２．请就幼儿园工作实际，总结出三条鼓舞全体员工士气的具体措施。</a:t>
            </a:r>
          </a:p>
          <a:p>
            <a:pPr marL="0" indent="0">
              <a:buNone/>
            </a:pPr>
            <a:endParaRPr lang="zh-CN" altLang="en-US" dirty="0"/>
          </a:p>
        </p:txBody>
      </p:sp>
    </p:spTree>
    <p:extLst>
      <p:ext uri="{BB962C8B-B14F-4D97-AF65-F5344CB8AC3E}">
        <p14:creationId xmlns:p14="http://schemas.microsoft.com/office/powerpoint/2010/main" val="131610096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65E9E-8E9D-8735-9368-B7F789AFE5F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ED46FF2-7518-1F19-0E6C-262FEF7FE57B}"/>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5540CD3-A7B4-69AC-588C-4373EB11ABF4}"/>
              </a:ext>
            </a:extLst>
          </p:cNvPr>
          <p:cNvSpPr>
            <a:spLocks noGrp="1"/>
          </p:cNvSpPr>
          <p:nvPr>
            <p:ph idx="1"/>
          </p:nvPr>
        </p:nvSpPr>
        <p:spPr/>
        <p:txBody>
          <a:bodyPr>
            <a:normAutofit/>
          </a:bodyPr>
          <a:lstStyle/>
          <a:p>
            <a:pPr marL="0" indent="0">
              <a:buNone/>
            </a:pPr>
            <a:r>
              <a:rPr lang="zh-CN" altLang="en-US" dirty="0"/>
              <a:t>案例</a:t>
            </a:r>
            <a:r>
              <a:rPr lang="en-US" altLang="zh-CN" dirty="0"/>
              <a:t>7.2  </a:t>
            </a:r>
            <a:r>
              <a:rPr lang="zh-CN" altLang="en-US" dirty="0"/>
              <a:t>对新上岗教师的培养与管理</a:t>
            </a:r>
          </a:p>
          <a:p>
            <a:pPr marL="0" indent="0">
              <a:buNone/>
            </a:pPr>
            <a:r>
              <a:rPr lang="zh-CN" altLang="en-US" dirty="0"/>
              <a:t>一天，刚工作不久的小王老师神色紧张地跑进园长室</a:t>
            </a:r>
            <a:r>
              <a:rPr lang="en-US" altLang="zh-CN" dirty="0"/>
              <a:t>:“</a:t>
            </a:r>
            <a:r>
              <a:rPr lang="zh-CN" altLang="en-US" dirty="0"/>
              <a:t>园长</a:t>
            </a:r>
            <a:r>
              <a:rPr lang="en-US" altLang="zh-CN" dirty="0"/>
              <a:t>,</a:t>
            </a:r>
            <a:r>
              <a:rPr lang="zh-CN" altLang="en-US" dirty="0"/>
              <a:t>小刚玩转椅摔倒了</a:t>
            </a:r>
            <a:r>
              <a:rPr lang="en-US" altLang="zh-CN" dirty="0"/>
              <a:t>,</a:t>
            </a:r>
            <a:r>
              <a:rPr lang="zh-CN" altLang="en-US" dirty="0"/>
              <a:t>膝盖一直在流血。”园长问</a:t>
            </a:r>
            <a:r>
              <a:rPr lang="en-US" altLang="zh-CN" dirty="0"/>
              <a:t>:“</a:t>
            </a:r>
            <a:r>
              <a:rPr lang="zh-CN" altLang="en-US" dirty="0"/>
              <a:t>孩子呢？”“我把他送到医务室去了。”</a:t>
            </a:r>
          </a:p>
        </p:txBody>
      </p:sp>
    </p:spTree>
    <p:extLst>
      <p:ext uri="{BB962C8B-B14F-4D97-AF65-F5344CB8AC3E}">
        <p14:creationId xmlns:p14="http://schemas.microsoft.com/office/powerpoint/2010/main" val="348329158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C63AA-4430-B4F1-66F1-AE4AB64BE21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4621C4B-833D-9EC2-969C-C14CAA64B00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AF80193-167F-7434-9D3B-D62431116224}"/>
              </a:ext>
            </a:extLst>
          </p:cNvPr>
          <p:cNvSpPr>
            <a:spLocks noGrp="1"/>
          </p:cNvSpPr>
          <p:nvPr>
            <p:ph idx="1"/>
          </p:nvPr>
        </p:nvSpPr>
        <p:spPr/>
        <p:txBody>
          <a:bodyPr>
            <a:normAutofit/>
          </a:bodyPr>
          <a:lstStyle/>
          <a:p>
            <a:pPr marL="0" indent="0">
              <a:buNone/>
            </a:pPr>
            <a:r>
              <a:rPr lang="zh-CN" altLang="en-US" dirty="0"/>
              <a:t>“走，我和你去看看。”园长边向医务室走边问</a:t>
            </a:r>
            <a:r>
              <a:rPr lang="en-US" altLang="zh-CN" dirty="0"/>
              <a:t>:“</a:t>
            </a:r>
            <a:r>
              <a:rPr lang="zh-CN" altLang="en-US" dirty="0"/>
              <a:t>孩子怎么摔的？”“他跑得慢，还非要玩转椅。我让他别玩转椅，玩其他的器械去，可我刚一离开</a:t>
            </a:r>
            <a:r>
              <a:rPr lang="en-US" altLang="zh-CN" dirty="0"/>
              <a:t>,</a:t>
            </a:r>
            <a:r>
              <a:rPr lang="zh-CN" altLang="en-US" dirty="0"/>
              <a:t>他就又去玩转椅，结果摔了。”说着说着，小王的眼泪已经流了下来。园长来到医务室，看到大夫已经给小刚进行了处理，没什么大碍，这才放下心来。</a:t>
            </a:r>
          </a:p>
        </p:txBody>
      </p:sp>
    </p:spTree>
    <p:extLst>
      <p:ext uri="{BB962C8B-B14F-4D97-AF65-F5344CB8AC3E}">
        <p14:creationId xmlns:p14="http://schemas.microsoft.com/office/powerpoint/2010/main" val="677200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BA239-431D-547F-E9B7-9B0206428AF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1C31166-4AC1-B098-CE9F-B84256A0D5FD}"/>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59A47FEC-2C6D-0AC3-CCEF-1D900BF3ED9C}"/>
              </a:ext>
            </a:extLst>
          </p:cNvPr>
          <p:cNvSpPr>
            <a:spLocks noGrp="1"/>
          </p:cNvSpPr>
          <p:nvPr>
            <p:ph idx="1"/>
          </p:nvPr>
        </p:nvSpPr>
        <p:spPr/>
        <p:txBody>
          <a:bodyPr>
            <a:normAutofit/>
          </a:bodyPr>
          <a:lstStyle/>
          <a:p>
            <a:pPr marL="0" indent="0">
              <a:buNone/>
            </a:pPr>
            <a:r>
              <a:rPr lang="zh-CN" altLang="en-US" dirty="0"/>
              <a:t>幼儿园管理从整体上来说，也承担着两大任务：一是实现幼儿园的工作目标，即促进婴幼儿体智德美全面发展，为家长服好务；二是促进组织成员的发展，帮助保教人员在本单位取得较高成就，尽可能发展其职业能力。</a:t>
            </a:r>
          </a:p>
        </p:txBody>
      </p:sp>
    </p:spTree>
    <p:extLst>
      <p:ext uri="{BB962C8B-B14F-4D97-AF65-F5344CB8AC3E}">
        <p14:creationId xmlns:p14="http://schemas.microsoft.com/office/powerpoint/2010/main" val="335493952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72881-3116-BCCC-98A9-82EEDC24281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B8BA058-6E25-81EF-5C31-20EAC76ADFA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920C4BE4-86CD-D13B-CADF-3D5BE3FAC266}"/>
              </a:ext>
            </a:extLst>
          </p:cNvPr>
          <p:cNvSpPr>
            <a:spLocks noGrp="1"/>
          </p:cNvSpPr>
          <p:nvPr>
            <p:ph idx="1"/>
          </p:nvPr>
        </p:nvSpPr>
        <p:spPr/>
        <p:txBody>
          <a:bodyPr>
            <a:normAutofit/>
          </a:bodyPr>
          <a:lstStyle/>
          <a:p>
            <a:pPr marL="0" indent="0">
              <a:buNone/>
            </a:pPr>
            <a:r>
              <a:rPr lang="zh-CN" altLang="en-US" dirty="0"/>
              <a:t>回到办公室，园长边安慰小王</a:t>
            </a:r>
            <a:r>
              <a:rPr lang="en-US" altLang="zh-CN" dirty="0"/>
              <a:t>,</a:t>
            </a:r>
            <a:r>
              <a:rPr lang="zh-CN" altLang="en-US" dirty="0"/>
              <a:t>边帮助她分析小刚摔倒的原因和小刚非要玩转椅的心理。园长耐心地告诉小王应该如何处理类似的事件。告诉她如何教会小刚玩转椅，如何让其他的小朋友照顾个子小、跑得慢的小朋友一起玩。</a:t>
            </a:r>
          </a:p>
        </p:txBody>
      </p:sp>
    </p:spTree>
    <p:extLst>
      <p:ext uri="{BB962C8B-B14F-4D97-AF65-F5344CB8AC3E}">
        <p14:creationId xmlns:p14="http://schemas.microsoft.com/office/powerpoint/2010/main" val="325934137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23301-8EF3-894A-EB62-E6862BA53AA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73A0CC7-5EEC-74F8-376A-1680E4FF9714}"/>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4E07188C-CC24-A3C2-9894-75CD3586F6F8}"/>
              </a:ext>
            </a:extLst>
          </p:cNvPr>
          <p:cNvSpPr>
            <a:spLocks noGrp="1"/>
          </p:cNvSpPr>
          <p:nvPr>
            <p:ph idx="1"/>
          </p:nvPr>
        </p:nvSpPr>
        <p:spPr/>
        <p:txBody>
          <a:bodyPr>
            <a:normAutofit/>
          </a:bodyPr>
          <a:lstStyle/>
          <a:p>
            <a:pPr marL="0" indent="0">
              <a:buNone/>
            </a:pPr>
            <a:r>
              <a:rPr lang="zh-CN" altLang="en-US" dirty="0"/>
              <a:t>最后，嘱咐小王在家长来园时向家长说明情况</a:t>
            </a:r>
            <a:r>
              <a:rPr lang="en-US" altLang="zh-CN" dirty="0"/>
              <a:t>,</a:t>
            </a:r>
            <a:r>
              <a:rPr lang="zh-CN" altLang="en-US" dirty="0"/>
              <a:t>求得家长谅解。这时，小王老师紧张害怕的心情缓解了，眼泪也收住了。</a:t>
            </a:r>
          </a:p>
          <a:p>
            <a:pPr marL="0" indent="0">
              <a:buNone/>
            </a:pPr>
            <a:r>
              <a:rPr lang="zh-CN" altLang="en-US" dirty="0"/>
              <a:t>                                           （案例编写：张曼）</a:t>
            </a:r>
          </a:p>
        </p:txBody>
      </p:sp>
    </p:spTree>
    <p:extLst>
      <p:ext uri="{BB962C8B-B14F-4D97-AF65-F5344CB8AC3E}">
        <p14:creationId xmlns:p14="http://schemas.microsoft.com/office/powerpoint/2010/main" val="211262666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8AB26-63D8-A86A-297D-E5CC76FCC95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AE127C1-AD83-FE8C-DCFD-0BD9C8C0C8BA}"/>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D94F02C1-B862-1711-EB12-ECC6AC29F3C7}"/>
              </a:ext>
            </a:extLst>
          </p:cNvPr>
          <p:cNvSpPr>
            <a:spLocks noGrp="1"/>
          </p:cNvSpPr>
          <p:nvPr>
            <p:ph idx="1"/>
          </p:nvPr>
        </p:nvSpPr>
        <p:spPr/>
        <p:txBody>
          <a:bodyPr>
            <a:normAutofit/>
          </a:bodyPr>
          <a:lstStyle/>
          <a:p>
            <a:pPr marL="0" indent="0">
              <a:buNone/>
            </a:pPr>
            <a:r>
              <a:rPr lang="zh-CN" altLang="en-US" dirty="0"/>
              <a:t>　分析与思考</a:t>
            </a:r>
          </a:p>
          <a:p>
            <a:pPr marL="0" indent="0">
              <a:buNone/>
            </a:pPr>
            <a:r>
              <a:rPr lang="zh-CN" altLang="en-US" dirty="0"/>
              <a:t>从案例中园长对小王的劝慰和具体帮助，分析归纳出幼儿园对新教师指导具有怎样的特点？对于新人尽快胜任岗位要求和专业成长意义如何？</a:t>
            </a:r>
          </a:p>
        </p:txBody>
      </p:sp>
    </p:spTree>
    <p:extLst>
      <p:ext uri="{BB962C8B-B14F-4D97-AF65-F5344CB8AC3E}">
        <p14:creationId xmlns:p14="http://schemas.microsoft.com/office/powerpoint/2010/main" val="113731017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5D8CF-07AA-EBC0-D90A-749FA6D89D7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6843AD4-2757-CEBF-20F0-6C4DBA334684}"/>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3030DB36-A6E0-F720-AD5A-C925E54ED009}"/>
              </a:ext>
            </a:extLst>
          </p:cNvPr>
          <p:cNvSpPr>
            <a:spLocks noGrp="1"/>
          </p:cNvSpPr>
          <p:nvPr>
            <p:ph idx="1"/>
          </p:nvPr>
        </p:nvSpPr>
        <p:spPr/>
        <p:txBody>
          <a:bodyPr>
            <a:normAutofit/>
          </a:bodyPr>
          <a:lstStyle/>
          <a:p>
            <a:pPr marL="0" indent="0">
              <a:buNone/>
            </a:pPr>
            <a:r>
              <a:rPr lang="zh-CN" altLang="en-US" dirty="0"/>
              <a:t>案例</a:t>
            </a:r>
            <a:r>
              <a:rPr lang="en-US" altLang="zh-CN" dirty="0"/>
              <a:t>7.3  </a:t>
            </a:r>
            <a:r>
              <a:rPr lang="zh-CN" altLang="en-US" dirty="0"/>
              <a:t>给予教师自主尝试的机会</a:t>
            </a:r>
          </a:p>
          <a:p>
            <a:pPr marL="0" indent="0">
              <a:buNone/>
            </a:pPr>
            <a:r>
              <a:rPr lang="zh-CN" altLang="en-US" dirty="0"/>
              <a:t>在一次教研组的备课活动中，中二班的杨老师提出想根据当前的季节，让孩子主动创编有关春天的故事。尽管研讨时有不同看法，有的老师觉得对中班孩子来说太难，有的老师觉得没有让孩子去体验春天就要求其去编故事，不切实际。</a:t>
            </a:r>
          </a:p>
        </p:txBody>
      </p:sp>
    </p:spTree>
    <p:extLst>
      <p:ext uri="{BB962C8B-B14F-4D97-AF65-F5344CB8AC3E}">
        <p14:creationId xmlns:p14="http://schemas.microsoft.com/office/powerpoint/2010/main" val="337361651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13549-0D7D-CF78-9E9F-AE2B0AD49C5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11BEA4D-FC35-1A9A-9E72-2DDEA9C2481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F3E9E4DA-C207-54A9-9410-0F17DBAAAC44}"/>
              </a:ext>
            </a:extLst>
          </p:cNvPr>
          <p:cNvSpPr>
            <a:spLocks noGrp="1"/>
          </p:cNvSpPr>
          <p:nvPr>
            <p:ph idx="1"/>
          </p:nvPr>
        </p:nvSpPr>
        <p:spPr/>
        <p:txBody>
          <a:bodyPr>
            <a:normAutofit/>
          </a:bodyPr>
          <a:lstStyle/>
          <a:p>
            <a:pPr marL="0" indent="0">
              <a:buNone/>
            </a:pPr>
            <a:r>
              <a:rPr lang="zh-CN" altLang="en-US" dirty="0"/>
              <a:t>但杨老师坚持自己的想法，说本班幼儿对编故事很有兴趣，语言表达能力和讲述故事的能力都比较强，而且前期也有过要求孩子自己编故事的尝试，一定能够达到预想的目标。</a:t>
            </a:r>
          </a:p>
        </p:txBody>
      </p:sp>
    </p:spTree>
    <p:extLst>
      <p:ext uri="{BB962C8B-B14F-4D97-AF65-F5344CB8AC3E}">
        <p14:creationId xmlns:p14="http://schemas.microsoft.com/office/powerpoint/2010/main" val="206932665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C8B06-1AFD-7D54-675E-8C532CACC1A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A4376CF-D2F0-CFC5-CE6A-1974863CE9CA}"/>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A8B6F9C-47FB-4976-CCD8-C8AA8BEAEC8C}"/>
              </a:ext>
            </a:extLst>
          </p:cNvPr>
          <p:cNvSpPr>
            <a:spLocks noGrp="1"/>
          </p:cNvSpPr>
          <p:nvPr>
            <p:ph idx="1"/>
          </p:nvPr>
        </p:nvSpPr>
        <p:spPr/>
        <p:txBody>
          <a:bodyPr>
            <a:normAutofit/>
          </a:bodyPr>
          <a:lstStyle/>
          <a:p>
            <a:pPr marL="0" indent="0">
              <a:buNone/>
            </a:pPr>
            <a:r>
              <a:rPr lang="zh-CN" altLang="en-US" dirty="0"/>
              <a:t>李园长此时虽然也觉得不太合适，并提出了修改意见，但认为，如果强制要求杨老师服从，她肯定无法真正从心里接受，从而会影响她组织活动的积极性。那样的话，教育活动就更开展不好。</a:t>
            </a:r>
          </a:p>
        </p:txBody>
      </p:sp>
    </p:spTree>
    <p:extLst>
      <p:ext uri="{BB962C8B-B14F-4D97-AF65-F5344CB8AC3E}">
        <p14:creationId xmlns:p14="http://schemas.microsoft.com/office/powerpoint/2010/main" val="349069737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9708A-5172-2ACC-B7A3-1B3479EAF45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B1B3C55-ACBF-E63F-DFB1-ADEDF34A6EB5}"/>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B2200C38-A798-689F-96F4-40DA984C270A}"/>
              </a:ext>
            </a:extLst>
          </p:cNvPr>
          <p:cNvSpPr>
            <a:spLocks noGrp="1"/>
          </p:cNvSpPr>
          <p:nvPr>
            <p:ph idx="1"/>
          </p:nvPr>
        </p:nvSpPr>
        <p:spPr/>
        <p:txBody>
          <a:bodyPr>
            <a:normAutofit/>
          </a:bodyPr>
          <a:lstStyle/>
          <a:p>
            <a:pPr marL="0" indent="0">
              <a:buNone/>
            </a:pPr>
            <a:r>
              <a:rPr lang="zh-CN" altLang="en-US" dirty="0"/>
              <a:t>于是，李园长把决定权交给了杨老师，允许她按照自己的想法去组织这一次活动。活动的结果表明，孩子虽然有兴趣，以前也编过故事，但由于对要编的内容比较陌生，所以编故事的内容互相模仿，简单而缺乏创造性，创编的目标还是没达到。</a:t>
            </a:r>
          </a:p>
        </p:txBody>
      </p:sp>
    </p:spTree>
    <p:extLst>
      <p:ext uri="{BB962C8B-B14F-4D97-AF65-F5344CB8AC3E}">
        <p14:creationId xmlns:p14="http://schemas.microsoft.com/office/powerpoint/2010/main" val="428082667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59BE7-E2E7-579E-5946-97B0B6D6F78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53BF76A-9BC7-C7E3-244E-ED2F291BE25E}"/>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9A794C3-CB12-7075-EDD5-946B95025482}"/>
              </a:ext>
            </a:extLst>
          </p:cNvPr>
          <p:cNvSpPr>
            <a:spLocks noGrp="1"/>
          </p:cNvSpPr>
          <p:nvPr>
            <p:ph idx="1"/>
          </p:nvPr>
        </p:nvSpPr>
        <p:spPr/>
        <p:txBody>
          <a:bodyPr>
            <a:normAutofit lnSpcReduction="10000"/>
          </a:bodyPr>
          <a:lstStyle/>
          <a:p>
            <a:pPr marL="0" indent="0">
              <a:buNone/>
            </a:pPr>
            <a:r>
              <a:rPr lang="zh-CN" altLang="en-US" dirty="0"/>
              <a:t>经过这次实践，杨老师主动剖析了自己失误的地方，在失败中找到了更有价值的东西。李园长也适时向杨老师提出自己的建议，“是不是可以带孩子出去郊游一次，让孩子对春天有所感受以后，再开展一次创编故事的活动？”杨老师欣然接受，并积极地开始准备接下来的郊游活动。</a:t>
            </a:r>
          </a:p>
          <a:p>
            <a:pPr marL="0" indent="0">
              <a:buNone/>
            </a:pPr>
            <a:r>
              <a:rPr lang="zh-CN" altLang="en-US" dirty="0"/>
              <a:t>                                              （案例编写：罗佩珍）</a:t>
            </a:r>
          </a:p>
        </p:txBody>
      </p:sp>
    </p:spTree>
    <p:extLst>
      <p:ext uri="{BB962C8B-B14F-4D97-AF65-F5344CB8AC3E}">
        <p14:creationId xmlns:p14="http://schemas.microsoft.com/office/powerpoint/2010/main" val="301472906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87A88-DC58-5050-6803-363C739568B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A6239B1-DCBD-447F-AD36-88C0DA5EAF8B}"/>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91C997A-8A0D-0255-6EB9-59732DD7B90B}"/>
              </a:ext>
            </a:extLst>
          </p:cNvPr>
          <p:cNvSpPr>
            <a:spLocks noGrp="1"/>
          </p:cNvSpPr>
          <p:nvPr>
            <p:ph idx="1"/>
          </p:nvPr>
        </p:nvSpPr>
        <p:spPr/>
        <p:txBody>
          <a:bodyPr>
            <a:normAutofit/>
          </a:bodyPr>
          <a:lstStyle/>
          <a:p>
            <a:pPr marL="0" indent="0">
              <a:buNone/>
            </a:pPr>
            <a:r>
              <a:rPr lang="zh-CN" altLang="en-US" dirty="0"/>
              <a:t>经过这次实践，杨老师主动剖析了自己失误的地方，在失败中找到了更有价值的东西。李园长也适时向杨老师提出自己的建议，“是不是可以带孩子出去郊游一次，让孩子对春天有所感受以后，再开展一次创编故事的活动？”</a:t>
            </a:r>
          </a:p>
        </p:txBody>
      </p:sp>
    </p:spTree>
    <p:extLst>
      <p:ext uri="{BB962C8B-B14F-4D97-AF65-F5344CB8AC3E}">
        <p14:creationId xmlns:p14="http://schemas.microsoft.com/office/powerpoint/2010/main" val="379041721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2F4F4-4407-20A8-2D34-8527FE32837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C5754D1-3195-8333-6E66-147EFE17B90D}"/>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BED15AA-3BBF-6950-D80F-704A3F6C5220}"/>
              </a:ext>
            </a:extLst>
          </p:cNvPr>
          <p:cNvSpPr>
            <a:spLocks noGrp="1"/>
          </p:cNvSpPr>
          <p:nvPr>
            <p:ph idx="1"/>
          </p:nvPr>
        </p:nvSpPr>
        <p:spPr/>
        <p:txBody>
          <a:bodyPr>
            <a:normAutofit/>
          </a:bodyPr>
          <a:lstStyle/>
          <a:p>
            <a:pPr marL="0" indent="0">
              <a:buNone/>
            </a:pPr>
            <a:r>
              <a:rPr lang="zh-CN" altLang="en-US" dirty="0"/>
              <a:t>杨老师欣然接受，并积极地开始准备接下来的郊游活动。</a:t>
            </a:r>
          </a:p>
          <a:p>
            <a:pPr marL="0" indent="0">
              <a:buNone/>
            </a:pPr>
            <a:r>
              <a:rPr lang="zh-CN" altLang="en-US" dirty="0"/>
              <a:t>                                              （案例编写：罗佩珍）</a:t>
            </a:r>
          </a:p>
        </p:txBody>
      </p:sp>
    </p:spTree>
    <p:extLst>
      <p:ext uri="{BB962C8B-B14F-4D97-AF65-F5344CB8AC3E}">
        <p14:creationId xmlns:p14="http://schemas.microsoft.com/office/powerpoint/2010/main" val="435893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1807E-2ADE-CDA0-C65A-50086F5C581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1EFAEBE-8E1B-4215-34E1-6B530FB6D3EF}"/>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EF4436D8-6B22-0E11-ACB6-0391BE95F630}"/>
              </a:ext>
            </a:extLst>
          </p:cNvPr>
          <p:cNvSpPr>
            <a:spLocks noGrp="1"/>
          </p:cNvSpPr>
          <p:nvPr>
            <p:ph idx="1"/>
          </p:nvPr>
        </p:nvSpPr>
        <p:spPr/>
        <p:txBody>
          <a:bodyPr>
            <a:normAutofit/>
          </a:bodyPr>
          <a:lstStyle/>
          <a:p>
            <a:pPr marL="0" indent="0">
              <a:buNone/>
            </a:pPr>
            <a:r>
              <a:rPr lang="zh-CN" altLang="en-US" dirty="0"/>
              <a:t>这两大任务从根本上说是方向一致、相辅相成的：组织兴旺靠人才，而个人的成长和发展又是以组织的壮大为前提的。幼儿园的领导者要把完成工作目标和培养人才，促进组织成员的发展作为基本的管理职责，并注意将这两个方面结合，附诸实施。幼儿园应该把培养优秀教师，建设高素质的教职工队伍作为幼儿园应当承担的社会责任。</a:t>
            </a:r>
          </a:p>
          <a:p>
            <a:pPr marL="0" indent="0">
              <a:buNone/>
            </a:pPr>
            <a:endParaRPr lang="zh-CN" altLang="en-US" dirty="0"/>
          </a:p>
        </p:txBody>
      </p:sp>
    </p:spTree>
    <p:extLst>
      <p:ext uri="{BB962C8B-B14F-4D97-AF65-F5344CB8AC3E}">
        <p14:creationId xmlns:p14="http://schemas.microsoft.com/office/powerpoint/2010/main" val="190301248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72B19-C62E-53E6-43C6-727067481C7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2FF9173-FF44-E29F-D60C-BAD1C1A7FC73}"/>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2CE4FC8-2052-D283-4023-921406D9A0B1}"/>
              </a:ext>
            </a:extLst>
          </p:cNvPr>
          <p:cNvSpPr>
            <a:spLocks noGrp="1"/>
          </p:cNvSpPr>
          <p:nvPr>
            <p:ph idx="1"/>
          </p:nvPr>
        </p:nvSpPr>
        <p:spPr/>
        <p:txBody>
          <a:bodyPr>
            <a:normAutofit/>
          </a:bodyPr>
          <a:lstStyle/>
          <a:p>
            <a:pPr marL="0" indent="0">
              <a:buNone/>
            </a:pPr>
            <a:r>
              <a:rPr lang="zh-CN" altLang="en-US" dirty="0"/>
              <a:t>　　分析与思考	</a:t>
            </a:r>
          </a:p>
          <a:p>
            <a:pPr marL="0" indent="0">
              <a:buNone/>
            </a:pPr>
            <a:r>
              <a:rPr lang="zh-CN" altLang="en-US" dirty="0"/>
              <a:t>李园长采纳了杨老师的想法，允许她们调动原有经验进行尝试的机会，允许失败</a:t>
            </a:r>
            <a:r>
              <a:rPr lang="en-US" altLang="zh-CN" dirty="0"/>
              <a:t>……</a:t>
            </a:r>
            <a:r>
              <a:rPr lang="zh-CN" altLang="en-US"/>
              <a:t>最终妥善解决了问题。请对事件背后体现的管理思想做出分析。</a:t>
            </a:r>
            <a:endParaRPr lang="zh-CN" altLang="en-US" dirty="0"/>
          </a:p>
        </p:txBody>
      </p:sp>
    </p:spTree>
    <p:extLst>
      <p:ext uri="{BB962C8B-B14F-4D97-AF65-F5344CB8AC3E}">
        <p14:creationId xmlns:p14="http://schemas.microsoft.com/office/powerpoint/2010/main" val="229337630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z="8800" dirty="0"/>
              <a:t>谢谢！</a:t>
            </a:r>
          </a:p>
        </p:txBody>
      </p:sp>
    </p:spTree>
    <p:extLst>
      <p:ext uri="{BB962C8B-B14F-4D97-AF65-F5344CB8AC3E}">
        <p14:creationId xmlns:p14="http://schemas.microsoft.com/office/powerpoint/2010/main" val="268123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DB597-FDA2-282A-0C0C-3F59F53BAB6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088F05F-69D3-2B33-DCD9-1573AB100429}"/>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D755C379-D7C6-8DC5-228A-63869E97630C}"/>
              </a:ext>
            </a:extLst>
          </p:cNvPr>
          <p:cNvSpPr>
            <a:spLocks noGrp="1"/>
          </p:cNvSpPr>
          <p:nvPr>
            <p:ph idx="1"/>
          </p:nvPr>
        </p:nvSpPr>
        <p:spPr/>
        <p:txBody>
          <a:bodyPr>
            <a:normAutofit/>
          </a:bodyPr>
          <a:lstStyle/>
          <a:p>
            <a:pPr marL="0" indent="0">
              <a:buNone/>
            </a:pPr>
            <a:r>
              <a:rPr lang="zh-CN" altLang="en-US" dirty="0"/>
              <a:t>二、遵循科学用人原则，使用和培养结合</a:t>
            </a:r>
          </a:p>
          <a:p>
            <a:pPr marL="0" indent="0">
              <a:buNone/>
            </a:pPr>
            <a:r>
              <a:rPr lang="zh-CN" altLang="en-US" dirty="0"/>
              <a:t>（一）科学选用人员的原则</a:t>
            </a:r>
          </a:p>
          <a:p>
            <a:pPr marL="0" indent="0">
              <a:buNone/>
            </a:pPr>
            <a:r>
              <a:rPr lang="zh-CN" altLang="en-US" dirty="0"/>
              <a:t>人员的选用关系到能否提高管理效率，能否在幼儿园内部形成良好风气与和谐的人际关系，使全园教职工同心协力，实现共同的奋斗目标。</a:t>
            </a:r>
          </a:p>
        </p:txBody>
      </p:sp>
    </p:spTree>
    <p:extLst>
      <p:ext uri="{BB962C8B-B14F-4D97-AF65-F5344CB8AC3E}">
        <p14:creationId xmlns:p14="http://schemas.microsoft.com/office/powerpoint/2010/main" val="1985147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7B918-8B7E-3730-A7AC-F97E60A06CB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E3C65A1-A42F-4E50-E2BD-51BB77E1FAA7}"/>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22127CA2-E409-5D59-A8ED-A95DDBB1F600}"/>
              </a:ext>
            </a:extLst>
          </p:cNvPr>
          <p:cNvSpPr>
            <a:spLocks noGrp="1"/>
          </p:cNvSpPr>
          <p:nvPr>
            <p:ph idx="1"/>
          </p:nvPr>
        </p:nvSpPr>
        <p:spPr/>
        <p:txBody>
          <a:bodyPr>
            <a:normAutofit/>
          </a:bodyPr>
          <a:lstStyle/>
          <a:p>
            <a:pPr marL="0" indent="0">
              <a:buNone/>
            </a:pPr>
            <a:r>
              <a:rPr lang="zh-CN" altLang="en-US" dirty="0"/>
              <a:t>选用人员的根本要求是知人善任，使人才各得其所，各尽其能。然而，由于历史上遗留下来的小生产意识，加上“左”的思想影响，以及近年来伴随经济体制改革而出现的不正之风等负面效应，在人员的选用上存在着一些错误观念与倾向。</a:t>
            </a:r>
          </a:p>
        </p:txBody>
      </p:sp>
    </p:spTree>
    <p:extLst>
      <p:ext uri="{BB962C8B-B14F-4D97-AF65-F5344CB8AC3E}">
        <p14:creationId xmlns:p14="http://schemas.microsoft.com/office/powerpoint/2010/main" val="1436526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62B0E-D4E8-5A83-5E04-EE144196F39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8A4D95F-1690-71CF-E7BE-1CC7E8E2EE51}"/>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54F87BC1-2251-1EAE-1418-7B31CB6CCF34}"/>
              </a:ext>
            </a:extLst>
          </p:cNvPr>
          <p:cNvSpPr>
            <a:spLocks noGrp="1"/>
          </p:cNvSpPr>
          <p:nvPr>
            <p:ph idx="1"/>
          </p:nvPr>
        </p:nvSpPr>
        <p:spPr/>
        <p:txBody>
          <a:bodyPr>
            <a:normAutofit/>
          </a:bodyPr>
          <a:lstStyle/>
          <a:p>
            <a:pPr marL="0" indent="0">
              <a:buNone/>
            </a:pPr>
            <a:r>
              <a:rPr lang="zh-CN" altLang="en-US" dirty="0"/>
              <a:t>如，任人唯全，希望选用没有缺点，各方面均较理想的人来担任一定的工作。还有因人择事，任人唯亲等倾向。因而往往给工作带来不良后果，造成管理上的混乱和低效率。幼儿园的领导者在选用安排人员上要遵循现代管理的用人观，依据反映科学规律的用人原则。</a:t>
            </a:r>
          </a:p>
          <a:p>
            <a:pPr marL="0" indent="0">
              <a:buNone/>
            </a:pPr>
            <a:endParaRPr lang="zh-CN" altLang="en-US" dirty="0"/>
          </a:p>
        </p:txBody>
      </p:sp>
    </p:spTree>
    <p:extLst>
      <p:ext uri="{BB962C8B-B14F-4D97-AF65-F5344CB8AC3E}">
        <p14:creationId xmlns:p14="http://schemas.microsoft.com/office/powerpoint/2010/main" val="136241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39E52-1D3B-6EAC-AE5B-BD5E0981D6E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BD2DFCC-3322-4AD2-4D2D-CB693A819A82}"/>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7B7F8211-FD4B-9707-44B1-C18B855318E6}"/>
              </a:ext>
            </a:extLst>
          </p:cNvPr>
          <p:cNvSpPr>
            <a:spLocks noGrp="1"/>
          </p:cNvSpPr>
          <p:nvPr>
            <p:ph idx="1"/>
          </p:nvPr>
        </p:nvSpPr>
        <p:spPr/>
        <p:txBody>
          <a:bodyPr>
            <a:normAutofit/>
          </a:bodyPr>
          <a:lstStyle/>
          <a:p>
            <a:pPr marL="0" indent="0">
              <a:buNone/>
            </a:pPr>
            <a:r>
              <a:rPr lang="zh-CN" altLang="en-US" dirty="0"/>
              <a:t>教师队伍建设对于幼儿园组织发展意义重大，因而成为幼儿园的任务目标，同时也是衡量幼儿园领导管理水平高低的标志。</a:t>
            </a:r>
          </a:p>
        </p:txBody>
      </p:sp>
    </p:spTree>
    <p:extLst>
      <p:ext uri="{BB962C8B-B14F-4D97-AF65-F5344CB8AC3E}">
        <p14:creationId xmlns:p14="http://schemas.microsoft.com/office/powerpoint/2010/main" val="1474812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01AF6-1AD6-CD89-DC54-0CBD5D30711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4FC9A15-7602-B9F6-7AD1-5E396009AB07}"/>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7127C7F4-02DE-140D-8704-97278F59DD3B}"/>
              </a:ext>
            </a:extLst>
          </p:cNvPr>
          <p:cNvSpPr>
            <a:spLocks noGrp="1"/>
          </p:cNvSpPr>
          <p:nvPr>
            <p:ph idx="1"/>
          </p:nvPr>
        </p:nvSpPr>
        <p:spPr/>
        <p:txBody>
          <a:bodyPr>
            <a:normAutofit fontScale="92500"/>
          </a:bodyPr>
          <a:lstStyle/>
          <a:p>
            <a:pPr marL="0" indent="0">
              <a:buNone/>
            </a:pPr>
            <a:r>
              <a:rPr lang="en-US" altLang="zh-CN" dirty="0"/>
              <a:t>1</a:t>
            </a:r>
            <a:r>
              <a:rPr lang="zh-CN" altLang="en-US" dirty="0"/>
              <a:t>．因事用人</a:t>
            </a:r>
          </a:p>
          <a:p>
            <a:pPr marL="0" indent="0">
              <a:buNone/>
            </a:pPr>
            <a:r>
              <a:rPr lang="zh-CN" altLang="en-US" dirty="0"/>
              <a:t>以工作为重，人员安排服从工作的需要。管理者在用人之前，首先要做工作分析，根据幼儿园的规模和性质，考虑全园的工作任务和实际需要设立岗位及人员编制，进而要对各个岗位的工作内容要求和任职者应具备的基本条件加以分析，同时结合对本园教职工实际情况的掌握，选聘任用适宜的人承担相应的工作。切忌因人设事，让工作迁就个人的需要。</a:t>
            </a:r>
          </a:p>
          <a:p>
            <a:pPr marL="0" indent="0">
              <a:buNone/>
            </a:pPr>
            <a:endParaRPr lang="zh-CN" altLang="en-US" dirty="0"/>
          </a:p>
        </p:txBody>
      </p:sp>
    </p:spTree>
    <p:extLst>
      <p:ext uri="{BB962C8B-B14F-4D97-AF65-F5344CB8AC3E}">
        <p14:creationId xmlns:p14="http://schemas.microsoft.com/office/powerpoint/2010/main" val="3078852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6F0EF-F501-B7E7-9BAB-20AABD5B47B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6FA2B0E-DB01-BB6C-2CAE-BB2AFDFAB4EE}"/>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1DE22706-4455-8236-CF97-D9B86340C4EC}"/>
              </a:ext>
            </a:extLst>
          </p:cNvPr>
          <p:cNvSpPr>
            <a:spLocks noGrp="1"/>
          </p:cNvSpPr>
          <p:nvPr>
            <p:ph idx="1"/>
          </p:nvPr>
        </p:nvSpPr>
        <p:spPr/>
        <p:txBody>
          <a:bodyPr>
            <a:normAutofit/>
          </a:bodyPr>
          <a:lstStyle/>
          <a:p>
            <a:pPr marL="0" indent="0">
              <a:buNone/>
            </a:pPr>
            <a:r>
              <a:rPr lang="en-US" altLang="zh-CN" dirty="0"/>
              <a:t>2</a:t>
            </a:r>
            <a:r>
              <a:rPr lang="zh-CN" altLang="en-US" dirty="0"/>
              <a:t>．用人之长</a:t>
            </a:r>
          </a:p>
          <a:p>
            <a:pPr marL="0" indent="0">
              <a:buNone/>
            </a:pPr>
            <a:r>
              <a:rPr lang="zh-CN" altLang="en-US" dirty="0"/>
              <a:t>用人贵在用其长，避其短。人无完人，管理上如能从长处着眼，则无不可用之人。由此，教职工的积极性才能充分调动起来，管理才有成效。当前在幼儿园进行体制改革，实行优化组合中，管理者应特别注意发挥每个教职工的优点、特长，才能凝聚起来，实现全园的工作目标，切忌求全责备，斤斤计较教职工的短处。</a:t>
            </a:r>
          </a:p>
        </p:txBody>
      </p:sp>
    </p:spTree>
    <p:extLst>
      <p:ext uri="{BB962C8B-B14F-4D97-AF65-F5344CB8AC3E}">
        <p14:creationId xmlns:p14="http://schemas.microsoft.com/office/powerpoint/2010/main" val="2573206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7E2AE-AA4D-1D03-70D1-E628C173569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4C9D33D-E64F-ABB3-6BE0-366EAD6D9809}"/>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379B7EDB-D470-29A3-601D-9D126818F97F}"/>
              </a:ext>
            </a:extLst>
          </p:cNvPr>
          <p:cNvSpPr>
            <a:spLocks noGrp="1"/>
          </p:cNvSpPr>
          <p:nvPr>
            <p:ph idx="1"/>
          </p:nvPr>
        </p:nvSpPr>
        <p:spPr/>
        <p:txBody>
          <a:bodyPr>
            <a:normAutofit/>
          </a:bodyPr>
          <a:lstStyle/>
          <a:p>
            <a:pPr marL="0" indent="0">
              <a:buNone/>
            </a:pPr>
            <a:r>
              <a:rPr lang="en-US" altLang="zh-CN" dirty="0"/>
              <a:t>3</a:t>
            </a:r>
            <a:r>
              <a:rPr lang="zh-CN" altLang="en-US" dirty="0"/>
              <a:t>．用人唯贤、严格要求</a:t>
            </a:r>
          </a:p>
          <a:p>
            <a:pPr marL="0" indent="0">
              <a:buNone/>
            </a:pPr>
            <a:r>
              <a:rPr lang="zh-CN" altLang="en-US" dirty="0"/>
              <a:t>对确有能力才干的人，应不论其资历如何均予以大胆任用，使之在相应的岗位上充分发挥作用，最大限度地施展其才能潜力。同时，还要注意对所用人才既使用信任又严格要求，而不能姑息迁就其错误缺点，坚持德才标准，使之明了领导的期望，努力工作，不断取得成绩，并在工作中不断提高自己的素质。</a:t>
            </a:r>
          </a:p>
        </p:txBody>
      </p:sp>
    </p:spTree>
    <p:extLst>
      <p:ext uri="{BB962C8B-B14F-4D97-AF65-F5344CB8AC3E}">
        <p14:creationId xmlns:p14="http://schemas.microsoft.com/office/powerpoint/2010/main" val="3772625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C5DBE-AE16-FDD3-3CBC-3E98F257F1C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AEA4CC0-70E9-C522-EBE4-C246B196DAB3}"/>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4BC7FB74-5492-EC70-6FFA-F61A82C4EE2D}"/>
              </a:ext>
            </a:extLst>
          </p:cNvPr>
          <p:cNvSpPr>
            <a:spLocks noGrp="1"/>
          </p:cNvSpPr>
          <p:nvPr>
            <p:ph idx="1"/>
          </p:nvPr>
        </p:nvSpPr>
        <p:spPr/>
        <p:txBody>
          <a:bodyPr>
            <a:normAutofit/>
          </a:bodyPr>
          <a:lstStyle/>
          <a:p>
            <a:pPr marL="0" indent="0">
              <a:buNone/>
            </a:pPr>
            <a:r>
              <a:rPr lang="en-US" altLang="zh-CN" dirty="0"/>
              <a:t>4</a:t>
            </a:r>
            <a:r>
              <a:rPr lang="zh-CN" altLang="en-US" dirty="0"/>
              <a:t>．用人唯精、重视效绩</a:t>
            </a:r>
          </a:p>
          <a:p>
            <a:pPr marL="0" indent="0">
              <a:buNone/>
            </a:pPr>
            <a:r>
              <a:rPr lang="zh-CN" altLang="en-US" dirty="0"/>
              <a:t>选用人才力求少而精，要选用精明强干既懂业务又有干劲的人，避免人浮于事，相互扯皮。同时注重以工作效绩即工作是否取得成绩为标准评价考核教职工。</a:t>
            </a:r>
          </a:p>
        </p:txBody>
      </p:sp>
    </p:spTree>
    <p:extLst>
      <p:ext uri="{BB962C8B-B14F-4D97-AF65-F5344CB8AC3E}">
        <p14:creationId xmlns:p14="http://schemas.microsoft.com/office/powerpoint/2010/main" val="2674448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F5ED0-B7D8-9D6E-9AE8-41853D2C404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E43FF33-A059-ECE8-C3A3-E629A13FF1F9}"/>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96F01CD8-00D4-BA1E-FF13-F349382FF397}"/>
              </a:ext>
            </a:extLst>
          </p:cNvPr>
          <p:cNvSpPr>
            <a:spLocks noGrp="1"/>
          </p:cNvSpPr>
          <p:nvPr>
            <p:ph idx="1"/>
          </p:nvPr>
        </p:nvSpPr>
        <p:spPr/>
        <p:txBody>
          <a:bodyPr>
            <a:normAutofit/>
          </a:bodyPr>
          <a:lstStyle/>
          <a:p>
            <a:pPr marL="0" indent="0">
              <a:buNone/>
            </a:pPr>
            <a:r>
              <a:rPr lang="zh-CN" altLang="en-US" dirty="0"/>
              <a:t>凡是在促进幼儿身心健康发展方面确有成效，在服务家长，改善办园条件上有贡献，或是在提高幼儿园精神面貌，改进幼儿园形象方面有促进的，都应当得到领导的肯定和群众的承认。</a:t>
            </a:r>
          </a:p>
        </p:txBody>
      </p:sp>
    </p:spTree>
    <p:extLst>
      <p:ext uri="{BB962C8B-B14F-4D97-AF65-F5344CB8AC3E}">
        <p14:creationId xmlns:p14="http://schemas.microsoft.com/office/powerpoint/2010/main" val="218671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D3DCD-BD3C-B87C-B297-B429CD16085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C922013-D570-77FC-9A11-05F3DC614623}"/>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E9D4B39C-24AE-605A-DCD2-8629B00523B7}"/>
              </a:ext>
            </a:extLst>
          </p:cNvPr>
          <p:cNvSpPr>
            <a:spLocks noGrp="1"/>
          </p:cNvSpPr>
          <p:nvPr>
            <p:ph idx="1"/>
          </p:nvPr>
        </p:nvSpPr>
        <p:spPr/>
        <p:txBody>
          <a:bodyPr>
            <a:normAutofit/>
          </a:bodyPr>
          <a:lstStyle/>
          <a:p>
            <a:pPr marL="0" indent="0">
              <a:buNone/>
            </a:pPr>
            <a:r>
              <a:rPr lang="zh-CN" altLang="en-US" dirty="0"/>
              <a:t>注重效绩原则的运用有益于在职工中建立起公平感，激发全园职工努力进取，不断追求，使全园形成振奋的精神状况，树立良好园风，进而改进各方面的工作质量，促进整个保教队伍素质的提高。</a:t>
            </a:r>
          </a:p>
        </p:txBody>
      </p:sp>
    </p:spTree>
    <p:extLst>
      <p:ext uri="{BB962C8B-B14F-4D97-AF65-F5344CB8AC3E}">
        <p14:creationId xmlns:p14="http://schemas.microsoft.com/office/powerpoint/2010/main" val="2800289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42E6D-E490-6F51-E268-95F9B579610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F27ED38-8D8A-2AF8-E6C0-E797E83C9AA4}"/>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4D04823D-42CE-B565-F009-08EB8FAB636B}"/>
              </a:ext>
            </a:extLst>
          </p:cNvPr>
          <p:cNvSpPr>
            <a:spLocks noGrp="1"/>
          </p:cNvSpPr>
          <p:nvPr>
            <p:ph idx="1"/>
          </p:nvPr>
        </p:nvSpPr>
        <p:spPr/>
        <p:txBody>
          <a:bodyPr>
            <a:normAutofit/>
          </a:bodyPr>
          <a:lstStyle/>
          <a:p>
            <a:pPr marL="0" indent="0">
              <a:buNone/>
            </a:pPr>
            <a:r>
              <a:rPr lang="en-US" altLang="zh-CN" dirty="0"/>
              <a:t>5</a:t>
            </a:r>
            <a:r>
              <a:rPr lang="zh-CN" altLang="en-US" dirty="0"/>
              <a:t>．优势互补，合理结构</a:t>
            </a:r>
          </a:p>
          <a:p>
            <a:pPr marL="0" indent="0">
              <a:buNone/>
            </a:pPr>
            <a:r>
              <a:rPr lang="zh-CN" altLang="en-US" dirty="0"/>
              <a:t>组织中的职工是一个群体概念。组织的效率如何，不仅在于其中每个个体的素质，还在于组织成员组合的科学性。园领导可以通过合理用人，为教职工提供锻炼和施展才干的机会，激发其成就动机，做好工作。</a:t>
            </a:r>
          </a:p>
        </p:txBody>
      </p:sp>
    </p:spTree>
    <p:extLst>
      <p:ext uri="{BB962C8B-B14F-4D97-AF65-F5344CB8AC3E}">
        <p14:creationId xmlns:p14="http://schemas.microsoft.com/office/powerpoint/2010/main" val="982811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3B965-99DB-B3C0-FD00-6F0A1D0E1B0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01C2389-75FF-5B08-8DAC-AABC145034C3}"/>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9846175B-F358-5714-FF76-B7C18E3151C4}"/>
              </a:ext>
            </a:extLst>
          </p:cNvPr>
          <p:cNvSpPr>
            <a:spLocks noGrp="1"/>
          </p:cNvSpPr>
          <p:nvPr>
            <p:ph idx="1"/>
          </p:nvPr>
        </p:nvSpPr>
        <p:spPr/>
        <p:txBody>
          <a:bodyPr>
            <a:normAutofit/>
          </a:bodyPr>
          <a:lstStyle/>
          <a:p>
            <a:pPr marL="0" indent="0">
              <a:buNone/>
            </a:pPr>
            <a:r>
              <a:rPr lang="zh-CN" altLang="en-US" dirty="0"/>
              <a:t>幼儿园管理上，需要根据全园教职工各个方面的不同情况，搭配组建班组，既发挥各人所长，又能优势互补，如此才能产生较好的工作效益。</a:t>
            </a:r>
          </a:p>
        </p:txBody>
      </p:sp>
    </p:spTree>
    <p:extLst>
      <p:ext uri="{BB962C8B-B14F-4D97-AF65-F5344CB8AC3E}">
        <p14:creationId xmlns:p14="http://schemas.microsoft.com/office/powerpoint/2010/main" val="1758958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B4216-4A5F-6160-9940-9A6AF9B7603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A15272C-38C3-E784-F003-D95C6F759480}"/>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36BEBAB4-795F-C6FF-289D-0C33EBD34E00}"/>
              </a:ext>
            </a:extLst>
          </p:cNvPr>
          <p:cNvSpPr>
            <a:spLocks noGrp="1"/>
          </p:cNvSpPr>
          <p:nvPr>
            <p:ph idx="1"/>
          </p:nvPr>
        </p:nvSpPr>
        <p:spPr/>
        <p:txBody>
          <a:bodyPr>
            <a:normAutofit/>
          </a:bodyPr>
          <a:lstStyle/>
          <a:p>
            <a:pPr marL="0" indent="0">
              <a:buNone/>
            </a:pPr>
            <a:r>
              <a:rPr lang="zh-CN" altLang="en-US" dirty="0"/>
              <a:t>如，以老带新，将有工作经验的职工和无经验的搭配组合，发挥老同志的传帮带作用；又如，根据工作人员身体强弱、能力及个性特点等因素综合考虑，合理搭配，平衡力量，发挥互补作用，使工作顺利有效的开展，减少矛盾冲突。</a:t>
            </a:r>
          </a:p>
        </p:txBody>
      </p:sp>
    </p:spTree>
    <p:extLst>
      <p:ext uri="{BB962C8B-B14F-4D97-AF65-F5344CB8AC3E}">
        <p14:creationId xmlns:p14="http://schemas.microsoft.com/office/powerpoint/2010/main" val="674271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C17DA-7646-386D-92A1-34F20FA8C9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B15089D-AF57-B5AB-CA9E-19EC0B4EB486}"/>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7319BBEE-DE31-FBCE-9588-161AA1566C56}"/>
              </a:ext>
            </a:extLst>
          </p:cNvPr>
          <p:cNvSpPr>
            <a:spLocks noGrp="1"/>
          </p:cNvSpPr>
          <p:nvPr>
            <p:ph idx="1"/>
          </p:nvPr>
        </p:nvSpPr>
        <p:spPr/>
        <p:txBody>
          <a:bodyPr>
            <a:normAutofit/>
          </a:bodyPr>
          <a:lstStyle/>
          <a:p>
            <a:pPr marL="0" indent="0">
              <a:buNone/>
            </a:pPr>
            <a:r>
              <a:rPr lang="zh-CN" altLang="en-US" dirty="0"/>
              <a:t>（二）使用与培养结合</a:t>
            </a:r>
          </a:p>
          <a:p>
            <a:pPr marL="0" indent="0">
              <a:buNone/>
            </a:pPr>
            <a:r>
              <a:rPr lang="zh-CN" altLang="en-US" dirty="0"/>
              <a:t>幼儿园领导者要能够了解每个教职工的思想状况、文化业务水平、工作态度与能力，以及个人的爱好特长、健康状况和家庭情况等，在全面掌握情况的基础上，妥善安排每个人的工作，做到用其长，避其短。</a:t>
            </a:r>
          </a:p>
        </p:txBody>
      </p:sp>
    </p:spTree>
    <p:extLst>
      <p:ext uri="{BB962C8B-B14F-4D97-AF65-F5344CB8AC3E}">
        <p14:creationId xmlns:p14="http://schemas.microsoft.com/office/powerpoint/2010/main" val="141725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F1F16-7547-EA42-6626-8444EDAD172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D38571F-139A-5A9F-D1AA-6C41947C15EF}"/>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1852E200-D643-3B54-3D36-A058F792AFD1}"/>
              </a:ext>
            </a:extLst>
          </p:cNvPr>
          <p:cNvSpPr>
            <a:spLocks noGrp="1"/>
          </p:cNvSpPr>
          <p:nvPr>
            <p:ph idx="1"/>
          </p:nvPr>
        </p:nvSpPr>
        <p:spPr/>
        <p:txBody>
          <a:bodyPr>
            <a:normAutofit/>
          </a:bodyPr>
          <a:lstStyle/>
          <a:p>
            <a:pPr marL="0" indent="0">
              <a:buNone/>
            </a:pPr>
            <a:r>
              <a:rPr lang="zh-CN" altLang="en-US" dirty="0"/>
              <a:t>本章首先讨论了幼儿园教职工队伍建设的思路，分析了幼儿园两大任务的关系和选聘人员的原则，进而对幼儿园的教研活动或园本培训展开讨论。</a:t>
            </a:r>
          </a:p>
        </p:txBody>
      </p:sp>
    </p:spTree>
    <p:extLst>
      <p:ext uri="{BB962C8B-B14F-4D97-AF65-F5344CB8AC3E}">
        <p14:creationId xmlns:p14="http://schemas.microsoft.com/office/powerpoint/2010/main" val="1698801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AED85-9F17-EDFA-C52D-890DBB053BF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84F9015-D93A-393B-C933-2734666CAC31}"/>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2C10904C-CFFB-0D4F-5775-412AB666D489}"/>
              </a:ext>
            </a:extLst>
          </p:cNvPr>
          <p:cNvSpPr>
            <a:spLocks noGrp="1"/>
          </p:cNvSpPr>
          <p:nvPr>
            <p:ph idx="1"/>
          </p:nvPr>
        </p:nvSpPr>
        <p:spPr/>
        <p:txBody>
          <a:bodyPr>
            <a:normAutofit/>
          </a:bodyPr>
          <a:lstStyle/>
          <a:p>
            <a:pPr marL="0" indent="0">
              <a:buNone/>
            </a:pPr>
            <a:r>
              <a:rPr lang="zh-CN" altLang="en-US" dirty="0"/>
              <a:t>在人才的使用上，使每个人的业务能力和特点专长得到尽可能的发挥。同时，又要根据幼儿园工作与事业发展的需要，考虑“定向使用”“定向培养”，注意在工作中培养和提高，将使用与培养结合。</a:t>
            </a:r>
          </a:p>
        </p:txBody>
      </p:sp>
    </p:spTree>
    <p:extLst>
      <p:ext uri="{BB962C8B-B14F-4D97-AF65-F5344CB8AC3E}">
        <p14:creationId xmlns:p14="http://schemas.microsoft.com/office/powerpoint/2010/main" val="1296856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D3C02-74B4-B401-F114-EFD7ADC55E4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EB7053C-D26C-6F25-6D9C-1EFAF276E6FF}"/>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E92CB513-5136-4139-D66A-A987CDA3FC8D}"/>
              </a:ext>
            </a:extLst>
          </p:cNvPr>
          <p:cNvSpPr>
            <a:spLocks noGrp="1"/>
          </p:cNvSpPr>
          <p:nvPr>
            <p:ph idx="1"/>
          </p:nvPr>
        </p:nvSpPr>
        <p:spPr/>
        <p:txBody>
          <a:bodyPr>
            <a:normAutofit/>
          </a:bodyPr>
          <a:lstStyle/>
          <a:p>
            <a:pPr marL="0" indent="0">
              <a:buNone/>
            </a:pPr>
            <a:r>
              <a:rPr lang="zh-CN" altLang="en-US" dirty="0"/>
              <a:t>领导者还需要为教职工提供充分表现的机会，委以责任，在人员使用中强化激励机制。幼儿园等教育机构的教职工特别是教师，其文化素养和工作特点决定了他们对成就、自尊和知识的需要特别强烈，教师的个性特长及才能要求得到表现、发挥，并得到他人的承认。</a:t>
            </a:r>
          </a:p>
        </p:txBody>
      </p:sp>
    </p:spTree>
    <p:extLst>
      <p:ext uri="{BB962C8B-B14F-4D97-AF65-F5344CB8AC3E}">
        <p14:creationId xmlns:p14="http://schemas.microsoft.com/office/powerpoint/2010/main" val="2253550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E2839-4DE6-EDAB-5E09-AA1775D09EA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C0D7190-D855-1DD9-626E-F66915B09763}"/>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EE906EF8-6456-3067-EEB1-C996F450E24C}"/>
              </a:ext>
            </a:extLst>
          </p:cNvPr>
          <p:cNvSpPr>
            <a:spLocks noGrp="1"/>
          </p:cNvSpPr>
          <p:nvPr>
            <p:ph idx="1"/>
          </p:nvPr>
        </p:nvSpPr>
        <p:spPr/>
        <p:txBody>
          <a:bodyPr>
            <a:normAutofit/>
          </a:bodyPr>
          <a:lstStyle/>
          <a:p>
            <a:pPr marL="0" indent="0">
              <a:buNone/>
            </a:pPr>
            <a:r>
              <a:rPr lang="zh-CN" altLang="en-US" dirty="0"/>
              <a:t>管理者要注意研究教师的这种需要，提供表现的机会，满足其工作需要，从而调动积极性、创造性，激发进取向上的精神，使教师努力排除各种困难，钻研探索，不断取得工作成绩。</a:t>
            </a:r>
          </a:p>
        </p:txBody>
      </p:sp>
    </p:spTree>
    <p:extLst>
      <p:ext uri="{BB962C8B-B14F-4D97-AF65-F5344CB8AC3E}">
        <p14:creationId xmlns:p14="http://schemas.microsoft.com/office/powerpoint/2010/main" val="373318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E40C1-05F5-7F7D-BA39-B1EC5BB0905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EC346D0-DA24-48C2-D45B-4A0495EC774B}"/>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4C9A8857-755B-8B62-68FE-5D22D9DF7E7B}"/>
              </a:ext>
            </a:extLst>
          </p:cNvPr>
          <p:cNvSpPr>
            <a:spLocks noGrp="1"/>
          </p:cNvSpPr>
          <p:nvPr>
            <p:ph idx="1"/>
          </p:nvPr>
        </p:nvSpPr>
        <p:spPr/>
        <p:txBody>
          <a:bodyPr>
            <a:normAutofit/>
          </a:bodyPr>
          <a:lstStyle/>
          <a:p>
            <a:pPr marL="0" indent="0">
              <a:buNone/>
            </a:pPr>
            <a:r>
              <a:rPr lang="zh-CN" altLang="en-US" dirty="0"/>
              <a:t>例如，可以根据幼儿园实际和各阶段中心工作，对教职员工委以责任，使他们在力所能及的范围内，承担多样化的工作；又如，可以向教职员工提出进行创造性活动的要求，给教师一定的自主权，使其在职责范围内自己选择恰当的方式去解决问题，激发其探索创新；</a:t>
            </a:r>
          </a:p>
        </p:txBody>
      </p:sp>
    </p:spTree>
    <p:extLst>
      <p:ext uri="{BB962C8B-B14F-4D97-AF65-F5344CB8AC3E}">
        <p14:creationId xmlns:p14="http://schemas.microsoft.com/office/powerpoint/2010/main" val="2607843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B3347-E96D-40D4-86CC-A5004A30FF4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98B15CD-BF1F-CF1C-A10B-15051173D63C}"/>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1FB014F3-23E2-4EE4-2E6E-F685072C934A}"/>
              </a:ext>
            </a:extLst>
          </p:cNvPr>
          <p:cNvSpPr>
            <a:spLocks noGrp="1"/>
          </p:cNvSpPr>
          <p:nvPr>
            <p:ph idx="1"/>
          </p:nvPr>
        </p:nvSpPr>
        <p:spPr/>
        <p:txBody>
          <a:bodyPr>
            <a:normAutofit/>
          </a:bodyPr>
          <a:lstStyle/>
          <a:p>
            <a:pPr marL="0" indent="0">
              <a:buNone/>
            </a:pPr>
            <a:r>
              <a:rPr lang="zh-CN" altLang="en-US" dirty="0"/>
              <a:t>再如，可以向教职员工提出挑战性的任务，创造幼儿园内部的竞争机制和环境。通过竞争，使全园教职工能积极发挥各自的能动性，焕发旺盛的工作热情，人人争上先进，努力进取，形成生机勃勃的良好氛围，推动幼儿园各项工作的深入开展。</a:t>
            </a:r>
          </a:p>
        </p:txBody>
      </p:sp>
    </p:spTree>
    <p:extLst>
      <p:ext uri="{BB962C8B-B14F-4D97-AF65-F5344CB8AC3E}">
        <p14:creationId xmlns:p14="http://schemas.microsoft.com/office/powerpoint/2010/main" val="1664491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37FE3-C24B-CE8D-EFC4-2CBA8A2FA86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16438CE-25BF-63CE-CBE4-3BF97078D980}"/>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F22E4A08-BE80-4C58-678A-CE384E54601F}"/>
              </a:ext>
            </a:extLst>
          </p:cNvPr>
          <p:cNvSpPr>
            <a:spLocks noGrp="1"/>
          </p:cNvSpPr>
          <p:nvPr>
            <p:ph idx="1"/>
          </p:nvPr>
        </p:nvSpPr>
        <p:spPr/>
        <p:txBody>
          <a:bodyPr>
            <a:normAutofit/>
          </a:bodyPr>
          <a:lstStyle/>
          <a:p>
            <a:pPr marL="0" indent="0">
              <a:buNone/>
            </a:pPr>
            <a:r>
              <a:rPr lang="zh-CN" altLang="en-US" dirty="0"/>
              <a:t>管理上要注重园本培训，特别是通过提供服务和营造支持性环境氛围，促使每个教职员工都能够立足实践和岗位得到最大程度的专业发展，建设一支优秀的教职工队伍。</a:t>
            </a:r>
          </a:p>
        </p:txBody>
      </p:sp>
    </p:spTree>
    <p:extLst>
      <p:ext uri="{BB962C8B-B14F-4D97-AF65-F5344CB8AC3E}">
        <p14:creationId xmlns:p14="http://schemas.microsoft.com/office/powerpoint/2010/main" val="1498299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ED0CA-5310-5E36-1CA2-F94848A8EBE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46F2236-6D07-FBFD-B248-BEB7591065A9}"/>
              </a:ext>
            </a:extLst>
          </p:cNvPr>
          <p:cNvSpPr>
            <a:spLocks noGrp="1"/>
          </p:cNvSpPr>
          <p:nvPr>
            <p:ph type="title"/>
          </p:nvPr>
        </p:nvSpPr>
        <p:spPr/>
        <p:txBody>
          <a:bodyPr/>
          <a:lstStyle/>
          <a:p>
            <a:pPr marL="0" indent="0">
              <a:buNone/>
            </a:pPr>
            <a:r>
              <a:rPr lang="zh-CN" altLang="en-US" dirty="0"/>
              <a:t>第一节  人是管理的核心</a:t>
            </a:r>
          </a:p>
        </p:txBody>
      </p:sp>
      <p:sp>
        <p:nvSpPr>
          <p:cNvPr id="3" name="内容占位符 2">
            <a:extLst>
              <a:ext uri="{FF2B5EF4-FFF2-40B4-BE49-F238E27FC236}">
                <a16:creationId xmlns:a16="http://schemas.microsoft.com/office/drawing/2014/main" id="{76F1C4E5-D197-B7D8-AA0D-0DA40066490E}"/>
              </a:ext>
            </a:extLst>
          </p:cNvPr>
          <p:cNvSpPr>
            <a:spLocks noGrp="1"/>
          </p:cNvSpPr>
          <p:nvPr>
            <p:ph idx="1"/>
          </p:nvPr>
        </p:nvSpPr>
        <p:spPr/>
        <p:txBody>
          <a:bodyPr>
            <a:normAutofit/>
          </a:bodyPr>
          <a:lstStyle/>
          <a:p>
            <a:pPr marL="0" indent="0">
              <a:buNone/>
            </a:pPr>
            <a:r>
              <a:rPr lang="zh-CN" altLang="en-US" dirty="0"/>
              <a:t>鉴于保教人员即教师工作在幼儿园的前勤第一线，且关于后勤人员的工作要求与培养在相关章节中已经有所涉及（参见第二章），因此，本章以教师等保育教育专业人员的成长为重点探讨幼儿园教职工队伍建设问题。</a:t>
            </a:r>
          </a:p>
        </p:txBody>
      </p:sp>
    </p:spTree>
    <p:extLst>
      <p:ext uri="{BB962C8B-B14F-4D97-AF65-F5344CB8AC3E}">
        <p14:creationId xmlns:p14="http://schemas.microsoft.com/office/powerpoint/2010/main" val="3517748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BD691-1D11-4B32-97E8-951F80E5BAA2}"/>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5018F749-42CC-2D18-D171-A1C98B4EBD2B}"/>
              </a:ext>
            </a:extLst>
          </p:cNvPr>
          <p:cNvSpPr>
            <a:spLocks noGrp="1"/>
          </p:cNvSpPr>
          <p:nvPr>
            <p:ph type="title"/>
          </p:nvPr>
        </p:nvSpPr>
        <p:spPr/>
        <p:txBody>
          <a:bodyPr/>
          <a:lstStyle/>
          <a:p>
            <a:r>
              <a:rPr lang="zh-CN" altLang="en-US"/>
              <a:t>第二节 为教师成长营造支持性环境</a:t>
            </a:r>
            <a:endParaRPr lang="zh-CN" altLang="en-US" dirty="0"/>
          </a:p>
        </p:txBody>
      </p:sp>
    </p:spTree>
    <p:extLst>
      <p:ext uri="{BB962C8B-B14F-4D97-AF65-F5344CB8AC3E}">
        <p14:creationId xmlns:p14="http://schemas.microsoft.com/office/powerpoint/2010/main" val="743138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98D42-94A4-234D-9A45-50819CBC672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F5FA87-260E-4ED4-B149-98ED83CAE9E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476B4069-5BC6-48C4-5A7E-FF7F0F647CD2}"/>
              </a:ext>
            </a:extLst>
          </p:cNvPr>
          <p:cNvSpPr>
            <a:spLocks noGrp="1"/>
          </p:cNvSpPr>
          <p:nvPr>
            <p:ph idx="1"/>
          </p:nvPr>
        </p:nvSpPr>
        <p:spPr/>
        <p:txBody>
          <a:bodyPr>
            <a:normAutofit/>
          </a:bodyPr>
          <a:lstStyle/>
          <a:p>
            <a:pPr marL="0" indent="0">
              <a:buNone/>
            </a:pPr>
            <a:r>
              <a:rPr lang="zh-CN" altLang="en-US" dirty="0"/>
              <a:t>一、幼儿园要为教师成长营造支持性环境</a:t>
            </a:r>
          </a:p>
          <a:p>
            <a:pPr marL="0" indent="0">
              <a:buNone/>
            </a:pPr>
            <a:r>
              <a:rPr lang="zh-CN" altLang="en-US" dirty="0"/>
              <a:t>教师发展既是教师个人的发展，也是和学校组织等教育机构的发展分不开的。教师所从教的学校或幼儿园的环境，是教师专业发展最基本的环境和外部条件。</a:t>
            </a:r>
          </a:p>
        </p:txBody>
      </p:sp>
    </p:spTree>
    <p:extLst>
      <p:ext uri="{BB962C8B-B14F-4D97-AF65-F5344CB8AC3E}">
        <p14:creationId xmlns:p14="http://schemas.microsoft.com/office/powerpoint/2010/main" val="1020681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19F79-ABD1-E070-FFFC-E5C52EAC72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B7012B9-BF07-2929-2EC0-589DAF98CF9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0C751161-1BF0-11F3-3DD7-E7FC9ECB12DE}"/>
              </a:ext>
            </a:extLst>
          </p:cNvPr>
          <p:cNvSpPr>
            <a:spLocks noGrp="1"/>
          </p:cNvSpPr>
          <p:nvPr>
            <p:ph idx="1"/>
          </p:nvPr>
        </p:nvSpPr>
        <p:spPr/>
        <p:txBody>
          <a:bodyPr>
            <a:normAutofit/>
          </a:bodyPr>
          <a:lstStyle/>
          <a:p>
            <a:pPr marL="0" indent="0">
              <a:buNone/>
            </a:pPr>
            <a:r>
              <a:rPr lang="zh-CN" altLang="en-US" dirty="0"/>
              <a:t>学校组织的发展与教师个体的专业发展应当是统一的，学校的发展需要以教师的发展为基础，教师的专业发展要以学校发展为支撑和依托，两者是互为条件、相互促进的关系。</a:t>
            </a:r>
          </a:p>
        </p:txBody>
      </p:sp>
    </p:spTree>
    <p:extLst>
      <p:ext uri="{BB962C8B-B14F-4D97-AF65-F5344CB8AC3E}">
        <p14:creationId xmlns:p14="http://schemas.microsoft.com/office/powerpoint/2010/main" val="400055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23E57-7B5A-A966-0EBB-B91B9F3ED54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5F379E2-AEB4-A9AD-1AAF-4F4B0D2ACEC7}"/>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19A09F93-210E-2547-7028-D2CF02721116}"/>
              </a:ext>
            </a:extLst>
          </p:cNvPr>
          <p:cNvSpPr>
            <a:spLocks noGrp="1"/>
          </p:cNvSpPr>
          <p:nvPr>
            <p:ph idx="1"/>
          </p:nvPr>
        </p:nvSpPr>
        <p:spPr/>
        <p:txBody>
          <a:bodyPr>
            <a:normAutofit/>
          </a:bodyPr>
          <a:lstStyle/>
          <a:p>
            <a:pPr marL="0" indent="0">
              <a:buNone/>
            </a:pPr>
            <a:r>
              <a:rPr lang="zh-CN" altLang="en-US" dirty="0"/>
              <a:t>介绍了常用的反思性教学和教育视导方式，提出了学习型组织建设问题以及相关的策略和途径，着重探讨了幼儿园如何为教师成长营造支持性环境。最后结合师德培养探讨了组织文化建设的问题。</a:t>
            </a:r>
          </a:p>
        </p:txBody>
      </p:sp>
    </p:spTree>
    <p:extLst>
      <p:ext uri="{BB962C8B-B14F-4D97-AF65-F5344CB8AC3E}">
        <p14:creationId xmlns:p14="http://schemas.microsoft.com/office/powerpoint/2010/main" val="2599055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DEF15-A61F-327F-C870-5BB7BC044A9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ECAC47A-5E2A-1A9E-EEB5-2E542EFB129D}"/>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EEC51B4C-8B61-C3AF-344E-1BBE427A124D}"/>
              </a:ext>
            </a:extLst>
          </p:cNvPr>
          <p:cNvSpPr>
            <a:spLocks noGrp="1"/>
          </p:cNvSpPr>
          <p:nvPr>
            <p:ph idx="1"/>
          </p:nvPr>
        </p:nvSpPr>
        <p:spPr/>
        <p:txBody>
          <a:bodyPr>
            <a:normAutofit/>
          </a:bodyPr>
          <a:lstStyle/>
          <a:p>
            <a:pPr marL="0" indent="0">
              <a:buNone/>
            </a:pPr>
            <a:r>
              <a:rPr lang="zh-CN" altLang="en-US" dirty="0"/>
              <a:t>一些个案表明，优秀教师的专业成长历程与所从教的学校密不可分，他们往往是从比较优质的学校或幼儿园中涌现出来的。资料</a:t>
            </a:r>
            <a:r>
              <a:rPr lang="en-US" altLang="zh-CN" dirty="0"/>
              <a:t>7-1</a:t>
            </a:r>
            <a:r>
              <a:rPr lang="zh-CN" altLang="en-US" dirty="0"/>
              <a:t>介绍了有关教师在岗学习培训的内容。</a:t>
            </a:r>
          </a:p>
        </p:txBody>
      </p:sp>
    </p:spTree>
    <p:extLst>
      <p:ext uri="{BB962C8B-B14F-4D97-AF65-F5344CB8AC3E}">
        <p14:creationId xmlns:p14="http://schemas.microsoft.com/office/powerpoint/2010/main" val="1901631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FA6CA-0B1B-FA06-E1BD-F53D0782614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08AB76D-9390-F7CE-2362-750C633B09F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6BAB6BF1-2EFA-505D-1642-81593A81E933}"/>
              </a:ext>
            </a:extLst>
          </p:cNvPr>
          <p:cNvSpPr>
            <a:spLocks noGrp="1"/>
          </p:cNvSpPr>
          <p:nvPr>
            <p:ph idx="1"/>
          </p:nvPr>
        </p:nvSpPr>
        <p:spPr/>
        <p:txBody>
          <a:bodyPr>
            <a:normAutofit/>
          </a:bodyPr>
          <a:lstStyle/>
          <a:p>
            <a:pPr marL="0" indent="0">
              <a:buNone/>
            </a:pPr>
            <a:r>
              <a:rPr lang="zh-CN" altLang="en-US" dirty="0"/>
              <a:t>资料</a:t>
            </a:r>
            <a:r>
              <a:rPr lang="en-US" altLang="zh-CN" dirty="0"/>
              <a:t>7-1 </a:t>
            </a:r>
          </a:p>
          <a:p>
            <a:pPr marL="0" indent="0">
              <a:buNone/>
            </a:pPr>
            <a:r>
              <a:rPr lang="zh-CN" altLang="en-US" dirty="0"/>
              <a:t>以在岗学习研究为基础的新的教师培训模式①</a:t>
            </a:r>
          </a:p>
          <a:p>
            <a:pPr marL="0" indent="0">
              <a:buNone/>
            </a:pPr>
            <a:r>
              <a:rPr lang="zh-CN" altLang="en-US" dirty="0"/>
              <a:t>	</a:t>
            </a:r>
          </a:p>
        </p:txBody>
      </p:sp>
    </p:spTree>
    <p:extLst>
      <p:ext uri="{BB962C8B-B14F-4D97-AF65-F5344CB8AC3E}">
        <p14:creationId xmlns:p14="http://schemas.microsoft.com/office/powerpoint/2010/main" val="22907645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667C1-D784-D434-1B62-E6F6DEA96D5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8405038-4371-B460-A3D1-FCFE9F565ECA}"/>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7756B637-0AE0-1989-1543-AA82C72333C5}"/>
              </a:ext>
            </a:extLst>
          </p:cNvPr>
          <p:cNvSpPr>
            <a:spLocks noGrp="1"/>
          </p:cNvSpPr>
          <p:nvPr>
            <p:ph idx="1"/>
          </p:nvPr>
        </p:nvSpPr>
        <p:spPr/>
        <p:txBody>
          <a:bodyPr>
            <a:normAutofit/>
          </a:bodyPr>
          <a:lstStyle/>
          <a:p>
            <a:pPr marL="0" indent="0">
              <a:buNone/>
            </a:pPr>
            <a:r>
              <a:rPr lang="zh-CN" altLang="en-US" dirty="0"/>
              <a:t>最近</a:t>
            </a:r>
            <a:r>
              <a:rPr lang="en-US" altLang="zh-CN" dirty="0"/>
              <a:t>,</a:t>
            </a:r>
            <a:r>
              <a:rPr lang="zh-CN" altLang="en-US" dirty="0"/>
              <a:t>为适应教师发展需要</a:t>
            </a:r>
            <a:r>
              <a:rPr lang="en-US" altLang="zh-CN" dirty="0"/>
              <a:t>,</a:t>
            </a:r>
            <a:r>
              <a:rPr lang="zh-CN" altLang="en-US" dirty="0"/>
              <a:t>美国提出一种全新的教师培训模式。这一模式将组织和个体的发展联系在一起</a:t>
            </a:r>
            <a:r>
              <a:rPr lang="en-US" altLang="zh-CN" dirty="0"/>
              <a:t>,</a:t>
            </a:r>
            <a:r>
              <a:rPr lang="zh-CN" altLang="en-US" dirty="0"/>
              <a:t>教师要参与教学的研究和探索</a:t>
            </a:r>
            <a:r>
              <a:rPr lang="en-US" altLang="zh-CN" dirty="0"/>
              <a:t>,</a:t>
            </a:r>
            <a:r>
              <a:rPr lang="zh-CN" altLang="en-US" dirty="0"/>
              <a:t>注意研究一般及特殊的教育技能</a:t>
            </a:r>
            <a:r>
              <a:rPr lang="en-US" altLang="zh-CN" dirty="0"/>
              <a:t>,</a:t>
            </a:r>
            <a:r>
              <a:rPr lang="zh-CN" altLang="en-US" dirty="0"/>
              <a:t>学校则要组织对教师的培训</a:t>
            </a:r>
            <a:r>
              <a:rPr lang="en-US" altLang="zh-CN" dirty="0"/>
              <a:t>,</a:t>
            </a:r>
            <a:r>
              <a:rPr lang="zh-CN" altLang="en-US" dirty="0"/>
              <a:t>让教师参与到学习研究的氛围中来。</a:t>
            </a:r>
          </a:p>
        </p:txBody>
      </p:sp>
    </p:spTree>
    <p:extLst>
      <p:ext uri="{BB962C8B-B14F-4D97-AF65-F5344CB8AC3E}">
        <p14:creationId xmlns:p14="http://schemas.microsoft.com/office/powerpoint/2010/main" val="1687785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290F8-5017-A888-DD39-8D0B8DC5C0D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E03A1DC-E20A-40A9-16BB-C349DB70124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4709E0CE-F9B1-4CAA-4DBE-80AF93587DAD}"/>
              </a:ext>
            </a:extLst>
          </p:cNvPr>
          <p:cNvSpPr>
            <a:spLocks noGrp="1"/>
          </p:cNvSpPr>
          <p:nvPr>
            <p:ph idx="1"/>
          </p:nvPr>
        </p:nvSpPr>
        <p:spPr/>
        <p:txBody>
          <a:bodyPr>
            <a:normAutofit/>
          </a:bodyPr>
          <a:lstStyle/>
          <a:p>
            <a:pPr marL="0" indent="0">
              <a:buNone/>
            </a:pPr>
            <a:r>
              <a:rPr lang="zh-CN" altLang="en-US" dirty="0"/>
              <a:t>例如</a:t>
            </a:r>
            <a:r>
              <a:rPr lang="en-US" altLang="zh-CN" dirty="0"/>
              <a:t>,</a:t>
            </a:r>
            <a:r>
              <a:rPr lang="zh-CN" altLang="en-US" dirty="0"/>
              <a:t>改革数学课程</a:t>
            </a:r>
            <a:r>
              <a:rPr lang="en-US" altLang="zh-CN" dirty="0"/>
              <a:t>,</a:t>
            </a:r>
            <a:r>
              <a:rPr lang="zh-CN" altLang="en-US" dirty="0"/>
              <a:t>学校考虑的是教师教学方法的变化</a:t>
            </a:r>
            <a:r>
              <a:rPr lang="en-US" altLang="zh-CN" dirty="0"/>
              <a:t>,</a:t>
            </a:r>
            <a:r>
              <a:rPr lang="zh-CN" altLang="en-US" dirty="0"/>
              <a:t>这种变化可以在教师的日常授课中体现出来</a:t>
            </a:r>
            <a:r>
              <a:rPr lang="en-US" altLang="zh-CN" dirty="0"/>
              <a:t>,</a:t>
            </a:r>
            <a:r>
              <a:rPr lang="zh-CN" altLang="en-US" dirty="0"/>
              <a:t>加上学生的反应情况以及教师本人的自述基本上就可以判断了。</a:t>
            </a:r>
          </a:p>
        </p:txBody>
      </p:sp>
    </p:spTree>
    <p:extLst>
      <p:ext uri="{BB962C8B-B14F-4D97-AF65-F5344CB8AC3E}">
        <p14:creationId xmlns:p14="http://schemas.microsoft.com/office/powerpoint/2010/main" val="3717664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97BCA-DC6E-9E83-317B-FC981864C55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0A48CAE-FC68-D763-30B8-B532E7903EE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647F5248-F549-4475-F375-0F53C48FB14C}"/>
              </a:ext>
            </a:extLst>
          </p:cNvPr>
          <p:cNvSpPr>
            <a:spLocks noGrp="1"/>
          </p:cNvSpPr>
          <p:nvPr>
            <p:ph idx="1"/>
          </p:nvPr>
        </p:nvSpPr>
        <p:spPr/>
        <p:txBody>
          <a:bodyPr>
            <a:normAutofit/>
          </a:bodyPr>
          <a:lstStyle/>
          <a:p>
            <a:pPr marL="0" indent="0">
              <a:buNone/>
            </a:pPr>
            <a:r>
              <a:rPr lang="zh-CN" altLang="en-US" dirty="0"/>
              <a:t>其次</a:t>
            </a:r>
            <a:r>
              <a:rPr lang="en-US" altLang="zh-CN" dirty="0"/>
              <a:t>,</a:t>
            </a:r>
            <a:r>
              <a:rPr lang="zh-CN" altLang="en-US" dirty="0"/>
              <a:t>学校在组织的过程中</a:t>
            </a:r>
            <a:r>
              <a:rPr lang="en-US" altLang="zh-CN" dirty="0"/>
              <a:t>,</a:t>
            </a:r>
            <a:r>
              <a:rPr lang="zh-CN" altLang="en-US" dirty="0"/>
              <a:t>一般会让教师给自己定位一个角色</a:t>
            </a:r>
            <a:r>
              <a:rPr lang="en-US" altLang="zh-CN" dirty="0"/>
              <a:t>,</a:t>
            </a:r>
            <a:r>
              <a:rPr lang="zh-CN" altLang="en-US" dirty="0"/>
              <a:t>根据自己的需要</a:t>
            </a:r>
            <a:r>
              <a:rPr lang="en-US" altLang="zh-CN" dirty="0"/>
              <a:t>,</a:t>
            </a:r>
            <a:r>
              <a:rPr lang="zh-CN" altLang="en-US" dirty="0"/>
              <a:t>而不是强迫</a:t>
            </a:r>
            <a:r>
              <a:rPr lang="en-US" altLang="zh-CN" dirty="0"/>
              <a:t>.</a:t>
            </a:r>
            <a:r>
              <a:rPr lang="zh-CN" altLang="en-US" dirty="0"/>
              <a:t>全体教师是否积极地参与</a:t>
            </a:r>
            <a:r>
              <a:rPr lang="en-US" altLang="zh-CN" dirty="0"/>
              <a:t>,</a:t>
            </a:r>
            <a:r>
              <a:rPr lang="zh-CN" altLang="en-US" dirty="0"/>
              <a:t>是学校组织是否成功的关键。如果只是把决策者的意图强加给教师</a:t>
            </a:r>
            <a:r>
              <a:rPr lang="en-US" altLang="zh-CN" dirty="0"/>
              <a:t>,</a:t>
            </a:r>
            <a:r>
              <a:rPr lang="zh-CN" altLang="en-US" dirty="0"/>
              <a:t>这种学习研究必然失败。</a:t>
            </a:r>
          </a:p>
        </p:txBody>
      </p:sp>
    </p:spTree>
    <p:extLst>
      <p:ext uri="{BB962C8B-B14F-4D97-AF65-F5344CB8AC3E}">
        <p14:creationId xmlns:p14="http://schemas.microsoft.com/office/powerpoint/2010/main" val="4199608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221FD-31C5-9E8A-86D1-D295ABA7E52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FD60BB1-BB7A-9EC5-C958-4BBE310D7E34}"/>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38ED3BD3-2F2A-655F-DAE4-7F67F0126009}"/>
              </a:ext>
            </a:extLst>
          </p:cNvPr>
          <p:cNvSpPr>
            <a:spLocks noGrp="1"/>
          </p:cNvSpPr>
          <p:nvPr>
            <p:ph idx="1"/>
          </p:nvPr>
        </p:nvSpPr>
        <p:spPr/>
        <p:txBody>
          <a:bodyPr>
            <a:normAutofit/>
          </a:bodyPr>
          <a:lstStyle/>
          <a:p>
            <a:pPr marL="0" indent="0">
              <a:buNone/>
            </a:pPr>
            <a:r>
              <a:rPr lang="zh-CN" altLang="en-US" dirty="0"/>
              <a:t>为此</a:t>
            </a:r>
            <a:r>
              <a:rPr lang="en-US" altLang="zh-CN" dirty="0"/>
              <a:t>,</a:t>
            </a:r>
            <a:r>
              <a:rPr lang="zh-CN" altLang="en-US" dirty="0"/>
              <a:t>学校领导必须为教师提供能够亲身感受的机会</a:t>
            </a:r>
            <a:r>
              <a:rPr lang="en-US" altLang="zh-CN" dirty="0"/>
              <a:t>,</a:t>
            </a:r>
            <a:r>
              <a:rPr lang="zh-CN" altLang="en-US" dirty="0"/>
              <a:t>从制订计划到实施过程</a:t>
            </a:r>
            <a:r>
              <a:rPr lang="en-US" altLang="zh-CN" dirty="0"/>
              <a:t>,</a:t>
            </a:r>
            <a:r>
              <a:rPr lang="zh-CN" altLang="en-US" dirty="0"/>
              <a:t>都要吸收教师参与</a:t>
            </a:r>
            <a:r>
              <a:rPr lang="en-US" altLang="zh-CN" dirty="0"/>
              <a:t>,</a:t>
            </a:r>
            <a:r>
              <a:rPr lang="zh-CN" altLang="en-US" dirty="0"/>
              <a:t>取得广泛支持</a:t>
            </a:r>
            <a:r>
              <a:rPr lang="en-US" altLang="zh-CN" dirty="0"/>
              <a:t>,</a:t>
            </a:r>
            <a:r>
              <a:rPr lang="zh-CN" altLang="en-US" dirty="0"/>
              <a:t>使教师不仅在心理上有充分准备</a:t>
            </a:r>
            <a:r>
              <a:rPr lang="en-US" altLang="zh-CN" dirty="0"/>
              <a:t>,</a:t>
            </a:r>
            <a:r>
              <a:rPr lang="zh-CN" altLang="en-US" dirty="0"/>
              <a:t>而且在实践过程中也能积极大胆地进行试验。</a:t>
            </a:r>
          </a:p>
        </p:txBody>
      </p:sp>
    </p:spTree>
    <p:extLst>
      <p:ext uri="{BB962C8B-B14F-4D97-AF65-F5344CB8AC3E}">
        <p14:creationId xmlns:p14="http://schemas.microsoft.com/office/powerpoint/2010/main" val="12513143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DE97F-2C10-DBD3-FCFA-941145616E3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5B850FC-EB17-9A11-7DD4-31B91DEAD3A1}"/>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F6AA4A8-A928-4784-69F0-11631F6F4973}"/>
              </a:ext>
            </a:extLst>
          </p:cNvPr>
          <p:cNvSpPr>
            <a:spLocks noGrp="1"/>
          </p:cNvSpPr>
          <p:nvPr>
            <p:ph idx="1"/>
          </p:nvPr>
        </p:nvSpPr>
        <p:spPr/>
        <p:txBody>
          <a:bodyPr>
            <a:normAutofit/>
          </a:bodyPr>
          <a:lstStyle/>
          <a:p>
            <a:pPr marL="0" indent="0">
              <a:buNone/>
            </a:pPr>
            <a:r>
              <a:rPr lang="zh-CN" altLang="en-US" dirty="0"/>
              <a:t>当教师在自己的教学中真正体会到新教学确有成效时</a:t>
            </a:r>
            <a:r>
              <a:rPr lang="en-US" altLang="zh-CN" dirty="0"/>
              <a:t>,</a:t>
            </a:r>
            <a:r>
              <a:rPr lang="zh-CN" altLang="en-US" dirty="0"/>
              <a:t>就会以更大的热情投入到以后的教学研究当中</a:t>
            </a:r>
            <a:r>
              <a:rPr lang="en-US" altLang="zh-CN" dirty="0"/>
              <a:t>,</a:t>
            </a:r>
            <a:r>
              <a:rPr lang="zh-CN" altLang="en-US" dirty="0"/>
              <a:t>不断磨砺和提高自己的教学水平</a:t>
            </a:r>
            <a:r>
              <a:rPr lang="en-US" altLang="zh-CN" dirty="0"/>
              <a:t>,</a:t>
            </a:r>
            <a:r>
              <a:rPr lang="zh-CN" altLang="en-US" dirty="0"/>
              <a:t>并内化为自己的成长需要或目的。</a:t>
            </a:r>
          </a:p>
        </p:txBody>
      </p:sp>
    </p:spTree>
    <p:extLst>
      <p:ext uri="{BB962C8B-B14F-4D97-AF65-F5344CB8AC3E}">
        <p14:creationId xmlns:p14="http://schemas.microsoft.com/office/powerpoint/2010/main" val="1241075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6786C-3C48-A9BE-11EA-36315ED9F32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97DDE49-3BFC-F219-7DCD-E8278EAE3F0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F2B946DE-2435-7AB3-9028-311C477BBCF8}"/>
              </a:ext>
            </a:extLst>
          </p:cNvPr>
          <p:cNvSpPr>
            <a:spLocks noGrp="1"/>
          </p:cNvSpPr>
          <p:nvPr>
            <p:ph idx="1"/>
          </p:nvPr>
        </p:nvSpPr>
        <p:spPr/>
        <p:txBody>
          <a:bodyPr>
            <a:normAutofit/>
          </a:bodyPr>
          <a:lstStyle/>
          <a:p>
            <a:pPr marL="0" indent="0">
              <a:buNone/>
            </a:pPr>
            <a:r>
              <a:rPr lang="zh-CN" altLang="en-US" dirty="0"/>
              <a:t>为了真正把学校变成一个“学习化组织”和“协作化集体”</a:t>
            </a:r>
            <a:r>
              <a:rPr lang="en-US" altLang="zh-CN" dirty="0"/>
              <a:t>,</a:t>
            </a:r>
            <a:r>
              <a:rPr lang="zh-CN" altLang="en-US" dirty="0"/>
              <a:t>学校还激励教师相互之间的学习与合作</a:t>
            </a:r>
            <a:r>
              <a:rPr lang="en-US" altLang="zh-CN" dirty="0"/>
              <a:t>,</a:t>
            </a:r>
            <a:r>
              <a:rPr lang="zh-CN" altLang="en-US" dirty="0"/>
              <a:t>并为教师学习和协同工作提供时间</a:t>
            </a:r>
            <a:r>
              <a:rPr lang="en-US" altLang="zh-CN" dirty="0"/>
              <a:t>,</a:t>
            </a:r>
            <a:r>
              <a:rPr lang="zh-CN" altLang="en-US" dirty="0"/>
              <a:t>以便能更好的掌握他们所教的学科。</a:t>
            </a:r>
          </a:p>
        </p:txBody>
      </p:sp>
    </p:spTree>
    <p:extLst>
      <p:ext uri="{BB962C8B-B14F-4D97-AF65-F5344CB8AC3E}">
        <p14:creationId xmlns:p14="http://schemas.microsoft.com/office/powerpoint/2010/main" val="450536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B183B-59C4-FACD-97D0-FDA19142339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1B11C27-0C4E-B17B-9396-F3680726C0D3}"/>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73829D44-16EF-B7ED-7352-1E0962B4FAEC}"/>
              </a:ext>
            </a:extLst>
          </p:cNvPr>
          <p:cNvSpPr>
            <a:spLocks noGrp="1"/>
          </p:cNvSpPr>
          <p:nvPr>
            <p:ph idx="1"/>
          </p:nvPr>
        </p:nvSpPr>
        <p:spPr/>
        <p:txBody>
          <a:bodyPr>
            <a:normAutofit/>
          </a:bodyPr>
          <a:lstStyle/>
          <a:p>
            <a:pPr marL="0" indent="0">
              <a:buNone/>
            </a:pPr>
            <a:r>
              <a:rPr lang="zh-CN" altLang="en-US" dirty="0"/>
              <a:t>通过研究</a:t>
            </a:r>
            <a:r>
              <a:rPr lang="en-US" altLang="zh-CN" dirty="0"/>
              <a:t>,</a:t>
            </a:r>
            <a:r>
              <a:rPr lang="zh-CN" altLang="en-US" dirty="0"/>
              <a:t>为学生设计出更有效的学习方法。美国学习教育协会指出：“应该为教师提供他们所需要的职业时间和机会</a:t>
            </a:r>
            <a:r>
              <a:rPr lang="en-US" altLang="zh-CN" dirty="0"/>
              <a:t>,</a:t>
            </a:r>
            <a:r>
              <a:rPr lang="zh-CN" altLang="en-US" dirty="0"/>
              <a:t>从价值上看</a:t>
            </a:r>
            <a:r>
              <a:rPr lang="en-US" altLang="zh-CN" dirty="0"/>
              <a:t>,</a:t>
            </a:r>
            <a:r>
              <a:rPr lang="zh-CN" altLang="en-US" dirty="0"/>
              <a:t>更多的时间要用于在职学习和协同工作上。”</a:t>
            </a:r>
          </a:p>
        </p:txBody>
      </p:sp>
    </p:spTree>
    <p:extLst>
      <p:ext uri="{BB962C8B-B14F-4D97-AF65-F5344CB8AC3E}">
        <p14:creationId xmlns:p14="http://schemas.microsoft.com/office/powerpoint/2010/main" val="2888999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DF4EB-1F1C-004C-977A-7D88A305793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B8325AA-B183-5C32-B711-DF7114A1615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F8110824-0FEB-55C0-AFA9-47308D78D6B3}"/>
              </a:ext>
            </a:extLst>
          </p:cNvPr>
          <p:cNvSpPr>
            <a:spLocks noGrp="1"/>
          </p:cNvSpPr>
          <p:nvPr>
            <p:ph idx="1"/>
          </p:nvPr>
        </p:nvSpPr>
        <p:spPr/>
        <p:txBody>
          <a:bodyPr>
            <a:normAutofit/>
          </a:bodyPr>
          <a:lstStyle/>
          <a:p>
            <a:pPr marL="0" indent="0">
              <a:buNone/>
            </a:pPr>
            <a:r>
              <a:rPr lang="zh-CN" altLang="en-US" dirty="0"/>
              <a:t>在教师的学习研究过程中</a:t>
            </a:r>
            <a:r>
              <a:rPr lang="en-US" altLang="zh-CN" dirty="0"/>
              <a:t>,</a:t>
            </a:r>
            <a:r>
              <a:rPr lang="zh-CN" altLang="en-US" dirty="0"/>
              <a:t>教师会在学校变革中从事一种新的教学实践</a:t>
            </a:r>
            <a:r>
              <a:rPr lang="en-US" altLang="zh-CN" dirty="0"/>
              <a:t>,</a:t>
            </a:r>
            <a:r>
              <a:rPr lang="zh-CN" altLang="en-US" dirty="0"/>
              <a:t>通过对这种实践的认识和实施</a:t>
            </a:r>
            <a:r>
              <a:rPr lang="en-US" altLang="zh-CN" dirty="0"/>
              <a:t>,</a:t>
            </a:r>
            <a:r>
              <a:rPr lang="zh-CN" altLang="en-US" dirty="0"/>
              <a:t>再到对新实践的管理和改进等一系列过程</a:t>
            </a:r>
            <a:r>
              <a:rPr lang="en-US" altLang="zh-CN" dirty="0"/>
              <a:t>,</a:t>
            </a:r>
            <a:r>
              <a:rPr lang="zh-CN" altLang="en-US" dirty="0"/>
              <a:t>可以取得很大的进步。学校不会太强求教师要有像模像样的论文</a:t>
            </a:r>
            <a:r>
              <a:rPr lang="en-US" altLang="zh-CN" dirty="0"/>
              <a:t>,</a:t>
            </a:r>
            <a:r>
              <a:rPr lang="zh-CN" altLang="en-US" dirty="0"/>
              <a:t>而是强调教师整体水平的提高。</a:t>
            </a:r>
          </a:p>
        </p:txBody>
      </p:sp>
    </p:spTree>
    <p:extLst>
      <p:ext uri="{BB962C8B-B14F-4D97-AF65-F5344CB8AC3E}">
        <p14:creationId xmlns:p14="http://schemas.microsoft.com/office/powerpoint/2010/main" val="34039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ABEE2-B0BA-8766-9075-46B11B5421F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C58E981-D6F6-8389-F20A-6FAF528C7494}"/>
              </a:ext>
            </a:extLst>
          </p:cNvPr>
          <p:cNvSpPr>
            <a:spLocks noGrp="1"/>
          </p:cNvSpPr>
          <p:nvPr>
            <p:ph type="title"/>
          </p:nvPr>
        </p:nvSpPr>
        <p:spPr/>
        <p:txBody>
          <a:bodyPr/>
          <a:lstStyle/>
          <a:p>
            <a:pPr marL="0" indent="0">
              <a:buNone/>
            </a:pPr>
            <a:r>
              <a:rPr lang="zh-CN" altLang="en-US" dirty="0"/>
              <a:t>学习目标</a:t>
            </a:r>
          </a:p>
        </p:txBody>
      </p:sp>
      <p:sp>
        <p:nvSpPr>
          <p:cNvPr id="3" name="内容占位符 2">
            <a:extLst>
              <a:ext uri="{FF2B5EF4-FFF2-40B4-BE49-F238E27FC236}">
                <a16:creationId xmlns:a16="http://schemas.microsoft.com/office/drawing/2014/main" id="{B66F30C6-31AF-DAF9-7C1B-879E7A06FD53}"/>
              </a:ext>
            </a:extLst>
          </p:cNvPr>
          <p:cNvSpPr>
            <a:spLocks noGrp="1"/>
          </p:cNvSpPr>
          <p:nvPr>
            <p:ph idx="1"/>
          </p:nvPr>
        </p:nvSpPr>
        <p:spPr/>
        <p:txBody>
          <a:bodyPr>
            <a:normAutofit/>
          </a:bodyPr>
          <a:lstStyle/>
          <a:p>
            <a:pPr marL="0" indent="0">
              <a:buNone/>
            </a:pPr>
            <a:r>
              <a:rPr lang="en-US" altLang="zh-CN" dirty="0"/>
              <a:t>1.	</a:t>
            </a:r>
            <a:r>
              <a:rPr lang="zh-CN" altLang="en-US" dirty="0"/>
              <a:t>明确幼儿园教职工队伍建设的思路。</a:t>
            </a:r>
          </a:p>
          <a:p>
            <a:pPr marL="0" indent="0">
              <a:buNone/>
            </a:pPr>
            <a:r>
              <a:rPr lang="en-US" altLang="zh-CN" dirty="0"/>
              <a:t>2.	</a:t>
            </a:r>
            <a:r>
              <a:rPr lang="zh-CN" altLang="en-US" dirty="0"/>
              <a:t>了解幼儿园教研活动的任务、内容以及教师业务培训的方式和途径。</a:t>
            </a:r>
          </a:p>
          <a:p>
            <a:pPr marL="0" indent="0">
              <a:buNone/>
            </a:pPr>
            <a:endParaRPr lang="zh-CN" altLang="en-US" dirty="0"/>
          </a:p>
        </p:txBody>
      </p:sp>
    </p:spTree>
    <p:extLst>
      <p:ext uri="{BB962C8B-B14F-4D97-AF65-F5344CB8AC3E}">
        <p14:creationId xmlns:p14="http://schemas.microsoft.com/office/powerpoint/2010/main" val="1151066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06279-383F-D7A2-B112-C32608AE8F4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ADAD683-4225-C46B-B444-9AA71610B91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7F45CC71-E114-7482-0B8C-8D742FC7C3C1}"/>
              </a:ext>
            </a:extLst>
          </p:cNvPr>
          <p:cNvSpPr>
            <a:spLocks noGrp="1"/>
          </p:cNvSpPr>
          <p:nvPr>
            <p:ph idx="1"/>
          </p:nvPr>
        </p:nvSpPr>
        <p:spPr/>
        <p:txBody>
          <a:bodyPr>
            <a:normAutofit/>
          </a:bodyPr>
          <a:lstStyle/>
          <a:p>
            <a:pPr marL="0" indent="0">
              <a:buNone/>
            </a:pPr>
            <a:r>
              <a:rPr lang="zh-CN" altLang="en-US" dirty="0"/>
              <a:t>研究指出，现代学校应成为“教师专业发展学校”，这意味着学校不独是儿童发展场所，也是教师发展的场所。教师专业发展的需要和教师专业能力主要是在教学实践岗位上产生和逐步得到发展的，教师任职的学校是其专业成长的主要环境。</a:t>
            </a:r>
          </a:p>
        </p:txBody>
      </p:sp>
    </p:spTree>
    <p:extLst>
      <p:ext uri="{BB962C8B-B14F-4D97-AF65-F5344CB8AC3E}">
        <p14:creationId xmlns:p14="http://schemas.microsoft.com/office/powerpoint/2010/main" val="2392909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7B041-0D73-73CC-192B-0B9F01232C5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96685F4-6213-81E6-0115-DC76114B33F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4F36D26C-B1E7-3B79-C94A-DF1853B239DF}"/>
              </a:ext>
            </a:extLst>
          </p:cNvPr>
          <p:cNvSpPr>
            <a:spLocks noGrp="1"/>
          </p:cNvSpPr>
          <p:nvPr>
            <p:ph idx="1"/>
          </p:nvPr>
        </p:nvSpPr>
        <p:spPr/>
        <p:txBody>
          <a:bodyPr>
            <a:normAutofit/>
          </a:bodyPr>
          <a:lstStyle/>
          <a:p>
            <a:pPr marL="0" indent="0">
              <a:buNone/>
            </a:pPr>
            <a:r>
              <a:rPr lang="zh-CN" altLang="en-US" dirty="0"/>
              <a:t>因而学校、幼儿园应该也必须成为教师专业成长的重要基地。学校应当具有使教师获得持续有效的专业化发展的功能，要完善学校的内部结构，将教师的专业发展与学校发展有机结合，建立起发展的“共同体”，建设学习型组织，为教师的专业成长营造支持性环境。</a:t>
            </a:r>
          </a:p>
        </p:txBody>
      </p:sp>
    </p:spTree>
    <p:extLst>
      <p:ext uri="{BB962C8B-B14F-4D97-AF65-F5344CB8AC3E}">
        <p14:creationId xmlns:p14="http://schemas.microsoft.com/office/powerpoint/2010/main" val="3912950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B43FE-0356-962B-03CF-FBABCBB9DBF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E00A815-5B7F-81DD-8AFA-E1326337DDF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3A57251-693D-1B37-9091-AE5AF7708FAB}"/>
              </a:ext>
            </a:extLst>
          </p:cNvPr>
          <p:cNvSpPr>
            <a:spLocks noGrp="1"/>
          </p:cNvSpPr>
          <p:nvPr>
            <p:ph idx="1"/>
          </p:nvPr>
        </p:nvSpPr>
        <p:spPr/>
        <p:txBody>
          <a:bodyPr>
            <a:normAutofit/>
          </a:bodyPr>
          <a:lstStyle/>
          <a:p>
            <a:pPr marL="0" indent="0">
              <a:buNone/>
            </a:pPr>
            <a:r>
              <a:rPr lang="zh-CN" altLang="en-US" dirty="0"/>
              <a:t>校本培训或园本培训是以教师任职学校为主阵地，教师立足教学岗位和实践现场，教、学、研一体化的行动研究模式，采用多元化开放式培训方式。</a:t>
            </a:r>
          </a:p>
        </p:txBody>
      </p:sp>
    </p:spTree>
    <p:extLst>
      <p:ext uri="{BB962C8B-B14F-4D97-AF65-F5344CB8AC3E}">
        <p14:creationId xmlns:p14="http://schemas.microsoft.com/office/powerpoint/2010/main" val="22130754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61119-BA40-05ED-6296-B85B9CD0B23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F6D1E9A-B0B8-F3D8-31C1-8CA6C99CBF9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DA099C0-6FEC-6EAA-B00D-CE26CC0F30F5}"/>
              </a:ext>
            </a:extLst>
          </p:cNvPr>
          <p:cNvSpPr>
            <a:spLocks noGrp="1"/>
          </p:cNvSpPr>
          <p:nvPr>
            <p:ph idx="1"/>
          </p:nvPr>
        </p:nvSpPr>
        <p:spPr/>
        <p:txBody>
          <a:bodyPr>
            <a:normAutofit/>
          </a:bodyPr>
          <a:lstStyle/>
          <a:p>
            <a:pPr marL="0" indent="0">
              <a:buNone/>
            </a:pPr>
            <a:r>
              <a:rPr lang="zh-CN" altLang="en-US" dirty="0"/>
              <a:t>它是以教师为主体，强调实践，注重内涵发展，可以促进教师将学习内容转化、内化为教育素质与能力。校本培训强调有关各方共同参与、相互促进，有利于培训资源的优化组合，有利于实现教师作为一个群体的发展，使教师个人和学校均获得持续发展。</a:t>
            </a:r>
          </a:p>
        </p:txBody>
      </p:sp>
    </p:spTree>
    <p:extLst>
      <p:ext uri="{BB962C8B-B14F-4D97-AF65-F5344CB8AC3E}">
        <p14:creationId xmlns:p14="http://schemas.microsoft.com/office/powerpoint/2010/main" val="6404104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78C6A-6DF8-9150-5FDB-B1F68D41C93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5FCEA2F-CFBD-7597-C31A-CA5978912C91}"/>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D990C447-8506-AD8D-1884-713269273194}"/>
              </a:ext>
            </a:extLst>
          </p:cNvPr>
          <p:cNvSpPr>
            <a:spLocks noGrp="1"/>
          </p:cNvSpPr>
          <p:nvPr>
            <p:ph idx="1"/>
          </p:nvPr>
        </p:nvSpPr>
        <p:spPr/>
        <p:txBody>
          <a:bodyPr>
            <a:normAutofit/>
          </a:bodyPr>
          <a:lstStyle/>
          <a:p>
            <a:pPr marL="0" indent="0">
              <a:buNone/>
            </a:pPr>
            <a:r>
              <a:rPr lang="zh-CN" altLang="en-US" dirty="0"/>
              <a:t>学校要具有教师发展的新功能，使所有参与学校教育过程的人都能得到发展，如此，学校才能获得持续发展的动力。</a:t>
            </a:r>
          </a:p>
          <a:p>
            <a:pPr marL="0" indent="0">
              <a:buNone/>
            </a:pPr>
            <a:r>
              <a:rPr lang="zh-CN" altLang="en-US" dirty="0"/>
              <a:t>我国幼儿园结合保教业务工作普遍开展的教育研究活动，实际上就是园本培训。</a:t>
            </a:r>
          </a:p>
        </p:txBody>
      </p:sp>
    </p:spTree>
    <p:extLst>
      <p:ext uri="{BB962C8B-B14F-4D97-AF65-F5344CB8AC3E}">
        <p14:creationId xmlns:p14="http://schemas.microsoft.com/office/powerpoint/2010/main" val="15047718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B8786-3D5A-05A9-7E10-571AFB8D880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F488573-A90E-4D85-BF75-E62EA3F5349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06E2E32-5A8D-2416-31F1-81123C2ABD7B}"/>
              </a:ext>
            </a:extLst>
          </p:cNvPr>
          <p:cNvSpPr>
            <a:spLocks noGrp="1"/>
          </p:cNvSpPr>
          <p:nvPr>
            <p:ph idx="1"/>
          </p:nvPr>
        </p:nvSpPr>
        <p:spPr/>
        <p:txBody>
          <a:bodyPr>
            <a:normAutofit/>
          </a:bodyPr>
          <a:lstStyle/>
          <a:p>
            <a:pPr marL="0" indent="0">
              <a:buNone/>
            </a:pPr>
            <a:r>
              <a:rPr lang="zh-CN" altLang="en-US" dirty="0"/>
              <a:t>二、开展幼儿园教研活动</a:t>
            </a:r>
          </a:p>
          <a:p>
            <a:pPr marL="0" indent="0">
              <a:buNone/>
            </a:pPr>
            <a:r>
              <a:rPr lang="zh-CN" altLang="en-US" dirty="0"/>
              <a:t>教研工作是幼儿园保教工作的重要内容，也是对教师进行在职培训的重要手段。教师的工作任务是从事实际的保育教育儿童的工作。</a:t>
            </a:r>
          </a:p>
        </p:txBody>
      </p:sp>
    </p:spTree>
    <p:extLst>
      <p:ext uri="{BB962C8B-B14F-4D97-AF65-F5344CB8AC3E}">
        <p14:creationId xmlns:p14="http://schemas.microsoft.com/office/powerpoint/2010/main" val="42377993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AB559-F3C8-51CC-F5A1-5D72F4F72D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4096F82-AE15-E8EF-FBB3-F280264CD500}"/>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BFBF9F03-15EB-BC80-A719-31CBF327D8F6}"/>
              </a:ext>
            </a:extLst>
          </p:cNvPr>
          <p:cNvSpPr>
            <a:spLocks noGrp="1"/>
          </p:cNvSpPr>
          <p:nvPr>
            <p:ph idx="1"/>
          </p:nvPr>
        </p:nvSpPr>
        <p:spPr/>
        <p:txBody>
          <a:bodyPr>
            <a:normAutofit/>
          </a:bodyPr>
          <a:lstStyle/>
          <a:p>
            <a:pPr marL="0" indent="0">
              <a:buNone/>
            </a:pPr>
            <a:r>
              <a:rPr lang="zh-CN" altLang="en-US" dirty="0"/>
              <a:t>他们需要针对自己工作中遇到的实际问题，如教育内容、形式与方法等方面的问题，以及幼儿园与家庭联系方面的问题，幼儿园管理体制与保教工作结构改革等，进行研究探索找到解决问题的答案，使幼儿园工作特别是保教工作能够按科学规律进行，改变盲目教学和仅凭主观愿望办事的状况。</a:t>
            </a:r>
          </a:p>
        </p:txBody>
      </p:sp>
    </p:spTree>
    <p:extLst>
      <p:ext uri="{BB962C8B-B14F-4D97-AF65-F5344CB8AC3E}">
        <p14:creationId xmlns:p14="http://schemas.microsoft.com/office/powerpoint/2010/main" val="1811806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2CC5F-6882-B48A-ADF5-591930A02E0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4D20FB4-749F-225D-A72B-D8004146A04B}"/>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6A9E2896-E588-BC54-FB71-F7E98B472934}"/>
              </a:ext>
            </a:extLst>
          </p:cNvPr>
          <p:cNvSpPr>
            <a:spLocks noGrp="1"/>
          </p:cNvSpPr>
          <p:nvPr>
            <p:ph idx="1"/>
          </p:nvPr>
        </p:nvSpPr>
        <p:spPr/>
        <p:txBody>
          <a:bodyPr>
            <a:normAutofit/>
          </a:bodyPr>
          <a:lstStyle/>
          <a:p>
            <a:pPr marL="0" indent="0">
              <a:buNone/>
            </a:pPr>
            <a:r>
              <a:rPr lang="zh-CN" altLang="en-US" dirty="0"/>
              <a:t>幼儿园的教研活动主要是行动研究。行动研究具有非正规性特点，是以教师为研究主体，将行动与研究结合，目的主要不在于建立理论，而在于解决实际问题，改进实践教育，使研究能够为教育教学改革服务。</a:t>
            </a:r>
          </a:p>
        </p:txBody>
      </p:sp>
    </p:spTree>
    <p:extLst>
      <p:ext uri="{BB962C8B-B14F-4D97-AF65-F5344CB8AC3E}">
        <p14:creationId xmlns:p14="http://schemas.microsoft.com/office/powerpoint/2010/main" val="35007793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C77B4-47F9-A03B-18CD-4307B1C84C9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3C08150-5737-7795-8B0E-B302DFFF28B4}"/>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7CCFE2B-D54F-0A5D-BCD1-4EE4F238D157}"/>
              </a:ext>
            </a:extLst>
          </p:cNvPr>
          <p:cNvSpPr>
            <a:spLocks noGrp="1"/>
          </p:cNvSpPr>
          <p:nvPr>
            <p:ph idx="1"/>
          </p:nvPr>
        </p:nvSpPr>
        <p:spPr/>
        <p:txBody>
          <a:bodyPr>
            <a:normAutofit/>
          </a:bodyPr>
          <a:lstStyle/>
          <a:p>
            <a:pPr marL="0" indent="0">
              <a:buNone/>
            </a:pPr>
            <a:r>
              <a:rPr lang="zh-CN" altLang="en-US" dirty="0"/>
              <a:t>（一）幼儿园教研活动的任务和内容</a:t>
            </a:r>
          </a:p>
          <a:p>
            <a:pPr marL="0" indent="0">
              <a:buNone/>
            </a:pPr>
            <a:r>
              <a:rPr lang="zh-CN" altLang="en-US" dirty="0"/>
              <a:t>    幼儿园教研活动是直接针对教育实践中的问题或困难确定课题，通过研究改进工作效果，从而提高保教质量，更好地落实国家的教育方针，完成育人任务，并且进一步促进幼儿园的教育改革。</a:t>
            </a:r>
          </a:p>
        </p:txBody>
      </p:sp>
    </p:spTree>
    <p:extLst>
      <p:ext uri="{BB962C8B-B14F-4D97-AF65-F5344CB8AC3E}">
        <p14:creationId xmlns:p14="http://schemas.microsoft.com/office/powerpoint/2010/main" val="834124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DFAC9-39C4-123C-ACB1-0C9D6A3F22C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0C2BE03-48DF-59B1-A398-149B72C3602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96166BE7-C689-B41D-C517-02A4595F7385}"/>
              </a:ext>
            </a:extLst>
          </p:cNvPr>
          <p:cNvSpPr>
            <a:spLocks noGrp="1"/>
          </p:cNvSpPr>
          <p:nvPr>
            <p:ph idx="1"/>
          </p:nvPr>
        </p:nvSpPr>
        <p:spPr/>
        <p:txBody>
          <a:bodyPr>
            <a:normAutofit/>
          </a:bodyPr>
          <a:lstStyle/>
          <a:p>
            <a:pPr marL="0" indent="0">
              <a:buNone/>
            </a:pPr>
            <a:r>
              <a:rPr lang="en-US" altLang="zh-CN" dirty="0"/>
              <a:t>2016</a:t>
            </a:r>
            <a:r>
              <a:rPr lang="zh-CN" altLang="en-US" dirty="0"/>
              <a:t>提新修订的</a:t>
            </a:r>
            <a:r>
              <a:rPr lang="en-US" altLang="zh-CN" dirty="0"/>
              <a:t>《</a:t>
            </a:r>
            <a:r>
              <a:rPr lang="zh-CN" altLang="en-US" dirty="0"/>
              <a:t>幼儿园工作规程</a:t>
            </a:r>
            <a:r>
              <a:rPr lang="en-US" altLang="zh-CN" dirty="0"/>
              <a:t>》</a:t>
            </a:r>
            <a:r>
              <a:rPr lang="zh-CN" altLang="en-US" dirty="0"/>
              <a:t>重申了幼儿园教师对本班工作全面负责，同时将“参加业务学习和保育教育研究活动”作为教师的一项主要职责。</a:t>
            </a:r>
          </a:p>
        </p:txBody>
      </p:sp>
    </p:spTree>
    <p:extLst>
      <p:ext uri="{BB962C8B-B14F-4D97-AF65-F5344CB8AC3E}">
        <p14:creationId xmlns:p14="http://schemas.microsoft.com/office/powerpoint/2010/main" val="416126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09837-C50A-278E-17D9-7CE72A7E0B2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1AAF701-57AE-E883-D66A-3FE7FFD1517B}"/>
              </a:ext>
            </a:extLst>
          </p:cNvPr>
          <p:cNvSpPr>
            <a:spLocks noGrp="1"/>
          </p:cNvSpPr>
          <p:nvPr>
            <p:ph type="title"/>
          </p:nvPr>
        </p:nvSpPr>
        <p:spPr/>
        <p:txBody>
          <a:bodyPr/>
          <a:lstStyle/>
          <a:p>
            <a:pPr marL="0" indent="0">
              <a:buNone/>
            </a:pPr>
            <a:r>
              <a:rPr lang="zh-CN" altLang="en-US" dirty="0"/>
              <a:t>学习目标</a:t>
            </a:r>
          </a:p>
        </p:txBody>
      </p:sp>
      <p:sp>
        <p:nvSpPr>
          <p:cNvPr id="3" name="内容占位符 2">
            <a:extLst>
              <a:ext uri="{FF2B5EF4-FFF2-40B4-BE49-F238E27FC236}">
                <a16:creationId xmlns:a16="http://schemas.microsoft.com/office/drawing/2014/main" id="{EDA74E1F-D532-1FA7-56CC-8BA6BCA3D471}"/>
              </a:ext>
            </a:extLst>
          </p:cNvPr>
          <p:cNvSpPr>
            <a:spLocks noGrp="1"/>
          </p:cNvSpPr>
          <p:nvPr>
            <p:ph idx="1"/>
          </p:nvPr>
        </p:nvSpPr>
        <p:spPr/>
        <p:txBody>
          <a:bodyPr>
            <a:normAutofit/>
          </a:bodyPr>
          <a:lstStyle/>
          <a:p>
            <a:pPr marL="0" indent="0">
              <a:buNone/>
            </a:pPr>
            <a:r>
              <a:rPr lang="en-US" altLang="zh-CN" dirty="0"/>
              <a:t>3.	</a:t>
            </a:r>
            <a:r>
              <a:rPr lang="zh-CN" altLang="en-US" dirty="0"/>
              <a:t>了解建立幼儿园学习型组织的管理策略。</a:t>
            </a:r>
          </a:p>
          <a:p>
            <a:pPr marL="0" indent="0">
              <a:buNone/>
            </a:pPr>
            <a:r>
              <a:rPr lang="en-US" altLang="zh-CN" dirty="0"/>
              <a:t>4.	</a:t>
            </a:r>
            <a:r>
              <a:rPr lang="zh-CN" altLang="en-US" dirty="0"/>
              <a:t>知道反思性教学的常用策略和方式。</a:t>
            </a:r>
          </a:p>
          <a:p>
            <a:pPr marL="0" indent="0">
              <a:buNone/>
            </a:pPr>
            <a:endParaRPr lang="zh-CN" altLang="en-US" dirty="0"/>
          </a:p>
        </p:txBody>
      </p:sp>
    </p:spTree>
    <p:extLst>
      <p:ext uri="{BB962C8B-B14F-4D97-AF65-F5344CB8AC3E}">
        <p14:creationId xmlns:p14="http://schemas.microsoft.com/office/powerpoint/2010/main" val="37765896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B531D-93E3-D7A0-1D77-B785CA15C2F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28509ED-A533-EC3E-3C3A-39F514BFDD83}"/>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1C30898-F4EA-BA7A-DD71-3B1CEE895A0F}"/>
              </a:ext>
            </a:extLst>
          </p:cNvPr>
          <p:cNvSpPr>
            <a:spLocks noGrp="1"/>
          </p:cNvSpPr>
          <p:nvPr>
            <p:ph idx="1"/>
          </p:nvPr>
        </p:nvSpPr>
        <p:spPr/>
        <p:txBody>
          <a:bodyPr>
            <a:normAutofit/>
          </a:bodyPr>
          <a:lstStyle/>
          <a:p>
            <a:pPr marL="0" indent="0">
              <a:buNone/>
            </a:pPr>
            <a:r>
              <a:rPr lang="zh-CN" altLang="en-US" dirty="0"/>
              <a:t>教师，教育一线的实践工作者既作为教育工作的主体，同时也是研究的主体，应结合其工作实际，有意识地探索教育规律。教师要把工作过程作为研究过程，理论与实际结合，在改进实践的过程中，实现自身教育观念与态度的转变，促进职业能力的发展。</a:t>
            </a:r>
          </a:p>
        </p:txBody>
      </p:sp>
    </p:spTree>
    <p:extLst>
      <p:ext uri="{BB962C8B-B14F-4D97-AF65-F5344CB8AC3E}">
        <p14:creationId xmlns:p14="http://schemas.microsoft.com/office/powerpoint/2010/main" val="485494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5FD76-9653-EE70-4B40-5D1B14A1F62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F2E1AC3-9A88-9E28-01E8-23B967924F0D}"/>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DDEB696-059A-A3A9-38C9-7EBE346F4EF5}"/>
              </a:ext>
            </a:extLst>
          </p:cNvPr>
          <p:cNvSpPr>
            <a:spLocks noGrp="1"/>
          </p:cNvSpPr>
          <p:nvPr>
            <p:ph idx="1"/>
          </p:nvPr>
        </p:nvSpPr>
        <p:spPr/>
        <p:txBody>
          <a:bodyPr>
            <a:normAutofit/>
          </a:bodyPr>
          <a:lstStyle/>
          <a:p>
            <a:pPr marL="0" indent="0">
              <a:buNone/>
            </a:pPr>
            <a:r>
              <a:rPr lang="zh-CN" altLang="en-US" dirty="0"/>
              <a:t>幼儿园教研活动的意义在于它是提高保教质量的一种经常性手段，也是培训教师的一条重要途径。对教研活动的开展需要加强领导即视导，帮助教师通过对实践中问题的共同研讨，掌握和加深理解相关理论知识，评价分析教育行为，不断改进教育技能和方法。</a:t>
            </a:r>
          </a:p>
        </p:txBody>
      </p:sp>
    </p:spTree>
    <p:extLst>
      <p:ext uri="{BB962C8B-B14F-4D97-AF65-F5344CB8AC3E}">
        <p14:creationId xmlns:p14="http://schemas.microsoft.com/office/powerpoint/2010/main" val="11085618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6F38D-D534-C5AF-4F7C-9021E7A2B6D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E4979FD-03AC-CA5E-7368-A8DE8F58390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E519624A-264A-795A-3D59-892BA3C1FD08}"/>
              </a:ext>
            </a:extLst>
          </p:cNvPr>
          <p:cNvSpPr>
            <a:spLocks noGrp="1"/>
          </p:cNvSpPr>
          <p:nvPr>
            <p:ph idx="1"/>
          </p:nvPr>
        </p:nvSpPr>
        <p:spPr/>
        <p:txBody>
          <a:bodyPr>
            <a:normAutofit/>
          </a:bodyPr>
          <a:lstStyle/>
          <a:p>
            <a:pPr marL="0" indent="0">
              <a:buNone/>
            </a:pPr>
            <a:r>
              <a:rPr lang="zh-CN" altLang="en-US" dirty="0"/>
              <a:t>可以组织教师在认真钻研教材，研究教育对象的基础上设计教育活动，必要时进行集体讨论，集体备课。</a:t>
            </a:r>
          </a:p>
        </p:txBody>
      </p:sp>
    </p:spTree>
    <p:extLst>
      <p:ext uri="{BB962C8B-B14F-4D97-AF65-F5344CB8AC3E}">
        <p14:creationId xmlns:p14="http://schemas.microsoft.com/office/powerpoint/2010/main" val="7401201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D3F34-B843-3590-1E39-19972A3D888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3350B8D-9B5C-69E3-0AAB-140944028624}"/>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9B572A93-F4E5-DFF7-1DAD-CA3B8D7A19E7}"/>
              </a:ext>
            </a:extLst>
          </p:cNvPr>
          <p:cNvSpPr>
            <a:spLocks noGrp="1"/>
          </p:cNvSpPr>
          <p:nvPr>
            <p:ph idx="1"/>
          </p:nvPr>
        </p:nvSpPr>
        <p:spPr/>
        <p:txBody>
          <a:bodyPr>
            <a:normAutofit/>
          </a:bodyPr>
          <a:lstStyle/>
          <a:p>
            <a:pPr marL="0" indent="0">
              <a:buNone/>
            </a:pPr>
            <a:r>
              <a:rPr lang="zh-CN" altLang="en-US" dirty="0"/>
              <a:t>对于缺乏教育经验的新教师要注意给予具体帮助。还应注重引导教师根据幼儿园教育改革的总体思路，结合本班教育实际，选择和确定重点课题，有针对性地通过研究探讨解决问题。应注意增强研究的组织性，采取集体与个人结合的方式开展研究，提高研究效果。</a:t>
            </a:r>
          </a:p>
        </p:txBody>
      </p:sp>
    </p:spTree>
    <p:extLst>
      <p:ext uri="{BB962C8B-B14F-4D97-AF65-F5344CB8AC3E}">
        <p14:creationId xmlns:p14="http://schemas.microsoft.com/office/powerpoint/2010/main" val="13676980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E6A9D-C5F3-AB8C-4438-C461151CE7F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BE5BCFD-D3EC-C528-C4E8-E0860DFB622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3033E35C-16B2-1F52-AB23-CB74D4D161AA}"/>
              </a:ext>
            </a:extLst>
          </p:cNvPr>
          <p:cNvSpPr>
            <a:spLocks noGrp="1"/>
          </p:cNvSpPr>
          <p:nvPr>
            <p:ph idx="1"/>
          </p:nvPr>
        </p:nvSpPr>
        <p:spPr/>
        <p:txBody>
          <a:bodyPr>
            <a:normAutofit/>
          </a:bodyPr>
          <a:lstStyle/>
          <a:p>
            <a:pPr marL="0" indent="0">
              <a:buNone/>
            </a:pPr>
            <a:r>
              <a:rPr lang="zh-CN" altLang="en-US" dirty="0"/>
              <a:t>（二）教研组与教研活动制度建设</a:t>
            </a:r>
          </a:p>
          <a:p>
            <a:pPr marL="0" indent="0">
              <a:buNone/>
            </a:pPr>
            <a:r>
              <a:rPr lang="zh-CN" altLang="en-US" dirty="0"/>
              <a:t>    幼儿园要注重通过教研组的建立及活动的开展，将全体教师组织起来，调动其教育研究的积极性，在研究解决教育实践中问题的同时，提高整个教师队伍的素质和业务水平。</a:t>
            </a:r>
          </a:p>
        </p:txBody>
      </p:sp>
    </p:spTree>
    <p:extLst>
      <p:ext uri="{BB962C8B-B14F-4D97-AF65-F5344CB8AC3E}">
        <p14:creationId xmlns:p14="http://schemas.microsoft.com/office/powerpoint/2010/main" val="1187662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396A1-A629-BE2F-D1C2-FC1C91BC2F1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EFEA749-F567-E1CE-23A4-639EA63F13D5}"/>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D3539A1C-F224-1FD8-2C87-C94DEB9FBC75}"/>
              </a:ext>
            </a:extLst>
          </p:cNvPr>
          <p:cNvSpPr>
            <a:spLocks noGrp="1"/>
          </p:cNvSpPr>
          <p:nvPr>
            <p:ph idx="1"/>
          </p:nvPr>
        </p:nvSpPr>
        <p:spPr/>
        <p:txBody>
          <a:bodyPr>
            <a:normAutofit/>
          </a:bodyPr>
          <a:lstStyle/>
          <a:p>
            <a:pPr marL="0" indent="0">
              <a:buNone/>
            </a:pPr>
            <a:r>
              <a:rPr lang="zh-CN" altLang="en-US" dirty="0"/>
              <a:t>幼儿园教研组通常是按年龄班分组，即同年龄班组的教师组成一个教研组，教研组即为年级组，如大班教研组、中班教研组。教研组的类型与规模可以不拘一格。各园可以根据本园具体情况建立适宜的组织形式，如上午班组、下午班组、不同专题组等。规模小的幼儿园可以成立联网组、地区教研组等。</a:t>
            </a:r>
          </a:p>
        </p:txBody>
      </p:sp>
    </p:spTree>
    <p:extLst>
      <p:ext uri="{BB962C8B-B14F-4D97-AF65-F5344CB8AC3E}">
        <p14:creationId xmlns:p14="http://schemas.microsoft.com/office/powerpoint/2010/main" val="23071189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8ECA1-B572-26FB-E475-42C48BD051B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3568285-8F1C-3B04-6C59-EFF6ADC36153}"/>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483C1A7D-2120-FB2C-9F4D-C9B22D39CFFD}"/>
              </a:ext>
            </a:extLst>
          </p:cNvPr>
          <p:cNvSpPr>
            <a:spLocks noGrp="1"/>
          </p:cNvSpPr>
          <p:nvPr>
            <p:ph idx="1"/>
          </p:nvPr>
        </p:nvSpPr>
        <p:spPr/>
        <p:txBody>
          <a:bodyPr>
            <a:normAutofit/>
          </a:bodyPr>
          <a:lstStyle/>
          <a:p>
            <a:pPr marL="0" indent="0">
              <a:buNone/>
            </a:pPr>
            <a:r>
              <a:rPr lang="zh-CN" altLang="en-US" dirty="0"/>
              <a:t> 教研组按人员或规模设</a:t>
            </a:r>
            <a:r>
              <a:rPr lang="en-US" altLang="zh-CN" dirty="0"/>
              <a:t>1</a:t>
            </a:r>
            <a:r>
              <a:rPr lang="zh-CN" altLang="en-US" dirty="0"/>
              <a:t>～</a:t>
            </a:r>
            <a:r>
              <a:rPr lang="en-US" altLang="zh-CN" dirty="0"/>
              <a:t>2</a:t>
            </a:r>
            <a:r>
              <a:rPr lang="zh-CN" altLang="en-US" dirty="0"/>
              <a:t>名组长。教研组长应由本年级骨干教师担任，应具备较高的业务素养，有一定工作经验和组织能力。</a:t>
            </a:r>
          </a:p>
        </p:txBody>
      </p:sp>
    </p:spTree>
    <p:extLst>
      <p:ext uri="{BB962C8B-B14F-4D97-AF65-F5344CB8AC3E}">
        <p14:creationId xmlns:p14="http://schemas.microsoft.com/office/powerpoint/2010/main" val="2884394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B0B20-4B32-EEE1-FA0B-205EFFB3EEF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02B36A9-7E35-7519-C341-8E0616A5564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2A12BA25-1315-D35E-2C23-DCB574F8FA26}"/>
              </a:ext>
            </a:extLst>
          </p:cNvPr>
          <p:cNvSpPr>
            <a:spLocks noGrp="1"/>
          </p:cNvSpPr>
          <p:nvPr>
            <p:ph idx="1"/>
          </p:nvPr>
        </p:nvSpPr>
        <p:spPr/>
        <p:txBody>
          <a:bodyPr>
            <a:normAutofit/>
          </a:bodyPr>
          <a:lstStyle/>
          <a:p>
            <a:pPr marL="0" indent="0">
              <a:buNone/>
            </a:pPr>
            <a:r>
              <a:rPr lang="zh-CN" altLang="en-US" dirty="0"/>
              <a:t>要使幼儿园教研活动发挥实效，领导重视是关键。园里应有一名领导者依职责分工，主管教研工作，加强管理与指导。同时，还必须加强教研制度建设。如，建立教研计划的制订与执行制度；定期观摩研讨制度；结合教研活动，制订教育理论、政策的学习制度；教研成果的交流制度和教育教学研究成果评奖制度等。</a:t>
            </a:r>
          </a:p>
        </p:txBody>
      </p:sp>
    </p:spTree>
    <p:extLst>
      <p:ext uri="{BB962C8B-B14F-4D97-AF65-F5344CB8AC3E}">
        <p14:creationId xmlns:p14="http://schemas.microsoft.com/office/powerpoint/2010/main" val="21612236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61698-46A3-5EA0-757D-D2D605AF93B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F0EDD21-1AAA-190F-13F8-37C1CB9CDD4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7D07AE3-4010-AF9E-FC97-5942556484EB}"/>
              </a:ext>
            </a:extLst>
          </p:cNvPr>
          <p:cNvSpPr>
            <a:spLocks noGrp="1"/>
          </p:cNvSpPr>
          <p:nvPr>
            <p:ph idx="1"/>
          </p:nvPr>
        </p:nvSpPr>
        <p:spPr/>
        <p:txBody>
          <a:bodyPr>
            <a:normAutofit/>
          </a:bodyPr>
          <a:lstStyle/>
          <a:p>
            <a:pPr marL="0" indent="0">
              <a:buNone/>
            </a:pPr>
            <a:r>
              <a:rPr lang="zh-CN" altLang="en-US" dirty="0"/>
              <a:t>（三）幼儿园教研活动是教师业务培训的方式</a:t>
            </a:r>
          </a:p>
          <a:p>
            <a:pPr marL="0" indent="0">
              <a:buNone/>
            </a:pPr>
            <a:r>
              <a:rPr lang="zh-CN" altLang="en-US" dirty="0"/>
              <a:t>幼儿园的教研活动是一种行之有效的提高其职业能力的教师业务培训方式。教研活动的开展可以有如下一些具体方式。</a:t>
            </a:r>
          </a:p>
        </p:txBody>
      </p:sp>
    </p:spTree>
    <p:extLst>
      <p:ext uri="{BB962C8B-B14F-4D97-AF65-F5344CB8AC3E}">
        <p14:creationId xmlns:p14="http://schemas.microsoft.com/office/powerpoint/2010/main" val="12259697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F726D-E73A-2A8D-81DA-78C8932516C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5E14019-FE0D-E53C-882C-D2A624C969F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B0BCBA2C-2925-4D0B-3B5C-47F2FBC04E27}"/>
              </a:ext>
            </a:extLst>
          </p:cNvPr>
          <p:cNvSpPr>
            <a:spLocks noGrp="1"/>
          </p:cNvSpPr>
          <p:nvPr>
            <p:ph idx="1"/>
          </p:nvPr>
        </p:nvSpPr>
        <p:spPr/>
        <p:txBody>
          <a:bodyPr>
            <a:normAutofit/>
          </a:bodyPr>
          <a:lstStyle/>
          <a:p>
            <a:pPr marL="0" indent="0">
              <a:buNone/>
            </a:pPr>
            <a:r>
              <a:rPr lang="zh-CN" altLang="en-US" dirty="0"/>
              <a:t> </a:t>
            </a:r>
            <a:r>
              <a:rPr lang="en-US" altLang="zh-CN" dirty="0"/>
              <a:t>1</a:t>
            </a:r>
            <a:r>
              <a:rPr lang="zh-CN" altLang="en-US" dirty="0"/>
              <a:t>．教育教学研讨活动</a:t>
            </a:r>
          </a:p>
          <a:p>
            <a:pPr marL="0" indent="0">
              <a:buNone/>
            </a:pPr>
            <a:r>
              <a:rPr lang="zh-CN" altLang="en-US" dirty="0"/>
              <a:t>    教研活动对于提高保教质量是一种有效而便利的方式，同时也是教师在职业务进修的重要手段。教研活动内容丰富，可以学习研讨教育的理论、方针政策，探讨教法，集体备课，相互交流经验和沟通信息等。</a:t>
            </a:r>
          </a:p>
        </p:txBody>
      </p:sp>
    </p:spTree>
    <p:extLst>
      <p:ext uri="{BB962C8B-B14F-4D97-AF65-F5344CB8AC3E}">
        <p14:creationId xmlns:p14="http://schemas.microsoft.com/office/powerpoint/2010/main" val="201955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47E98-4D26-A930-46C2-37F16F2C5E6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72BB777-CEC7-18BA-EC60-47E9C0C83C01}"/>
              </a:ext>
            </a:extLst>
          </p:cNvPr>
          <p:cNvSpPr>
            <a:spLocks noGrp="1"/>
          </p:cNvSpPr>
          <p:nvPr>
            <p:ph type="title"/>
          </p:nvPr>
        </p:nvSpPr>
        <p:spPr/>
        <p:txBody>
          <a:bodyPr/>
          <a:lstStyle/>
          <a:p>
            <a:pPr marL="0" indent="0">
              <a:buNone/>
            </a:pPr>
            <a:r>
              <a:rPr lang="zh-CN" altLang="en-US" dirty="0"/>
              <a:t>关键词</a:t>
            </a:r>
          </a:p>
        </p:txBody>
      </p:sp>
      <p:sp>
        <p:nvSpPr>
          <p:cNvPr id="3" name="内容占位符 2">
            <a:extLst>
              <a:ext uri="{FF2B5EF4-FFF2-40B4-BE49-F238E27FC236}">
                <a16:creationId xmlns:a16="http://schemas.microsoft.com/office/drawing/2014/main" id="{059088BB-5311-4E5A-76B0-510B9A245D74}"/>
              </a:ext>
            </a:extLst>
          </p:cNvPr>
          <p:cNvSpPr>
            <a:spLocks noGrp="1"/>
          </p:cNvSpPr>
          <p:nvPr>
            <p:ph idx="1"/>
          </p:nvPr>
        </p:nvSpPr>
        <p:spPr/>
        <p:txBody>
          <a:bodyPr>
            <a:normAutofit/>
          </a:bodyPr>
          <a:lstStyle/>
          <a:p>
            <a:pPr marL="0" indent="0">
              <a:buNone/>
            </a:pPr>
            <a:r>
              <a:rPr lang="zh-CN" altLang="en-US" dirty="0"/>
              <a:t>教职工队伍建设  教师专业发展  教研活动  学习型组织  反思性教学  教育视导</a:t>
            </a:r>
          </a:p>
        </p:txBody>
      </p:sp>
    </p:spTree>
    <p:extLst>
      <p:ext uri="{BB962C8B-B14F-4D97-AF65-F5344CB8AC3E}">
        <p14:creationId xmlns:p14="http://schemas.microsoft.com/office/powerpoint/2010/main" val="36479675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3FB75-940E-4434-C707-4ED9B6FEA4C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BA3D2D0-26D2-1991-38C2-5EE2A3E2964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2245C8D-C0CB-03BF-48A3-F5036E71084E}"/>
              </a:ext>
            </a:extLst>
          </p:cNvPr>
          <p:cNvSpPr>
            <a:spLocks noGrp="1"/>
          </p:cNvSpPr>
          <p:nvPr>
            <p:ph idx="1"/>
          </p:nvPr>
        </p:nvSpPr>
        <p:spPr/>
        <p:txBody>
          <a:bodyPr>
            <a:normAutofit/>
          </a:bodyPr>
          <a:lstStyle/>
          <a:p>
            <a:pPr marL="0" indent="0">
              <a:buNone/>
            </a:pPr>
            <a:r>
              <a:rPr lang="zh-CN" altLang="en-US" dirty="0"/>
              <a:t>例如，开展学习</a:t>
            </a:r>
            <a:r>
              <a:rPr lang="en-US" altLang="zh-CN" dirty="0"/>
              <a:t>《</a:t>
            </a:r>
            <a:r>
              <a:rPr lang="zh-CN" altLang="en-US" dirty="0"/>
              <a:t>幼儿园工作规程</a:t>
            </a:r>
            <a:r>
              <a:rPr lang="en-US" altLang="zh-CN" dirty="0"/>
              <a:t>》</a:t>
            </a:r>
            <a:r>
              <a:rPr lang="zh-CN" altLang="en-US" dirty="0"/>
              <a:t>的活动，加深认识理解，转变教育观念；或是以创设环境开展游戏为题进行交流研讨活动。</a:t>
            </a:r>
          </a:p>
        </p:txBody>
      </p:sp>
    </p:spTree>
    <p:extLst>
      <p:ext uri="{BB962C8B-B14F-4D97-AF65-F5344CB8AC3E}">
        <p14:creationId xmlns:p14="http://schemas.microsoft.com/office/powerpoint/2010/main" val="40279902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0BF5C-8868-7D1A-69D9-8A8849ED24B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6DE3C5C-E7E0-D7A6-4998-D904F2D5C6A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6B2FD020-6598-FAE4-E2BD-8FAF20094F8C}"/>
              </a:ext>
            </a:extLst>
          </p:cNvPr>
          <p:cNvSpPr>
            <a:spLocks noGrp="1"/>
          </p:cNvSpPr>
          <p:nvPr>
            <p:ph idx="1"/>
          </p:nvPr>
        </p:nvSpPr>
        <p:spPr/>
        <p:txBody>
          <a:bodyPr>
            <a:normAutofit/>
          </a:bodyPr>
          <a:lstStyle/>
          <a:p>
            <a:pPr marL="0" indent="0">
              <a:buNone/>
            </a:pPr>
            <a:r>
              <a:rPr lang="zh-CN" altLang="en-US" dirty="0"/>
              <a:t>可以结合教育改革，鼓励教师直接针对班级教育实际中的问题或困难确定课题，寻求适宜有效的解决问题的措施、方法，在实践中研究，通过研究改进工作效果，自觉地根据规律施教，提高保教质量。应注重通过教研活动，转变教师的教育观念和态度，增强研究意识，促进职业能力的发展。</a:t>
            </a:r>
          </a:p>
        </p:txBody>
      </p:sp>
    </p:spTree>
    <p:extLst>
      <p:ext uri="{BB962C8B-B14F-4D97-AF65-F5344CB8AC3E}">
        <p14:creationId xmlns:p14="http://schemas.microsoft.com/office/powerpoint/2010/main" val="31378756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4C2E0-3FC6-F9F1-82E5-C060A7AFE24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EC4DE1B-79F1-D515-B977-F7F32F9DE4E1}"/>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D1128827-9398-4E6E-C310-419B53EB80D6}"/>
              </a:ext>
            </a:extLst>
          </p:cNvPr>
          <p:cNvSpPr>
            <a:spLocks noGrp="1"/>
          </p:cNvSpPr>
          <p:nvPr>
            <p:ph idx="1"/>
          </p:nvPr>
        </p:nvSpPr>
        <p:spPr/>
        <p:txBody>
          <a:bodyPr>
            <a:normAutofit/>
          </a:bodyPr>
          <a:lstStyle/>
          <a:p>
            <a:pPr marL="0" indent="0">
              <a:buNone/>
            </a:pPr>
            <a:r>
              <a:rPr lang="zh-CN" altLang="en-US" dirty="0"/>
              <a:t>园内教研组可以以年级为单位或者分专题组建；幼儿园之间或地域内也可联合组建教研组，相互交流、学习和促进。</a:t>
            </a:r>
          </a:p>
        </p:txBody>
      </p:sp>
    </p:spTree>
    <p:extLst>
      <p:ext uri="{BB962C8B-B14F-4D97-AF65-F5344CB8AC3E}">
        <p14:creationId xmlns:p14="http://schemas.microsoft.com/office/powerpoint/2010/main" val="40800800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440D4-F6A0-D02C-72C7-B062BA6E535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E9596A1-8D1A-F272-5210-F946390C791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301D4AC7-5882-D229-0781-A99B04DC85C3}"/>
              </a:ext>
            </a:extLst>
          </p:cNvPr>
          <p:cNvSpPr>
            <a:spLocks noGrp="1"/>
          </p:cNvSpPr>
          <p:nvPr>
            <p:ph idx="1"/>
          </p:nvPr>
        </p:nvSpPr>
        <p:spPr/>
        <p:txBody>
          <a:bodyPr>
            <a:normAutofit/>
          </a:bodyPr>
          <a:lstStyle/>
          <a:p>
            <a:pPr marL="0" indent="0">
              <a:buNone/>
            </a:pPr>
            <a:r>
              <a:rPr lang="en-US" altLang="zh-CN" dirty="0"/>
              <a:t>2</a:t>
            </a:r>
            <a:r>
              <a:rPr lang="zh-CN" altLang="en-US" dirty="0"/>
              <a:t>．观摩活动</a:t>
            </a:r>
          </a:p>
          <a:p>
            <a:pPr marL="0" indent="0">
              <a:buNone/>
            </a:pPr>
            <a:r>
              <a:rPr lang="zh-CN" altLang="en-US" dirty="0"/>
              <a:t>    保教人员之间相互看活动、听课，并进行质量分析，达到相互学习研讨和交流与促进。可以根据日常工作的进展，开展观摩；也可以进行专题性观摩。例如，就有关教师如何组织和开展自选游戏的问题进行观摩，结合一日生活各环节中如何实施保教结合，组织保育员进行相互观摩，之后就观摩的内容及效果展开讨论。</a:t>
            </a:r>
          </a:p>
        </p:txBody>
      </p:sp>
    </p:spTree>
    <p:extLst>
      <p:ext uri="{BB962C8B-B14F-4D97-AF65-F5344CB8AC3E}">
        <p14:creationId xmlns:p14="http://schemas.microsoft.com/office/powerpoint/2010/main" val="18680449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87060-FB0B-66A8-50F0-967204E0DD3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54DF799-3F01-AEE6-F706-5CEF682FE905}"/>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BCE15BF2-C7F7-81E1-9613-E35A42972AAA}"/>
              </a:ext>
            </a:extLst>
          </p:cNvPr>
          <p:cNvSpPr>
            <a:spLocks noGrp="1"/>
          </p:cNvSpPr>
          <p:nvPr>
            <p:ph idx="1"/>
          </p:nvPr>
        </p:nvSpPr>
        <p:spPr/>
        <p:txBody>
          <a:bodyPr>
            <a:normAutofit/>
          </a:bodyPr>
          <a:lstStyle/>
          <a:p>
            <a:pPr marL="0" indent="0">
              <a:buNone/>
            </a:pPr>
            <a:r>
              <a:rPr lang="zh-CN" altLang="en-US" dirty="0"/>
              <a:t>对优秀教师或保教人员的观摩活动可以起到一定的榜样示范作用。幼儿园管理者要重视青年教师的观摩活动，把它作为一项技术练兵，通过观摩研讨，找出问题差距，肯定优点，并进行原因分析，帮助教师不断调整改进工作，提高业务水平。</a:t>
            </a:r>
          </a:p>
        </p:txBody>
      </p:sp>
    </p:spTree>
    <p:extLst>
      <p:ext uri="{BB962C8B-B14F-4D97-AF65-F5344CB8AC3E}">
        <p14:creationId xmlns:p14="http://schemas.microsoft.com/office/powerpoint/2010/main" val="18276713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E59D9-2EBC-CAD5-C0F7-9AF0B934687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F9976D4-F085-8AB2-5572-C3519893F1CA}"/>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F4742E4F-BC8C-53C4-7384-75B0DB53C698}"/>
              </a:ext>
            </a:extLst>
          </p:cNvPr>
          <p:cNvSpPr>
            <a:spLocks noGrp="1"/>
          </p:cNvSpPr>
          <p:nvPr>
            <p:ph idx="1"/>
          </p:nvPr>
        </p:nvSpPr>
        <p:spPr/>
        <p:txBody>
          <a:bodyPr>
            <a:normAutofit/>
          </a:bodyPr>
          <a:lstStyle/>
          <a:p>
            <a:pPr marL="0" indent="0">
              <a:buNone/>
            </a:pPr>
            <a:r>
              <a:rPr lang="en-US" altLang="zh-CN" dirty="0"/>
              <a:t>3</a:t>
            </a:r>
            <a:r>
              <a:rPr lang="zh-CN" altLang="en-US" dirty="0"/>
              <a:t>．专题讲座</a:t>
            </a:r>
          </a:p>
          <a:p>
            <a:pPr marL="0" indent="0">
              <a:buNone/>
            </a:pPr>
            <a:r>
              <a:rPr lang="zh-CN" altLang="en-US" dirty="0"/>
              <a:t>幼儿园可以针对工作中的实际问题和需要，聘请专家学者或本园学有专长、富有经验的人讲课。</a:t>
            </a:r>
          </a:p>
        </p:txBody>
      </p:sp>
    </p:spTree>
    <p:extLst>
      <p:ext uri="{BB962C8B-B14F-4D97-AF65-F5344CB8AC3E}">
        <p14:creationId xmlns:p14="http://schemas.microsoft.com/office/powerpoint/2010/main" val="1967480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697B6-0908-ABDA-EDA3-6E63244C12F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95F1D3A-9282-393C-FB71-B5000C0FCD3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F0EE5231-874C-AEBC-EDE7-BB2E15F3E1C6}"/>
              </a:ext>
            </a:extLst>
          </p:cNvPr>
          <p:cNvSpPr>
            <a:spLocks noGrp="1"/>
          </p:cNvSpPr>
          <p:nvPr>
            <p:ph idx="1"/>
          </p:nvPr>
        </p:nvSpPr>
        <p:spPr/>
        <p:txBody>
          <a:bodyPr>
            <a:normAutofit/>
          </a:bodyPr>
          <a:lstStyle/>
          <a:p>
            <a:pPr marL="0" indent="0">
              <a:buNone/>
            </a:pPr>
            <a:r>
              <a:rPr lang="zh-CN" altLang="en-US" dirty="0"/>
              <a:t>如，可以就有关如何发挥教师主导作用和处理好与幼儿的相互关系的问题，组织讲课或业务研讨，或是就如何寓教育于一日生活，或是如何做家长工作等举行专题讲座。也可以根据本园保教人员的普遍工作状况与需要，有计划、有系统地进行专业课的讲授与学习。</a:t>
            </a:r>
          </a:p>
        </p:txBody>
      </p:sp>
    </p:spTree>
    <p:extLst>
      <p:ext uri="{BB962C8B-B14F-4D97-AF65-F5344CB8AC3E}">
        <p14:creationId xmlns:p14="http://schemas.microsoft.com/office/powerpoint/2010/main" val="8217451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CBDE8-D984-718E-4720-0629A12F2CE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4BD97A8-F165-D9B6-2E82-D44E8D2FB4F2}"/>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BF6A7AA3-B1BD-25C6-CACE-EFCAF38573D2}"/>
              </a:ext>
            </a:extLst>
          </p:cNvPr>
          <p:cNvSpPr>
            <a:spLocks noGrp="1"/>
          </p:cNvSpPr>
          <p:nvPr>
            <p:ph idx="1"/>
          </p:nvPr>
        </p:nvSpPr>
        <p:spPr/>
        <p:txBody>
          <a:bodyPr>
            <a:normAutofit/>
          </a:bodyPr>
          <a:lstStyle/>
          <a:p>
            <a:pPr marL="0" indent="0">
              <a:buNone/>
            </a:pPr>
            <a:r>
              <a:rPr lang="en-US" altLang="zh-CN" dirty="0"/>
              <a:t>4</a:t>
            </a:r>
            <a:r>
              <a:rPr lang="zh-CN" altLang="en-US" dirty="0"/>
              <a:t>．以老带新</a:t>
            </a:r>
          </a:p>
          <a:p>
            <a:pPr marL="0" indent="0">
              <a:buNone/>
            </a:pPr>
            <a:r>
              <a:rPr lang="zh-CN" altLang="en-US" dirty="0"/>
              <a:t>教师的工作需要有一定实践和经验的积累。一般地，刚刚参加工作的新手教师往往不能独立带班，完成工作任务。由富有经验的老教师与之搭配组班，是一种传统师傅带徒弟的培训方式，至今仍有较强的生命力。</a:t>
            </a:r>
          </a:p>
        </p:txBody>
      </p:sp>
    </p:spTree>
    <p:extLst>
      <p:ext uri="{BB962C8B-B14F-4D97-AF65-F5344CB8AC3E}">
        <p14:creationId xmlns:p14="http://schemas.microsoft.com/office/powerpoint/2010/main" val="10568983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86BF2-4CFC-6250-D9B7-75CAF4F62D5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05BE905-0909-2DA4-66CA-49A6C9AE9E3E}"/>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70DCE7DF-49A9-C2A3-0435-0B64CC1D4BC1}"/>
              </a:ext>
            </a:extLst>
          </p:cNvPr>
          <p:cNvSpPr>
            <a:spLocks noGrp="1"/>
          </p:cNvSpPr>
          <p:nvPr>
            <p:ph idx="1"/>
          </p:nvPr>
        </p:nvSpPr>
        <p:spPr/>
        <p:txBody>
          <a:bodyPr>
            <a:normAutofit/>
          </a:bodyPr>
          <a:lstStyle/>
          <a:p>
            <a:pPr marL="0" indent="0">
              <a:buNone/>
            </a:pPr>
            <a:r>
              <a:rPr lang="zh-CN" altLang="en-US" dirty="0"/>
              <a:t>在老教师的直接示范和言传身教下，可以使青年教师较快熟悉保教工作，了解基本的保教常规要求，减少摸索过程，尽快适应工作条件和环境，胜任教师工作。</a:t>
            </a:r>
          </a:p>
        </p:txBody>
      </p:sp>
    </p:spTree>
    <p:extLst>
      <p:ext uri="{BB962C8B-B14F-4D97-AF65-F5344CB8AC3E}">
        <p14:creationId xmlns:p14="http://schemas.microsoft.com/office/powerpoint/2010/main" val="29670519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568C4-C8F3-5998-AFFF-2B3DF04274C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C4E0F5E-B35C-CA47-808A-EA4F17399525}"/>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5D0D1A5-EBAF-CAAD-8325-BF6E86C84180}"/>
              </a:ext>
            </a:extLst>
          </p:cNvPr>
          <p:cNvSpPr>
            <a:spLocks noGrp="1"/>
          </p:cNvSpPr>
          <p:nvPr>
            <p:ph idx="1"/>
          </p:nvPr>
        </p:nvSpPr>
        <p:spPr/>
        <p:txBody>
          <a:bodyPr>
            <a:normAutofit/>
          </a:bodyPr>
          <a:lstStyle/>
          <a:p>
            <a:pPr marL="0" indent="0">
              <a:buNone/>
            </a:pPr>
            <a:r>
              <a:rPr lang="en-US" altLang="zh-CN" dirty="0"/>
              <a:t>5</a:t>
            </a:r>
            <a:r>
              <a:rPr lang="zh-CN" altLang="en-US" dirty="0"/>
              <a:t>．以读书会的形式开展教研</a:t>
            </a:r>
          </a:p>
          <a:p>
            <a:pPr marL="0" indent="0">
              <a:buNone/>
            </a:pPr>
            <a:r>
              <a:rPr lang="zh-CN" altLang="en-US" dirty="0"/>
              <a:t>幼儿园还可以考虑以读书会的形式开展教研。例如，可以组织教师共读一本书，理论结合实践，探讨问题，形成对教育问题的共识；</a:t>
            </a:r>
          </a:p>
        </p:txBody>
      </p:sp>
    </p:spTree>
    <p:extLst>
      <p:ext uri="{BB962C8B-B14F-4D97-AF65-F5344CB8AC3E}">
        <p14:creationId xmlns:p14="http://schemas.microsoft.com/office/powerpoint/2010/main" val="95954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第一节  人是管理的核心</a:t>
            </a:r>
          </a:p>
        </p:txBody>
      </p:sp>
    </p:spTree>
    <p:extLst>
      <p:ext uri="{BB962C8B-B14F-4D97-AF65-F5344CB8AC3E}">
        <p14:creationId xmlns:p14="http://schemas.microsoft.com/office/powerpoint/2010/main" val="874600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B1B0D-AB16-6BB2-15D6-3ADBABF6D8D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9E782D4-AD89-2B50-EEDB-6D361B6D4A6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FF6661E-8777-8BFD-E575-D6EE83B7AAC4}"/>
              </a:ext>
            </a:extLst>
          </p:cNvPr>
          <p:cNvSpPr>
            <a:spLocks noGrp="1"/>
          </p:cNvSpPr>
          <p:nvPr>
            <p:ph idx="1"/>
          </p:nvPr>
        </p:nvSpPr>
        <p:spPr/>
        <p:txBody>
          <a:bodyPr>
            <a:normAutofit/>
          </a:bodyPr>
          <a:lstStyle/>
          <a:p>
            <a:pPr marL="0" indent="0">
              <a:buNone/>
            </a:pPr>
            <a:r>
              <a:rPr lang="zh-CN" altLang="en-US" dirty="0"/>
              <a:t>也可以分享各自阅读的经验体会，推荐所读书籍和相互交流读后感。应当认识到，教师不是进入了幼儿园教育岗位就理所当然的成为了教育者，而是需要持续不断地学习，合格的幼儿教师要树立终身学习的理念。</a:t>
            </a:r>
          </a:p>
        </p:txBody>
      </p:sp>
    </p:spTree>
    <p:extLst>
      <p:ext uri="{BB962C8B-B14F-4D97-AF65-F5344CB8AC3E}">
        <p14:creationId xmlns:p14="http://schemas.microsoft.com/office/powerpoint/2010/main" val="25072121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BC8E7-FFC9-6AA5-7078-6422BE3D513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557DA67-DB6C-749C-F2EF-B3569AA3015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373E52ED-7500-A417-CBA0-27EF884423B3}"/>
              </a:ext>
            </a:extLst>
          </p:cNvPr>
          <p:cNvSpPr>
            <a:spLocks noGrp="1"/>
          </p:cNvSpPr>
          <p:nvPr>
            <p:ph idx="1"/>
          </p:nvPr>
        </p:nvSpPr>
        <p:spPr/>
        <p:txBody>
          <a:bodyPr>
            <a:normAutofit/>
          </a:bodyPr>
          <a:lstStyle/>
          <a:p>
            <a:pPr marL="0" indent="0">
              <a:buNone/>
            </a:pPr>
            <a:r>
              <a:rPr lang="zh-CN" altLang="en-US" dirty="0"/>
              <a:t>不仅要向实践学习，还应阅读专业书籍进行理论武装，把实践、阅读和思考结合起来，在阅读中深入对问题的认识，在阅读中寻找行动的依据和支撑，在阅读中借鉴他人看问题的视角与经验。</a:t>
            </a:r>
          </a:p>
        </p:txBody>
      </p:sp>
    </p:spTree>
    <p:extLst>
      <p:ext uri="{BB962C8B-B14F-4D97-AF65-F5344CB8AC3E}">
        <p14:creationId xmlns:p14="http://schemas.microsoft.com/office/powerpoint/2010/main" val="14169039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5AC3F-F38C-5C4E-DDCB-5A1E6CB930B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5DA483F-634C-E745-0669-2A8B3EE26EB0}"/>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80AF1B82-DD4C-671A-AD35-A2E568F35F79}"/>
              </a:ext>
            </a:extLst>
          </p:cNvPr>
          <p:cNvSpPr>
            <a:spLocks noGrp="1"/>
          </p:cNvSpPr>
          <p:nvPr>
            <p:ph idx="1"/>
          </p:nvPr>
        </p:nvSpPr>
        <p:spPr/>
        <p:txBody>
          <a:bodyPr>
            <a:normAutofit/>
          </a:bodyPr>
          <a:lstStyle/>
          <a:p>
            <a:pPr marL="0" indent="0">
              <a:buNone/>
            </a:pPr>
            <a:r>
              <a:rPr lang="zh-CN" altLang="en-US" dirty="0"/>
              <a:t>扩大范围的非专业阅读也是必不可少的，可以跳出教育看教育，用更宽阔的视野来洞悉教育的本源，这是一种跨界学习的能力。“不读书何以为师？”要让阅读成为教师的职业底线。</a:t>
            </a:r>
          </a:p>
        </p:txBody>
      </p:sp>
    </p:spTree>
    <p:extLst>
      <p:ext uri="{BB962C8B-B14F-4D97-AF65-F5344CB8AC3E}">
        <p14:creationId xmlns:p14="http://schemas.microsoft.com/office/powerpoint/2010/main" val="32840355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773-91AD-A13A-437C-6B4CFF09685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2538CE0-7726-E69A-58C0-7EBDA07B2D9C}"/>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2647790-D035-C3EB-BAB2-8F0A6E774217}"/>
              </a:ext>
            </a:extLst>
          </p:cNvPr>
          <p:cNvSpPr>
            <a:spLocks noGrp="1"/>
          </p:cNvSpPr>
          <p:nvPr>
            <p:ph idx="1"/>
          </p:nvPr>
        </p:nvSpPr>
        <p:spPr/>
        <p:txBody>
          <a:bodyPr>
            <a:normAutofit/>
          </a:bodyPr>
          <a:lstStyle/>
          <a:p>
            <a:pPr marL="0" indent="0">
              <a:buNone/>
            </a:pPr>
            <a:r>
              <a:rPr lang="zh-CN" altLang="en-US" dirty="0"/>
              <a:t>此外，有计划地安排教师外出培训并鼓励个人自学进修也是教研的一种辅助形式。对于未受过专业培训的教师，幼儿园应有计划地安排他们外出培训，提供机会和条件，以拓展思路开拓视野，比较系统地学习有关教育理论、教育方法和技能。</a:t>
            </a:r>
          </a:p>
        </p:txBody>
      </p:sp>
    </p:spTree>
    <p:extLst>
      <p:ext uri="{BB962C8B-B14F-4D97-AF65-F5344CB8AC3E}">
        <p14:creationId xmlns:p14="http://schemas.microsoft.com/office/powerpoint/2010/main" val="6581521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EE68B-CF32-7C88-E383-C148EE0825E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F8B624E-17D3-4E81-613D-C167593F42E0}"/>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64E3AFF8-A9B9-123F-EF97-FBB2762FFC07}"/>
              </a:ext>
            </a:extLst>
          </p:cNvPr>
          <p:cNvSpPr>
            <a:spLocks noGrp="1"/>
          </p:cNvSpPr>
          <p:nvPr>
            <p:ph idx="1"/>
          </p:nvPr>
        </p:nvSpPr>
        <p:spPr/>
        <p:txBody>
          <a:bodyPr>
            <a:normAutofit/>
          </a:bodyPr>
          <a:lstStyle/>
          <a:p>
            <a:pPr marL="0" indent="0">
              <a:buNone/>
            </a:pPr>
            <a:r>
              <a:rPr lang="zh-CN" altLang="en-US" dirty="0"/>
              <a:t>幼儿园应当鼓励教师自学进修，不断汲取新知识，充实自己以适应幼教实践和教改发展的新需要，从而在工作中不断进取创新。园领导可以从学习计划的制订和资料信息等方面提供指导帮助，还应定期检查，激发持久的学习热情。在人员进修问题上，要注意分类要求，分层达标。</a:t>
            </a:r>
          </a:p>
        </p:txBody>
      </p:sp>
    </p:spTree>
    <p:extLst>
      <p:ext uri="{BB962C8B-B14F-4D97-AF65-F5344CB8AC3E}">
        <p14:creationId xmlns:p14="http://schemas.microsoft.com/office/powerpoint/2010/main" val="10821570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B9486-F739-962A-922A-26102893B8F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73B050E-647F-FB7E-82FA-2C966A9BB9E8}"/>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A7882F36-570F-4639-6DF6-1FB4340BFE46}"/>
              </a:ext>
            </a:extLst>
          </p:cNvPr>
          <p:cNvSpPr>
            <a:spLocks noGrp="1"/>
          </p:cNvSpPr>
          <p:nvPr>
            <p:ph idx="1"/>
          </p:nvPr>
        </p:nvSpPr>
        <p:spPr/>
        <p:txBody>
          <a:bodyPr>
            <a:normAutofit/>
          </a:bodyPr>
          <a:lstStyle/>
          <a:p>
            <a:pPr marL="0" indent="0">
              <a:buNone/>
            </a:pPr>
            <a:r>
              <a:rPr lang="zh-CN" altLang="en-US" dirty="0"/>
              <a:t>还可以开展评比竞赛活动，促进教师之间的相互交流学习，取长补短，起到肯定先进、激发进取向上精神的作用。有的幼儿园将观摩活动与评比竞赛结合，开展教育计划、笔记的展评，以及保教工作总结的展评活动，有助于引导保教人员在工作中不断提高业务水平。</a:t>
            </a:r>
          </a:p>
        </p:txBody>
      </p:sp>
    </p:spTree>
    <p:extLst>
      <p:ext uri="{BB962C8B-B14F-4D97-AF65-F5344CB8AC3E}">
        <p14:creationId xmlns:p14="http://schemas.microsoft.com/office/powerpoint/2010/main" val="7692384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22385-A9C3-8EE1-92A4-247E2C2A3D1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E890B82-D06F-09CD-1848-C55BB4381F57}"/>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0AE40EA6-3B8B-19AA-8A46-C580F7362774}"/>
              </a:ext>
            </a:extLst>
          </p:cNvPr>
          <p:cNvSpPr>
            <a:spLocks noGrp="1"/>
          </p:cNvSpPr>
          <p:nvPr>
            <p:ph idx="1"/>
          </p:nvPr>
        </p:nvSpPr>
        <p:spPr/>
        <p:txBody>
          <a:bodyPr>
            <a:normAutofit/>
          </a:bodyPr>
          <a:lstStyle/>
          <a:p>
            <a:pPr marL="0" indent="0">
              <a:buNone/>
            </a:pPr>
            <a:r>
              <a:rPr lang="zh-CN" altLang="en-US" dirty="0"/>
              <a:t>业务档案建设也可以作为师资培训的一种辅助手段。管理者要引导教职工注意在日常的保教工作中，积累有关个人工作的文字材料，注意将工作实践中得来的经验认真加以总结，提炼上升为规律性的认识。</a:t>
            </a:r>
          </a:p>
        </p:txBody>
      </p:sp>
    </p:spTree>
    <p:extLst>
      <p:ext uri="{BB962C8B-B14F-4D97-AF65-F5344CB8AC3E}">
        <p14:creationId xmlns:p14="http://schemas.microsoft.com/office/powerpoint/2010/main" val="20131944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B4DBA-A133-E061-F10D-E6B9843646C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03A1030-AF59-5E42-9659-73400F4A3A79}"/>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19CAA87E-28EA-A679-A132-79A40F4560F6}"/>
              </a:ext>
            </a:extLst>
          </p:cNvPr>
          <p:cNvSpPr>
            <a:spLocks noGrp="1"/>
          </p:cNvSpPr>
          <p:nvPr>
            <p:ph idx="1"/>
          </p:nvPr>
        </p:nvSpPr>
        <p:spPr/>
        <p:txBody>
          <a:bodyPr>
            <a:normAutofit/>
          </a:bodyPr>
          <a:lstStyle/>
          <a:p>
            <a:pPr marL="0" indent="0">
              <a:buNone/>
            </a:pPr>
            <a:r>
              <a:rPr lang="zh-CN" altLang="en-US" dirty="0"/>
              <a:t>另外，对业务培训资料如业务考核或评比记录、观摩教学教案及效果记录，班组或个人的计划与总结等应定期分类归档。发挥业务档案建设对于调动教职工学习业务、钻研技术的积极性，促进保教质量提高的重要作用。下面是教职工业务培训记录表的参考范例（表</a:t>
            </a:r>
            <a:r>
              <a:rPr lang="en-US" altLang="zh-CN" dirty="0"/>
              <a:t>7-1</a:t>
            </a:r>
            <a:r>
              <a:rPr lang="zh-CN" altLang="en-US" dirty="0"/>
              <a:t>）。</a:t>
            </a:r>
          </a:p>
        </p:txBody>
      </p:sp>
    </p:spTree>
    <p:extLst>
      <p:ext uri="{BB962C8B-B14F-4D97-AF65-F5344CB8AC3E}">
        <p14:creationId xmlns:p14="http://schemas.microsoft.com/office/powerpoint/2010/main" val="256791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E7C44-0EC4-8439-A6CB-54C71E7B55B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12A9EF5-3DE8-DB86-49EB-85F654B78E4F}"/>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C5FD063B-3DF4-D421-31CE-A66A3C9AB052}"/>
              </a:ext>
            </a:extLst>
          </p:cNvPr>
          <p:cNvSpPr>
            <a:spLocks noGrp="1"/>
          </p:cNvSpPr>
          <p:nvPr>
            <p:ph idx="1"/>
          </p:nvPr>
        </p:nvSpPr>
        <p:spPr/>
        <p:txBody>
          <a:bodyPr>
            <a:normAutofit/>
          </a:bodyPr>
          <a:lstStyle/>
          <a:p>
            <a:pPr marL="0" indent="0">
              <a:buNone/>
            </a:pPr>
            <a:r>
              <a:rPr lang="zh-CN" altLang="en-US" dirty="0"/>
              <a:t>表</a:t>
            </a:r>
            <a:r>
              <a:rPr lang="en-US" altLang="zh-CN" dirty="0"/>
              <a:t>7-1  </a:t>
            </a:r>
            <a:r>
              <a:rPr lang="zh-CN" altLang="en-US" dirty="0"/>
              <a:t>教职工业务培训记录表</a:t>
            </a:r>
          </a:p>
          <a:p>
            <a:pPr marL="0" indent="0">
              <a:buNone/>
            </a:pPr>
            <a:r>
              <a:rPr lang="zh-CN" altLang="en-US" dirty="0"/>
              <a:t>幼儿园教研活动要得到很好的开展并取得成效，一定要加强针对性，要立足于本园实际，解决保教工作中的具体问题。通过教研，探索规律</a:t>
            </a:r>
            <a:r>
              <a:rPr lang="en-US" altLang="zh-CN" dirty="0"/>
              <a:t>,</a:t>
            </a:r>
            <a:r>
              <a:rPr lang="zh-CN" altLang="en-US" dirty="0"/>
              <a:t>指导实践，促进本园保教质量和教师业务水平的提高。</a:t>
            </a:r>
          </a:p>
        </p:txBody>
      </p:sp>
    </p:spTree>
    <p:extLst>
      <p:ext uri="{BB962C8B-B14F-4D97-AF65-F5344CB8AC3E}">
        <p14:creationId xmlns:p14="http://schemas.microsoft.com/office/powerpoint/2010/main" val="31143079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94AE4-1EAC-6DA7-9D45-45E68FCA6C8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D7753E3-B42A-9641-4D4D-C7C33069EEC6}"/>
              </a:ext>
            </a:extLst>
          </p:cNvPr>
          <p:cNvSpPr>
            <a:spLocks noGrp="1"/>
          </p:cNvSpPr>
          <p:nvPr>
            <p:ph type="title"/>
          </p:nvPr>
        </p:nvSpPr>
        <p:spPr/>
        <p:txBody>
          <a:bodyPr/>
          <a:lstStyle/>
          <a:p>
            <a:pPr marL="0" indent="0">
              <a:buNone/>
            </a:pPr>
            <a:r>
              <a:rPr lang="zh-CN" altLang="en-US" dirty="0"/>
              <a:t>第二节  为教师成长营造支持性环境</a:t>
            </a:r>
          </a:p>
        </p:txBody>
      </p:sp>
      <p:sp>
        <p:nvSpPr>
          <p:cNvPr id="3" name="内容占位符 2">
            <a:extLst>
              <a:ext uri="{FF2B5EF4-FFF2-40B4-BE49-F238E27FC236}">
                <a16:creationId xmlns:a16="http://schemas.microsoft.com/office/drawing/2014/main" id="{36E396BF-2CE4-FEED-5B88-FA09F0A4730D}"/>
              </a:ext>
            </a:extLst>
          </p:cNvPr>
          <p:cNvSpPr>
            <a:spLocks noGrp="1"/>
          </p:cNvSpPr>
          <p:nvPr>
            <p:ph idx="1"/>
          </p:nvPr>
        </p:nvSpPr>
        <p:spPr/>
        <p:txBody>
          <a:bodyPr>
            <a:normAutofit/>
          </a:bodyPr>
          <a:lstStyle/>
          <a:p>
            <a:pPr marL="0" indent="0">
              <a:buNone/>
            </a:pPr>
            <a:r>
              <a:rPr lang="zh-CN" altLang="en-US" dirty="0"/>
              <a:t>以上是就幼儿园如何保证教研活动的条件，常态化开展教研培训的方式进行了阐述。教师是幼儿园实施教育的主体，也是自身专业发展的主人。</a:t>
            </a:r>
          </a:p>
        </p:txBody>
      </p:sp>
    </p:spTree>
    <p:extLst>
      <p:ext uri="{BB962C8B-B14F-4D97-AF65-F5344CB8AC3E}">
        <p14:creationId xmlns:p14="http://schemas.microsoft.com/office/powerpoint/2010/main" val="315438525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16318</Words>
  <Application>Microsoft Office PowerPoint</Application>
  <PresentationFormat>宽屏</PresentationFormat>
  <Paragraphs>616</Paragraphs>
  <Slides>261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261</vt:i4>
      </vt:variant>
    </vt:vector>
  </HeadingPairs>
  <TitlesOfParts>
    <vt:vector size="268" baseType="lpstr">
      <vt:lpstr>等线</vt:lpstr>
      <vt:lpstr>楷体</vt:lpstr>
      <vt:lpstr>微软雅黑</vt:lpstr>
      <vt:lpstr>Arial</vt:lpstr>
      <vt:lpstr>Calibri</vt:lpstr>
      <vt:lpstr>Calibri Light</vt:lpstr>
      <vt:lpstr>Office 主题</vt:lpstr>
      <vt:lpstr>幼儿园管理</vt:lpstr>
      <vt:lpstr>内容提要</vt:lpstr>
      <vt:lpstr>内容提要</vt:lpstr>
      <vt:lpstr>内容提要</vt:lpstr>
      <vt:lpstr>内容提要</vt:lpstr>
      <vt:lpstr>学习目标</vt:lpstr>
      <vt:lpstr>学习目标</vt:lpstr>
      <vt:lpstr>关键词</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第一节  人是管理的核心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第二节  为教师成长营造支持性环境</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幼儿园管理</dc:title>
  <dc:creator>佳敏 张</dc:creator>
  <cp:lastModifiedBy>安颖博</cp:lastModifiedBy>
  <cp:revision>8</cp:revision>
  <dcterms:created xsi:type="dcterms:W3CDTF">2024-11-08T15:41:50Z</dcterms:created>
  <dcterms:modified xsi:type="dcterms:W3CDTF">2024-11-18T07:00:17Z</dcterms:modified>
</cp:coreProperties>
</file>