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7"/>
  </p:notesMasterIdLst>
  <p:sldIdLst>
    <p:sldId id="256" r:id="rId2"/>
    <p:sldId id="260" r:id="rId3"/>
    <p:sldId id="261" r:id="rId4"/>
    <p:sldId id="262" r:id="rId5"/>
    <p:sldId id="263" r:id="rId6"/>
    <p:sldId id="257" r:id="rId7"/>
    <p:sldId id="264" r:id="rId8"/>
    <p:sldId id="265" r:id="rId9"/>
    <p:sldId id="273" r:id="rId10"/>
    <p:sldId id="274" r:id="rId11"/>
    <p:sldId id="266" r:id="rId12"/>
    <p:sldId id="275" r:id="rId13"/>
    <p:sldId id="276" r:id="rId14"/>
    <p:sldId id="279" r:id="rId15"/>
    <p:sldId id="280" r:id="rId16"/>
    <p:sldId id="277" r:id="rId17"/>
    <p:sldId id="281" r:id="rId18"/>
    <p:sldId id="286" r:id="rId19"/>
    <p:sldId id="282" r:id="rId20"/>
    <p:sldId id="283" r:id="rId21"/>
    <p:sldId id="287" r:id="rId22"/>
    <p:sldId id="284" r:id="rId23"/>
    <p:sldId id="285" r:id="rId24"/>
    <p:sldId id="288" r:id="rId25"/>
    <p:sldId id="289" r:id="rId26"/>
    <p:sldId id="293" r:id="rId27"/>
    <p:sldId id="294" r:id="rId28"/>
    <p:sldId id="290" r:id="rId29"/>
    <p:sldId id="291" r:id="rId30"/>
    <p:sldId id="295" r:id="rId31"/>
    <p:sldId id="296" r:id="rId32"/>
    <p:sldId id="297" r:id="rId33"/>
    <p:sldId id="300" r:id="rId34"/>
    <p:sldId id="301" r:id="rId35"/>
    <p:sldId id="302" r:id="rId36"/>
    <p:sldId id="303" r:id="rId37"/>
    <p:sldId id="306" r:id="rId38"/>
    <p:sldId id="304" r:id="rId39"/>
    <p:sldId id="305" r:id="rId40"/>
    <p:sldId id="307" r:id="rId41"/>
    <p:sldId id="308" r:id="rId42"/>
    <p:sldId id="309" r:id="rId43"/>
    <p:sldId id="310" r:id="rId44"/>
    <p:sldId id="298" r:id="rId45"/>
    <p:sldId id="299" r:id="rId46"/>
    <p:sldId id="267" r:id="rId47"/>
    <p:sldId id="311" r:id="rId48"/>
    <p:sldId id="329" r:id="rId49"/>
    <p:sldId id="330" r:id="rId50"/>
    <p:sldId id="331" r:id="rId51"/>
    <p:sldId id="328" r:id="rId52"/>
    <p:sldId id="312" r:id="rId53"/>
    <p:sldId id="313" r:id="rId54"/>
    <p:sldId id="314" r:id="rId55"/>
    <p:sldId id="315" r:id="rId56"/>
    <p:sldId id="268" r:id="rId57"/>
    <p:sldId id="269" r:id="rId58"/>
    <p:sldId id="270" r:id="rId59"/>
    <p:sldId id="271" r:id="rId60"/>
    <p:sldId id="336" r:id="rId61"/>
    <p:sldId id="337" r:id="rId62"/>
    <p:sldId id="338" r:id="rId63"/>
    <p:sldId id="339" r:id="rId64"/>
    <p:sldId id="340" r:id="rId65"/>
    <p:sldId id="343" r:id="rId66"/>
    <p:sldId id="258" r:id="rId67"/>
    <p:sldId id="356" r:id="rId68"/>
    <p:sldId id="357" r:id="rId69"/>
    <p:sldId id="358" r:id="rId70"/>
    <p:sldId id="359" r:id="rId71"/>
    <p:sldId id="360" r:id="rId72"/>
    <p:sldId id="361" r:id="rId73"/>
    <p:sldId id="362" r:id="rId74"/>
    <p:sldId id="363" r:id="rId75"/>
    <p:sldId id="364" r:id="rId76"/>
    <p:sldId id="365" r:id="rId77"/>
    <p:sldId id="345" r:id="rId78"/>
    <p:sldId id="346" r:id="rId79"/>
    <p:sldId id="347" r:id="rId80"/>
    <p:sldId id="348" r:id="rId81"/>
    <p:sldId id="349" r:id="rId82"/>
    <p:sldId id="350" r:id="rId83"/>
    <p:sldId id="351" r:id="rId84"/>
    <p:sldId id="366" r:id="rId85"/>
    <p:sldId id="367" r:id="rId86"/>
    <p:sldId id="368" r:id="rId87"/>
    <p:sldId id="369" r:id="rId88"/>
    <p:sldId id="370" r:id="rId89"/>
    <p:sldId id="371" r:id="rId90"/>
    <p:sldId id="372" r:id="rId91"/>
    <p:sldId id="352" r:id="rId92"/>
    <p:sldId id="353" r:id="rId93"/>
    <p:sldId id="373" r:id="rId94"/>
    <p:sldId id="374" r:id="rId95"/>
    <p:sldId id="375" r:id="rId96"/>
    <p:sldId id="376" r:id="rId97"/>
    <p:sldId id="377" r:id="rId98"/>
    <p:sldId id="378" r:id="rId99"/>
    <p:sldId id="379" r:id="rId100"/>
    <p:sldId id="380" r:id="rId101"/>
    <p:sldId id="344" r:id="rId102"/>
    <p:sldId id="341" r:id="rId103"/>
    <p:sldId id="383" r:id="rId104"/>
    <p:sldId id="384" r:id="rId105"/>
    <p:sldId id="385" r:id="rId106"/>
    <p:sldId id="386" r:id="rId107"/>
    <p:sldId id="387" r:id="rId108"/>
    <p:sldId id="388" r:id="rId109"/>
    <p:sldId id="389" r:id="rId110"/>
    <p:sldId id="390" r:id="rId111"/>
    <p:sldId id="391" r:id="rId112"/>
    <p:sldId id="392" r:id="rId113"/>
    <p:sldId id="393" r:id="rId114"/>
    <p:sldId id="381" r:id="rId115"/>
    <p:sldId id="342" r:id="rId116"/>
    <p:sldId id="402" r:id="rId117"/>
    <p:sldId id="403" r:id="rId118"/>
    <p:sldId id="404" r:id="rId119"/>
    <p:sldId id="405" r:id="rId120"/>
    <p:sldId id="406" r:id="rId121"/>
    <p:sldId id="407" r:id="rId122"/>
    <p:sldId id="408" r:id="rId123"/>
    <p:sldId id="409" r:id="rId124"/>
    <p:sldId id="410" r:id="rId125"/>
    <p:sldId id="411" r:id="rId126"/>
    <p:sldId id="412" r:id="rId127"/>
    <p:sldId id="413" r:id="rId128"/>
    <p:sldId id="414" r:id="rId129"/>
    <p:sldId id="422" r:id="rId130"/>
    <p:sldId id="423" r:id="rId131"/>
    <p:sldId id="424" r:id="rId132"/>
    <p:sldId id="425" r:id="rId133"/>
    <p:sldId id="426" r:id="rId134"/>
    <p:sldId id="427" r:id="rId135"/>
    <p:sldId id="415" r:id="rId136"/>
    <p:sldId id="416" r:id="rId137"/>
    <p:sldId id="417" r:id="rId138"/>
    <p:sldId id="418" r:id="rId139"/>
    <p:sldId id="419" r:id="rId140"/>
    <p:sldId id="428" r:id="rId141"/>
    <p:sldId id="429" r:id="rId142"/>
    <p:sldId id="401" r:id="rId143"/>
    <p:sldId id="434" r:id="rId144"/>
    <p:sldId id="435" r:id="rId145"/>
    <p:sldId id="436" r:id="rId146"/>
    <p:sldId id="437" r:id="rId147"/>
    <p:sldId id="438" r:id="rId148"/>
    <p:sldId id="439" r:id="rId149"/>
    <p:sldId id="440" r:id="rId150"/>
    <p:sldId id="442" r:id="rId151"/>
    <p:sldId id="443" r:id="rId152"/>
    <p:sldId id="444" r:id="rId153"/>
    <p:sldId id="445" r:id="rId154"/>
    <p:sldId id="441" r:id="rId155"/>
    <p:sldId id="446" r:id="rId156"/>
    <p:sldId id="447" r:id="rId157"/>
    <p:sldId id="448" r:id="rId158"/>
    <p:sldId id="449" r:id="rId159"/>
    <p:sldId id="450" r:id="rId160"/>
    <p:sldId id="451" r:id="rId161"/>
    <p:sldId id="452" r:id="rId162"/>
    <p:sldId id="453" r:id="rId163"/>
    <p:sldId id="454" r:id="rId164"/>
    <p:sldId id="455" r:id="rId165"/>
    <p:sldId id="259" r:id="rId166"/>
  </p:sldIdLst>
  <p:sldSz cx="12192000" cy="6858000"/>
  <p:notesSz cx="6858000" cy="9144000"/>
  <p:custDataLst>
    <p:tags r:id="rId16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5D4C"/>
    <a:srgbClr val="6CA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4" d="100"/>
          <a:sy n="64" d="100"/>
        </p:scale>
        <p:origin x="102" y="876"/>
      </p:cViewPr>
      <p:guideLst/>
    </p:cSldViewPr>
  </p:slideViewPr>
  <p:notesTextViewPr>
    <p:cViewPr>
      <p:scale>
        <a:sx n="1" d="1"/>
        <a:sy n="1" d="1"/>
      </p:scale>
      <p:origin x="0" y="0"/>
    </p:cViewPr>
  </p:notesTextViewPr>
  <p:notesViewPr>
    <p:cSldViewPr snapToGrid="0">
      <p:cViewPr varScale="1">
        <p:scale>
          <a:sx n="76" d="100"/>
          <a:sy n="76" d="100"/>
        </p:scale>
        <p:origin x="1590" y="10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DA304-C5CE-4E53-B684-83478BAF54E9}" type="datetimeFigureOut">
              <a:rPr lang="zh-CN" altLang="en-US" smtClean="0"/>
              <a:t>2024/11/18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189D2-6250-441B-826E-DC7A49EBF6B0}" type="slidenum">
              <a:rPr lang="zh-CN" altLang="en-US" smtClean="0"/>
              <a:t>‹#›</a:t>
            </a:fld>
            <a:endParaRPr lang="zh-CN" altLang="en-US"/>
          </a:p>
        </p:txBody>
      </p:sp>
    </p:spTree>
    <p:extLst>
      <p:ext uri="{BB962C8B-B14F-4D97-AF65-F5344CB8AC3E}">
        <p14:creationId xmlns:p14="http://schemas.microsoft.com/office/powerpoint/2010/main" val="357479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1095" y="1941830"/>
            <a:ext cx="9880600" cy="1657350"/>
          </a:xfrm>
        </p:spPr>
        <p:txBody>
          <a:bodyPr anchor="b">
            <a:normAutofit/>
          </a:bodyPr>
          <a:lstStyle>
            <a:lvl1pPr algn="ctr">
              <a:lnSpc>
                <a:spcPct val="100000"/>
              </a:lnSpc>
              <a:defRPr sz="6000" b="1">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141095" y="3969385"/>
            <a:ext cx="9880600" cy="703580"/>
          </a:xfrm>
        </p:spPr>
        <p:txBody>
          <a:bodyPr>
            <a:normAutofit/>
          </a:bodyPr>
          <a:lstStyle>
            <a:lvl1pPr marL="0" indent="0" algn="ctr">
              <a:buNone/>
              <a:defRPr sz="2800" b="1">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6705" y="407035"/>
            <a:ext cx="11544935" cy="579755"/>
          </a:xfrm>
        </p:spPr>
        <p:txBody>
          <a:bodyPr>
            <a:normAutofit/>
          </a:bodyPr>
          <a:lstStyle>
            <a:lvl1pPr algn="ctr">
              <a:defRPr sz="28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a:xfrm>
            <a:off x="809672" y="1511671"/>
            <a:ext cx="10515600" cy="4351338"/>
          </a:xfrm>
        </p:spPr>
        <p:txBody>
          <a:bodyPr/>
          <a:lstStyle>
            <a:lvl1pPr marL="0" indent="0">
              <a:lnSpc>
                <a:spcPct val="150000"/>
              </a:lnSpc>
              <a:buNone/>
              <a:defRPr b="1">
                <a:solidFill>
                  <a:schemeClr val="tx1">
                    <a:lumMod val="65000"/>
                    <a:lumOff val="35000"/>
                  </a:schemeClr>
                </a:solidFill>
                <a:latin typeface="楷体" panose="02010609060101010101" pitchFamily="49" charset="-122"/>
                <a:ea typeface="楷体" panose="02010609060101010101" pitchFamily="49" charset="-122"/>
              </a:defRPr>
            </a:lvl1pPr>
            <a:lvl2pPr marL="457200" indent="0">
              <a:lnSpc>
                <a:spcPct val="150000"/>
              </a:lnSpc>
              <a:buNone/>
              <a:defRPr b="1">
                <a:solidFill>
                  <a:schemeClr val="tx1">
                    <a:lumMod val="65000"/>
                    <a:lumOff val="35000"/>
                  </a:schemeClr>
                </a:solidFill>
                <a:latin typeface="楷体" panose="02010609060101010101" pitchFamily="49" charset="-122"/>
                <a:ea typeface="楷体" panose="02010609060101010101" pitchFamily="49" charset="-122"/>
              </a:defRPr>
            </a:lvl2pPr>
            <a:lvl3pPr marL="914400" indent="0">
              <a:lnSpc>
                <a:spcPct val="150000"/>
              </a:lnSpc>
              <a:buNone/>
              <a:defRPr b="1">
                <a:solidFill>
                  <a:schemeClr val="tx1">
                    <a:lumMod val="65000"/>
                    <a:lumOff val="35000"/>
                  </a:schemeClr>
                </a:solidFill>
                <a:latin typeface="楷体" panose="02010609060101010101" pitchFamily="49" charset="-122"/>
                <a:ea typeface="楷体" panose="02010609060101010101" pitchFamily="49" charset="-122"/>
              </a:defRPr>
            </a:lvl3pPr>
            <a:lvl4pPr marL="1371600" indent="0">
              <a:lnSpc>
                <a:spcPct val="150000"/>
              </a:lnSpc>
              <a:buNone/>
              <a:defRPr b="0">
                <a:solidFill>
                  <a:schemeClr val="tx1">
                    <a:lumMod val="65000"/>
                    <a:lumOff val="35000"/>
                  </a:schemeClr>
                </a:solidFill>
                <a:latin typeface="楷体" panose="02010609060101010101" pitchFamily="49" charset="-122"/>
                <a:ea typeface="楷体" panose="02010609060101010101" pitchFamily="49" charset="-122"/>
              </a:defRPr>
            </a:lvl4pPr>
            <a:lvl5pPr marL="1828800" indent="0">
              <a:lnSpc>
                <a:spcPct val="150000"/>
              </a:lnSpc>
              <a:buNone/>
              <a:defRPr b="0">
                <a:solidFill>
                  <a:schemeClr val="tx1">
                    <a:lumMod val="65000"/>
                    <a:lumOff val="35000"/>
                  </a:schemeClr>
                </a:solidFill>
                <a:latin typeface="楷体" panose="02010609060101010101" pitchFamily="49" charset="-122"/>
                <a:ea typeface="楷体" panose="020106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8655" y="6076266"/>
            <a:ext cx="1552997" cy="2399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64590" y="2826385"/>
            <a:ext cx="9867900" cy="1038225"/>
          </a:xfrm>
        </p:spPr>
        <p:txBody>
          <a:bodyPr anchor="b">
            <a:normAutofit/>
          </a:bodyPr>
          <a:lstStyle>
            <a:lvl1pPr algn="ctr">
              <a:defRPr sz="44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40460" y="2766060"/>
            <a:ext cx="9900285" cy="1325880"/>
          </a:xfrm>
        </p:spPr>
        <p:txBody>
          <a:bodyPr/>
          <a:lstStyle>
            <a:lvl1pPr algn="ctr">
              <a:defRPr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pic>
        <p:nvPicPr>
          <p:cNvPr id="9" name="图片 8" descr="社标中英文"/>
          <p:cNvPicPr>
            <a:picLocks noChangeAspect="1"/>
          </p:cNvPicPr>
          <p:nvPr userDrawn="1"/>
        </p:nvPicPr>
        <p:blipFill>
          <a:blip r:embed="rId3"/>
          <a:stretch>
            <a:fillRect/>
          </a:stretch>
        </p:blipFill>
        <p:spPr>
          <a:xfrm>
            <a:off x="8825230" y="735965"/>
            <a:ext cx="2395220" cy="36957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BF6D4-6A31-4801-B502-ECA7F9D96A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41095" y="1837690"/>
            <a:ext cx="9881235" cy="1718310"/>
          </a:xfrm>
        </p:spPr>
        <p:txBody>
          <a:bodyPr/>
          <a:lstStyle/>
          <a:p>
            <a:r>
              <a:rPr lang="zh-CN" altLang="en-US"/>
              <a:t>幼儿园管理</a:t>
            </a:r>
          </a:p>
        </p:txBody>
      </p:sp>
      <p:sp>
        <p:nvSpPr>
          <p:cNvPr id="3" name="副标题 2"/>
          <p:cNvSpPr>
            <a:spLocks noGrp="1"/>
          </p:cNvSpPr>
          <p:nvPr>
            <p:ph type="subTitle" idx="1"/>
          </p:nvPr>
        </p:nvSpPr>
        <p:spPr/>
        <p:txBody>
          <a:bodyPr/>
          <a:lstStyle/>
          <a:p>
            <a:r>
              <a:rPr lang="zh-CN" altLang="en-US" dirty="0"/>
              <a:t>第四章</a:t>
            </a:r>
            <a:r>
              <a:rPr lang="en-US" altLang="zh-CN" dirty="0"/>
              <a:t> </a:t>
            </a:r>
            <a:r>
              <a:rPr lang="zh-CN" altLang="en-US" dirty="0"/>
              <a:t>幼儿园环境的规划与管理</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rmAutofit/>
          </a:bodyPr>
          <a:lstStyle/>
          <a:p>
            <a:r>
              <a:rPr lang="zh-CN" altLang="en-US"/>
              <a:t>一、幼儿园环境规划与管理的意义</a:t>
            </a:r>
          </a:p>
          <a:p>
            <a:r>
              <a:rPr lang="zh-CN" altLang="en-US"/>
              <a:t>（一）环境设计与幼儿行为</a:t>
            </a:r>
          </a:p>
          <a:p>
            <a:r>
              <a:rPr lang="zh-CN" altLang="en-US"/>
              <a:t>环境设计与幼儿行为的确有着密切的关系，有人就此提出一些建议，可以作为参考。</a:t>
            </a:r>
          </a:p>
          <a:p>
            <a:r>
              <a:rPr lang="zh-CN" altLang="en-US"/>
              <a:t>——空间设计：每位幼儿所拥有的室内活动空间不宜少于两平方米。</a:t>
            </a:r>
          </a:p>
          <a:p>
            <a:endParaRPr lang="zh-CN" alt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五、使用现有建筑要进行必要的改造</a:t>
            </a:r>
          </a:p>
          <a:p>
            <a:r>
              <a:rPr lang="zh-CN" altLang="en-US"/>
              <a:t>（二）室内空间要符合幼儿园园舍的要求</a:t>
            </a:r>
          </a:p>
          <a:p>
            <a:r>
              <a:rPr lang="zh-CN" altLang="en-US"/>
              <a:t>寄宿制幼儿园还应该设寝室、隔离室、浴室、洗衣间和教职工值班室等。在出入通道、上下楼梯、防火和安全方面也要做特殊考虑和安排，要从便于儿童生活和活动出发，对非专用的现有房舍建筑重新设计和适当改造。</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第三节</a:t>
            </a:r>
            <a:r>
              <a:rPr lang="en-US" altLang="zh-CN"/>
              <a:t> </a:t>
            </a:r>
            <a:r>
              <a:rPr lang="zh-CN" altLang="en-US"/>
              <a:t>幼儿园的室外场地和设施安排</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幼儿园的室外场地和设施安排</a:t>
            </a:r>
          </a:p>
        </p:txBody>
      </p:sp>
      <p:sp>
        <p:nvSpPr>
          <p:cNvPr id="3" name="内容占位符 2"/>
          <p:cNvSpPr>
            <a:spLocks noGrp="1"/>
          </p:cNvSpPr>
          <p:nvPr>
            <p:ph idx="1"/>
          </p:nvPr>
        </p:nvSpPr>
        <p:spPr/>
        <p:txBody>
          <a:bodyPr>
            <a:normAutofit fontScale="92500" lnSpcReduction="10000"/>
          </a:bodyPr>
          <a:lstStyle/>
          <a:p>
            <a:r>
              <a:rPr lang="zh-CN" altLang="en-US"/>
              <a:t>一、幼儿园的场地</a:t>
            </a:r>
          </a:p>
          <a:p>
            <a:r>
              <a:rPr lang="zh-CN" altLang="en-US"/>
              <a:t>幼儿园的场地由室外游戏场地和集中绿地两部分组成。</a:t>
            </a:r>
          </a:p>
          <a:p>
            <a:r>
              <a:rPr lang="zh-CN" altLang="en-US"/>
              <a:t>室外场地是幼儿进行户外活动的主要场所，使幼儿能够接触新鲜空气和阳光，进行充分的户外活动，锻炼身体。因此，户外场地对幼儿的健康成长、增强体质、培养友爱至关重要。户外活动场地最好选择地势较高和比较平坦的地方，以便幼儿跑动和做游戏。户外地面游戏场地人均面积不应低于4m</a:t>
            </a:r>
            <a:r>
              <a:rPr lang="zh-CN" altLang="en-US" baseline="30000"/>
              <a:t>2</a:t>
            </a:r>
            <a:r>
              <a:rPr lang="zh-CN" altLang="en-US"/>
              <a:t>。</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幼儿园的室外场地和设施安排</a:t>
            </a:r>
          </a:p>
        </p:txBody>
      </p:sp>
      <p:sp>
        <p:nvSpPr>
          <p:cNvPr id="3" name="内容占位符 2"/>
          <p:cNvSpPr>
            <a:spLocks noGrp="1"/>
          </p:cNvSpPr>
          <p:nvPr>
            <p:ph idx="1"/>
          </p:nvPr>
        </p:nvSpPr>
        <p:spPr/>
        <p:txBody>
          <a:bodyPr>
            <a:normAutofit/>
          </a:bodyPr>
          <a:lstStyle/>
          <a:p>
            <a:r>
              <a:rPr lang="zh-CN" altLang="en-US"/>
              <a:t>一、幼儿园的场地</a:t>
            </a:r>
          </a:p>
          <a:p>
            <a:r>
              <a:rPr lang="zh-CN" altLang="en-US"/>
              <a:t>其中，共用游戏场地人均面积不应低于2m2。分班游戏场地宜邻近活动室布置，其数量应至少能容纳n-2个班（n为全园班级数）。户外活动场地不足的幼儿园可以采取分时间段安排各班幼儿进行户外活动的办法。户外地面游戏场地宜为软质地坪，应保证1/2以上的游戏场地冬至日照时间不少于2小时。</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幼儿园的室外场地和设施安排</a:t>
            </a:r>
          </a:p>
        </p:txBody>
      </p:sp>
      <p:sp>
        <p:nvSpPr>
          <p:cNvPr id="3" name="内容占位符 2"/>
          <p:cNvSpPr>
            <a:spLocks noGrp="1"/>
          </p:cNvSpPr>
          <p:nvPr>
            <p:ph idx="1"/>
          </p:nvPr>
        </p:nvSpPr>
        <p:spPr/>
        <p:txBody>
          <a:bodyPr>
            <a:normAutofit lnSpcReduction="10000"/>
          </a:bodyPr>
          <a:lstStyle/>
          <a:p>
            <a:r>
              <a:rPr lang="zh-CN" altLang="en-US">
                <a:sym typeface="+mn-ea"/>
              </a:rPr>
              <a:t>一、幼儿园的场地</a:t>
            </a:r>
            <a:endParaRPr lang="zh-CN" altLang="en-US"/>
          </a:p>
          <a:p>
            <a:r>
              <a:rPr lang="zh-CN" altLang="en-US"/>
              <a:t>园区的绿化和美化应结合建筑布置、空间组合统一规划和建设。场地内的绿地率不应小于场地面积的30%。宜设置集中绿化用地，栽种树冠比较大的树木和攀缘植物，可以在夏季提供较多树荫，多种植树木花草还有利于改善局部气候，减少尘埃和降低噪音，同时便于幼儿认识自然，一举多得。但不宜种植有毒、带刺、有飞絮、病虫害多、有刺激性的植物。</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幼儿园的室外场地和设施安排</a:t>
            </a:r>
          </a:p>
        </p:txBody>
      </p:sp>
      <p:sp>
        <p:nvSpPr>
          <p:cNvPr id="3" name="内容占位符 2"/>
          <p:cNvSpPr>
            <a:spLocks noGrp="1"/>
          </p:cNvSpPr>
          <p:nvPr>
            <p:ph idx="1"/>
          </p:nvPr>
        </p:nvSpPr>
        <p:spPr/>
        <p:txBody>
          <a:bodyPr/>
          <a:lstStyle/>
          <a:p>
            <a:r>
              <a:rPr lang="zh-CN" altLang="en-US"/>
              <a:t>一、幼儿园的场地</a:t>
            </a:r>
          </a:p>
          <a:p>
            <a:r>
              <a:rPr lang="zh-CN" altLang="en-US"/>
              <a:t>有条件的幼儿园可以开辟儿童种植园地，种植一些蔬菜，如土豆、西红柿、黄瓜等；还可以设饲养区，养育鸡鸭兔等小型家禽家畜，让幼儿有机会接触动植物，和它们和谐相处，不仅便于观察学习，还能够直接参与种植饲养，丰富幼儿的生活。</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幼儿园的室外场地和设施安排</a:t>
            </a:r>
          </a:p>
        </p:txBody>
      </p:sp>
      <p:sp>
        <p:nvSpPr>
          <p:cNvPr id="3" name="内容占位符 2"/>
          <p:cNvSpPr>
            <a:spLocks noGrp="1"/>
          </p:cNvSpPr>
          <p:nvPr>
            <p:ph idx="1"/>
          </p:nvPr>
        </p:nvSpPr>
        <p:spPr/>
        <p:txBody>
          <a:bodyPr/>
          <a:lstStyle/>
          <a:p>
            <a:r>
              <a:rPr lang="zh-CN" altLang="en-US"/>
              <a:t>一、幼儿园的场地</a:t>
            </a:r>
          </a:p>
          <a:p>
            <a:r>
              <a:rPr lang="zh-CN" altLang="en-US"/>
              <a:t>有的幼儿园在设置室外活动场地时，对地面作了专门的考虑和设计，例如，有小山坡、隧道、弯道等变化，为幼儿提供攀爬、下滑、钻爬等不同的活动经验。</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幼儿园的室外场地和设施安排</a:t>
            </a:r>
          </a:p>
        </p:txBody>
      </p:sp>
      <p:sp>
        <p:nvSpPr>
          <p:cNvPr id="3" name="内容占位符 2"/>
          <p:cNvSpPr>
            <a:spLocks noGrp="1"/>
          </p:cNvSpPr>
          <p:nvPr>
            <p:ph idx="1"/>
          </p:nvPr>
        </p:nvSpPr>
        <p:spPr/>
        <p:txBody>
          <a:bodyPr>
            <a:noAutofit/>
          </a:bodyPr>
          <a:lstStyle/>
          <a:p>
            <a:r>
              <a:rPr lang="zh-CN" altLang="en-US"/>
              <a:t>资料4-4</a:t>
            </a:r>
          </a:p>
          <a:p>
            <a:pPr algn="ctr"/>
            <a:r>
              <a:rPr lang="zh-CN" altLang="en-US" sz="3200"/>
              <a:t>有关托儿所、幼儿园室外活动场地的国家规定</a:t>
            </a:r>
          </a:p>
          <a:p>
            <a:pPr marL="0" indent="0">
              <a:buNone/>
            </a:pPr>
            <a:r>
              <a:rPr lang="zh-CN" altLang="en-US"/>
              <a:t>●每班应设专用室外活动场地，面积不宜小于60m2，各班活动场地之间</a:t>
            </a:r>
          </a:p>
          <a:p>
            <a:pPr marL="0" indent="0">
              <a:buNone/>
            </a:pPr>
            <a:r>
              <a:rPr lang="zh-CN" altLang="en-US"/>
              <a:t>宜采取分隔措施；</a:t>
            </a:r>
          </a:p>
          <a:p>
            <a:pPr marL="0" indent="0">
              <a:buNone/>
            </a:pPr>
            <a:r>
              <a:rPr lang="zh-CN" altLang="en-US"/>
              <a:t>●应设全园共用活动场地，人均面积不应小于2m2；</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幼儿园的室外场地和设施安排</a:t>
            </a:r>
          </a:p>
        </p:txBody>
      </p:sp>
      <p:sp>
        <p:nvSpPr>
          <p:cNvPr id="3" name="内容占位符 2"/>
          <p:cNvSpPr>
            <a:spLocks noGrp="1"/>
          </p:cNvSpPr>
          <p:nvPr>
            <p:ph idx="1"/>
          </p:nvPr>
        </p:nvSpPr>
        <p:spPr>
          <a:xfrm>
            <a:off x="809672" y="1649466"/>
            <a:ext cx="10515600" cy="4351338"/>
          </a:xfrm>
        </p:spPr>
        <p:txBody>
          <a:bodyPr>
            <a:noAutofit/>
          </a:bodyPr>
          <a:lstStyle/>
          <a:p>
            <a:r>
              <a:rPr lang="zh-CN" altLang="en-US"/>
              <a:t>资料4-4</a:t>
            </a:r>
          </a:p>
          <a:p>
            <a:pPr marL="0" indent="0">
              <a:buNone/>
            </a:pPr>
            <a:r>
              <a:rPr lang="zh-CN" altLang="en-US"/>
              <a:t>●地面应平整、防滑、无障碍、无尖锐突出物，并宜采用软质地坪；</a:t>
            </a:r>
          </a:p>
          <a:p>
            <a:pPr marL="0" indent="0">
              <a:buNone/>
            </a:pPr>
            <a:r>
              <a:rPr lang="zh-CN" altLang="en-US"/>
              <a:t>●共用活动场地应设置游戏器具、沙坑、30m 跑道、洗手池等，宜设戏水池，储水深度不应超过0.30m；游戏器具下面及周围应设软质铺装；</a:t>
            </a:r>
          </a:p>
          <a:p>
            <a:pPr marL="0" indent="0">
              <a:buNone/>
            </a:pPr>
            <a:r>
              <a:rPr lang="zh-CN" altLang="en-US"/>
              <a:t>●室外活动场地应有1／2 以上的面积在标准建筑日照阴影线之外。</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幼儿园的室外场地和设施安排</a:t>
            </a:r>
          </a:p>
        </p:txBody>
      </p:sp>
      <p:sp>
        <p:nvSpPr>
          <p:cNvPr id="3" name="内容占位符 2"/>
          <p:cNvSpPr>
            <a:spLocks noGrp="1"/>
          </p:cNvSpPr>
          <p:nvPr>
            <p:ph idx="1"/>
          </p:nvPr>
        </p:nvSpPr>
        <p:spPr/>
        <p:txBody>
          <a:bodyPr/>
          <a:lstStyle/>
          <a:p>
            <a:r>
              <a:rPr lang="zh-CN" altLang="en-US"/>
              <a:t>二、室外活动设施和材料的配备</a:t>
            </a:r>
          </a:p>
          <a:p>
            <a:r>
              <a:rPr lang="zh-CN" altLang="en-US"/>
              <a:t>（一）配备必要的大中型运动器械</a:t>
            </a:r>
          </a:p>
          <a:p>
            <a:r>
              <a:rPr lang="zh-CN" altLang="en-US"/>
              <a:t>幼儿园的户外场地上要设置一些大中型的运动器械，如滑梯、攀登架、秋千等，提供充分运动的条件。全园至少要有两件以上，有条件的可以达到平均每班两件。</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rmAutofit/>
          </a:bodyPr>
          <a:lstStyle/>
          <a:p>
            <a:r>
              <a:rPr lang="zh-CN" altLang="en-US"/>
              <a:t>一、幼儿园环境规划与管理的意义</a:t>
            </a:r>
          </a:p>
          <a:p>
            <a:r>
              <a:rPr lang="zh-CN" altLang="en-US"/>
              <a:t>（一）环境设计与幼儿行为</a:t>
            </a:r>
          </a:p>
          <a:p>
            <a:r>
              <a:rPr lang="zh-CN" altLang="en-US"/>
              <a:t>——适度的间隔和划定界限：全园的动静区应作区分和间隔，游戏场也可以考虑设不同动静区，以便适应大小不同的团体使用；活动室也可分隔成小的学习区，让幼儿容易辨别。</a:t>
            </a:r>
          </a:p>
          <a:p>
            <a:endParaRPr lang="zh-CN" alt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幼儿园的室外场地和设施安排</a:t>
            </a:r>
          </a:p>
        </p:txBody>
      </p:sp>
      <p:sp>
        <p:nvSpPr>
          <p:cNvPr id="3" name="内容占位符 2"/>
          <p:cNvSpPr>
            <a:spLocks noGrp="1"/>
          </p:cNvSpPr>
          <p:nvPr>
            <p:ph idx="1"/>
          </p:nvPr>
        </p:nvSpPr>
        <p:spPr/>
        <p:txBody>
          <a:bodyPr/>
          <a:lstStyle/>
          <a:p>
            <a:r>
              <a:rPr lang="zh-CN" altLang="en-US"/>
              <a:t>二、室外活动设施和材料的配备</a:t>
            </a:r>
          </a:p>
          <a:p>
            <a:r>
              <a:rPr lang="zh-CN" altLang="en-US"/>
              <a:t>（一）配备必要的大中型运动器械</a:t>
            </a:r>
          </a:p>
          <a:p>
            <a:r>
              <a:rPr lang="zh-CN" altLang="en-US"/>
              <a:t>这些运动器械不一定全是花钱购买的现成玩具，可以利用废旧材料自制运动器械。如将旧轮胎插入地下一半就成为跳马，在树上拴绳、绳下端打结就可以玩打吊悠或是爬绳等。</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幼儿园的室外场地和设施安排</a:t>
            </a:r>
          </a:p>
        </p:txBody>
      </p:sp>
      <p:sp>
        <p:nvSpPr>
          <p:cNvPr id="3" name="内容占位符 2"/>
          <p:cNvSpPr>
            <a:spLocks noGrp="1"/>
          </p:cNvSpPr>
          <p:nvPr>
            <p:ph idx="1"/>
          </p:nvPr>
        </p:nvSpPr>
        <p:spPr/>
        <p:txBody>
          <a:bodyPr/>
          <a:lstStyle/>
          <a:p>
            <a:r>
              <a:rPr lang="zh-CN" altLang="en-US"/>
              <a:t>二、室外活动设施和材料的配备</a:t>
            </a:r>
          </a:p>
          <a:p>
            <a:r>
              <a:rPr lang="zh-CN" altLang="en-US"/>
              <a:t>（一）配备必要的大中型运动器械</a:t>
            </a:r>
          </a:p>
          <a:p>
            <a:r>
              <a:rPr lang="zh-CN" altLang="en-US"/>
              <a:t>幼儿园应创造条件开辟沙池、沙箱等场地，提供小桶和铲子等材料，让幼儿有机会进行他们喜欢的玩水玩沙活动。有条件的还可以设蘑菇池和水池甚至游泳池等，为幼儿提供戏水和游泳的机会。</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幼儿园的室外场地和设施安排</a:t>
            </a:r>
          </a:p>
        </p:txBody>
      </p:sp>
      <p:sp>
        <p:nvSpPr>
          <p:cNvPr id="3" name="内容占位符 2"/>
          <p:cNvSpPr>
            <a:spLocks noGrp="1"/>
          </p:cNvSpPr>
          <p:nvPr>
            <p:ph idx="1"/>
          </p:nvPr>
        </p:nvSpPr>
        <p:spPr/>
        <p:txBody>
          <a:bodyPr/>
          <a:lstStyle/>
          <a:p>
            <a:r>
              <a:rPr lang="zh-CN" altLang="en-US"/>
              <a:t>二、室外活动设施和材料的配备</a:t>
            </a:r>
          </a:p>
          <a:p>
            <a:r>
              <a:rPr lang="zh-CN" altLang="en-US"/>
              <a:t>（一）配备必要的大中型运动器械</a:t>
            </a:r>
          </a:p>
          <a:p>
            <a:r>
              <a:rPr lang="zh-CN" altLang="en-US"/>
              <a:t>有的幼儿园尽管处于平地，但能够有意识地在场地上堆起土坡，供幼儿攀爬、登高，或是从坡上滑下；有的还在土坡下面埋有孔洞或隧道，供幼儿钻爬，获得各种运动体验。</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幼儿园的室外场地和设施安排</a:t>
            </a:r>
          </a:p>
        </p:txBody>
      </p:sp>
      <p:sp>
        <p:nvSpPr>
          <p:cNvPr id="3" name="内容占位符 2"/>
          <p:cNvSpPr>
            <a:spLocks noGrp="1"/>
          </p:cNvSpPr>
          <p:nvPr>
            <p:ph idx="1"/>
          </p:nvPr>
        </p:nvSpPr>
        <p:spPr/>
        <p:txBody>
          <a:bodyPr/>
          <a:lstStyle/>
          <a:p>
            <a:r>
              <a:rPr lang="zh-CN" altLang="en-US"/>
              <a:t>二、室外活动设施和材料的配备</a:t>
            </a:r>
          </a:p>
          <a:p>
            <a:r>
              <a:rPr lang="zh-CN" altLang="en-US"/>
              <a:t>（二）运动器械的设置安放</a:t>
            </a:r>
          </a:p>
          <a:p>
            <a:r>
              <a:rPr lang="zh-CN" altLang="en-US"/>
              <a:t>运动器械设置安放要注意安全、适用。如攀登架等器械周围的土质宜松软，或是提供橡胶垫，以保证活动安全。各个运动器械之间要留有适当距离，避免活动时相互碰撞，发生危险。</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第四节</a:t>
            </a:r>
            <a:r>
              <a:rPr lang="en-US" altLang="zh-CN"/>
              <a:t> </a:t>
            </a:r>
            <a:r>
              <a:rPr lang="zh-CN" altLang="en-US"/>
              <a:t>活动室环境与玩教具配备</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lstStyle/>
          <a:p>
            <a:r>
              <a:rPr lang="zh-CN" altLang="en-US"/>
              <a:t>一、活动室与相应的家具设备</a:t>
            </a:r>
          </a:p>
          <a:p>
            <a:r>
              <a:rPr lang="zh-CN" altLang="en-US"/>
              <a:t>（一）活动室的朝向与面积</a:t>
            </a:r>
          </a:p>
          <a:p>
            <a:r>
              <a:rPr lang="zh-CN" altLang="en-US"/>
              <a:t>幼儿活动室以东向或南向为宜，自然采光良好，最好对侧设窗，便于空气流通，还可以装气窗，以便迅速通风换气，保持室内空气清新。在四季分明的地区，活动室要有取暖和降温设施。</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lstStyle/>
          <a:p>
            <a:r>
              <a:rPr lang="zh-CN" altLang="en-US"/>
              <a:t>一、活动室与相应的家具设备</a:t>
            </a:r>
          </a:p>
          <a:p>
            <a:r>
              <a:rPr lang="zh-CN" altLang="en-US"/>
              <a:t>（一）活动室的朝向与面积</a:t>
            </a:r>
          </a:p>
          <a:p>
            <a:r>
              <a:rPr lang="zh-CN" altLang="en-US"/>
              <a:t>一些大中城市的幼儿园安装了空调，可以保持比较适宜的室内温度。但是空调的使用一定要适度，过度依赖空调不仅会影响室内空气质量，而且不利于儿童自身体温调节功能的增强，造成空调综合征。</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lstStyle/>
          <a:p>
            <a:r>
              <a:rPr lang="zh-CN" altLang="en-US"/>
              <a:t>一、活动室与相应的家具设备</a:t>
            </a:r>
          </a:p>
          <a:p>
            <a:r>
              <a:rPr lang="zh-CN" altLang="en-US"/>
              <a:t>（一）活动室的朝向与面积</a:t>
            </a:r>
          </a:p>
          <a:p>
            <a:r>
              <a:rPr lang="zh-CN" altLang="en-US"/>
              <a:t>幼儿活动室的使用面积过小不利于幼儿开展游戏活动，过大则又造成空间浪费。为满足幼儿的活动空间需求，全日制幼儿园班级的活动室和寝室可以合并设置，也可以分开设置。</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lstStyle/>
          <a:p>
            <a:r>
              <a:rPr lang="zh-CN" altLang="en-US"/>
              <a:t>一、活动室与相应的家具设备</a:t>
            </a:r>
          </a:p>
          <a:p>
            <a:r>
              <a:rPr lang="zh-CN" altLang="en-US"/>
              <a:t>（一）活动室的朝向与面积</a:t>
            </a:r>
          </a:p>
          <a:p>
            <a:r>
              <a:rPr lang="zh-CN" altLang="en-US"/>
              <a:t>寄宿制幼儿园班级的活动室和寝室宜分开设置。合并设置采用面积指标低限，目前国家标准规定的人均使用面积为3.5m2，每班使用面积为105 m2（按每班30人计算）。其中，活动时堆放床具占用约15 m2～30 m2，幼儿活动面积为90 m2～75 m2。</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lstStyle/>
          <a:p>
            <a:r>
              <a:rPr lang="zh-CN" altLang="en-US"/>
              <a:t>一、活动室与相应的家具设备</a:t>
            </a:r>
          </a:p>
          <a:p>
            <a:r>
              <a:rPr lang="zh-CN" altLang="en-US"/>
              <a:t>（一）活动室的朝向与面积</a:t>
            </a:r>
          </a:p>
          <a:p>
            <a:r>
              <a:rPr lang="zh-CN" altLang="en-US"/>
              <a:t>分开设置采用面积指标高限，活动室人均使用面积为2.4 m2，每班使用面积为72 m2。寝室人均使用面积为2.0 m2，每班使用面积为60 m2（按每班30人计算）。</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一、幼儿园环境规划与管理的意义</a:t>
            </a:r>
          </a:p>
          <a:p>
            <a:r>
              <a:rPr lang="zh-CN" altLang="en-US"/>
              <a:t>（一）环境设计与幼儿行为</a:t>
            </a:r>
          </a:p>
          <a:p>
            <a:r>
              <a:rPr lang="zh-CN" altLang="en-US">
                <a:sym typeface="+mn-ea"/>
              </a:rPr>
              <a:t>——通道流畅：全园出入口的通道应流畅并注意安全性，不宜让家具设施把场地全部占用，要保持三分之一以上的剩余空间。</a:t>
            </a:r>
            <a:endParaRPr lang="zh-CN" altLang="en-US"/>
          </a:p>
          <a:p>
            <a:r>
              <a:rPr lang="zh-CN" altLang="en-US"/>
              <a:t>——隐密度：活动室最好能设置一个隐密性高的角落，让孩子有舒解情绪的个人空间。</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noAutofit/>
          </a:bodyPr>
          <a:lstStyle/>
          <a:p>
            <a:r>
              <a:rPr lang="zh-CN" altLang="en-US"/>
              <a:t>一、活动室与相应的家具设备</a:t>
            </a:r>
          </a:p>
          <a:p>
            <a:r>
              <a:rPr lang="zh-CN" altLang="en-US"/>
              <a:t>（一）活动室的朝向与面积</a:t>
            </a:r>
          </a:p>
          <a:p>
            <a:r>
              <a:rPr lang="zh-CN" altLang="en-US"/>
              <a:t>幼儿活动室内家具设备的摆放也要合理，尽可能提供更多活动空间，同时有利于空气的流通和易于清扫。</a:t>
            </a:r>
          </a:p>
          <a:p>
            <a:r>
              <a:rPr lang="zh-CN" altLang="en-US"/>
              <a:t>下面是我国2016年最新公布的《幼儿园建设标准》（建标[2016]246号）文件中，幼儿园各类用房的人均使用面积指标（表4-2）。</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lstStyle/>
          <a:p>
            <a:r>
              <a:rPr lang="zh-CN" altLang="en-US"/>
              <a:t>表4-2  全日制幼儿园各项用房人均使用面积指标（m2/人）</a:t>
            </a:r>
          </a:p>
        </p:txBody>
      </p:sp>
      <p:pic>
        <p:nvPicPr>
          <p:cNvPr id="4" name="图片 -2147482624"/>
          <p:cNvPicPr>
            <a:picLocks noChangeAspect="1"/>
          </p:cNvPicPr>
          <p:nvPr/>
        </p:nvPicPr>
        <p:blipFill>
          <a:blip r:embed="rId2"/>
          <a:stretch>
            <a:fillRect/>
          </a:stretch>
        </p:blipFill>
        <p:spPr>
          <a:xfrm>
            <a:off x="4307205" y="2221230"/>
            <a:ext cx="3122930" cy="4351020"/>
          </a:xfrm>
          <a:prstGeom prst="rect">
            <a:avLst/>
          </a:prstGeom>
          <a:noFill/>
          <a:ln w="9525">
            <a:noFill/>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lstStyle/>
          <a:p>
            <a:r>
              <a:rPr lang="zh-CN" altLang="en-US"/>
              <a:t>一、活动室与相应的家具设备</a:t>
            </a:r>
          </a:p>
          <a:p>
            <a:r>
              <a:rPr lang="zh-CN" altLang="en-US"/>
              <a:t>（二）活动室必要设施和家具的配置</a:t>
            </a:r>
          </a:p>
          <a:p>
            <a:r>
              <a:rPr lang="zh-CN" altLang="en-US"/>
              <a:t>幼儿园要为儿童生活活动配置如桌椅、玩具架和图书架等必要的家具和卫生用具，这些室内设施及家具设备的构造、式样、数量、布局以及使用方法等应有一定的要求。要考虑适合儿童生理心理发展和年龄特点，同时要便于保教人员的工作。</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normAutofit/>
          </a:bodyPr>
          <a:lstStyle/>
          <a:p>
            <a:r>
              <a:rPr lang="zh-CN" altLang="en-US"/>
              <a:t>一、活动室与相应的家具设备</a:t>
            </a:r>
          </a:p>
          <a:p>
            <a:r>
              <a:rPr lang="zh-CN" altLang="en-US"/>
              <a:t>（二）活动室必要设施和家具的配置</a:t>
            </a:r>
          </a:p>
          <a:p>
            <a:r>
              <a:rPr lang="zh-CN" altLang="en-US"/>
              <a:t>桌子和椅子  可用四人桌、圆桌或六人长桌，也可用双人用小长桌。或是其他形状的可以拼摆组装的，如梯形的。桌椅是幼儿用来游戏、进餐等活动的，其高度和构造要有助于幼儿保持正确坐姿，不易疲劳。</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lstStyle/>
          <a:p>
            <a:r>
              <a:rPr lang="zh-CN" altLang="en-US">
                <a:sym typeface="+mn-ea"/>
              </a:rPr>
              <a:t>一、活动室与相应的家具设备</a:t>
            </a:r>
            <a:endParaRPr lang="zh-CN" altLang="en-US"/>
          </a:p>
          <a:p>
            <a:r>
              <a:rPr lang="zh-CN" altLang="en-US">
                <a:sym typeface="+mn-ea"/>
              </a:rPr>
              <a:t>（二）活动室必要设施和家具的配置</a:t>
            </a:r>
            <a:endParaRPr lang="zh-CN" altLang="en-US"/>
          </a:p>
          <a:p>
            <a:r>
              <a:rPr lang="zh-CN" altLang="en-US"/>
              <a:t>桌子的高度应以幼儿端坐、肘部弯曲、前臂平放桌面上两肩平齐为宜，并应与椅子相配套。椅子的高度应等于幼儿膝部到小腿和脚跟的长度，即当幼儿贴近椅背端坐时，双脚可以平放在地面上。</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normAutofit fontScale="92500"/>
          </a:bodyPr>
          <a:lstStyle/>
          <a:p>
            <a:r>
              <a:rPr lang="zh-CN" altLang="en-US"/>
              <a:t>一、活动室与相应的家具设备</a:t>
            </a:r>
          </a:p>
          <a:p>
            <a:r>
              <a:rPr lang="zh-CN" altLang="en-US"/>
              <a:t>（二）活动室必要设施和家具的配置</a:t>
            </a:r>
          </a:p>
          <a:p>
            <a:r>
              <a:rPr lang="zh-CN" altLang="en-US"/>
              <a:t>一般来说，身高相差10公分以内的幼儿可以使用同一规格的桌椅。因此，小班的桌椅高度宜与中、大班有所不同；有条件的幼儿园还可以依幼儿身体高矮差异情况，在各年龄班设有不同尺寸的桌椅。下面提供一份幼儿园桌、椅、床的基本尺寸表，供参考（表4-3）。</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lstStyle/>
          <a:p>
            <a:r>
              <a:rPr lang="zh-CN" altLang="en-US"/>
              <a:t>表4-3  幼儿园儿童桌、椅、床基本尺寸（cm）</a:t>
            </a:r>
          </a:p>
        </p:txBody>
      </p:sp>
      <p:pic>
        <p:nvPicPr>
          <p:cNvPr id="4" name="图片 -2147482623" descr="190"/>
          <p:cNvPicPr/>
          <p:nvPr/>
        </p:nvPicPr>
        <p:blipFill>
          <a:blip r:embed="rId2"/>
          <a:srcRect t="12125"/>
          <a:stretch>
            <a:fillRect/>
          </a:stretch>
        </p:blipFill>
        <p:spPr>
          <a:xfrm>
            <a:off x="4425950" y="2222500"/>
            <a:ext cx="3282315" cy="4305935"/>
          </a:xfrm>
          <a:prstGeom prst="rect">
            <a:avLst/>
          </a:prstGeom>
          <a:noFill/>
          <a:ln w="9525">
            <a:noFill/>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lstStyle/>
          <a:p>
            <a:r>
              <a:rPr lang="zh-CN" altLang="en-US"/>
              <a:t>一、活动室与相应的家具设备</a:t>
            </a:r>
          </a:p>
          <a:p>
            <a:r>
              <a:rPr lang="zh-CN" altLang="en-US"/>
              <a:t>（二）活动室必要设施和家具的配置</a:t>
            </a:r>
          </a:p>
          <a:p>
            <a:r>
              <a:rPr lang="zh-CN" altLang="en-US"/>
              <a:t>玩具架、图书架  这类设施高度一般以便于幼儿选择取放材料为宜，玩具架、图书架都应为开放式，不必做门及抽屉。</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normAutofit fontScale="92500" lnSpcReduction="10000"/>
          </a:bodyPr>
          <a:lstStyle/>
          <a:p>
            <a:r>
              <a:rPr lang="zh-CN" altLang="en-US"/>
              <a:t>一、活动室与相应的家具设备</a:t>
            </a:r>
          </a:p>
          <a:p>
            <a:r>
              <a:rPr lang="zh-CN" altLang="en-US"/>
              <a:t>（二）活动室必要设施和家具的配置</a:t>
            </a:r>
          </a:p>
          <a:p>
            <a:r>
              <a:rPr lang="zh-CN" altLang="en-US"/>
              <a:t>床  全日制幼儿园要有儿童床或卧具。幼儿以使用木板床为宜，要按幼儿人数设床位，高度应方便幼儿上下。可以设置壁床或折叠床或垫子等，用时展开，用毕收起，节省和充分利用活动室空间。在使用被褥等用品上，可以要求家长配备适合幼儿用的规格较小的被褥等，便于幼儿学习自理。</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lstStyle/>
          <a:p>
            <a:r>
              <a:rPr lang="zh-CN" altLang="en-US"/>
              <a:t>一、活动室与相应的家具设备</a:t>
            </a:r>
          </a:p>
          <a:p>
            <a:r>
              <a:rPr lang="zh-CN" altLang="en-US"/>
              <a:t>（二）活动室必要设施和家具的配置</a:t>
            </a:r>
          </a:p>
          <a:p>
            <a:r>
              <a:rPr lang="zh-CN" altLang="en-US"/>
              <a:t>有条件的幼儿园可以设衣柜放置幼儿的衣被鞋帽及其他个人用品。新建的幼儿园最好采用墙内壁柜的设计，以减少占地面积。柜子的高度也应以适合幼儿自己取放为宜。也可以提供挂钩让幼儿放置个人用品。</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rmAutofit/>
          </a:bodyPr>
          <a:lstStyle/>
          <a:p>
            <a:r>
              <a:rPr lang="zh-CN" altLang="en-US"/>
              <a:t>一、幼儿园环境规划与管理的意义</a:t>
            </a:r>
          </a:p>
          <a:p>
            <a:r>
              <a:rPr lang="zh-CN" altLang="en-US"/>
              <a:t>（一）环境设计与幼儿行为</a:t>
            </a:r>
          </a:p>
          <a:p>
            <a:r>
              <a:rPr lang="zh-CN" altLang="en-US"/>
              <a:t>——取用性：经常使用的玩教具材料要放在幼儿容易取用的地方。</a:t>
            </a:r>
          </a:p>
          <a:p>
            <a:r>
              <a:rPr lang="zh-CN" altLang="en-US"/>
              <a:t>——柔软度：可以提供柔软度高的物理环境，如地毯、坐垫、明亮的色彩等。</a:t>
            </a:r>
          </a:p>
          <a:p>
            <a:r>
              <a:rPr lang="zh-CN" altLang="en-US"/>
              <a:t>环境的设计与空间的规划对幼儿的影响见下表（表4-1）。</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lstStyle/>
          <a:p>
            <a:r>
              <a:rPr lang="zh-CN" altLang="en-US"/>
              <a:t>一、活动室与相应的家具设备</a:t>
            </a:r>
          </a:p>
          <a:p>
            <a:r>
              <a:rPr lang="zh-CN" altLang="en-US"/>
              <a:t>（二）活动室必要设施和家具的配置</a:t>
            </a:r>
          </a:p>
          <a:p>
            <a:r>
              <a:rPr lang="zh-CN" altLang="en-US"/>
              <a:t>活动室的卫生生活设施如饮水设备、水桶、水杯架、毛巾架等的高度要适于幼儿，便于自己取放使用。每个儿童应有个人专用的物品如毛巾、水杯等，可以贴上标志并固定放置。在盥洗室设镜子，便于幼儿自己检查全身仪表，注意清洁整齐。</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normAutofit fontScale="92500"/>
          </a:bodyPr>
          <a:lstStyle/>
          <a:p>
            <a:r>
              <a:rPr lang="zh-CN" altLang="en-US"/>
              <a:t>一、活动室与相应的家具设备</a:t>
            </a:r>
          </a:p>
          <a:p>
            <a:r>
              <a:rPr lang="zh-CN" altLang="en-US"/>
              <a:t>（二）活动室必要设施和家具的配置</a:t>
            </a:r>
          </a:p>
          <a:p>
            <a:r>
              <a:rPr lang="zh-CN" altLang="en-US"/>
              <a:t>玩具架、衣柜及卫生设施等宜摆放在活动室的固定位置，这样不仅便于幼儿使用，还有利于良好习惯的养成。室内设置的家具应是比较坚固的，表面较光滑的，桌椅角、橱柜角等可以做成圆形，以免碰伤幼儿。室内不要有多余的物品，以免占据空间，影响幼儿活动。</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normAutofit fontScale="90000"/>
          </a:bodyPr>
          <a:lstStyle/>
          <a:p>
            <a:r>
              <a:rPr lang="zh-CN" altLang="en-US"/>
              <a:t>二、玩具图书的选择与配备</a:t>
            </a:r>
          </a:p>
          <a:p>
            <a:r>
              <a:rPr lang="zh-CN" altLang="en-US"/>
              <a:t>（一）以班为单位，配备适合幼儿年龄特点的玩具材料</a:t>
            </a:r>
          </a:p>
          <a:p>
            <a:r>
              <a:rPr lang="zh-CN" altLang="en-US"/>
              <a:t>幼儿园可以以班级为单位，为各班活动室配备数量较充足、种类较齐全多样的玩具材料。如玩角色游戏的娃娃、家具、炊具、餐具等，进行建筑结构游戏的各种型号规格的积木、积塑，进行操作和智力活动的穿珠、套叠玩具、拼图、七巧板、配对图片、棋类玩具等，开展体育活动或活动性游戏的球类、跳绳、沙包、塑环等材料，还可以提供音乐玩具等。</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lstStyle/>
          <a:p>
            <a:r>
              <a:rPr lang="zh-CN" altLang="en-US"/>
              <a:t>二、玩具图书的选择与配备</a:t>
            </a:r>
          </a:p>
          <a:p>
            <a:r>
              <a:rPr lang="zh-CN" altLang="en-US"/>
              <a:t>（一）以班为单位，配备适合幼儿年龄特点的玩具材料</a:t>
            </a:r>
          </a:p>
          <a:p>
            <a:r>
              <a:rPr lang="zh-CN" altLang="en-US"/>
              <a:t>提供的玩具要适合幼儿的年龄特点，小班的游戏材料如积塑等的体积应较大，同类材料数量较多；中大班则应较复杂，以便激发幼儿在游戏中探索学习。除了专门玩具，沙、水、黏土等自然材料也是很好的玩具材料。</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lstStyle/>
          <a:p>
            <a:r>
              <a:rPr lang="zh-CN" altLang="en-US"/>
              <a:t>二、玩具图书的选择与配备</a:t>
            </a:r>
          </a:p>
          <a:p>
            <a:r>
              <a:rPr lang="zh-CN" altLang="en-US"/>
              <a:t>（一）以班为单位，配备适合幼儿年龄特点的玩具材料</a:t>
            </a:r>
          </a:p>
          <a:p>
            <a:r>
              <a:rPr lang="zh-CN" altLang="en-US"/>
              <a:t>另外，像一些废旧瓶盒、小棍、纸板纸盒、布头线绳等废旧物品或下脚料等也是幼儿喜爱的游戏材料，可以被幼儿当作各不相同且变换无穷的替代物品。</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lstStyle/>
          <a:p>
            <a:r>
              <a:rPr lang="zh-CN" altLang="en-US"/>
              <a:t>二、玩具图书的选择与配备</a:t>
            </a:r>
          </a:p>
          <a:p>
            <a:r>
              <a:rPr lang="zh-CN" altLang="en-US"/>
              <a:t>（二）注重发挥玩具的教育功能</a:t>
            </a:r>
          </a:p>
          <a:p>
            <a:r>
              <a:rPr lang="zh-CN" altLang="en-US"/>
              <a:t>玩具的价值并不是以它的价格来体现的。因此在配备和提供玩具材料时，不宜追求精致、豪华，而是要注重其教育功能。以上提出的许多专门玩具可以是土的或自制的，并不一定要到商店里去购买。</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normAutofit fontScale="92500" lnSpcReduction="10000"/>
          </a:bodyPr>
          <a:lstStyle/>
          <a:p>
            <a:r>
              <a:rPr lang="zh-CN" altLang="en-US"/>
              <a:t>二、玩具图书的选择与配备</a:t>
            </a:r>
          </a:p>
          <a:p>
            <a:r>
              <a:rPr lang="zh-CN" altLang="en-US"/>
              <a:t>（二）注重发挥玩具的教育功能</a:t>
            </a:r>
          </a:p>
          <a:p>
            <a:r>
              <a:rPr lang="zh-CN" altLang="en-US"/>
              <a:t>幼儿园应倡导保教人员发挥积极性和创造性，自制各种玩具材料，为幼儿游戏提供条件。如有的幼儿园，保教人员为幼儿做了练习系扣、系带等训练小肌肉动作的小动物穿衣板，有的将色彩艳丽的废旧挂历切割成拼板。教师还可以引导大班幼儿自制打击乐材料，如用可乐瓶和沙石等做成响铃。</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lstStyle/>
          <a:p>
            <a:r>
              <a:rPr lang="zh-CN" altLang="en-US"/>
              <a:t>二、玩具图书的选择与配备</a:t>
            </a:r>
          </a:p>
          <a:p>
            <a:r>
              <a:rPr lang="zh-CN" altLang="en-US"/>
              <a:t>（二）注重发挥玩具的教育功能</a:t>
            </a:r>
          </a:p>
          <a:p>
            <a:r>
              <a:rPr lang="zh-CN" altLang="en-US"/>
              <a:t> 应将各类玩具材料分门别类地摆放在敞开的玩具架上，让幼儿看得见、拿得到，便于选取使用，同时还可以学习收放整理，充分发挥其教育功能。要重视玩具的卫生和安全问题。</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lstStyle/>
          <a:p>
            <a:r>
              <a:rPr lang="zh-CN" altLang="en-US"/>
              <a:t>二、玩具图书的选择与配备</a:t>
            </a:r>
          </a:p>
          <a:p>
            <a:r>
              <a:rPr lang="zh-CN" altLang="en-US"/>
              <a:t>（二）注重发挥玩具的教育功能</a:t>
            </a:r>
          </a:p>
          <a:p>
            <a:r>
              <a:rPr lang="zh-CN" altLang="en-US"/>
              <a:t>提供的玩具材料不要有尖锐棱角，如有缺损要及时修补完整，以免使用时发生危险。玩具要便于清理消毒。使用时，要注意培养幼儿爱护玩具，轻拿轻放，避免损坏。</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lstStyle/>
          <a:p>
            <a:r>
              <a:rPr lang="zh-CN" altLang="en-US"/>
              <a:t>二、玩具图书的选择与配备</a:t>
            </a:r>
          </a:p>
          <a:p>
            <a:r>
              <a:rPr lang="zh-CN" altLang="en-US"/>
              <a:t>（三）有选择地提供一定数量的图书并定期更换</a:t>
            </a:r>
          </a:p>
          <a:p>
            <a:r>
              <a:rPr lang="zh-CN" altLang="en-US"/>
              <a:t>各班应提供一定数量的图书。要选择适合幼儿年龄的有教育性的图书，以印刷清晰、色彩明快、纸张结实为宜。将图书摆放在较低矮且开放的书架上，便于幼儿自由选择阅读。</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表4-1  环境设计与幼儿行为反应表</a:t>
            </a:r>
          </a:p>
          <a:p>
            <a:endParaRPr lang="zh-CN" altLang="en-US"/>
          </a:p>
        </p:txBody>
      </p:sp>
      <p:graphicFrame>
        <p:nvGraphicFramePr>
          <p:cNvPr id="4" name="表格 3"/>
          <p:cNvGraphicFramePr/>
          <p:nvPr>
            <p:custDataLst>
              <p:tags r:id="rId1"/>
            </p:custDataLst>
          </p:nvPr>
        </p:nvGraphicFramePr>
        <p:xfrm>
          <a:off x="3390265" y="2247900"/>
          <a:ext cx="5496560" cy="4130040"/>
        </p:xfrm>
        <a:graphic>
          <a:graphicData uri="http://schemas.openxmlformats.org/drawingml/2006/table">
            <a:tbl>
              <a:tblPr/>
              <a:tblGrid>
                <a:gridCol w="387350">
                  <a:extLst>
                    <a:ext uri="{9D8B030D-6E8A-4147-A177-3AD203B41FA5}">
                      <a16:colId xmlns:a16="http://schemas.microsoft.com/office/drawing/2014/main" val="20000"/>
                    </a:ext>
                  </a:extLst>
                </a:gridCol>
                <a:gridCol w="2166620">
                  <a:extLst>
                    <a:ext uri="{9D8B030D-6E8A-4147-A177-3AD203B41FA5}">
                      <a16:colId xmlns:a16="http://schemas.microsoft.com/office/drawing/2014/main" val="20001"/>
                    </a:ext>
                  </a:extLst>
                </a:gridCol>
                <a:gridCol w="2942590">
                  <a:extLst>
                    <a:ext uri="{9D8B030D-6E8A-4147-A177-3AD203B41FA5}">
                      <a16:colId xmlns:a16="http://schemas.microsoft.com/office/drawing/2014/main" val="20002"/>
                    </a:ext>
                  </a:extLst>
                </a:gridCol>
              </a:tblGrid>
              <a:tr h="258445">
                <a:tc>
                  <a:txBody>
                    <a:bodyPr/>
                    <a:lstStyle/>
                    <a:p>
                      <a:pPr algn="ctr">
                        <a:lnSpc>
                          <a:spcPct val="150000"/>
                        </a:lnSpc>
                        <a:spcBef>
                          <a:spcPct val="0"/>
                        </a:spcBef>
                        <a:spcAft>
                          <a:spcPct val="0"/>
                        </a:spcAft>
                      </a:pPr>
                      <a:endParaRPr sz="1100">
                        <a:latin typeface="Times New Roman" panose="02020603050405020304"/>
                        <a:ea typeface="Times New Roman" panose="02020603050405020304"/>
                      </a:endParaRP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ct val="150000"/>
                        </a:lnSpc>
                        <a:spcBef>
                          <a:spcPct val="0"/>
                        </a:spcBef>
                        <a:spcAft>
                          <a:spcPct val="0"/>
                        </a:spcAft>
                      </a:pPr>
                      <a:r>
                        <a:rPr lang="zh-CN" sz="1100">
                          <a:latin typeface="宋体" panose="02010600030101010101" pitchFamily="2" charset="-122"/>
                          <a:ea typeface="宋体" panose="02010600030101010101" pitchFamily="2" charset="-122"/>
                        </a:rPr>
                        <a:t>环境设计</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ct val="150000"/>
                        </a:lnSpc>
                        <a:spcBef>
                          <a:spcPct val="0"/>
                        </a:spcBef>
                        <a:spcAft>
                          <a:spcPct val="0"/>
                        </a:spcAft>
                      </a:pPr>
                      <a:r>
                        <a:rPr lang="zh-CN" sz="1100">
                          <a:latin typeface="宋体" panose="02010600030101010101" pitchFamily="2" charset="-122"/>
                          <a:ea typeface="宋体" panose="02010600030101010101" pitchFamily="2" charset="-122"/>
                        </a:rPr>
                        <a:t>幼儿行为反应</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r h="1032510">
                <a:tc>
                  <a:txBody>
                    <a:bodyPr/>
                    <a:lstStyle/>
                    <a:p>
                      <a:pPr marL="0" indent="0" algn="ctr">
                        <a:lnSpc>
                          <a:spcPct val="150000"/>
                        </a:lnSpc>
                        <a:spcBef>
                          <a:spcPct val="0"/>
                        </a:spcBef>
                        <a:spcAft>
                          <a:spcPct val="0"/>
                        </a:spcAft>
                      </a:pPr>
                      <a:r>
                        <a:rPr lang="zh-CN" sz="1100">
                          <a:latin typeface="宋体" panose="02010600030101010101" pitchFamily="2" charset="-122"/>
                          <a:ea typeface="宋体" panose="02010600030101010101" pitchFamily="2" charset="-122"/>
                        </a:rPr>
                        <a:t>空</a:t>
                      </a:r>
                    </a:p>
                    <a:p>
                      <a:pPr marL="0" indent="0" algn="ctr">
                        <a:lnSpc>
                          <a:spcPct val="150000"/>
                        </a:lnSpc>
                        <a:spcBef>
                          <a:spcPct val="0"/>
                        </a:spcBef>
                        <a:spcAft>
                          <a:spcPct val="0"/>
                        </a:spcAft>
                      </a:pPr>
                      <a:r>
                        <a:rPr lang="zh-CN" sz="1100">
                          <a:latin typeface="宋体" panose="02010600030101010101" pitchFamily="2" charset="-122"/>
                          <a:ea typeface="宋体" panose="02010600030101010101" pitchFamily="2" charset="-122"/>
                        </a:rPr>
                        <a:t>间</a:t>
                      </a:r>
                    </a:p>
                    <a:p>
                      <a:pPr marL="0" indent="0" algn="ctr">
                        <a:lnSpc>
                          <a:spcPct val="150000"/>
                        </a:lnSpc>
                        <a:spcBef>
                          <a:spcPct val="0"/>
                        </a:spcBef>
                        <a:spcAft>
                          <a:spcPct val="0"/>
                        </a:spcAft>
                      </a:pPr>
                      <a:r>
                        <a:rPr lang="zh-CN" sz="1100">
                          <a:latin typeface="宋体" panose="02010600030101010101" pitchFamily="2" charset="-122"/>
                          <a:ea typeface="宋体" panose="02010600030101010101" pitchFamily="2" charset="-122"/>
                        </a:rPr>
                        <a:t>密</a:t>
                      </a:r>
                    </a:p>
                    <a:p>
                      <a:pPr marL="0" indent="0" algn="ctr">
                        <a:lnSpc>
                          <a:spcPct val="150000"/>
                        </a:lnSpc>
                        <a:spcBef>
                          <a:spcPct val="0"/>
                        </a:spcBef>
                        <a:spcAft>
                          <a:spcPct val="0"/>
                        </a:spcAft>
                      </a:pPr>
                      <a:r>
                        <a:rPr lang="zh-CN" sz="1100">
                          <a:latin typeface="宋体" panose="02010600030101010101" pitchFamily="2" charset="-122"/>
                          <a:ea typeface="宋体" panose="02010600030101010101" pitchFamily="2" charset="-122"/>
                        </a:rPr>
                        <a:t>度</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en-US" altLang="zh-CN" sz="1100">
                          <a:latin typeface="Times New Roman" panose="02020603050405020304"/>
                          <a:ea typeface="Times New Roman" panose="02020603050405020304"/>
                        </a:rPr>
                        <a:t>1</a:t>
                      </a:r>
                      <a:r>
                        <a:rPr lang="zh-CN" sz="1100">
                          <a:latin typeface="宋体" panose="02010600030101010101" pitchFamily="2" charset="-122"/>
                          <a:ea typeface="宋体" panose="02010600030101010101" pitchFamily="2" charset="-122"/>
                        </a:rPr>
                        <a:t>．室内空间每位幼儿不宜少于</a:t>
                      </a:r>
                      <a:r>
                        <a:rPr lang="en-US" altLang="zh-CN" sz="1100">
                          <a:latin typeface="Times New Roman" panose="02020603050405020304"/>
                          <a:ea typeface="Times New Roman" panose="02020603050405020304"/>
                        </a:rPr>
                        <a:t>2</a:t>
                      </a:r>
                      <a:r>
                        <a:rPr lang="zh-CN" sz="1100">
                          <a:latin typeface="宋体" panose="02010600030101010101" pitchFamily="2" charset="-122"/>
                          <a:ea typeface="宋体" panose="02010600030101010101" pitchFamily="2" charset="-122"/>
                        </a:rPr>
                        <a:t>平方米</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en-US" altLang="zh-CN" sz="1100">
                          <a:latin typeface="Times New Roman" panose="02020603050405020304"/>
                          <a:ea typeface="Times New Roman" panose="02020603050405020304"/>
                        </a:rPr>
                        <a:t>1</a:t>
                      </a:r>
                      <a:r>
                        <a:rPr lang="zh-CN" sz="1100">
                          <a:latin typeface="宋体" panose="02010600030101010101" pitchFamily="2" charset="-122"/>
                          <a:ea typeface="宋体" panose="02010600030101010101" pitchFamily="2" charset="-122"/>
                        </a:rPr>
                        <a:t>．当空间密度较低时，可能引发幼儿的攻击性行为，降低社会互动</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2839085">
                <a:tc>
                  <a:txBody>
                    <a:bodyPr/>
                    <a:lstStyle/>
                    <a:p>
                      <a:pPr marL="0" indent="0" algn="ctr">
                        <a:lnSpc>
                          <a:spcPct val="150000"/>
                        </a:lnSpc>
                        <a:spcBef>
                          <a:spcPct val="0"/>
                        </a:spcBef>
                        <a:spcAft>
                          <a:spcPct val="0"/>
                        </a:spcAft>
                      </a:pPr>
                      <a:r>
                        <a:rPr lang="zh-CN" sz="1100">
                          <a:latin typeface="宋体" panose="02010600030101010101" pitchFamily="2" charset="-122"/>
                          <a:ea typeface="宋体" panose="02010600030101010101" pitchFamily="2" charset="-122"/>
                        </a:rPr>
                        <a:t>适</a:t>
                      </a:r>
                    </a:p>
                    <a:p>
                      <a:pPr marL="0" indent="0" algn="ctr">
                        <a:lnSpc>
                          <a:spcPct val="150000"/>
                        </a:lnSpc>
                        <a:spcBef>
                          <a:spcPct val="0"/>
                        </a:spcBef>
                        <a:spcAft>
                          <a:spcPct val="0"/>
                        </a:spcAft>
                      </a:pPr>
                      <a:r>
                        <a:rPr lang="zh-CN" sz="1100">
                          <a:latin typeface="宋体" panose="02010600030101010101" pitchFamily="2" charset="-122"/>
                          <a:ea typeface="宋体" panose="02010600030101010101" pitchFamily="2" charset="-122"/>
                        </a:rPr>
                        <a:t>当</a:t>
                      </a:r>
                    </a:p>
                    <a:p>
                      <a:pPr marL="0" indent="0" algn="ctr">
                        <a:lnSpc>
                          <a:spcPct val="150000"/>
                        </a:lnSpc>
                        <a:spcBef>
                          <a:spcPct val="0"/>
                        </a:spcBef>
                        <a:spcAft>
                          <a:spcPct val="0"/>
                        </a:spcAft>
                      </a:pPr>
                      <a:r>
                        <a:rPr lang="zh-CN" sz="1100">
                          <a:latin typeface="宋体" panose="02010600030101010101" pitchFamily="2" charset="-122"/>
                          <a:ea typeface="宋体" panose="02010600030101010101" pitchFamily="2" charset="-122"/>
                        </a:rPr>
                        <a:t>区分</a:t>
                      </a:r>
                    </a:p>
                    <a:p>
                      <a:pPr marL="0" indent="0" algn="ctr">
                        <a:lnSpc>
                          <a:spcPct val="150000"/>
                        </a:lnSpc>
                        <a:spcBef>
                          <a:spcPct val="0"/>
                        </a:spcBef>
                        <a:spcAft>
                          <a:spcPct val="0"/>
                        </a:spcAft>
                      </a:pPr>
                      <a:r>
                        <a:rPr lang="zh-CN" sz="1100">
                          <a:latin typeface="宋体" panose="02010600030101010101" pitchFamily="2" charset="-122"/>
                          <a:ea typeface="宋体" panose="02010600030101010101" pitchFamily="2" charset="-122"/>
                        </a:rPr>
                        <a:t>间隔</a:t>
                      </a:r>
                    </a:p>
                    <a:p>
                      <a:pPr marL="0" indent="0" algn="ctr">
                        <a:lnSpc>
                          <a:spcPct val="150000"/>
                        </a:lnSpc>
                        <a:spcBef>
                          <a:spcPct val="0"/>
                        </a:spcBef>
                        <a:spcAft>
                          <a:spcPct val="0"/>
                        </a:spcAft>
                      </a:pPr>
                      <a:r>
                        <a:rPr lang="zh-CN" sz="1100">
                          <a:latin typeface="宋体" panose="02010600030101010101" pitchFamily="2" charset="-122"/>
                          <a:ea typeface="宋体" panose="02010600030101010101" pitchFamily="2" charset="-122"/>
                        </a:rPr>
                        <a:t>或</a:t>
                      </a:r>
                    </a:p>
                    <a:p>
                      <a:pPr marL="0" indent="66675" algn="just">
                        <a:lnSpc>
                          <a:spcPct val="150000"/>
                        </a:lnSpc>
                        <a:spcBef>
                          <a:spcPct val="0"/>
                        </a:spcBef>
                        <a:spcAft>
                          <a:spcPct val="0"/>
                        </a:spcAft>
                      </a:pPr>
                      <a:r>
                        <a:rPr lang="zh-CN" sz="1100">
                          <a:latin typeface="宋体" panose="02010600030101010101" pitchFamily="2" charset="-122"/>
                          <a:ea typeface="宋体" panose="02010600030101010101" pitchFamily="2" charset="-122"/>
                        </a:rPr>
                        <a:t>界</a:t>
                      </a:r>
                    </a:p>
                    <a:p>
                      <a:pPr marL="0" indent="0" algn="ctr">
                        <a:lnSpc>
                          <a:spcPct val="150000"/>
                        </a:lnSpc>
                        <a:spcBef>
                          <a:spcPct val="0"/>
                        </a:spcBef>
                        <a:spcAft>
                          <a:spcPct val="0"/>
                        </a:spcAft>
                      </a:pPr>
                      <a:r>
                        <a:rPr lang="zh-CN" sz="1100">
                          <a:latin typeface="宋体" panose="02010600030101010101" pitchFamily="2" charset="-122"/>
                          <a:ea typeface="宋体" panose="02010600030101010101" pitchFamily="2" charset="-122"/>
                        </a:rPr>
                        <a:t>限</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lnSpc>
                          <a:spcPct val="150000"/>
                        </a:lnSpc>
                        <a:spcBef>
                          <a:spcPct val="0"/>
                        </a:spcBef>
                        <a:spcAft>
                          <a:spcPct val="0"/>
                        </a:spcAft>
                      </a:pPr>
                      <a:r>
                        <a:rPr lang="en-US" altLang="zh-CN" sz="1100">
                          <a:latin typeface="Times New Roman" panose="02020603050405020304"/>
                          <a:ea typeface="Times New Roman" panose="02020603050405020304"/>
                        </a:rPr>
                        <a:t>2</a:t>
                      </a:r>
                      <a:r>
                        <a:rPr lang="zh-CN" sz="1100">
                          <a:latin typeface="宋体" panose="02010600030101010101" pitchFamily="2" charset="-122"/>
                          <a:ea typeface="宋体" panose="02010600030101010101" pitchFamily="2" charset="-122"/>
                        </a:rPr>
                        <a:t>．提供家长休息室，静态活动区宜与游戏场分开，使家长可以仔细观察儿童的活动和行为</a:t>
                      </a:r>
                    </a:p>
                    <a:p>
                      <a:pPr marL="0" indent="0" algn="just">
                        <a:lnSpc>
                          <a:spcPct val="150000"/>
                        </a:lnSpc>
                        <a:spcBef>
                          <a:spcPct val="0"/>
                        </a:spcBef>
                        <a:spcAft>
                          <a:spcPct val="0"/>
                        </a:spcAft>
                      </a:pPr>
                      <a:r>
                        <a:rPr lang="en-US" altLang="zh-CN" sz="1100">
                          <a:latin typeface="Times New Roman" panose="02020603050405020304"/>
                          <a:ea typeface="Times New Roman" panose="02020603050405020304"/>
                        </a:rPr>
                        <a:t>3</a:t>
                      </a:r>
                      <a:r>
                        <a:rPr lang="zh-CN" sz="1100">
                          <a:latin typeface="宋体" panose="02010600030101010101" pitchFamily="2" charset="-122"/>
                          <a:ea typeface="宋体" panose="02010600030101010101" pitchFamily="2" charset="-122"/>
                        </a:rPr>
                        <a:t>．分割活动室成为较小的学习区域，要让幼儿容易辨认</a:t>
                      </a:r>
                    </a:p>
                    <a:p>
                      <a:pPr marL="0" indent="0" algn="just">
                        <a:lnSpc>
                          <a:spcPct val="150000"/>
                        </a:lnSpc>
                        <a:spcBef>
                          <a:spcPct val="0"/>
                        </a:spcBef>
                        <a:spcAft>
                          <a:spcPct val="0"/>
                        </a:spcAft>
                      </a:pPr>
                      <a:r>
                        <a:rPr lang="en-US" altLang="zh-CN" sz="1100">
                          <a:latin typeface="Times New Roman" panose="02020603050405020304"/>
                          <a:ea typeface="Times New Roman" panose="02020603050405020304"/>
                        </a:rPr>
                        <a:t>4</a:t>
                      </a:r>
                      <a:r>
                        <a:rPr lang="zh-CN" sz="1100">
                          <a:latin typeface="宋体" panose="02010600030101010101" pitchFamily="2" charset="-122"/>
                          <a:ea typeface="宋体" panose="02010600030101010101" pitchFamily="2" charset="-122"/>
                        </a:rPr>
                        <a:t>．游戏场应设不同的活动区域，并加强对幼儿园内各个角落的利用，以鼓励和激发相应的活动</a:t>
                      </a:r>
                    </a:p>
                    <a:p>
                      <a:pPr marL="0" indent="0" algn="just">
                        <a:lnSpc>
                          <a:spcPct val="150000"/>
                        </a:lnSpc>
                        <a:spcBef>
                          <a:spcPct val="0"/>
                        </a:spcBef>
                        <a:spcAft>
                          <a:spcPct val="0"/>
                        </a:spcAft>
                      </a:pPr>
                      <a:r>
                        <a:rPr lang="en-US" altLang="zh-CN" sz="1100">
                          <a:latin typeface="Times New Roman" panose="02020603050405020304"/>
                          <a:ea typeface="Times New Roman" panose="02020603050405020304"/>
                        </a:rPr>
                        <a:t>5</a:t>
                      </a:r>
                      <a:r>
                        <a:rPr lang="zh-CN" sz="1100">
                          <a:latin typeface="宋体" panose="02010600030101010101" pitchFamily="2" charset="-122"/>
                          <a:ea typeface="宋体" panose="02010600030101010101" pitchFamily="2" charset="-122"/>
                        </a:rPr>
                        <a:t>．活动场地应设置各种大小的活动分区，以适宜大小不同的团体</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lnSpc>
                          <a:spcPct val="150000"/>
                        </a:lnSpc>
                        <a:spcBef>
                          <a:spcPct val="0"/>
                        </a:spcBef>
                        <a:spcAft>
                          <a:spcPct val="0"/>
                        </a:spcAft>
                      </a:pPr>
                      <a:r>
                        <a:rPr lang="en-US" altLang="zh-CN" sz="1100">
                          <a:latin typeface="Times New Roman" panose="02020603050405020304"/>
                          <a:ea typeface="Times New Roman" panose="02020603050405020304"/>
                        </a:rPr>
                        <a:t>2</a:t>
                      </a:r>
                      <a:r>
                        <a:rPr lang="zh-CN" sz="1100">
                          <a:latin typeface="宋体" panose="02010600030101010101" pitchFamily="2" charset="-122"/>
                          <a:ea typeface="宋体" panose="02010600030101010101" pitchFamily="2" charset="-122"/>
                        </a:rPr>
                        <a:t>．家长的来访容易引起幼儿情绪上的兴奋</a:t>
                      </a:r>
                    </a:p>
                    <a:p>
                      <a:pPr marL="0" indent="0" algn="just">
                        <a:lnSpc>
                          <a:spcPct val="150000"/>
                        </a:lnSpc>
                        <a:spcBef>
                          <a:spcPct val="0"/>
                        </a:spcBef>
                        <a:spcAft>
                          <a:spcPct val="0"/>
                        </a:spcAft>
                      </a:pPr>
                      <a:r>
                        <a:rPr lang="en-US" altLang="zh-CN" sz="1100">
                          <a:latin typeface="Times New Roman" panose="02020603050405020304"/>
                          <a:ea typeface="Times New Roman" panose="02020603050405020304"/>
                        </a:rPr>
                        <a:t>3</a:t>
                      </a:r>
                      <a:r>
                        <a:rPr lang="zh-CN" sz="1100">
                          <a:latin typeface="宋体" panose="02010600030101010101" pitchFamily="2" charset="-122"/>
                          <a:ea typeface="宋体" panose="02010600030101010101" pitchFamily="2" charset="-122"/>
                        </a:rPr>
                        <a:t>．在分割的学习区中，幼儿会比较安静地参与工作及进行互动，同时也能增加与设备间的互动</a:t>
                      </a:r>
                    </a:p>
                    <a:p>
                      <a:pPr marL="0" indent="0" algn="just">
                        <a:lnSpc>
                          <a:spcPct val="150000"/>
                        </a:lnSpc>
                        <a:spcBef>
                          <a:spcPct val="0"/>
                        </a:spcBef>
                        <a:spcAft>
                          <a:spcPct val="0"/>
                        </a:spcAft>
                      </a:pPr>
                      <a:r>
                        <a:rPr lang="en-US" altLang="zh-CN" sz="1100">
                          <a:latin typeface="Times New Roman" panose="02020603050405020304"/>
                          <a:ea typeface="Times New Roman" panose="02020603050405020304"/>
                        </a:rPr>
                        <a:t>4</a:t>
                      </a:r>
                      <a:r>
                        <a:rPr lang="zh-CN" sz="1100">
                          <a:latin typeface="宋体" panose="02010600030101010101" pitchFamily="2" charset="-122"/>
                          <a:ea typeface="宋体" panose="02010600030101010101" pitchFamily="2" charset="-122"/>
                        </a:rPr>
                        <a:t>．幼儿在游戏场所除进行动态活动之外，亦有部分幼儿进行静态游戏</a:t>
                      </a:r>
                    </a:p>
                    <a:p>
                      <a:pPr marL="0" indent="0" algn="just">
                        <a:lnSpc>
                          <a:spcPct val="150000"/>
                        </a:lnSpc>
                        <a:spcBef>
                          <a:spcPct val="0"/>
                        </a:spcBef>
                        <a:spcAft>
                          <a:spcPct val="0"/>
                        </a:spcAft>
                      </a:pPr>
                      <a:r>
                        <a:rPr lang="en-US" altLang="zh-CN" sz="1100">
                          <a:latin typeface="Times New Roman" panose="02020603050405020304"/>
                          <a:ea typeface="Times New Roman" panose="02020603050405020304"/>
                        </a:rPr>
                        <a:t>5</a:t>
                      </a:r>
                      <a:r>
                        <a:rPr lang="zh-CN" sz="1100">
                          <a:latin typeface="宋体" panose="02010600030101010101" pitchFamily="2" charset="-122"/>
                          <a:ea typeface="宋体" panose="02010600030101010101" pitchFamily="2" charset="-122"/>
                        </a:rPr>
                        <a:t>．幼儿的活动形态常是大团体与小团体混在一起</a:t>
                      </a:r>
                    </a:p>
                    <a:p>
                      <a:pPr marL="0" indent="0" algn="just">
                        <a:lnSpc>
                          <a:spcPct val="150000"/>
                        </a:lnSpc>
                        <a:spcBef>
                          <a:spcPct val="0"/>
                        </a:spcBef>
                        <a:spcAft>
                          <a:spcPct val="0"/>
                        </a:spcAft>
                      </a:pPr>
                      <a:endParaRPr lang="zh-CN" sz="1100">
                        <a:latin typeface="宋体" panose="02010600030101010101" pitchFamily="2" charset="-122"/>
                        <a:ea typeface="宋体" panose="02010600030101010101" pitchFamily="2" charset="-122"/>
                      </a:endParaRP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normAutofit/>
          </a:bodyPr>
          <a:lstStyle/>
          <a:p>
            <a:r>
              <a:rPr lang="zh-CN" altLang="en-US"/>
              <a:t>二、玩具图书的选择与配备</a:t>
            </a:r>
          </a:p>
          <a:p>
            <a:r>
              <a:rPr lang="zh-CN" altLang="en-US"/>
              <a:t>（三）有选择地提供一定数量的图书并定期更换</a:t>
            </a:r>
          </a:p>
          <a:p>
            <a:r>
              <a:rPr lang="zh-CN" altLang="en-US"/>
              <a:t>图书宜分类放置，便于幼儿取放，同时学习分类整理。书架上的图书要定期更换，可以让班级之间交换图书，也可鼓励幼儿轮流将自己的书带来，让大家阅读，充分发挥教育作用。</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活动室环境与玩教具配备</a:t>
            </a:r>
          </a:p>
        </p:txBody>
      </p:sp>
      <p:sp>
        <p:nvSpPr>
          <p:cNvPr id="3" name="内容占位符 2"/>
          <p:cNvSpPr>
            <a:spLocks noGrp="1"/>
          </p:cNvSpPr>
          <p:nvPr>
            <p:ph idx="1"/>
          </p:nvPr>
        </p:nvSpPr>
        <p:spPr/>
        <p:txBody>
          <a:bodyPr/>
          <a:lstStyle/>
          <a:p>
            <a:r>
              <a:rPr lang="zh-CN" altLang="en-US">
                <a:sym typeface="+mn-ea"/>
              </a:rPr>
              <a:t>二、玩具图书的选择与配备</a:t>
            </a:r>
            <a:endParaRPr lang="zh-CN" altLang="en-US"/>
          </a:p>
          <a:p>
            <a:r>
              <a:rPr lang="zh-CN" altLang="en-US">
                <a:sym typeface="+mn-ea"/>
              </a:rPr>
              <a:t>（三）有选择地提供一定数量的图书并定期更换</a:t>
            </a:r>
            <a:endParaRPr lang="zh-CN" altLang="en-US"/>
          </a:p>
          <a:p>
            <a:r>
              <a:rPr lang="zh-CN" altLang="en-US"/>
              <a:t>图书数量可根据本园条件确定，一般以人均1～3册为好。近年较多幼儿园开展自选游戏或是活动区活动，图书区宜设置在光线较好和不易被打扰的比较安静的位置。</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拓展阅读材料</a:t>
            </a:r>
          </a:p>
        </p:txBody>
      </p:sp>
      <p:sp>
        <p:nvSpPr>
          <p:cNvPr id="3" name="内容占位符 2"/>
          <p:cNvSpPr>
            <a:spLocks noGrp="1"/>
          </p:cNvSpPr>
          <p:nvPr>
            <p:ph idx="1"/>
          </p:nvPr>
        </p:nvSpPr>
        <p:spPr>
          <a:xfrm>
            <a:off x="809672" y="940806"/>
            <a:ext cx="10515600" cy="4351338"/>
          </a:xfrm>
        </p:spPr>
        <p:txBody>
          <a:bodyPr>
            <a:noAutofit/>
          </a:bodyPr>
          <a:lstStyle/>
          <a:p>
            <a:pPr algn="ctr"/>
            <a:r>
              <a:rPr lang="zh-CN" altLang="en-US" sz="3200"/>
              <a:t>发挥农村优势，办低碳教育</a:t>
            </a:r>
          </a:p>
          <a:p>
            <a:pPr algn="ctr"/>
            <a:r>
              <a:rPr lang="zh-CN" altLang="en-US"/>
              <a:t>王建新</a:t>
            </a:r>
          </a:p>
          <a:p>
            <a:r>
              <a:rPr lang="zh-CN" altLang="en-US"/>
              <a:t>农村教育何去何从？一直是我们关注的话题。通过上一次对两会中关于教育话题的讨论，以及对张雪门行为课程的讨论，我认为可以充分发挥农村教育的优势办环保低碳教育。农村中的泥巴、昆虫、石头，美丽的自然风光，都是农村独有的教育资源，积极利用各种资源开展具有农村特点的教育，不要让其成为城市教育的翻版。</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拓展阅读材料</a:t>
            </a:r>
          </a:p>
        </p:txBody>
      </p:sp>
      <p:sp>
        <p:nvSpPr>
          <p:cNvPr id="3" name="内容占位符 2"/>
          <p:cNvSpPr>
            <a:spLocks noGrp="1"/>
          </p:cNvSpPr>
          <p:nvPr>
            <p:ph idx="1"/>
          </p:nvPr>
        </p:nvSpPr>
        <p:spPr/>
        <p:txBody>
          <a:bodyPr/>
          <a:lstStyle/>
          <a:p>
            <a:r>
              <a:rPr lang="zh-CN" altLang="en-US"/>
              <a:t>一、走进自然让幼儿与大自然“对话”</a:t>
            </a:r>
          </a:p>
          <a:p>
            <a:r>
              <a:rPr lang="zh-CN" altLang="en-US"/>
              <a:t>教育家陶行知先生说：“大自然、大社会就是活教材。”我们要充分发挥农村自然资源的教育价值，带领幼儿走入自然，开阔幼儿的视野，解放幼儿的时间、空间，寻求大自然的奥秘。因此，我们充分抓住农村的自然优势，组织孩子去附近的野外，让孩子们尽情地投入大自然的怀抱，尽情享受温暖的阳光。</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拓展阅读材料</a:t>
            </a:r>
          </a:p>
        </p:txBody>
      </p:sp>
      <p:sp>
        <p:nvSpPr>
          <p:cNvPr id="3" name="内容占位符 2"/>
          <p:cNvSpPr>
            <a:spLocks noGrp="1"/>
          </p:cNvSpPr>
          <p:nvPr>
            <p:ph idx="1"/>
          </p:nvPr>
        </p:nvSpPr>
        <p:spPr/>
        <p:txBody>
          <a:bodyPr/>
          <a:lstStyle/>
          <a:p>
            <a:r>
              <a:rPr lang="zh-CN" altLang="en-US"/>
              <a:t>一、走进自然让幼儿与大自然“对话”</a:t>
            </a:r>
          </a:p>
          <a:p>
            <a:r>
              <a:rPr lang="zh-CN" altLang="en-US"/>
              <a:t>幼儿园充分利用周围得天独厚的乡土资源优势，组织幼儿参观实践、交流表达、动手尝试，让每一个孩子用心灵与大自然对话。如：春暖花开时，我们带孩子踏青去观察动植物的生长变化；秋收时节，广阔田野就在眼前，孩子们一起去捡落叶、拾稻穗、剥豆荚；开展丰盛的野餐活动，体验生活的乐趣。</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拓展阅读材料</a:t>
            </a:r>
          </a:p>
        </p:txBody>
      </p:sp>
      <p:sp>
        <p:nvSpPr>
          <p:cNvPr id="3" name="内容占位符 2"/>
          <p:cNvSpPr>
            <a:spLocks noGrp="1"/>
          </p:cNvSpPr>
          <p:nvPr>
            <p:ph idx="1"/>
          </p:nvPr>
        </p:nvSpPr>
        <p:spPr/>
        <p:txBody>
          <a:bodyPr/>
          <a:lstStyle/>
          <a:p>
            <a:r>
              <a:rPr lang="zh-CN" altLang="en-US"/>
              <a:t>一、走进自然让幼儿与大自然“对话”</a:t>
            </a:r>
          </a:p>
          <a:p>
            <a:r>
              <a:rPr lang="zh-CN" altLang="en-US"/>
              <a:t>幼儿园附近有各种各样的农作物，我们带孩子去田野看农民播种、施肥、治虫、收割、耕田、除草，并让幼儿参与劳动，体会劳动的辛劳及收获的快乐，真正让大自然大社会成为了活教材。</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拓展阅读材料</a:t>
            </a:r>
          </a:p>
        </p:txBody>
      </p:sp>
      <p:sp>
        <p:nvSpPr>
          <p:cNvPr id="3" name="内容占位符 2"/>
          <p:cNvSpPr>
            <a:spLocks noGrp="1"/>
          </p:cNvSpPr>
          <p:nvPr>
            <p:ph idx="1"/>
          </p:nvPr>
        </p:nvSpPr>
        <p:spPr/>
        <p:txBody>
          <a:bodyPr/>
          <a:lstStyle/>
          <a:p>
            <a:r>
              <a:rPr lang="zh-CN" altLang="en-US"/>
              <a:t>二、利用自然物，让孩子动手动脑</a:t>
            </a:r>
          </a:p>
          <a:p>
            <a:r>
              <a:rPr lang="zh-CN" altLang="en-US"/>
              <a:t>《幼儿园教育指导纲要(试行)》指出，环境是重要的教育资源，应通过环境的创设和利用，有效地促进幼儿的发展，使幼儿与自然物亲密接触，让孩子动手动脑。如泥土、葫芦、石头随处可见，我们充分利用泥土的可塑性让孩子们玩泥。</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拓展阅读材料</a:t>
            </a:r>
          </a:p>
        </p:txBody>
      </p:sp>
      <p:sp>
        <p:nvSpPr>
          <p:cNvPr id="3" name="内容占位符 2"/>
          <p:cNvSpPr>
            <a:spLocks noGrp="1"/>
          </p:cNvSpPr>
          <p:nvPr>
            <p:ph idx="1"/>
          </p:nvPr>
        </p:nvSpPr>
        <p:spPr/>
        <p:txBody>
          <a:bodyPr/>
          <a:lstStyle/>
          <a:p>
            <a:r>
              <a:rPr lang="zh-CN" altLang="en-US"/>
              <a:t>二、利用自然物，让孩子动手动脑</a:t>
            </a:r>
          </a:p>
          <a:p>
            <a:r>
              <a:rPr lang="zh-CN" altLang="en-US"/>
              <a:t>孩子在玩的过程中不仅知道怎样和泥，泥才最好使，同时通过孩子的反复操作，孩子们更发现如果在泥中添加一些碎纸和乳胶，这样的泥做出的东西不会裂开。孩子在玩泥的过程中不仅能够捏出自己喜欢的各种小动物，更用泥制作了各种泥拼图、接龙、排序等游戏材料。</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拓展阅读材料</a:t>
            </a:r>
          </a:p>
        </p:txBody>
      </p:sp>
      <p:sp>
        <p:nvSpPr>
          <p:cNvPr id="3" name="内容占位符 2"/>
          <p:cNvSpPr>
            <a:spLocks noGrp="1"/>
          </p:cNvSpPr>
          <p:nvPr>
            <p:ph idx="1"/>
          </p:nvPr>
        </p:nvSpPr>
        <p:spPr/>
        <p:txBody>
          <a:bodyPr/>
          <a:lstStyle/>
          <a:p>
            <a:r>
              <a:rPr lang="zh-CN" altLang="en-US"/>
              <a:t>二、利用自然物，让孩子动手动脑</a:t>
            </a:r>
          </a:p>
          <a:p>
            <a:r>
              <a:rPr lang="zh-CN" altLang="en-US"/>
              <a:t>让孩子获得了多方面的发展。同样各种葫芦不仅能让孩子练习点数、排序、配对、拼图，更能激发孩子的想象力，让他们利用葫芦进行制作。石头、玉米轴、泥、高粱秆、杏核及各种种子等这些材料孩子随处可得。它们利于收集、天然又环保，孩子可以进行多种玩法。我想只要利用得当一定不会比买的玩具差。</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拓展阅读材料</a:t>
            </a:r>
          </a:p>
        </p:txBody>
      </p:sp>
      <p:sp>
        <p:nvSpPr>
          <p:cNvPr id="3" name="内容占位符 2"/>
          <p:cNvSpPr>
            <a:spLocks noGrp="1"/>
          </p:cNvSpPr>
          <p:nvPr>
            <p:ph idx="1"/>
          </p:nvPr>
        </p:nvSpPr>
        <p:spPr/>
        <p:txBody>
          <a:bodyPr>
            <a:normAutofit lnSpcReduction="10000"/>
          </a:bodyPr>
          <a:lstStyle/>
          <a:p>
            <a:r>
              <a:rPr lang="zh-CN" altLang="en-US"/>
              <a:t>三、活用农家资源促进幼儿发展</a:t>
            </a:r>
          </a:p>
          <a:p>
            <a:r>
              <a:rPr lang="zh-CN" altLang="en-US"/>
              <a:t>“家庭是幼儿园重要的合作伙伴。”幼儿园的活动离不开家长的支持，家长在孩子的成长过程中担当着重要的角色。幼儿园应本着尊重、平等、合作的原则，争取家长的理解、支持和主动参与，并积极支持、帮助家长提高教育能力。形成家园合力，促进幼儿的能力发展。农村中的许多家长由于受自身文化水平的影响，在教育孩子方面还存在一定的误区。</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a:xfrm>
            <a:off x="809672" y="1260211"/>
            <a:ext cx="10515600" cy="4351338"/>
          </a:xfrm>
        </p:spPr>
        <p:txBody>
          <a:bodyPr/>
          <a:lstStyle/>
          <a:p>
            <a:r>
              <a:rPr lang="zh-CN" altLang="en-US"/>
              <a:t>表4-1  环境设计与幼儿行为反应表</a:t>
            </a:r>
          </a:p>
        </p:txBody>
      </p:sp>
      <p:graphicFrame>
        <p:nvGraphicFramePr>
          <p:cNvPr id="4" name="表格 3"/>
          <p:cNvGraphicFramePr/>
          <p:nvPr>
            <p:custDataLst>
              <p:tags r:id="rId1"/>
            </p:custDataLst>
          </p:nvPr>
        </p:nvGraphicFramePr>
        <p:xfrm>
          <a:off x="3586480" y="1964690"/>
          <a:ext cx="5019040" cy="4441190"/>
        </p:xfrm>
        <a:graphic>
          <a:graphicData uri="http://schemas.openxmlformats.org/drawingml/2006/table">
            <a:tbl>
              <a:tblPr/>
              <a:tblGrid>
                <a:gridCol w="353695">
                  <a:extLst>
                    <a:ext uri="{9D8B030D-6E8A-4147-A177-3AD203B41FA5}">
                      <a16:colId xmlns:a16="http://schemas.microsoft.com/office/drawing/2014/main" val="20000"/>
                    </a:ext>
                  </a:extLst>
                </a:gridCol>
                <a:gridCol w="1978660">
                  <a:extLst>
                    <a:ext uri="{9D8B030D-6E8A-4147-A177-3AD203B41FA5}">
                      <a16:colId xmlns:a16="http://schemas.microsoft.com/office/drawing/2014/main" val="20001"/>
                    </a:ext>
                  </a:extLst>
                </a:gridCol>
                <a:gridCol w="2686685">
                  <a:extLst>
                    <a:ext uri="{9D8B030D-6E8A-4147-A177-3AD203B41FA5}">
                      <a16:colId xmlns:a16="http://schemas.microsoft.com/office/drawing/2014/main" val="20002"/>
                    </a:ext>
                  </a:extLst>
                </a:gridCol>
              </a:tblGrid>
              <a:tr h="1402080">
                <a:tc>
                  <a:txBody>
                    <a:bodyPr/>
                    <a:lstStyle/>
                    <a:p>
                      <a:pPr marL="65405" indent="0" algn="just">
                        <a:lnSpc>
                          <a:spcPct val="150000"/>
                        </a:lnSpc>
                        <a:spcBef>
                          <a:spcPct val="0"/>
                        </a:spcBef>
                        <a:spcAft>
                          <a:spcPct val="0"/>
                        </a:spcAft>
                      </a:pPr>
                      <a:r>
                        <a:rPr lang="zh-CN" sz="1000">
                          <a:latin typeface="宋体" panose="02010600030101010101" pitchFamily="2" charset="-122"/>
                          <a:ea typeface="宋体" panose="02010600030101010101" pitchFamily="2" charset="-122"/>
                        </a:rPr>
                        <a:t>行动</a:t>
                      </a:r>
                    </a:p>
                    <a:p>
                      <a:pPr marL="65405" indent="0" algn="just">
                        <a:lnSpc>
                          <a:spcPct val="150000"/>
                        </a:lnSpc>
                        <a:spcBef>
                          <a:spcPct val="0"/>
                        </a:spcBef>
                        <a:spcAft>
                          <a:spcPct val="0"/>
                        </a:spcAft>
                      </a:pPr>
                      <a:r>
                        <a:rPr lang="zh-CN" sz="1000">
                          <a:latin typeface="宋体" panose="02010600030101010101" pitchFamily="2" charset="-122"/>
                          <a:ea typeface="宋体" panose="02010600030101010101" pitchFamily="2" charset="-122"/>
                        </a:rPr>
                        <a:t>路线</a:t>
                      </a:r>
                    </a:p>
                    <a:p>
                      <a:pPr marL="0" indent="64770" algn="just">
                        <a:lnSpc>
                          <a:spcPct val="150000"/>
                        </a:lnSpc>
                        <a:spcBef>
                          <a:spcPct val="0"/>
                        </a:spcBef>
                        <a:spcAft>
                          <a:spcPct val="0"/>
                        </a:spcAft>
                      </a:pPr>
                      <a:r>
                        <a:rPr lang="zh-CN" sz="1000">
                          <a:latin typeface="宋体" panose="02010600030101010101" pitchFamily="2" charset="-122"/>
                          <a:ea typeface="宋体" panose="02010600030101010101" pitchFamily="2" charset="-122"/>
                        </a:rPr>
                        <a:t>流</a:t>
                      </a:r>
                    </a:p>
                    <a:p>
                      <a:pPr marL="0" indent="64770" algn="just">
                        <a:lnSpc>
                          <a:spcPct val="150000"/>
                        </a:lnSpc>
                        <a:spcBef>
                          <a:spcPct val="0"/>
                        </a:spcBef>
                        <a:spcAft>
                          <a:spcPct val="0"/>
                        </a:spcAft>
                      </a:pPr>
                      <a:r>
                        <a:rPr lang="zh-CN" sz="1000">
                          <a:latin typeface="宋体" panose="02010600030101010101" pitchFamily="2" charset="-122"/>
                          <a:ea typeface="宋体" panose="02010600030101010101" pitchFamily="2" charset="-122"/>
                        </a:rPr>
                        <a:t>畅</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lnSpc>
                          <a:spcPct val="150000"/>
                        </a:lnSpc>
                        <a:spcBef>
                          <a:spcPct val="0"/>
                        </a:spcBef>
                        <a:spcAft>
                          <a:spcPct val="0"/>
                        </a:spcAft>
                      </a:pPr>
                      <a:r>
                        <a:rPr lang="en-US" altLang="zh-CN" sz="1000">
                          <a:latin typeface="Times New Roman" panose="02020603050405020304"/>
                          <a:ea typeface="Times New Roman" panose="02020603050405020304"/>
                        </a:rPr>
                        <a:t>6</a:t>
                      </a:r>
                      <a:r>
                        <a:rPr lang="zh-CN" sz="1000">
                          <a:latin typeface="宋体" panose="02010600030101010101" pitchFamily="2" charset="-122"/>
                          <a:ea typeface="宋体" panose="02010600030101010101" pitchFamily="2" charset="-122"/>
                        </a:rPr>
                        <a:t>．服务部门采用不同的出入口和道路，或另设停车空间，以减少意外事件发生</a:t>
                      </a:r>
                    </a:p>
                    <a:p>
                      <a:pPr marL="0" indent="0" algn="just">
                        <a:lnSpc>
                          <a:spcPct val="150000"/>
                        </a:lnSpc>
                        <a:spcBef>
                          <a:spcPct val="0"/>
                        </a:spcBef>
                        <a:spcAft>
                          <a:spcPct val="0"/>
                        </a:spcAft>
                      </a:pPr>
                      <a:r>
                        <a:rPr lang="en-US" altLang="zh-CN" sz="1000">
                          <a:latin typeface="Times New Roman" panose="02020603050405020304"/>
                          <a:ea typeface="Times New Roman" panose="02020603050405020304"/>
                        </a:rPr>
                        <a:t>7</a:t>
                      </a:r>
                      <a:r>
                        <a:rPr lang="zh-CN" sz="1000">
                          <a:latin typeface="宋体" panose="02010600030101010101" pitchFamily="2" charset="-122"/>
                          <a:ea typeface="宋体" panose="02010600030101010101" pitchFamily="2" charset="-122"/>
                        </a:rPr>
                        <a:t>．活动室行动路线的规划应考虑流畅性，并保持三分之一以上的剩余空间</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lnSpc>
                          <a:spcPct val="150000"/>
                        </a:lnSpc>
                        <a:spcBef>
                          <a:spcPct val="0"/>
                        </a:spcBef>
                        <a:spcAft>
                          <a:spcPct val="0"/>
                        </a:spcAft>
                      </a:pPr>
                      <a:r>
                        <a:rPr lang="en-US" altLang="zh-CN" sz="1000">
                          <a:latin typeface="Times New Roman" panose="02020603050405020304"/>
                          <a:ea typeface="Times New Roman" panose="02020603050405020304"/>
                        </a:rPr>
                        <a:t>6</a:t>
                      </a:r>
                      <a:r>
                        <a:rPr lang="zh-CN" sz="1000">
                          <a:latin typeface="宋体" panose="02010600030101010101" pitchFamily="2" charset="-122"/>
                          <a:ea typeface="宋体" panose="02010600030101010101" pitchFamily="2" charset="-122"/>
                        </a:rPr>
                        <a:t>．服务性车辆和空间常是幼儿躲藏追逐的好场所</a:t>
                      </a:r>
                    </a:p>
                    <a:p>
                      <a:pPr marL="0" indent="0" algn="just">
                        <a:lnSpc>
                          <a:spcPct val="150000"/>
                        </a:lnSpc>
                        <a:spcBef>
                          <a:spcPct val="0"/>
                        </a:spcBef>
                        <a:spcAft>
                          <a:spcPct val="0"/>
                        </a:spcAft>
                      </a:pPr>
                      <a:r>
                        <a:rPr lang="en-US" altLang="zh-CN" sz="1000">
                          <a:latin typeface="Times New Roman" panose="02020603050405020304"/>
                          <a:ea typeface="Times New Roman" panose="02020603050405020304"/>
                        </a:rPr>
                        <a:t>7</a:t>
                      </a:r>
                      <a:r>
                        <a:rPr lang="zh-CN" sz="1000">
                          <a:latin typeface="宋体" panose="02010600030101010101" pitchFamily="2" charset="-122"/>
                          <a:ea typeface="宋体" panose="02010600030101010101" pitchFamily="2" charset="-122"/>
                        </a:rPr>
                        <a:t>．在左述的环境中，幼儿语言的表现多于身体动作的表现，同时在身体及语言的表现中，促进成长的行为多于抑制成长的行为</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r h="1403350">
                <a:tc>
                  <a:txBody>
                    <a:bodyPr/>
                    <a:lstStyle/>
                    <a:p>
                      <a:pPr marL="0" indent="64770" algn="just">
                        <a:lnSpc>
                          <a:spcPct val="150000"/>
                        </a:lnSpc>
                        <a:spcBef>
                          <a:spcPct val="0"/>
                        </a:spcBef>
                        <a:spcAft>
                          <a:spcPct val="0"/>
                        </a:spcAft>
                      </a:pPr>
                      <a:r>
                        <a:rPr lang="zh-CN" sz="1000">
                          <a:latin typeface="宋体" panose="02010600030101010101" pitchFamily="2" charset="-122"/>
                          <a:ea typeface="宋体" panose="02010600030101010101" pitchFamily="2" charset="-122"/>
                        </a:rPr>
                        <a:t>提</a:t>
                      </a:r>
                    </a:p>
                    <a:p>
                      <a:pPr marL="65405" indent="0" algn="just">
                        <a:lnSpc>
                          <a:spcPct val="150000"/>
                        </a:lnSpc>
                        <a:spcBef>
                          <a:spcPct val="0"/>
                        </a:spcBef>
                        <a:spcAft>
                          <a:spcPct val="0"/>
                        </a:spcAft>
                      </a:pPr>
                      <a:r>
                        <a:rPr lang="zh-CN" sz="1000">
                          <a:latin typeface="宋体" panose="02010600030101010101" pitchFamily="2" charset="-122"/>
                          <a:ea typeface="宋体" panose="02010600030101010101" pitchFamily="2" charset="-122"/>
                        </a:rPr>
                        <a:t>供隐</a:t>
                      </a:r>
                    </a:p>
                    <a:p>
                      <a:pPr marL="0" indent="64770" algn="just">
                        <a:lnSpc>
                          <a:spcPct val="150000"/>
                        </a:lnSpc>
                        <a:spcBef>
                          <a:spcPct val="0"/>
                        </a:spcBef>
                        <a:spcAft>
                          <a:spcPct val="0"/>
                        </a:spcAft>
                      </a:pPr>
                      <a:r>
                        <a:rPr lang="zh-CN" sz="1000">
                          <a:latin typeface="宋体" panose="02010600030101010101" pitchFamily="2" charset="-122"/>
                          <a:ea typeface="宋体" panose="02010600030101010101" pitchFamily="2" charset="-122"/>
                        </a:rPr>
                        <a:t>秘</a:t>
                      </a:r>
                    </a:p>
                    <a:p>
                      <a:pPr marL="65405" indent="0" algn="just">
                        <a:lnSpc>
                          <a:spcPct val="150000"/>
                        </a:lnSpc>
                        <a:spcBef>
                          <a:spcPct val="0"/>
                        </a:spcBef>
                        <a:spcAft>
                          <a:spcPct val="0"/>
                        </a:spcAft>
                      </a:pPr>
                      <a:r>
                        <a:rPr lang="zh-CN" sz="1000">
                          <a:latin typeface="宋体" panose="02010600030101010101" pitchFamily="2" charset="-122"/>
                          <a:ea typeface="宋体" panose="02010600030101010101" pitchFamily="2" charset="-122"/>
                        </a:rPr>
                        <a:t>空间</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lnSpc>
                          <a:spcPct val="150000"/>
                        </a:lnSpc>
                        <a:spcBef>
                          <a:spcPct val="0"/>
                        </a:spcBef>
                        <a:spcAft>
                          <a:spcPct val="0"/>
                        </a:spcAft>
                      </a:pPr>
                      <a:r>
                        <a:rPr lang="en-US" altLang="zh-CN" sz="1000">
                          <a:latin typeface="Times New Roman" panose="02020603050405020304"/>
                          <a:ea typeface="Times New Roman" panose="02020603050405020304"/>
                        </a:rPr>
                        <a:t>8</a:t>
                      </a:r>
                      <a:r>
                        <a:rPr lang="zh-CN" sz="1000">
                          <a:latin typeface="宋体" panose="02010600030101010101" pitchFamily="2" charset="-122"/>
                          <a:ea typeface="宋体" panose="02010600030101010101" pitchFamily="2" charset="-122"/>
                        </a:rPr>
                        <a:t>．在活动室中提供一些隐秘的角落</a:t>
                      </a:r>
                    </a:p>
                    <a:p>
                      <a:pPr marL="0" indent="0" algn="just">
                        <a:lnSpc>
                          <a:spcPct val="150000"/>
                        </a:lnSpc>
                        <a:spcBef>
                          <a:spcPct val="0"/>
                        </a:spcBef>
                        <a:spcAft>
                          <a:spcPct val="0"/>
                        </a:spcAft>
                      </a:pPr>
                      <a:r>
                        <a:rPr lang="en-US" altLang="zh-CN" sz="1000">
                          <a:latin typeface="Times New Roman" panose="02020603050405020304"/>
                          <a:ea typeface="Times New Roman" panose="02020603050405020304"/>
                        </a:rPr>
                        <a:t>9</a:t>
                      </a:r>
                      <a:r>
                        <a:rPr lang="zh-CN" sz="1000">
                          <a:latin typeface="宋体" panose="02010600030101010101" pitchFamily="2" charset="-122"/>
                          <a:ea typeface="宋体" panose="02010600030101010101" pitchFamily="2" charset="-122"/>
                        </a:rPr>
                        <a:t>．妥善利用教室周围的角落，同时注意安全性</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lnSpc>
                          <a:spcPct val="150000"/>
                        </a:lnSpc>
                        <a:spcBef>
                          <a:spcPct val="0"/>
                        </a:spcBef>
                        <a:spcAft>
                          <a:spcPct val="0"/>
                        </a:spcAft>
                      </a:pPr>
                      <a:r>
                        <a:rPr lang="en-US" altLang="zh-CN" sz="1000">
                          <a:latin typeface="Times New Roman" panose="02020603050405020304"/>
                          <a:ea typeface="Times New Roman" panose="02020603050405020304"/>
                        </a:rPr>
                        <a:t>8</a:t>
                      </a:r>
                      <a:r>
                        <a:rPr lang="zh-CN" sz="1000">
                          <a:latin typeface="宋体" panose="02010600030101010101" pitchFamily="2" charset="-122"/>
                          <a:ea typeface="宋体" panose="02010600030101010101" pitchFamily="2" charset="-122"/>
                        </a:rPr>
                        <a:t>．幼儿在可以独立游戏且隐密性的区域活动时，合作性行为增加，而且能比较安静地活动</a:t>
                      </a:r>
                    </a:p>
                    <a:p>
                      <a:pPr marL="0" indent="0" algn="just">
                        <a:lnSpc>
                          <a:spcPct val="150000"/>
                        </a:lnSpc>
                        <a:spcBef>
                          <a:spcPct val="0"/>
                        </a:spcBef>
                        <a:spcAft>
                          <a:spcPct val="0"/>
                        </a:spcAft>
                      </a:pPr>
                      <a:r>
                        <a:rPr lang="en-US" altLang="zh-CN" sz="1000">
                          <a:latin typeface="Times New Roman" panose="02020603050405020304"/>
                          <a:ea typeface="Times New Roman" panose="02020603050405020304"/>
                        </a:rPr>
                        <a:t>9</a:t>
                      </a:r>
                      <a:r>
                        <a:rPr lang="zh-CN" sz="1000">
                          <a:latin typeface="宋体" panose="02010600030101010101" pitchFamily="2" charset="-122"/>
                          <a:ea typeface="宋体" panose="02010600030101010101" pitchFamily="2" charset="-122"/>
                        </a:rPr>
                        <a:t>．幼儿喜欢在各区角游戏</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934720">
                <a:tc>
                  <a:txBody>
                    <a:bodyPr/>
                    <a:lstStyle/>
                    <a:p>
                      <a:pPr marL="0" indent="64770" algn="just">
                        <a:lnSpc>
                          <a:spcPct val="150000"/>
                        </a:lnSpc>
                        <a:spcBef>
                          <a:spcPct val="0"/>
                        </a:spcBef>
                        <a:spcAft>
                          <a:spcPct val="0"/>
                        </a:spcAft>
                      </a:pPr>
                      <a:r>
                        <a:rPr lang="zh-CN" sz="1000">
                          <a:latin typeface="宋体" panose="02010600030101010101" pitchFamily="2" charset="-122"/>
                          <a:ea typeface="宋体" panose="02010600030101010101" pitchFamily="2" charset="-122"/>
                        </a:rPr>
                        <a:t>取</a:t>
                      </a:r>
                    </a:p>
                    <a:p>
                      <a:pPr marL="0" indent="64770" algn="just">
                        <a:lnSpc>
                          <a:spcPct val="150000"/>
                        </a:lnSpc>
                        <a:spcBef>
                          <a:spcPct val="0"/>
                        </a:spcBef>
                        <a:spcAft>
                          <a:spcPct val="0"/>
                        </a:spcAft>
                      </a:pPr>
                      <a:r>
                        <a:rPr lang="zh-CN" sz="1000">
                          <a:latin typeface="宋体" panose="02010600030101010101" pitchFamily="2" charset="-122"/>
                          <a:ea typeface="宋体" panose="02010600030101010101" pitchFamily="2" charset="-122"/>
                        </a:rPr>
                        <a:t>用</a:t>
                      </a:r>
                    </a:p>
                    <a:p>
                      <a:pPr marL="65405" indent="0" algn="just">
                        <a:lnSpc>
                          <a:spcPct val="150000"/>
                        </a:lnSpc>
                        <a:spcBef>
                          <a:spcPct val="0"/>
                        </a:spcBef>
                        <a:spcAft>
                          <a:spcPct val="0"/>
                        </a:spcAft>
                      </a:pPr>
                      <a:r>
                        <a:rPr lang="zh-CN" sz="1000">
                          <a:latin typeface="宋体" panose="02010600030101010101" pitchFamily="2" charset="-122"/>
                          <a:ea typeface="宋体" panose="02010600030101010101" pitchFamily="2" charset="-122"/>
                        </a:rPr>
                        <a:t>便利</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lnSpc>
                          <a:spcPct val="150000"/>
                        </a:lnSpc>
                        <a:spcBef>
                          <a:spcPct val="0"/>
                        </a:spcBef>
                        <a:spcAft>
                          <a:spcPct val="0"/>
                        </a:spcAft>
                      </a:pPr>
                      <a:r>
                        <a:rPr lang="en-US" altLang="zh-CN" sz="1000">
                          <a:latin typeface="Times New Roman" panose="02020603050405020304"/>
                          <a:ea typeface="Times New Roman" panose="02020603050405020304"/>
                        </a:rPr>
                        <a:t>10</a:t>
                      </a:r>
                      <a:r>
                        <a:rPr lang="zh-CN" sz="1000">
                          <a:latin typeface="宋体" panose="02010600030101010101" pitchFamily="2" charset="-122"/>
                          <a:ea typeface="宋体" panose="02010600030101010101" pitchFamily="2" charset="-122"/>
                        </a:rPr>
                        <a:t>．将经常使用的玩具材料放在幼儿容易取用的地方</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lnSpc>
                          <a:spcPct val="150000"/>
                        </a:lnSpc>
                        <a:spcBef>
                          <a:spcPct val="0"/>
                        </a:spcBef>
                        <a:spcAft>
                          <a:spcPct val="0"/>
                        </a:spcAft>
                      </a:pPr>
                      <a:r>
                        <a:rPr lang="en-US" altLang="zh-CN" sz="1000">
                          <a:latin typeface="Times New Roman" panose="02020603050405020304"/>
                          <a:ea typeface="Times New Roman" panose="02020603050405020304"/>
                        </a:rPr>
                        <a:t>10</a:t>
                      </a:r>
                      <a:r>
                        <a:rPr lang="zh-CN" sz="1000">
                          <a:latin typeface="宋体" panose="02010600030101010101" pitchFamily="2" charset="-122"/>
                          <a:ea typeface="宋体" panose="02010600030101010101" pitchFamily="2" charset="-122"/>
                        </a:rPr>
                        <a:t>．方便取放的玩具材料使用率较高，而且幼儿之间互动的行为较多</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701040">
                <a:tc>
                  <a:txBody>
                    <a:bodyPr/>
                    <a:lstStyle/>
                    <a:p>
                      <a:pPr marL="0" indent="64770" algn="just">
                        <a:lnSpc>
                          <a:spcPct val="150000"/>
                        </a:lnSpc>
                        <a:spcBef>
                          <a:spcPct val="0"/>
                        </a:spcBef>
                        <a:spcAft>
                          <a:spcPct val="0"/>
                        </a:spcAft>
                      </a:pPr>
                      <a:r>
                        <a:rPr lang="zh-CN" sz="1000">
                          <a:latin typeface="宋体" panose="02010600030101010101" pitchFamily="2" charset="-122"/>
                          <a:ea typeface="宋体" panose="02010600030101010101" pitchFamily="2" charset="-122"/>
                        </a:rPr>
                        <a:t>柔</a:t>
                      </a:r>
                    </a:p>
                    <a:p>
                      <a:pPr marL="0" indent="64770" algn="just">
                        <a:lnSpc>
                          <a:spcPct val="150000"/>
                        </a:lnSpc>
                        <a:spcBef>
                          <a:spcPct val="0"/>
                        </a:spcBef>
                        <a:spcAft>
                          <a:spcPct val="0"/>
                        </a:spcAft>
                      </a:pPr>
                      <a:r>
                        <a:rPr lang="zh-CN" sz="1000">
                          <a:latin typeface="宋体" panose="02010600030101010101" pitchFamily="2" charset="-122"/>
                          <a:ea typeface="宋体" panose="02010600030101010101" pitchFamily="2" charset="-122"/>
                        </a:rPr>
                        <a:t>软</a:t>
                      </a:r>
                    </a:p>
                    <a:p>
                      <a:pPr marL="0" indent="64770" algn="just">
                        <a:lnSpc>
                          <a:spcPct val="150000"/>
                        </a:lnSpc>
                        <a:spcBef>
                          <a:spcPct val="0"/>
                        </a:spcBef>
                        <a:spcAft>
                          <a:spcPct val="0"/>
                        </a:spcAft>
                      </a:pPr>
                      <a:r>
                        <a:rPr lang="zh-CN" sz="1000">
                          <a:latin typeface="宋体" panose="02010600030101010101" pitchFamily="2" charset="-122"/>
                          <a:ea typeface="宋体" panose="02010600030101010101" pitchFamily="2" charset="-122"/>
                        </a:rPr>
                        <a:t>度</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lnSpc>
                          <a:spcPct val="150000"/>
                        </a:lnSpc>
                        <a:spcBef>
                          <a:spcPct val="0"/>
                        </a:spcBef>
                        <a:spcAft>
                          <a:spcPct val="0"/>
                        </a:spcAft>
                      </a:pPr>
                      <a:r>
                        <a:rPr lang="en-US" altLang="zh-CN" sz="1000">
                          <a:latin typeface="Times New Roman" panose="02020603050405020304"/>
                          <a:ea typeface="Times New Roman" panose="02020603050405020304"/>
                        </a:rPr>
                        <a:t>11</a:t>
                      </a:r>
                      <a:r>
                        <a:rPr lang="zh-CN" sz="1000">
                          <a:latin typeface="宋体" panose="02010600030101010101" pitchFamily="2" charset="-122"/>
                          <a:ea typeface="宋体" panose="02010600030101010101" pitchFamily="2" charset="-122"/>
                        </a:rPr>
                        <a:t>．提供柔软度高的物理环境，如地毯、坐垫、明亮的色彩等</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lnSpc>
                          <a:spcPct val="150000"/>
                        </a:lnSpc>
                        <a:spcBef>
                          <a:spcPct val="0"/>
                        </a:spcBef>
                        <a:spcAft>
                          <a:spcPct val="0"/>
                        </a:spcAft>
                      </a:pPr>
                      <a:r>
                        <a:rPr lang="en-US" altLang="zh-CN" sz="1000">
                          <a:latin typeface="Times New Roman" panose="02020603050405020304"/>
                          <a:ea typeface="Times New Roman" panose="02020603050405020304"/>
                        </a:rPr>
                        <a:t>11</a:t>
                      </a:r>
                      <a:r>
                        <a:rPr lang="zh-CN" sz="1000">
                          <a:latin typeface="宋体" panose="02010600030101010101" pitchFamily="2" charset="-122"/>
                          <a:ea typeface="宋体" panose="02010600030101010101" pitchFamily="2" charset="-122"/>
                        </a:rPr>
                        <a:t>．柔软度高的环境可以让幼儿产生一种亲切、温暖、像家的感觉</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拓展阅读材料</a:t>
            </a:r>
          </a:p>
        </p:txBody>
      </p:sp>
      <p:sp>
        <p:nvSpPr>
          <p:cNvPr id="3" name="内容占位符 2"/>
          <p:cNvSpPr>
            <a:spLocks noGrp="1"/>
          </p:cNvSpPr>
          <p:nvPr>
            <p:ph idx="1"/>
          </p:nvPr>
        </p:nvSpPr>
        <p:spPr/>
        <p:txBody>
          <a:bodyPr>
            <a:normAutofit lnSpcReduction="10000"/>
          </a:bodyPr>
          <a:lstStyle/>
          <a:p>
            <a:r>
              <a:rPr lang="zh-CN" altLang="en-US"/>
              <a:t>三、活用农家资源促进幼儿发展</a:t>
            </a:r>
          </a:p>
          <a:p>
            <a:r>
              <a:rPr lang="zh-CN" altLang="en-US"/>
              <a:t>为此，教师就要采取多种形式转变家长的教育水平，让家长成为教育的受益者和实施教育的主体。首先教师可以多开展一些亲子活动，让家长在参与活动的过程中不断转变自己的想法。例如，每年秋天我们的采摘活动，家长和孩子一起进行采摘，不仅认识了果园的各种水果，更让孩子在采摘的过程中学习了简单的劳动技能。</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拓展阅读材料</a:t>
            </a:r>
          </a:p>
        </p:txBody>
      </p:sp>
      <p:sp>
        <p:nvSpPr>
          <p:cNvPr id="3" name="内容占位符 2"/>
          <p:cNvSpPr>
            <a:spLocks noGrp="1"/>
          </p:cNvSpPr>
          <p:nvPr>
            <p:ph idx="1"/>
          </p:nvPr>
        </p:nvSpPr>
        <p:spPr/>
        <p:txBody>
          <a:bodyPr>
            <a:normAutofit lnSpcReduction="10000"/>
          </a:bodyPr>
          <a:lstStyle/>
          <a:p>
            <a:r>
              <a:rPr lang="zh-CN" altLang="en-US"/>
              <a:t>三、活用农家资源促进幼儿发展</a:t>
            </a:r>
          </a:p>
          <a:p>
            <a:r>
              <a:rPr lang="zh-CN" altLang="en-US"/>
              <a:t>另外可以发挥家长的教育资源。如有的家长会用玉米皮、草叶编小动物。我们就把他们请进课堂，教班里的小朋友学习。在不断参与的过程中转变自己的想法与做法。在取得了家长的理解、支持后，我们要求家长在家给孩子创设一个宽松、和谐的氛围，让孩子在家里也能快乐地活动，家长找来可操作材料，家长带着孩子用石子数数，用石子玩弹球游戏。</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拓展阅读材料</a:t>
            </a:r>
          </a:p>
        </p:txBody>
      </p:sp>
      <p:sp>
        <p:nvSpPr>
          <p:cNvPr id="3" name="内容占位符 2"/>
          <p:cNvSpPr>
            <a:spLocks noGrp="1"/>
          </p:cNvSpPr>
          <p:nvPr>
            <p:ph idx="1"/>
          </p:nvPr>
        </p:nvSpPr>
        <p:spPr/>
        <p:txBody>
          <a:bodyPr/>
          <a:lstStyle/>
          <a:p>
            <a:r>
              <a:rPr lang="zh-CN" altLang="en-US"/>
              <a:t>三、活用农家资源促进幼儿发展</a:t>
            </a:r>
          </a:p>
          <a:p>
            <a:r>
              <a:rPr lang="zh-CN" altLang="en-US"/>
              <a:t>休息日带着孩子到大自然中去捉麻雀，捉蚱蜢，捉蟋蟀……让孩子参与一些农活。这样既融洽了家长和孩子的关系，又发展了幼儿的自我表现力、动手能力和创造力。</a:t>
            </a:r>
          </a:p>
          <a:p>
            <a:endParaRPr lang="zh-CN" alt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拓展阅读材料</a:t>
            </a:r>
          </a:p>
        </p:txBody>
      </p:sp>
      <p:sp>
        <p:nvSpPr>
          <p:cNvPr id="3" name="内容占位符 2"/>
          <p:cNvSpPr>
            <a:spLocks noGrp="1"/>
          </p:cNvSpPr>
          <p:nvPr>
            <p:ph idx="1"/>
          </p:nvPr>
        </p:nvSpPr>
        <p:spPr/>
        <p:txBody>
          <a:bodyPr>
            <a:normAutofit fontScale="92500"/>
          </a:bodyPr>
          <a:lstStyle/>
          <a:p>
            <a:r>
              <a:rPr lang="zh-CN" altLang="en-US"/>
              <a:t>三、活用农家资源促进幼儿发展</a:t>
            </a:r>
          </a:p>
          <a:p>
            <a:r>
              <a:rPr lang="zh-CN" altLang="en-US"/>
              <a:t>农村教育不等于滞后教育。农村的资源并不比城镇少，只要我们细心去挖掘；农村的孩子并不比城里的孩子“笨”，只要我们能找到适当的，符合农村孩子的教育资源，开展适当的，符合农村孩子的教育活动。</a:t>
            </a:r>
          </a:p>
          <a:p>
            <a:pPr algn="r"/>
            <a:r>
              <a:rPr lang="zh-CN" altLang="en-US"/>
              <a:t>（资料来源：张燕主编，《幼儿教师学习共同体建设：绿叶工作室的成长历程》，北京师范大学出版2012年版，第323-325页）</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思考与练习</a:t>
            </a:r>
          </a:p>
        </p:txBody>
      </p:sp>
      <p:sp>
        <p:nvSpPr>
          <p:cNvPr id="3" name="内容占位符 2"/>
          <p:cNvSpPr>
            <a:spLocks noGrp="1"/>
          </p:cNvSpPr>
          <p:nvPr>
            <p:ph idx="1"/>
          </p:nvPr>
        </p:nvSpPr>
        <p:spPr/>
        <p:txBody>
          <a:bodyPr/>
          <a:lstStyle/>
          <a:p>
            <a:r>
              <a:rPr lang="zh-CN" altLang="en-US"/>
              <a:t>1．幼儿园环境创设和管理的一般原则是什么？幼儿园环境规划设计为什么要以儿童为第一要务？</a:t>
            </a:r>
          </a:p>
          <a:p>
            <a:r>
              <a:rPr lang="zh-CN" altLang="en-US"/>
              <a:t>2．幼儿园环境创设为什么要强调因地制宜经济适用？</a:t>
            </a:r>
          </a:p>
          <a:p>
            <a:r>
              <a:rPr lang="zh-CN" altLang="en-US"/>
              <a:t>3．幼儿园整体环境的规划需要考虑使用者的需求，谈谈你对这个问题的看法。</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思考与练习</a:t>
            </a:r>
          </a:p>
        </p:txBody>
      </p:sp>
      <p:sp>
        <p:nvSpPr>
          <p:cNvPr id="3" name="内容占位符 2"/>
          <p:cNvSpPr>
            <a:spLocks noGrp="1"/>
          </p:cNvSpPr>
          <p:nvPr>
            <p:ph idx="1"/>
          </p:nvPr>
        </p:nvSpPr>
        <p:spPr/>
        <p:txBody>
          <a:bodyPr/>
          <a:lstStyle/>
          <a:p>
            <a:r>
              <a:rPr lang="zh-CN" altLang="en-US"/>
              <a:t>4．如何评价幼儿园玩具材料的配备和使用？</a:t>
            </a:r>
          </a:p>
          <a:p>
            <a:r>
              <a:rPr lang="zh-CN" altLang="en-US"/>
              <a:t>5．根据你对幼儿园实际的了解，举例说明环境与幼儿行为的关系。</a:t>
            </a:r>
          </a:p>
          <a:p>
            <a:r>
              <a:rPr lang="zh-CN" altLang="en-US"/>
              <a:t>6．考察一所幼儿园，就幼儿园环境的某一两个方面加以描述和分析。</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lstStyle/>
          <a:p>
            <a:pPr algn="ctr"/>
            <a:r>
              <a:rPr lang="zh-CN" altLang="en-US" sz="3200"/>
              <a:t>案例4.1  大型玩具失修的后果</a:t>
            </a:r>
          </a:p>
          <a:p>
            <a:r>
              <a:rPr lang="zh-CN" altLang="en-US"/>
              <a:t>今年春天，我园的一个孩子在玩大型玩具时掉了下来，脚部受了伤，老师及时把他送到医务室进行治疗。我们又到现场进行检查，发现孩子掉下来是因为大型玩具年久失修，孩子玩时铁链子断了，导致脚部受伤。</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lstStyle/>
          <a:p>
            <a:r>
              <a:rPr lang="zh-CN" altLang="en-US"/>
              <a:t>虽然孩子脚部受了轻伤，没有造成严重后果，但对于我这个分管后勤工作的副主任来说震动很大，给我敲响了警钟，强化了安全意识。园领导看望了孩子并对家长表示了歉意。同时我们对园内所有玩具进行了检查,发现问题及时维修,对年久的玩具进行了更换。</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lstStyle/>
          <a:p>
            <a:r>
              <a:rPr lang="zh-CN" altLang="en-US"/>
              <a:t>这次事故的发生，主要是没有及时进行安全检查,即使检查也不细。以后，每月的检查必须认真、细致。还要将平时检查和定期检查相结合，并和各班老师配合好，保证幼儿的安全。</a:t>
            </a:r>
          </a:p>
          <a:p>
            <a:pPr marL="0" indent="0" algn="r">
              <a:buNone/>
            </a:pPr>
            <a:r>
              <a:rPr lang="zh-CN" altLang="en-US"/>
              <a:t>                                             （案例编写：于海荣）</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分析和思考</a:t>
            </a:r>
          </a:p>
        </p:txBody>
      </p:sp>
      <p:sp>
        <p:nvSpPr>
          <p:cNvPr id="3" name="内容占位符 2"/>
          <p:cNvSpPr>
            <a:spLocks noGrp="1"/>
          </p:cNvSpPr>
          <p:nvPr>
            <p:ph idx="1"/>
          </p:nvPr>
        </p:nvSpPr>
        <p:spPr/>
        <p:txBody>
          <a:bodyPr/>
          <a:lstStyle/>
          <a:p>
            <a:r>
              <a:rPr lang="zh-CN" altLang="en-US"/>
              <a:t>1．大型玩具失修说明了什么问题？</a:t>
            </a:r>
          </a:p>
          <a:p>
            <a:r>
              <a:rPr lang="zh-CN" altLang="en-US"/>
              <a:t>2．案例中最后的处理结果是以后加强对玩具的定期检修工作，这是不是处理该事故的关键？你认为问题的症结在哪里？</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Autofit/>
          </a:bodyPr>
          <a:lstStyle/>
          <a:p>
            <a:r>
              <a:rPr lang="zh-CN" altLang="en-US" sz="2400"/>
              <a:t>一、幼儿园环境规划与管理的意义</a:t>
            </a:r>
          </a:p>
          <a:p>
            <a:r>
              <a:rPr lang="zh-CN" altLang="en-US" sz="2400"/>
              <a:t>（二）环境中物理因素的运用</a:t>
            </a:r>
          </a:p>
          <a:p>
            <a:r>
              <a:rPr lang="zh-CN" altLang="en-US" sz="2400"/>
              <a:t>人的行为往往会受到周围环境的影响，因此幼儿园可以有意识地运用环境的物理因素来营造适宜的学习气氛。有研究者（Jones ＆ Prescott，1982）从柔和/冷硬、开放/封闭、简单/复杂、干预/隔离、低活动性/高活动性等五个维度，分析了环境和人类行为的互动关系，幼儿园在进行环境设计规划时可以参考这些相关的因素。</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lstStyle/>
          <a:p>
            <a:pPr algn="ctr"/>
            <a:r>
              <a:rPr lang="zh-CN" altLang="en-US" sz="3200"/>
              <a:t>案例4.2  环境创设带来的困扰</a:t>
            </a:r>
          </a:p>
          <a:p>
            <a:r>
              <a:rPr lang="zh-CN" altLang="en-US"/>
              <a:t>某园强调环境的育人功能。于是，新学期一开始，负责业务的副园长就要求各班的带班教师创设新环境，认真布置活动室，各区角、主题墙等都要旧貌换新颜，以发挥环境的教育功能。</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lstStyle/>
          <a:p>
            <a:r>
              <a:rPr lang="zh-CN" altLang="en-US"/>
              <a:t>任务布置下去以后，教师们积极行动起来。有的教师牺牲自己的休息时间，在孩子们午休的中间时段，或者干脆就是结束了一天的活动，孩子们全部离园之后加班加点，找来材料写、画、设计、布置，但是只要幼儿有活动，这些教师肯定先去关注孩子。不过业余时间毕竟有限，到领导检查时，这些教师不是没有完成创设环境的任务，就是做得很“粗糙”“质量不高”。</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normAutofit lnSpcReduction="10000"/>
          </a:bodyPr>
          <a:lstStyle/>
          <a:p>
            <a:r>
              <a:rPr lang="zh-CN" altLang="en-US"/>
              <a:t>但另一部分教师就不同了。她们抽出一切可以利用的时间，如一日活动中的转换环节：孩子喝水、盥洗的时间，孩子们户外游戏、角区活动的时间，只要她们认为没有必要进行面对面指导的环节，都用来搞环境的创设。结果，领导检查时，这些教师既按时又较高质量地完成了环境创设的任务。园领导对前一部分教师提出了批评，后一部分教师则得到了表扬，园领导还从中抽出几位，号召全园教师向她们学习。</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lstStyle/>
          <a:p>
            <a:r>
              <a:rPr lang="zh-CN" altLang="en-US"/>
              <a:t>一时间，教师们在私下里议论纷纷，有的说好心使不得，出力不讨好；有的说环境育人根本就是给教师们徒增负担；还有的教师说创设环境很容易，以后就有经验可循了等。究竟该如何开展班级环境创设呢？</a:t>
            </a:r>
          </a:p>
          <a:p>
            <a:pPr marL="0" indent="0" algn="r">
              <a:buNone/>
            </a:pPr>
            <a:r>
              <a:rPr lang="zh-CN" altLang="en-US"/>
              <a:t>                                               （案例编写：周轶群）</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分析与思考</a:t>
            </a:r>
          </a:p>
        </p:txBody>
      </p:sp>
      <p:sp>
        <p:nvSpPr>
          <p:cNvPr id="3" name="内容占位符 2"/>
          <p:cNvSpPr>
            <a:spLocks noGrp="1"/>
          </p:cNvSpPr>
          <p:nvPr>
            <p:ph idx="1"/>
          </p:nvPr>
        </p:nvSpPr>
        <p:spPr/>
        <p:txBody>
          <a:bodyPr/>
          <a:lstStyle/>
          <a:p>
            <a:r>
              <a:rPr lang="zh-CN" altLang="en-US"/>
              <a:t>１．幼儿园“环境育人”的初衷是好的，但结果却不尽如人意，你认为原因在哪里？</a:t>
            </a:r>
          </a:p>
          <a:p>
            <a:r>
              <a:rPr lang="zh-CN" altLang="en-US"/>
              <a:t>2．班级环境创设的实施主体是谁？该园环境评价存在怎样的问题？假如你是该园园长，会如何反思和汲取教训？</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sz="8800" dirty="0"/>
              <a:t>谢谢！</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rmAutofit fontScale="90000" lnSpcReduction="10000"/>
          </a:bodyPr>
          <a:lstStyle/>
          <a:p>
            <a:r>
              <a:rPr lang="zh-CN" altLang="en-US"/>
              <a:t>一、幼儿园环境规划与管理的意义</a:t>
            </a:r>
          </a:p>
          <a:p>
            <a:r>
              <a:rPr lang="zh-CN" altLang="en-US"/>
              <a:t>（二）环境中物理因素的运用</a:t>
            </a:r>
          </a:p>
          <a:p>
            <a:r>
              <a:rPr lang="zh-CN" altLang="en-US"/>
              <a:t>	1．柔和与冷硬</a:t>
            </a:r>
          </a:p>
          <a:p>
            <a:r>
              <a:rPr lang="zh-CN" altLang="en-US"/>
              <a:t>	高明度、暖色系的色彩、灯泡的灯光、柔软的地毯、舒适的靠垫、蕾丝窗帘的柔和度较高，可能体现出欢迎、邀约的气氛，相对而言，低明度或昏暗、寒色系的色调、刺眼的灯光、水泥或大理石的地面、铁栏杆、高耸的围墙等，则可能让人感到一种冷淡、肃穆的气氛。</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一、幼儿园环境规划与管理的意义</a:t>
            </a:r>
          </a:p>
          <a:p>
            <a:r>
              <a:rPr lang="zh-CN" altLang="en-US"/>
              <a:t>（二）环境中物理因素的运用</a:t>
            </a:r>
          </a:p>
          <a:p>
            <a:r>
              <a:rPr lang="zh-CN" altLang="en-US"/>
              <a:t>2．开放与封闭</a:t>
            </a:r>
          </a:p>
          <a:p>
            <a:r>
              <a:rPr lang="zh-CN" altLang="en-US"/>
              <a:t>	环境的摆设可以给人截然不同的感受，并能够营造出不同的学习气氛。桌椅排列的方向位置，也会影响人与人之间的互动关系。</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rmAutofit fontScale="92500"/>
          </a:bodyPr>
          <a:lstStyle/>
          <a:p>
            <a:r>
              <a:rPr lang="zh-CN" altLang="en-US"/>
              <a:t>一、幼儿园环境规划与管理的意义</a:t>
            </a:r>
          </a:p>
          <a:p>
            <a:r>
              <a:rPr lang="zh-CN" altLang="en-US"/>
              <a:t>（二）环境中物理因素的运用</a:t>
            </a:r>
          </a:p>
          <a:p>
            <a:r>
              <a:rPr lang="zh-CN" altLang="en-US"/>
              <a:t>以下两种环境设置所营造的学习气氛是截然不同的：一个是利用矮柜间隔出几个活动空间，各种玩具教具材料开架式的摆放；另一个是玩教具锁在高高的玻璃柜中，桌椅全部面向讲台一字排开的空间摆设，马上可以感觉出这两者分别属于开放的与封闭的环境设置。</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内容提要</a:t>
            </a:r>
          </a:p>
        </p:txBody>
      </p:sp>
      <p:sp>
        <p:nvSpPr>
          <p:cNvPr id="3" name="内容占位符 2"/>
          <p:cNvSpPr>
            <a:spLocks noGrp="1"/>
          </p:cNvSpPr>
          <p:nvPr>
            <p:ph idx="1"/>
          </p:nvPr>
        </p:nvSpPr>
        <p:spPr/>
        <p:txBody>
          <a:bodyPr/>
          <a:lstStyle/>
          <a:p>
            <a:r>
              <a:rPr lang="zh-CN" altLang="en-US"/>
              <a:t>幼儿园是幼儿生活、学习和游戏的场所。幼儿年龄小，是处于迅速发展之中的尚未成熟的个体，外界环境直接影响其身心健康。因此，必须为幼儿提供良好的生活条件和有益于健康成长的环境。环境场所设施是开办幼儿园的基本前提和物质保证。创设良好的幼儿园环境，也有益于保教工作的顺利实施，不断提高保教质量。</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rmAutofit/>
          </a:bodyPr>
          <a:lstStyle/>
          <a:p>
            <a:r>
              <a:rPr lang="zh-CN" altLang="en-US"/>
              <a:t>一、幼儿园环境规划与管理的意义</a:t>
            </a:r>
          </a:p>
          <a:p>
            <a:r>
              <a:rPr lang="zh-CN" altLang="en-US"/>
              <a:t>（二）环境中物理因素的运用</a:t>
            </a:r>
          </a:p>
          <a:p>
            <a:r>
              <a:rPr lang="zh-CN" altLang="en-US"/>
              <a:t>3．简单与复杂</a:t>
            </a:r>
          </a:p>
          <a:p>
            <a:r>
              <a:rPr lang="zh-CN" altLang="en-US"/>
              <a:t>简单与复杂的维度并不是指设备、教具功能的单纯或复杂，而是一件器材或设备环境能够吸引人的程度。</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一、幼儿园环境规划与管理的意义</a:t>
            </a:r>
          </a:p>
          <a:p>
            <a:r>
              <a:rPr lang="zh-CN" altLang="en-US"/>
              <a:t>（二）环境中物理因素的运用</a:t>
            </a:r>
          </a:p>
          <a:p>
            <a:r>
              <a:rPr lang="zh-CN" altLang="en-US">
                <a:sym typeface="+mn-ea"/>
              </a:rPr>
              <a:t>看起来是简单的回收纸张，如果能与美劳材料互相搭配，可能成为相当吸引人的创作活动的素材，可以组成复杂的学习环境。那些结构复杂的电动玩具，如果只是靠上发条转动来吸引人，反而属于功能简单的类别。</a:t>
            </a:r>
          </a:p>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一、幼儿园环境规划与管理的意义</a:t>
            </a:r>
          </a:p>
          <a:p>
            <a:r>
              <a:rPr lang="zh-CN" altLang="en-US"/>
              <a:t>（二）环境中物理因素的运用</a:t>
            </a:r>
          </a:p>
          <a:p>
            <a:r>
              <a:rPr lang="zh-CN" altLang="en-US"/>
              <a:t>另外，也要根据幼儿的年龄特点、发展水平或学习能力来评定环境或设施的简单或复杂，适合大班幼儿的环境或设施显然和小班幼儿的在评定标准上有不同。</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一、幼儿园环境规划与管理的意义</a:t>
            </a:r>
          </a:p>
          <a:p>
            <a:r>
              <a:rPr lang="zh-CN" altLang="en-US"/>
              <a:t>（二）环境中物理因素的运用</a:t>
            </a:r>
          </a:p>
          <a:p>
            <a:r>
              <a:rPr lang="zh-CN" altLang="en-US"/>
              <a:t>4．干预与隔离</a:t>
            </a:r>
          </a:p>
          <a:p>
            <a:r>
              <a:rPr lang="zh-CN" altLang="en-US"/>
              <a:t>	所谓干预与隔离着重指是否适度，适度的干预介入是好的，如添置新教具或安排参观访问，但过度的干预如教师过度权威式的指导命令，或是控制情景，则是不好的。</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一、幼儿园环境规划与管理的意义</a:t>
            </a:r>
          </a:p>
          <a:p>
            <a:r>
              <a:rPr lang="zh-CN" altLang="en-US"/>
              <a:t>（二）环境中物理因素的运用</a:t>
            </a:r>
          </a:p>
          <a:p>
            <a:r>
              <a:rPr lang="zh-CN" altLang="en-US"/>
              <a:t>如果能够提供一个隐秘空间或半开放空间，可以让孩子偶尔独处，排解情绪，这会有助于幼儿社会行为的发展，但是如果使用不当，幼儿长期处在隔离状况就会妨碍其发展。</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Autofit/>
          </a:bodyPr>
          <a:lstStyle/>
          <a:p>
            <a:r>
              <a:rPr lang="zh-CN" altLang="en-US"/>
              <a:t>一、幼儿园环境规划与管理的意义</a:t>
            </a:r>
          </a:p>
          <a:p>
            <a:r>
              <a:rPr lang="zh-CN" altLang="en-US"/>
              <a:t>（二）环境中物理因素的运用</a:t>
            </a:r>
          </a:p>
          <a:p>
            <a:r>
              <a:rPr lang="zh-CN" altLang="en-US"/>
              <a:t>5．低活动性与高活动性</a:t>
            </a:r>
          </a:p>
          <a:p>
            <a:r>
              <a:rPr lang="zh-CN" altLang="en-US"/>
              <a:t>这是指环境中能提供的大肌肉活动的程度。一个好的学习环境通常既能提供大肌肉活动也能提供安静的活动，兼具动静两方面功能；另外，各类活动的游戏性、交往性程度如何，也需要做具体分析。</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一、幼儿园环境规划与管理的意义</a:t>
            </a:r>
          </a:p>
          <a:p>
            <a:r>
              <a:rPr lang="zh-CN" altLang="en-US"/>
              <a:t>（二）环境中物理因素的运用</a:t>
            </a:r>
          </a:p>
          <a:p>
            <a:r>
              <a:rPr lang="zh-CN" altLang="en-US"/>
              <a:t>例如，娃娃家和积木区的游戏性比较强。在进行整体环境的规划时，要考虑到既有低活动区，也要有高活动区，作息安排上也要搭配进行，即动静搭配、室内外结合，就能比较好地满足孩子们的需求。</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二、幼儿园环境规划与管理的一般原则</a:t>
            </a:r>
          </a:p>
          <a:p>
            <a:r>
              <a:rPr lang="zh-CN" altLang="en-US"/>
              <a:t>幼儿园的环境规划和设计总是基于一定的教育理念进行的。管理者要根据幼儿园的宗旨和目标定位进行环境规划设计，要以是否有利于儿童的健康成长作为根本出发点，即幼儿园的建设必须坚持以“幼儿为本”的原则，符合幼儿的生理和心理的成长规律。</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二、幼儿园环境规划与管理的一般原则</a:t>
            </a:r>
          </a:p>
          <a:p>
            <a:r>
              <a:rPr lang="zh-CN" altLang="en-US"/>
              <a:t>在环境规划之前，首先要明确幼儿园的基本定位，理清一些基本观念，如：准备收托的对象年龄范围怎样？预计收托多少幼儿？创办经费如何？根据这些基本设想，进行园址的选择、考虑园舍基本构造，同时还要分析使用者的需求，结合环境的物理因素分析等，对幼儿园环境做出具体规划。</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二、幼儿园环境规划与管理的一般原则</a:t>
            </a:r>
          </a:p>
          <a:p>
            <a:r>
              <a:rPr lang="zh-CN" altLang="en-US"/>
              <a:t>总的来说，幼儿园的布局应符合当地学前教育的发展规划，结合人口密度、人口发展趋势、交通、环境等因素综合考虑。为满足就近入园、方便接送的要求，幼儿园布点应均匀，宜根据幼儿园步行时间不宜过长的特点确定幼儿园的服务半径，城镇幼儿园的服务半径宜为300～500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内容提要</a:t>
            </a:r>
          </a:p>
        </p:txBody>
      </p:sp>
      <p:sp>
        <p:nvSpPr>
          <p:cNvPr id="3" name="内容占位符 2"/>
          <p:cNvSpPr>
            <a:spLocks noGrp="1"/>
          </p:cNvSpPr>
          <p:nvPr>
            <p:ph idx="1"/>
          </p:nvPr>
        </p:nvSpPr>
        <p:spPr/>
        <p:txBody>
          <a:bodyPr/>
          <a:lstStyle/>
          <a:p>
            <a:r>
              <a:rPr lang="zh-CN" altLang="en-US"/>
              <a:t>本章首先探讨了幼儿园的环境规划和管理的一般原则，进而具体分析了幼儿园环境涉及的各方面内容，如幼儿园环境和建筑、户外场地与设施、活动室的设置与玩教具配备等，并介绍了有关环境的物理因素分析以及幼儿园环境的观察评定。</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rmAutofit fontScale="90000" lnSpcReduction="10000"/>
          </a:bodyPr>
          <a:lstStyle/>
          <a:p>
            <a:r>
              <a:rPr lang="zh-CN" altLang="en-US"/>
              <a:t>二、幼儿园环境规划与管理的一般原则</a:t>
            </a:r>
          </a:p>
          <a:p>
            <a:r>
              <a:rPr lang="zh-CN" altLang="en-US"/>
              <a:t>幼儿园建设在“以幼儿为本”的总原则指导下，在环境的具体规划和设计上，还需要遵循如下相关原则。</a:t>
            </a:r>
          </a:p>
          <a:p>
            <a:r>
              <a:rPr lang="zh-CN" altLang="en-US"/>
              <a:t>（一）确保安全，合乎卫生要求</a:t>
            </a:r>
          </a:p>
          <a:p>
            <a:r>
              <a:rPr lang="zh-CN" altLang="en-US"/>
              <a:t>幼儿园物质环境的首要标准就是必须保障儿童的安全。例如，建筑物是否坚固，有没有危房或潜在的危险；设备装置是否达到安全标准；紧急情况下是否便于疏散，防火功能如何等。</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二、幼儿园环境规划与管理的一般原则</a:t>
            </a:r>
          </a:p>
          <a:p>
            <a:r>
              <a:rPr lang="zh-CN" altLang="en-US">
                <a:sym typeface="+mn-ea"/>
              </a:rPr>
              <a:t>（一）确保安全，合乎卫生要求</a:t>
            </a:r>
            <a:endParaRPr lang="zh-CN" altLang="en-US"/>
          </a:p>
          <a:p>
            <a:r>
              <a:rPr lang="zh-CN" altLang="en-US"/>
              <a:t>环境创设必须符合卫生保健的要求。例如，房舍的采光、通风如何，有无儿童专用厕所，是否提供必要的流动水洗手，有无饮水设备等。有的幼儿园安装中央空调，这样的封闭式空间很容易感染疾病，对于幼儿是不适宜的。</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rmAutofit fontScale="92500" lnSpcReduction="10000"/>
          </a:bodyPr>
          <a:lstStyle/>
          <a:p>
            <a:r>
              <a:rPr lang="zh-CN" altLang="en-US"/>
              <a:t>二、幼儿园环境规划与管理的一般原则</a:t>
            </a:r>
          </a:p>
          <a:p>
            <a:r>
              <a:rPr lang="zh-CN" altLang="en-US"/>
              <a:t>（二）环境条件的创设要为保育和教育服务</a:t>
            </a:r>
          </a:p>
          <a:p>
            <a:r>
              <a:rPr lang="zh-CN" altLang="en-US"/>
              <a:t>幼儿园的环境条件创设是为保育和教育服务的，必须有利于发挥保教功能。《幼儿园教育指导纲要（试行）》（以下简称《纲要》）总则中第4条，明确提出 “幼儿园应为幼儿提供健康、丰富的生活和活动环境，满足他们多方面发展的需要，使他们在快乐的童年生活中获得有益于身心发展的经验。”</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二、幼儿园环境规划与管理的一般原则</a:t>
            </a:r>
          </a:p>
          <a:p>
            <a:r>
              <a:rPr lang="zh-CN" altLang="en-US">
                <a:sym typeface="+mn-ea"/>
              </a:rPr>
              <a:t>（二）环境条件的创设要为保育和教育服务</a:t>
            </a:r>
            <a:endParaRPr lang="zh-CN" altLang="en-US"/>
          </a:p>
          <a:p>
            <a:r>
              <a:rPr lang="zh-CN" altLang="en-US"/>
              <a:t>《纲要》以大教育观来界定幼儿园环境，在第三部分关于“幼儿园教育的组织实施”中，对环境有专门论述，并明确，“环境是重要的教育资源，应通过环境的创设和利用，有效地促进幼儿的发展”。</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rmAutofit/>
          </a:bodyPr>
          <a:lstStyle/>
          <a:p>
            <a:r>
              <a:rPr lang="zh-CN" altLang="en-US"/>
              <a:t>二、幼儿园环境规划与管理的一般原则</a:t>
            </a:r>
          </a:p>
          <a:p>
            <a:r>
              <a:rPr lang="zh-CN" altLang="en-US">
                <a:sym typeface="+mn-ea"/>
              </a:rPr>
              <a:t>（二）环境条件的创设要为保育和教育服务</a:t>
            </a:r>
            <a:endParaRPr lang="zh-CN" altLang="en-US"/>
          </a:p>
          <a:p>
            <a:r>
              <a:rPr lang="zh-CN" altLang="en-US"/>
              <a:t>幼儿园在园舍、设备等物质条件的创设上，要有利于儿童的活动、发展，要发挥保教作用，有利于保教目标的实现。</a:t>
            </a:r>
          </a:p>
          <a:p>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二、幼儿园环境规划与管理的一般原则</a:t>
            </a:r>
          </a:p>
          <a:p>
            <a:r>
              <a:rPr lang="zh-CN" altLang="en-US">
                <a:sym typeface="+mn-ea"/>
              </a:rPr>
              <a:t>（二）环境条件的创设要为保育和教育服务</a:t>
            </a:r>
          </a:p>
          <a:p>
            <a:r>
              <a:rPr lang="zh-CN" altLang="en-US"/>
              <a:t>目前，相当多幼儿园搞童话城，那些色彩斑斓的塑料器械，外人看来似乎是儿童化、游戏化的，实际上并不适用，反而占据了大量空间、场地，幼儿无法在户外充分进行运动性游戏，限制了幼儿跑动等；</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rmAutofit fontScale="92500"/>
          </a:bodyPr>
          <a:lstStyle/>
          <a:p>
            <a:r>
              <a:rPr lang="zh-CN" altLang="en-US"/>
              <a:t>二、幼儿园环境规划与管理的一般原则</a:t>
            </a:r>
          </a:p>
          <a:p>
            <a:r>
              <a:rPr lang="zh-CN" altLang="en-US">
                <a:sym typeface="+mn-ea"/>
              </a:rPr>
              <a:t>（二）环境条件的创设要为保育和教育服务</a:t>
            </a:r>
          </a:p>
          <a:p>
            <a:r>
              <a:rPr lang="zh-CN" altLang="en-US"/>
              <a:t>有的幼儿园分别设图书室、健身舞蹈室、科学室等，但其作用发挥极其有限，耗费了大量资金，这种以超规模资金投入却仅限于少数幼儿受益的情况是应避免的。资金、设备、设施的提供必须从幼儿出发，从适合幼儿的活动和发展需要出发，从扩大受益范围的角度出发来加以考虑。</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Autofit/>
          </a:bodyPr>
          <a:lstStyle/>
          <a:p>
            <a:r>
              <a:rPr lang="zh-CN" altLang="en-US"/>
              <a:t>二、幼儿园环境规划与管理的一般原则</a:t>
            </a:r>
          </a:p>
          <a:p>
            <a:r>
              <a:rPr lang="zh-CN" altLang="en-US">
                <a:sym typeface="+mn-ea"/>
              </a:rPr>
              <a:t>（三）环境创设要因地制宜、经济适用</a:t>
            </a:r>
          </a:p>
          <a:p>
            <a:r>
              <a:rPr lang="zh-CN" altLang="en-US">
                <a:sym typeface="+mn-ea"/>
              </a:rPr>
              <a:t>1.幼儿园环境与周边环境的适宜性</a:t>
            </a:r>
          </a:p>
          <a:p>
            <a:r>
              <a:rPr lang="zh-CN" altLang="en-US">
                <a:sym typeface="+mn-ea"/>
              </a:rPr>
              <a:t>在幼儿园环境创设上，要考虑与当地环境条件的适宜性。中国幅员广大，各地经济发展不平衡，自然人文资源各异，办园条件千差万别，不宜整齐划一。需要分析当地环境条件，从实际出发，规划设置环境。</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二、幼儿园环境规划与管理的一般原则</a:t>
            </a:r>
          </a:p>
          <a:p>
            <a:r>
              <a:rPr lang="zh-CN" altLang="en-US">
                <a:sym typeface="+mn-ea"/>
              </a:rPr>
              <a:t>（三）环境创设要因地制宜、经济适用</a:t>
            </a:r>
          </a:p>
          <a:p>
            <a:r>
              <a:rPr lang="zh-CN" altLang="en-US"/>
              <a:t>园舍、设备条件要与周边社区协调一致，创设具有地方特色的幼儿园环境。</a:t>
            </a:r>
          </a:p>
          <a:p>
            <a:r>
              <a:rPr lang="zh-CN" altLang="en-US"/>
              <a:t>幼儿园的教育环境创设特别是园舍设备条件应能融于所在社区之中，与社区人们的生活和谐一致，因地制宜。</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rmAutofit fontScale="97500" lnSpcReduction="10000"/>
          </a:bodyPr>
          <a:lstStyle/>
          <a:p>
            <a:r>
              <a:rPr lang="zh-CN" altLang="en-US"/>
              <a:t>二、幼儿园环境规划与管理的一般原则</a:t>
            </a:r>
          </a:p>
          <a:p>
            <a:r>
              <a:rPr lang="zh-CN" altLang="en-US">
                <a:sym typeface="+mn-ea"/>
              </a:rPr>
              <a:t>（三）环境创设要因地制宜、经济适用</a:t>
            </a:r>
          </a:p>
          <a:p>
            <a:r>
              <a:rPr lang="zh-CN" altLang="en-US"/>
              <a:t>一些地方幼儿园在建筑与设备提供上追求超豪华，这不仅与儿童发展不相干，而且与社区居民的现实生活、经济条件和周边环境形成极大反差，可能的后果是使幼儿形成消极的对人、对社会的价值观，看不起自己的家庭和家长，影响其良好人格的形成。同时，这种做法也有悖于幼儿教育机构作为文明辐射中心的应有形象。</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学习目标</a:t>
            </a:r>
          </a:p>
        </p:txBody>
      </p:sp>
      <p:sp>
        <p:nvSpPr>
          <p:cNvPr id="3" name="内容占位符 2"/>
          <p:cNvSpPr>
            <a:spLocks noGrp="1"/>
          </p:cNvSpPr>
          <p:nvPr>
            <p:ph idx="1"/>
          </p:nvPr>
        </p:nvSpPr>
        <p:spPr/>
        <p:txBody>
          <a:bodyPr/>
          <a:lstStyle/>
          <a:p>
            <a:r>
              <a:rPr lang="zh-CN" altLang="en-US"/>
              <a:t>1.了解幼儿园环境规划和管理的一般原则。</a:t>
            </a:r>
          </a:p>
          <a:p>
            <a:r>
              <a:rPr lang="zh-CN" altLang="en-US"/>
              <a:t>2.知道幼儿园的房舍和设施的使用安排知识。</a:t>
            </a:r>
          </a:p>
          <a:p>
            <a:r>
              <a:rPr lang="zh-CN" altLang="en-US"/>
              <a:t>3.明确幼儿园户外场地和设施安排的相关要求。</a:t>
            </a:r>
          </a:p>
          <a:p>
            <a:r>
              <a:rPr lang="zh-CN" altLang="en-US"/>
              <a:t>4.明确幼儿园活动室设计和玩教具配备的相关问题。</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二、幼儿园环境规划与管理的一般原则</a:t>
            </a:r>
          </a:p>
          <a:p>
            <a:r>
              <a:rPr lang="zh-CN" altLang="en-US">
                <a:sym typeface="+mn-ea"/>
              </a:rPr>
              <a:t>（三）环境创设要因地制宜、经济适用</a:t>
            </a:r>
          </a:p>
          <a:p>
            <a:r>
              <a:rPr lang="zh-CN" altLang="en-US"/>
              <a:t>有效利用当地乡土材料，因地制宜创设幼儿园环境，使其具有地方特色，与社区生态和谐值得提倡。如有的幼儿园是平房，房前有开阔场地，便于幼儿随时到户外充分活动，就不必好大喜功，拆了盖楼房。</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a:xfrm>
            <a:off x="809672" y="1176391"/>
            <a:ext cx="10515600" cy="4351338"/>
          </a:xfrm>
        </p:spPr>
        <p:txBody>
          <a:bodyPr>
            <a:noAutofit/>
          </a:bodyPr>
          <a:lstStyle/>
          <a:p>
            <a:r>
              <a:rPr lang="zh-CN" altLang="en-US"/>
              <a:t>二、幼儿园环境规划与管理的一般原则</a:t>
            </a:r>
          </a:p>
          <a:p>
            <a:r>
              <a:rPr lang="zh-CN" altLang="en-US">
                <a:sym typeface="+mn-ea"/>
              </a:rPr>
              <a:t>（三）环境创设要因地制宜、经济适用</a:t>
            </a:r>
            <a:endParaRPr lang="zh-CN" altLang="en-US"/>
          </a:p>
          <a:p>
            <a:r>
              <a:rPr lang="zh-CN" altLang="en-US"/>
              <a:t>2.将社区资源的利用与幼儿园内部挖潜结合</a:t>
            </a:r>
          </a:p>
          <a:p>
            <a:r>
              <a:rPr lang="zh-CN" altLang="en-US"/>
              <a:t>幼儿园要在可能的限度内，积极争取社会各方面的大力支持，发掘和利用社区和家庭资源。与此同时，还要注意调动全体教职工的积极性，因地制宜，改善办园条件，为不断提高保教质量提供较好的物质保证。要充分发挥幼儿园自主性，注重内部挖潜。</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二、幼儿园环境规划与管理的一般原则</a:t>
            </a:r>
          </a:p>
          <a:p>
            <a:r>
              <a:rPr lang="zh-CN" altLang="en-US">
                <a:sym typeface="+mn-ea"/>
              </a:rPr>
              <a:t>（三）环境创设要因地制宜、经济适用</a:t>
            </a:r>
          </a:p>
          <a:p>
            <a:r>
              <a:rPr lang="zh-CN" altLang="en-US"/>
              <a:t>事实上，很多情况下，并非有钱才能办好事情，一些地方幼儿园发展的经验证明了这一点。幼儿园可以很好地利用当地资源、乡土材料与废旧物品，创造性地变废为宝，为我所用。</a:t>
            </a:r>
          </a:p>
          <a:p>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Autofit/>
          </a:bodyPr>
          <a:lstStyle/>
          <a:p>
            <a:r>
              <a:rPr lang="zh-CN" altLang="en-US" sz="2400"/>
              <a:t>二、幼儿园环境规划与管理的一般原则</a:t>
            </a:r>
          </a:p>
          <a:p>
            <a:r>
              <a:rPr lang="zh-CN" altLang="en-US" sz="2400">
                <a:sym typeface="+mn-ea"/>
              </a:rPr>
              <a:t>（三）环境创设要因地制宜、经济适用</a:t>
            </a:r>
          </a:p>
          <a:p>
            <a:r>
              <a:rPr lang="zh-CN" altLang="en-US" sz="2400"/>
              <a:t>例如，一些乡村幼儿园买不起大型运动器械，教职工就在当地群众帮助下，自己动手运用当地自然材料如大树枝、废轮胎、荆条、鹅卵石、碎砖石等，设计制造出“攀登架”“平衡木”“翘翘板”“滑梯”和“迷宫”等，为幼儿的大肌肉运动和体育锻炼创造了条件，教师还可以发挥积极性和创造性，自制各种玩具特别是能活动、多变化的玩具材料，使幼儿可以充分开展游戏。</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二、幼儿园环境规划与管理的一般原则</a:t>
            </a:r>
          </a:p>
          <a:p>
            <a:r>
              <a:rPr lang="zh-CN" altLang="en-US">
                <a:sym typeface="+mn-ea"/>
              </a:rPr>
              <a:t>（三）环境创设要因地制宜、经济适用</a:t>
            </a:r>
          </a:p>
          <a:p>
            <a:r>
              <a:rPr lang="zh-CN" altLang="en-US"/>
              <a:t>3.考虑使用者或服务对象的需求</a:t>
            </a:r>
          </a:p>
          <a:p>
            <a:r>
              <a:rPr lang="zh-CN" altLang="en-US"/>
              <a:t>幼儿园在进行环境规划创设时，还应当考虑使用者的需求，特别是周边服务对象的育儿需求和经济承受力。在确保安全的前提下，以“够用”“适用”为原则。</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rmAutofit fontScale="92500"/>
          </a:bodyPr>
          <a:lstStyle/>
          <a:p>
            <a:r>
              <a:rPr lang="zh-CN" altLang="en-US"/>
              <a:t>二、幼儿园环境规划与管理的一般原则</a:t>
            </a:r>
          </a:p>
          <a:p>
            <a:r>
              <a:rPr lang="zh-CN" altLang="en-US">
                <a:sym typeface="+mn-ea"/>
              </a:rPr>
              <a:t>（三）环境创设要因地制宜、经济适用</a:t>
            </a:r>
          </a:p>
          <a:p>
            <a:r>
              <a:rPr lang="zh-CN" altLang="en-US"/>
              <a:t>环境规划要讲究经济原则，注意勤俭节约，而不宜相互攀比，或是盲目照搬他人的做法，在硬件装备上搞恶性竞争更是不可取。有的幼儿园地处城市中心，自身场地条件有限，寸土寸金，而周边有社区公园等，就可以与相关方面协调，很好地加以利用，开展适宜的活动。</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二、幼儿园环境规划与管理的一般原则</a:t>
            </a:r>
          </a:p>
          <a:p>
            <a:r>
              <a:rPr lang="zh-CN" altLang="en-US"/>
              <a:t>（三）环境创设要因地制宜、经济适用</a:t>
            </a:r>
          </a:p>
          <a:p>
            <a:r>
              <a:rPr lang="zh-CN" altLang="en-US"/>
              <a:t>又如，可以利用幼儿园周边的开阔场地开展运动会等大型活动。</a:t>
            </a:r>
          </a:p>
          <a:p>
            <a:r>
              <a:rPr lang="zh-CN" altLang="en-US"/>
              <a:t>幼儿园物质环境创设体现出管理者的教育思想、办园宗旨和发展观，同时也应发挥教育机构对社会的影响和文明辐射作用。</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二、幼儿园环境规划与管理的一般原则</a:t>
            </a:r>
          </a:p>
          <a:p>
            <a:r>
              <a:rPr lang="zh-CN" altLang="en-US"/>
              <a:t>（四）环境创设要建设与管理并行、使用与维护并重</a:t>
            </a:r>
          </a:p>
          <a:p>
            <a:r>
              <a:rPr lang="zh-CN" altLang="en-US"/>
              <a:t>房舍、场地和设施设备是幼儿园的不动产，管理维护很重要。通过维修和保养，一方面可以延长其使用寿命，又能够确保使用安全，使这些物质资源最大限度地发挥应有的作用。</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二、幼儿园环境规划与管理的一般原则</a:t>
            </a:r>
          </a:p>
          <a:p>
            <a:r>
              <a:rPr lang="zh-CN" altLang="en-US"/>
              <a:t>（四）环境创设要建设与管理并行、使用与维护并重</a:t>
            </a:r>
          </a:p>
          <a:p>
            <a:r>
              <a:rPr lang="en-US" altLang="zh-CN"/>
              <a:t>在对待环境问题上，要避免“重建设轻管理”和“重使用轻维护”的倾向。要注重对房舍与设备保养和检查维修，应通过建立制度和计划，并采取有效措施，定期整修，保持房舍与各种设备的整洁完好。</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二、幼儿园环境规划与管理的一般原则</a:t>
            </a:r>
          </a:p>
          <a:p>
            <a:r>
              <a:rPr lang="zh-CN" altLang="en-US"/>
              <a:t>（四）环境创设要建设与管理并行、使用与维护并重</a:t>
            </a:r>
          </a:p>
          <a:p>
            <a:r>
              <a:rPr lang="zh-CN" altLang="en-US"/>
              <a:t>场地管理主要是检查和保养维修，如检查排水是否畅通、场地有无危险隐患，对大型器械安排专人负责管理，进行经常性检查和定期维修。要避免失修状态，确保儿童活动安全。</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关键词</a:t>
            </a:r>
          </a:p>
        </p:txBody>
      </p:sp>
      <p:sp>
        <p:nvSpPr>
          <p:cNvPr id="3" name="内容占位符 2"/>
          <p:cNvSpPr>
            <a:spLocks noGrp="1"/>
          </p:cNvSpPr>
          <p:nvPr>
            <p:ph idx="1"/>
          </p:nvPr>
        </p:nvSpPr>
        <p:spPr/>
        <p:txBody>
          <a:bodyPr/>
          <a:lstStyle/>
          <a:p>
            <a:r>
              <a:rPr lang="zh-CN" altLang="en-US"/>
              <a:t> 幼儿园环境  规划和管理  园舍环境  建筑环境  室外场地  活动室环境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二、幼儿园环境规划与管理的一般原则</a:t>
            </a:r>
          </a:p>
          <a:p>
            <a:r>
              <a:rPr lang="zh-CN" altLang="en-US"/>
              <a:t>（四）环境创设要建设与管理并行、使用与维护并重</a:t>
            </a:r>
          </a:p>
          <a:p>
            <a:r>
              <a:rPr lang="zh-CN" altLang="en-US"/>
              <a:t>另外，还要保持场地清洁，及时清除污物，建立室内外环境清扫制度，责任到人，定期检查，为幼儿提供一个卫生安全，舒适美观的生活环境，使家长能够放心安心。</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二、幼儿园环境规划与管理的一般原则</a:t>
            </a:r>
          </a:p>
          <a:p>
            <a:r>
              <a:rPr lang="zh-CN" altLang="en-US"/>
              <a:t>（五）幼儿园环境的观察与评定</a:t>
            </a:r>
          </a:p>
          <a:p>
            <a:r>
              <a:rPr lang="zh-CN" altLang="en-US"/>
              <a:t>绝对的标准或是理想化的空间模式是不存在的。幼儿园在设计环境时，一定要考虑幼儿园的自身情况和客观条件，分析具体环境条件的优势与限制，灵活运用这些因素，进行适当而合理的计划安排，才能使环境更好地促进幼儿发展。</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rmAutofit fontScale="92500"/>
          </a:bodyPr>
          <a:lstStyle/>
          <a:p>
            <a:r>
              <a:rPr lang="zh-CN" altLang="en-US"/>
              <a:t>二、幼儿园环境规划与管理的一般原则</a:t>
            </a:r>
          </a:p>
          <a:p>
            <a:r>
              <a:rPr lang="zh-CN" altLang="en-US"/>
              <a:t>（五）幼儿园环境的观察与评定</a:t>
            </a:r>
          </a:p>
          <a:p>
            <a:r>
              <a:rPr lang="zh-CN" altLang="en-US"/>
              <a:t>这里提供了一份“学前教育机构环境观察表”（资料4-1），是综合了上述各维度和要素的具体描述，采用观察评量的方式设计出来的，可以提供参考。实施评价时，如果所评价的环境符合表中所列的趋向柔和、开放、弹性等项目越多，一般表明其空间的柔软度、开放与弹性比较大。</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rmAutofit/>
          </a:bodyPr>
          <a:lstStyle/>
          <a:p>
            <a:r>
              <a:rPr lang="zh-CN" altLang="en-US"/>
              <a:t>资料4-1</a:t>
            </a:r>
          </a:p>
          <a:p>
            <a:pPr algn="ctr"/>
            <a:r>
              <a:rPr lang="zh-CN" altLang="en-US" sz="3600"/>
              <a:t>学前教育机构环境观察表</a:t>
            </a:r>
          </a:p>
          <a:p>
            <a:r>
              <a:rPr lang="zh-CN" altLang="en-US"/>
              <a:t> 基本资料</a:t>
            </a:r>
          </a:p>
          <a:p>
            <a:r>
              <a:rPr lang="zh-CN" altLang="en-US"/>
              <a:t>1．幼稚园名称：</a:t>
            </a:r>
          </a:p>
          <a:p>
            <a:r>
              <a:rPr lang="zh-CN" altLang="en-US"/>
              <a:t>2．地址：</a:t>
            </a:r>
            <a:r>
              <a:rPr lang="zh-CN" altLang="en-US" u="sng"/>
              <a:t>                                                                    </a:t>
            </a:r>
          </a:p>
          <a:p>
            <a:endParaRPr lang="zh-CN"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rmAutofit fontScale="92500"/>
          </a:bodyPr>
          <a:lstStyle/>
          <a:p>
            <a:r>
              <a:rPr lang="zh-CN" altLang="en-US">
                <a:sym typeface="+mn-ea"/>
              </a:rPr>
              <a:t>资料4-1</a:t>
            </a:r>
          </a:p>
          <a:p>
            <a:r>
              <a:rPr lang="zh-CN" altLang="en-US"/>
              <a:t>3．环境描述：□都市公寓式  □都市庭院式 □都市内，有广大户外场地  □郊区公寓式  □郊区庭院式  □郊区，有广大场地  □其它 </a:t>
            </a:r>
          </a:p>
          <a:p>
            <a:r>
              <a:rPr lang="zh-CN" altLang="en-US"/>
              <a:t>4．附近环境描述：                                                    </a:t>
            </a:r>
          </a:p>
          <a:p>
            <a:r>
              <a:rPr lang="zh-CN" altLang="en-US"/>
              <a:t>5．全校共约有幼儿</a:t>
            </a:r>
            <a:r>
              <a:rPr lang="zh-CN" altLang="en-US" u="sng"/>
              <a:t>   </a:t>
            </a:r>
            <a:r>
              <a:rPr lang="zh-CN" altLang="en-US"/>
              <a:t>人，全校共</a:t>
            </a:r>
            <a:r>
              <a:rPr lang="zh-CN" altLang="en-US" u="sng"/>
              <a:t>   </a:t>
            </a:r>
            <a:r>
              <a:rPr lang="zh-CN" altLang="en-US"/>
              <a:t>班，每班人数约</a:t>
            </a:r>
            <a:r>
              <a:rPr lang="zh-CN" altLang="en-US" u="sng"/>
              <a:t>  </a:t>
            </a:r>
            <a:r>
              <a:rPr lang="zh-CN" altLang="en-US"/>
              <a:t>人，教师共  人，每班平均教师人数</a:t>
            </a:r>
            <a:r>
              <a:rPr lang="zh-CN" altLang="en-US" u="sng"/>
              <a:t>    </a:t>
            </a:r>
            <a:r>
              <a:rPr lang="zh-CN" altLang="en-US"/>
              <a:t>人。</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sym typeface="+mn-ea"/>
              </a:rPr>
              <a:t>资料4-1</a:t>
            </a:r>
          </a:p>
          <a:p>
            <a:r>
              <a:rPr lang="zh-CN" altLang="en-US"/>
              <a:t>6．全校房间数约</a:t>
            </a:r>
            <a:r>
              <a:rPr lang="zh-CN" altLang="en-US" u="sng"/>
              <a:t>  </a:t>
            </a:r>
            <a:r>
              <a:rPr lang="zh-CN" altLang="en-US"/>
              <a:t>间，户外场地约</a:t>
            </a:r>
            <a:r>
              <a:rPr lang="zh-CN" altLang="en-US" u="sng"/>
              <a:t>     </a:t>
            </a:r>
            <a:r>
              <a:rPr lang="zh-CN" altLang="en-US"/>
              <a:t>平方米。</a:t>
            </a:r>
          </a:p>
          <a:p>
            <a:r>
              <a:rPr lang="zh-CN" altLang="en-US"/>
              <a:t>7．安全设备：□安全门 □围墙 □栏杆 □传达室有守门员</a:t>
            </a:r>
          </a:p>
          <a:p>
            <a:r>
              <a:rPr lang="zh-CN" altLang="en-US"/>
              <a:t>8．特别记录：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Autofit/>
          </a:bodyPr>
          <a:lstStyle/>
          <a:p>
            <a:r>
              <a:rPr lang="zh-CN" altLang="en-US"/>
              <a:t>资料4-1</a:t>
            </a:r>
          </a:p>
          <a:p>
            <a:r>
              <a:rPr lang="zh-CN" altLang="en-US"/>
              <a:t> 环境设备调查</a:t>
            </a:r>
          </a:p>
          <a:p>
            <a:r>
              <a:rPr lang="zh-CN" altLang="en-US"/>
              <a:t>请你在所观察到的适合的项目上打“√”（对号）。</a:t>
            </a:r>
          </a:p>
          <a:p>
            <a:r>
              <a:rPr lang="zh-CN" altLang="en-US"/>
              <a:t>A.环境的柔软程度</a:t>
            </a:r>
          </a:p>
          <a:p>
            <a:r>
              <a:rPr lang="zh-CN" altLang="en-US"/>
              <a:t>1．（ ）有草地可跑跳。</a:t>
            </a:r>
          </a:p>
          <a:p>
            <a:r>
              <a:rPr lang="zh-CN" altLang="en-US"/>
              <a:t>2．（ ）泥土地可挖掘。</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rmAutofit lnSpcReduction="10000"/>
          </a:bodyPr>
          <a:lstStyle/>
          <a:p>
            <a:r>
              <a:rPr lang="zh-CN" altLang="en-US"/>
              <a:t>资料4-1</a:t>
            </a:r>
          </a:p>
          <a:p>
            <a:r>
              <a:rPr lang="zh-CN" altLang="en-US"/>
              <a:t>3．（ ）可玩水。</a:t>
            </a:r>
          </a:p>
          <a:p>
            <a:r>
              <a:rPr lang="zh-CN" altLang="en-US"/>
              <a:t>4．（ ）有动物可观察饲养。</a:t>
            </a:r>
          </a:p>
          <a:p>
            <a:r>
              <a:rPr lang="zh-CN" altLang="en-US"/>
              <a:t>5．（ ）自种盆栽。</a:t>
            </a:r>
          </a:p>
          <a:p>
            <a:r>
              <a:rPr lang="zh-CN" altLang="en-US"/>
              <a:t>6．（ ）自种菜圃。</a:t>
            </a:r>
          </a:p>
          <a:p>
            <a:r>
              <a:rPr lang="zh-CN" altLang="en-US"/>
              <a:t>7．（ ）能在地毯上自由坐卧。</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rmAutofit lnSpcReduction="10000"/>
          </a:bodyPr>
          <a:lstStyle/>
          <a:p>
            <a:r>
              <a:rPr lang="zh-CN" altLang="en-US"/>
              <a:t>资料4-1</a:t>
            </a:r>
          </a:p>
          <a:p>
            <a:r>
              <a:rPr lang="zh-CN" altLang="en-US"/>
              <a:t>8．（ ）教室用幼儿作品布置。</a:t>
            </a:r>
          </a:p>
          <a:p>
            <a:r>
              <a:rPr lang="zh-CN" altLang="en-US"/>
              <a:t>9．（ ）作品展示呈现不同材料，有不同构图。</a:t>
            </a:r>
          </a:p>
          <a:p>
            <a:r>
              <a:rPr lang="zh-CN" altLang="en-US"/>
              <a:t>10．（ ）教室里设多个学习角落。</a:t>
            </a:r>
          </a:p>
          <a:p>
            <a:r>
              <a:rPr lang="zh-CN" altLang="en-US"/>
              <a:t>11．（ ）教材教具放在幼儿容易取放的地方。</a:t>
            </a:r>
          </a:p>
          <a:p>
            <a:r>
              <a:rPr lang="zh-CN" altLang="en-US"/>
              <a:t>12．（ ）幼儿能自由取放使用教具。</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rmAutofit lnSpcReduction="10000"/>
          </a:bodyPr>
          <a:lstStyle/>
          <a:p>
            <a:r>
              <a:rPr lang="zh-CN" altLang="en-US">
                <a:sym typeface="+mn-ea"/>
              </a:rPr>
              <a:t>资料4-1</a:t>
            </a:r>
            <a:endParaRPr lang="zh-CN" altLang="en-US"/>
          </a:p>
          <a:p>
            <a:r>
              <a:rPr lang="zh-CN" altLang="en-US"/>
              <a:t>B.游戏、教学设备</a:t>
            </a:r>
          </a:p>
          <a:p>
            <a:r>
              <a:rPr lang="zh-CN" altLang="en-US"/>
              <a:t>13．（ ）综合体能游乐设施。</a:t>
            </a:r>
          </a:p>
          <a:p>
            <a:r>
              <a:rPr lang="zh-CN" altLang="en-US"/>
              <a:t>14．（ ）游泳池、玩水设备。</a:t>
            </a:r>
          </a:p>
          <a:p>
            <a:r>
              <a:rPr lang="zh-CN" altLang="en-US"/>
              <a:t>15．（ ）攀登架、滑梯、秋千、摇船、摇椅。</a:t>
            </a:r>
          </a:p>
          <a:p>
            <a:r>
              <a:rPr lang="zh-CN" altLang="en-US"/>
              <a:t>16．（ ）沙坑、沙箱。</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zh-CN" altLang="en-US"/>
              <a:t>第一节</a:t>
            </a:r>
            <a:r>
              <a:rPr lang="en-US" altLang="zh-CN"/>
              <a:t> </a:t>
            </a:r>
            <a:r>
              <a:rPr lang="zh-CN" altLang="en-US"/>
              <a:t>幼儿园环境规划与管理的</a:t>
            </a:r>
            <a:br>
              <a:rPr lang="zh-CN" altLang="en-US"/>
            </a:br>
            <a:r>
              <a:rPr lang="zh-CN" altLang="en-US"/>
              <a:t>意义和一般原则</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a:xfrm>
            <a:off x="809672" y="1295136"/>
            <a:ext cx="10515600" cy="4351338"/>
          </a:xfrm>
        </p:spPr>
        <p:txBody>
          <a:bodyPr>
            <a:noAutofit/>
          </a:bodyPr>
          <a:lstStyle/>
          <a:p>
            <a:r>
              <a:rPr lang="zh-CN" altLang="en-US"/>
              <a:t>资料4-1</a:t>
            </a:r>
          </a:p>
          <a:p>
            <a:r>
              <a:rPr lang="zh-CN" altLang="en-US"/>
              <a:t>17．（ ）大轮子玩具，可骑的，如：三轮车、滑板……等。</a:t>
            </a:r>
          </a:p>
          <a:p>
            <a:r>
              <a:rPr lang="zh-CN" altLang="en-US"/>
              <a:t>18．（ ）体能器材：篮球架、平衡木、轮胎、大小球、钻龙、跳箱等。</a:t>
            </a:r>
          </a:p>
          <a:p>
            <a:r>
              <a:rPr lang="zh-CN" altLang="en-US"/>
              <a:t>19．（ ）适合儿童用桌椅。</a:t>
            </a:r>
          </a:p>
          <a:p>
            <a:r>
              <a:rPr lang="zh-CN" altLang="en-US"/>
              <a:t>20．（ ）大中型号积木：可搭建、孩子能坐、骑、躲的。</a:t>
            </a:r>
          </a:p>
          <a:p>
            <a:r>
              <a:rPr lang="zh-CN" altLang="en-US"/>
              <a:t>21．（ ）操作玩具：小积木、拼图玩具等。</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rmAutofit lnSpcReduction="10000"/>
          </a:bodyPr>
          <a:lstStyle/>
          <a:p>
            <a:r>
              <a:rPr lang="zh-CN" altLang="en-US"/>
              <a:t>资料4-1</a:t>
            </a:r>
          </a:p>
          <a:p>
            <a:r>
              <a:rPr lang="zh-CN" altLang="en-US"/>
              <a:t>22．（ ）训练技能的设备：木匠工具、缝纫用具、厨房用具。</a:t>
            </a:r>
          </a:p>
          <a:p>
            <a:r>
              <a:rPr lang="zh-CN" altLang="en-US"/>
              <a:t>23．（ ）美劳用具：蜡笔、纸、剪刀、浆糊、广告颜料……</a:t>
            </a:r>
          </a:p>
          <a:p>
            <a:r>
              <a:rPr lang="zh-CN" altLang="en-US"/>
              <a:t>24．（ ）书、杂志、工具书、图卡。</a:t>
            </a:r>
          </a:p>
          <a:p>
            <a:r>
              <a:rPr lang="zh-CN" altLang="en-US"/>
              <a:t>25．（ ）可演戏的舞台：如木偶台。</a:t>
            </a:r>
          </a:p>
          <a:p>
            <a:r>
              <a:rPr lang="zh-CN" altLang="en-US"/>
              <a:t>26．（ ）饲养屋/笼/箱。</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rmAutofit/>
          </a:bodyPr>
          <a:lstStyle/>
          <a:p>
            <a:r>
              <a:rPr lang="zh-CN" altLang="en-US"/>
              <a:t>资料4-1</a:t>
            </a:r>
          </a:p>
          <a:p>
            <a:r>
              <a:rPr lang="zh-CN" altLang="en-US"/>
              <a:t>27．（ ）科学器材：放大镜、万花筒、望远镜、捕虫网……</a:t>
            </a:r>
          </a:p>
          <a:p>
            <a:r>
              <a:rPr lang="zh-CN" altLang="en-US"/>
              <a:t>28．（ ）乐器设备：大小鼓、钹、铜铃、沙铃、手响板、手风琴、笛子、哑铃 手摇铃、铃鼓。</a:t>
            </a:r>
          </a:p>
          <a:p>
            <a:r>
              <a:rPr lang="zh-CN" altLang="en-US"/>
              <a:t>29．（ ）小型玩具：小车子、小人物、动物、物品。</a:t>
            </a:r>
          </a:p>
          <a:p>
            <a:r>
              <a:rPr lang="zh-CN" altLang="en-US"/>
              <a:t>30．（ ）各种认知教具：适合个人或小组学习的教具。</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normAutofit lnSpcReduction="10000"/>
          </a:bodyPr>
          <a:lstStyle/>
          <a:p>
            <a:r>
              <a:rPr lang="zh-CN" altLang="en-US"/>
              <a:t>资料4-1</a:t>
            </a:r>
          </a:p>
          <a:p>
            <a:r>
              <a:rPr lang="zh-CN" altLang="en-US"/>
              <a:t>C.空间游乐设备的问题</a:t>
            </a:r>
          </a:p>
          <a:p>
            <a:r>
              <a:rPr lang="zh-CN" altLang="en-US"/>
              <a:t>31．（ ）设备使用安全性没有问题。</a:t>
            </a:r>
          </a:p>
          <a:p>
            <a:r>
              <a:rPr lang="zh-CN" altLang="en-US"/>
              <a:t>32．（ ）摆置位置适宜，通行、使用方便。</a:t>
            </a:r>
          </a:p>
          <a:p>
            <a:r>
              <a:rPr lang="zh-CN" altLang="en-US"/>
              <a:t>33．（ ）有隐蔽、隔开的空间。</a:t>
            </a:r>
          </a:p>
          <a:p>
            <a:r>
              <a:rPr lang="zh-CN" altLang="en-US"/>
              <a:t>34．（ ）地面适合孩子跑跳，不易跌伤。</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资料4-1</a:t>
            </a:r>
          </a:p>
          <a:p>
            <a:r>
              <a:rPr lang="zh-CN" altLang="en-US"/>
              <a:t>总    评：</a:t>
            </a:r>
            <a:r>
              <a:rPr lang="zh-CN" altLang="en-US" u="sng"/>
              <a:t> </a:t>
            </a:r>
            <a:r>
              <a:rPr lang="en-US" altLang="zh-CN" u="sng"/>
              <a:t>         </a:t>
            </a:r>
            <a:r>
              <a:rPr lang="zh-CN" altLang="en-US" u="sng"/>
              <a:t>                                                                       </a:t>
            </a:r>
            <a:r>
              <a:rPr lang="zh-CN" altLang="en-US"/>
              <a:t>     </a:t>
            </a:r>
          </a:p>
          <a:p>
            <a:r>
              <a:rPr lang="zh-CN" altLang="en-US"/>
              <a:t>改进意见：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幼儿园是为幼儿设置的，为了使他们能平安健康地成长，需要在幼儿园园舍的环境和建筑方面下一定的功夫，以使幼儿的生活和安全有基本的保证。</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一、幼儿园的选址</a:t>
            </a:r>
          </a:p>
          <a:p>
            <a:r>
              <a:rPr lang="zh-CN" altLang="en-US"/>
              <a:t>如果幼儿园是全新创设的，首先面临的是幼儿园的选址工作。幼儿园宜设置在环境安全清洁、安静、无污染的地区，一般应设置在人口比较集中的居民区。如果有可能，周边最好靠近公园或农场，可以让幼儿有机会接触大自然和享受周边环境之美。</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normAutofit lnSpcReduction="10000"/>
          </a:bodyPr>
          <a:lstStyle/>
          <a:p>
            <a:r>
              <a:rPr lang="zh-CN" altLang="en-US"/>
              <a:t>一、幼儿园的选址</a:t>
            </a:r>
          </a:p>
          <a:p>
            <a:r>
              <a:rPr lang="zh-CN" altLang="en-US"/>
              <a:t>园址的选择应注意远离铁路、工厂区。园舍基地宜选择地势平坦、场地干燥坚实并方便排水的地段。这样，一方面能够确保安全，另一方面也便于家长的接送和能够经常参与幼儿园的教育活动。园区布局、房屋建筑和设施应功能完善、配套合理、绿色环保、经济美观，具有抵御自然灾害、保障幼儿安全的能力。资料4-2是国家相关文件中对于幼儿园选址原则的详细规定。</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normAutofit/>
          </a:bodyPr>
          <a:lstStyle/>
          <a:p>
            <a:r>
              <a:rPr lang="zh-CN" altLang="en-US"/>
              <a:t>资料4-2</a:t>
            </a:r>
          </a:p>
          <a:p>
            <a:pPr algn="ctr"/>
            <a:r>
              <a:rPr lang="zh-CN" altLang="en-US" sz="3600"/>
              <a:t> 幼儿园的选址原则</a:t>
            </a:r>
          </a:p>
          <a:p>
            <a:r>
              <a:rPr lang="zh-CN" altLang="en-US"/>
              <a:t>1.选择地质条件较好、环境适宜、环境流通、日照充足、交通方便、场地平整、排水通畅、基础设施完善、周边绿色植被丰富、符合卫生和环保要求的宜建地带。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人在不同的环境往往会有不同的行为，空间环境对人的行为具有强烈的引导和暗示作用。换句话说，活动室的常规与幼儿行为表现，在很大程度上是受制于环境的设计与空间规划的，而并不仅仅是与老师的引导和幼儿的个人特点有关。要使环境能够发挥促进幼儿发展的作用，就需要进行有目的的安排。因此，环境管理是幼儿园管理的重要组成部分。</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资料4-2</a:t>
            </a:r>
          </a:p>
          <a:p>
            <a:r>
              <a:rPr lang="zh-CN" altLang="en-US"/>
              <a:t>2．必须避开地震危险地段、可能发生地质灾害和洪水灾害的区域等不安全地带，避开输油、输气管道和高压供电走廊等。</a:t>
            </a:r>
          </a:p>
          <a:p>
            <a:r>
              <a:rPr lang="zh-CN" altLang="en-US"/>
              <a:t>3. 必须与铁路、高速公路、机场及飞机起降航线有足够的安全、卫生防护距离，应避开主要的交通干道、建筑阴影区等。</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资料4-2</a:t>
            </a:r>
          </a:p>
          <a:p>
            <a:r>
              <a:rPr lang="zh-CN" altLang="en-US"/>
              <a:t>4. 不应与集贸市场、娱乐场所、医院传染病房、太平间、殡仪馆、垃圾中转站及污水处理站等喧闹脏乱、不利于幼儿身心健康的场所毗邻；不应与生产经营、贮藏有毒有害、易燃易爆物品等危及幼儿安全的场所毗邻；不应与通信发射塔（台）等有较强电磁波辐射的场所毗邻。</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资料4-2</a:t>
            </a:r>
          </a:p>
          <a:p>
            <a:r>
              <a:rPr lang="zh-CN" altLang="en-US"/>
              <a:t>5. 幼儿园不得建在高层建筑内。3班及以下规模幼儿园可设在多层公共建筑内的一至三层，应有独立院落和出入口，室外游戏场地应有防护措施。3班以上规模幼儿园不应设在多层公共建筑内。</a:t>
            </a:r>
          </a:p>
          <a:p>
            <a:r>
              <a:rPr lang="zh-CN" altLang="en-US"/>
              <a:t>6. 农村幼儿园应设在集镇或毗邻乡村中小学，应避开养殖场、屠宰场、垃圾填埋场及水面等不良环境。</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二、幼儿园的园舍环境</a:t>
            </a:r>
          </a:p>
          <a:p>
            <a:r>
              <a:rPr lang="zh-CN" altLang="en-US"/>
              <a:t>幼儿园的新建、改建和扩建都必须根据主管部门批准的建设规模做好园区总体规划设计。做到各部分功能分工明确、布局合理、方便使用及管理。园本建筑物、构筑物应与绿化、美化融为一体，构成优美的人文环境和文化景观，为幼儿创造一个安全友好的游戏、生活和活动空间。</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二、幼儿园的园舍环境</a:t>
            </a:r>
          </a:p>
          <a:p>
            <a:r>
              <a:rPr lang="zh-CN" altLang="en-US"/>
              <a:t>在规划设计环境时，在以满足儿童的需求为第一要务的基础上，同时也考虑到幼儿园工作人员和家长的使用需求。</a:t>
            </a:r>
          </a:p>
          <a:p>
            <a:r>
              <a:rPr lang="zh-CN" altLang="en-US"/>
              <a:t>幼儿园的建设项目由户外场地、房屋建筑和建筑设备等构成。户外场地包括幼儿游戏场地和集中绿地两部分。</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normAutofit lnSpcReduction="10000"/>
          </a:bodyPr>
          <a:lstStyle/>
          <a:p>
            <a:r>
              <a:rPr lang="zh-CN" altLang="en-US"/>
              <a:t>二、幼儿园的园舍环境</a:t>
            </a:r>
          </a:p>
          <a:p>
            <a:r>
              <a:rPr lang="zh-CN" altLang="en-US"/>
              <a:t>房屋建筑由幼儿活动用房、服务用房、附属用房三部分组成：幼儿活动用房包括班级活动单元、综合活动室等；服务用房包括办公室、保健观察室、晨检接待厅、隔离室、洗涤消毒用房等；附属用房包括厨房、配电室、门卫收发室、储藏室、教职工卫生间、教师值班室、集中浴室等；建筑设备主要包括给排水系统、电气系统、采暖通风系统等。</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二、幼儿园的园舍环境</a:t>
            </a:r>
          </a:p>
          <a:p>
            <a:r>
              <a:rPr lang="zh-CN" altLang="en-US"/>
              <a:t>为保证幼儿及家长、保教人员出入园门的安全，园门外侧应留有缓冲地带，并设置警示性标志。围墙应牢固、美观，不易攀爬。职工机动车应与供应区合设独立出入口。</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二、幼儿园的园舍环境</a:t>
            </a:r>
          </a:p>
          <a:p>
            <a:r>
              <a:rPr lang="zh-CN" altLang="en-US"/>
              <a:t>升旗是对幼儿和保教人员进行爱国主义教育的重要形式，园内应设置旗杆、旗台。旗杆、旗台应位于室内共用场地的显要位置，如无合适位置，可在主要建筑物上设置附墙旗杆。</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normAutofit lnSpcReduction="10000"/>
          </a:bodyPr>
          <a:lstStyle/>
          <a:p>
            <a:r>
              <a:rPr lang="zh-CN" altLang="en-US"/>
              <a:t>三、幼儿园的建筑</a:t>
            </a:r>
          </a:p>
          <a:p>
            <a:r>
              <a:rPr lang="zh-CN" altLang="en-US"/>
              <a:t>幼儿园的建筑应符合国家现行幼儿园建筑设计相关规定，坚持安全、适用、绿色、节能、环保、经济、美观的原则。既要防止因陋就简、降低标准、影响安全使用的行为，又要防止盲目投资、华而不实的倾向。幼儿园的建筑有别于成人建筑，要有儿童化的特征，要有利于幼儿身心的健康发展，避免不利的环境因素对幼儿身心造成伤害。</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三、幼儿园的建筑</a:t>
            </a:r>
          </a:p>
          <a:p>
            <a:r>
              <a:rPr lang="zh-CN" altLang="en-US"/>
              <a:t>幼儿园的建筑宜为多层或低层建筑，尤以平房为最佳。如果是楼房则以两层为宜，不得超过三层，特别是幼儿活动用房就应安排在四层及以上。以保证在遭遇自然灾害时幼儿能安全、迅速地脱离危险场所。</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一、幼儿园环境规划与管理的意义</a:t>
            </a:r>
          </a:p>
          <a:p>
            <a:r>
              <a:rPr lang="zh-CN" altLang="en-US"/>
              <a:t>（一）环境设计与幼儿行为</a:t>
            </a:r>
          </a:p>
          <a:p>
            <a:r>
              <a:rPr lang="zh-CN" altLang="en-US"/>
              <a:t>有研究表明，在经过设计的高质量的环境下，有助于幼儿语言的发展，增进学习的速度，并且有利于幼儿对玩教具的使用，还能够促进预期的良好行为的培养。</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三、幼儿园的建筑</a:t>
            </a:r>
          </a:p>
          <a:p>
            <a:r>
              <a:rPr lang="zh-CN" altLang="en-US"/>
              <a:t>幼儿园房舍应保证建筑安全、阳光较好，以此作为最起码条件。房舍以东南朝向为好，保证活动室有足够的阳光，冬暖夏凉。地下室或半地下室阴暗、潮湿，采光、通风条件较差，不利于幼儿的身心健康，也不利于安全疏散，故严禁将幼儿使用的房间布置在地下室或半地下室。</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三、幼儿园的建筑</a:t>
            </a:r>
          </a:p>
          <a:p>
            <a:r>
              <a:rPr lang="zh-CN" altLang="en-US"/>
              <a:t>房屋建筑组合应集中、紧凑，主要建筑之间宜有廊联系，以便尽可能提供充足的户外活动场地。有的幼儿园户外场地比较小，可以在楼顶开设活动场地，这样可以充分利用空间，开展户外活动。</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三、幼儿园的建筑</a:t>
            </a:r>
          </a:p>
          <a:p>
            <a:r>
              <a:rPr lang="zh-CN" altLang="en-US"/>
              <a:t>另外，幼儿园的建筑应符合抗震和防火的国家要求，抗震设防类别不应低于重点设防类，耐火等级不应低于二级。</a:t>
            </a:r>
          </a:p>
          <a:p>
            <a:r>
              <a:rPr lang="zh-CN" altLang="en-US"/>
              <a:t>幼儿园周围应设安全、美观的围护设施，防止幼儿穿过和攀爬。在主出入口设大门和警卫室。</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资料4-3 </a:t>
            </a:r>
          </a:p>
          <a:p>
            <a:pPr algn="ctr"/>
            <a:r>
              <a:rPr lang="zh-CN" altLang="en-US" sz="3200"/>
              <a:t>幼儿园的建筑平面规定</a:t>
            </a:r>
          </a:p>
          <a:p>
            <a:r>
              <a:rPr lang="zh-CN" altLang="en-US"/>
              <a:t>托儿所、幼儿园的总平面设计应包括总平面布置、竖向设计和管网综合等设计。总平面布置应包括建筑物、室外活动场地、绿化、道路布置等内容，设计应功能分区合理、方便管理、朝向适宜、日照充足，创造符合幼儿生理、心理特点的环境空间。</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资料4-3 </a:t>
            </a:r>
          </a:p>
          <a:p>
            <a:r>
              <a:rPr lang="zh-CN" altLang="en-US"/>
              <a:t>三个班及以上的托儿所、幼儿园建筑应独立设置。两个班及以下时，可与居住建筑合建，但应符合下列规定：</a:t>
            </a:r>
          </a:p>
          <a:p>
            <a:r>
              <a:rPr lang="zh-CN" altLang="en-US"/>
              <a:t>（1）幼儿生活用房应设在居住建筑的底层；</a:t>
            </a:r>
          </a:p>
          <a:p>
            <a:r>
              <a:rPr lang="zh-CN" altLang="en-US"/>
              <a:t>（2）应设独立出入口，并应与其他建筑部分采取隔离措施；</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资料4-3 </a:t>
            </a:r>
          </a:p>
          <a:p>
            <a:r>
              <a:rPr lang="zh-CN" altLang="en-US"/>
              <a:t>（3）出入口处应设置人员安全集散和车辆停靠的空间；</a:t>
            </a:r>
          </a:p>
          <a:p>
            <a:r>
              <a:rPr lang="zh-CN" altLang="en-US"/>
              <a:t>（4）应设独立的室外活动场地，场地周围应采取隔离措施；</a:t>
            </a:r>
          </a:p>
          <a:p>
            <a:r>
              <a:rPr lang="zh-CN" altLang="en-US"/>
              <a:t>（5）室外活动场地范围内应采取防止物体坠落措施。</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normAutofit lnSpcReduction="10000"/>
          </a:bodyPr>
          <a:lstStyle/>
          <a:p>
            <a:r>
              <a:rPr lang="zh-CN" altLang="en-US"/>
              <a:t>四、房舍及设施的使用安排</a:t>
            </a:r>
          </a:p>
          <a:p>
            <a:r>
              <a:rPr lang="zh-CN" altLang="en-US"/>
              <a:t>幼儿园房舍及设施的设计首先要考虑到使用设备儿童的年龄、需要使用的时间、儿童的身体状况、在此空间内儿童可能的活动形态，以及个别儿童的特殊需求等。整个环境空间要让儿童能获得健康成长的机会。国家规定的幼儿园主要室内建筑的净高如下：班级活动室的净高不应低于3.0m，综合活动室的净高不应低于3.9m。</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四、房舍及设施的使用安排</a:t>
            </a:r>
          </a:p>
          <a:p>
            <a:r>
              <a:rPr lang="zh-CN" altLang="en-US"/>
              <a:t>幼儿园应每班有一个活动室，能满足幼儿进行各领域学习和不同形式活动的需要。幼儿还要在园内用餐、睡眠、盥洗等，活动室可以兼做卧室，应保证每个幼儿有一张床位，使用活动式床铺如床垫、折叠床或是壁床，能够最大限度地利用室内空间，但不宜设双层床，以防幼儿跌落摔伤。</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四、房舍及设施的使用安排</a:t>
            </a:r>
          </a:p>
          <a:p>
            <a:r>
              <a:rPr lang="zh-CN" altLang="en-US"/>
              <a:t>床位侧面不应紧靠外墙、暖气片、壁炉或火墙等。为保证班级活动室的采光通风、空气质量和安全疏散，不得在活动室内搭建阁楼或夹层作寝室。6个班及以上规模的幼儿园可至少设一间综合活动室，容纳两个班及以上的幼儿开展集体活动、演出和亲子活动等，并可面向社区开展科学育儿指导。</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四、房舍及设施的使用安排</a:t>
            </a:r>
          </a:p>
          <a:p>
            <a:r>
              <a:rPr lang="zh-CN" altLang="en-US"/>
              <a:t>幼儿园应设幼儿专用卫生间。卫生间宜分间或分隔设置，要通风、清洁，无臭味，不应设台阶，不应直对活动室或寝室。临近的两个班级共用一套盥洗室或卫生间的方式值得提倡。卫生间内应有适宜的盥洗设备，使用流动水，盥洗水龙头应采取降压措施，高度要便于幼儿使用。</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幼儿园环境规划与管理的意义和一般原则</a:t>
            </a:r>
          </a:p>
        </p:txBody>
      </p:sp>
      <p:sp>
        <p:nvSpPr>
          <p:cNvPr id="3" name="内容占位符 2"/>
          <p:cNvSpPr>
            <a:spLocks noGrp="1"/>
          </p:cNvSpPr>
          <p:nvPr>
            <p:ph idx="1"/>
          </p:nvPr>
        </p:nvSpPr>
        <p:spPr/>
        <p:txBody>
          <a:bodyPr/>
          <a:lstStyle/>
          <a:p>
            <a:r>
              <a:rPr lang="zh-CN" altLang="en-US"/>
              <a:t>一、幼儿园环境规划与管理的意义</a:t>
            </a:r>
          </a:p>
          <a:p>
            <a:r>
              <a:rPr lang="zh-CN" altLang="en-US"/>
              <a:t>（一）环境设计与幼儿行为</a:t>
            </a:r>
          </a:p>
          <a:p>
            <a:r>
              <a:rPr lang="zh-CN" altLang="en-US"/>
              <a:t>在进行环境设计时，必须考虑所处的客观条件与限制，灵活运用环境中的各方面因素，从而影响幼儿的行为。没有绝对标准理想的空间模式，对这一点要有清楚的认识。</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四、房舍及设施的使用安排</a:t>
            </a:r>
          </a:p>
          <a:p>
            <a:r>
              <a:rPr lang="zh-CN" altLang="en-US"/>
              <a:t>如果全园共用一个儿童厕所，应多一些坑位，蹲坑大小要适合于幼儿，位置要方便进出和便于教师照料。严禁在化粪池盖板上设置蹲位，化粪池应设在室外并密封，出粪口应加盖并有防止幼儿移动、开启的措施。</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四、房舍及设施的使用安排</a:t>
            </a:r>
          </a:p>
          <a:p>
            <a:r>
              <a:rPr lang="zh-CN" altLang="en-US"/>
              <a:t>通常，幼儿园应根据需要单独设儿童厨房。厨房平面布置应符合食品安全规定，厨房不应设在儿童活动室的下部，房屋为多层时，宜设置直升食梯。如使用罐装燃气，应设置有外门的钢瓶存储间。</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normAutofit lnSpcReduction="10000"/>
          </a:bodyPr>
          <a:lstStyle/>
          <a:p>
            <a:r>
              <a:rPr lang="zh-CN" altLang="en-US"/>
              <a:t>四、房舍及设施的使用安排</a:t>
            </a:r>
          </a:p>
          <a:p>
            <a:r>
              <a:rPr lang="zh-CN" altLang="en-US"/>
              <a:t>有条件的特别是一些成规模的幼儿园要专设儿童保健室和晨检接待厅。儿童保健室应满足布置药橱和常用诊疗设备的要求。晨检接待厅（门厅）具有集散、晨检、滞留、小憩、展示、接待、传递信息等功能，面积及采光应满足使用功能的基本要求。6班及以上规模的幼儿园应设置洗涤消毒间，6班及以下规模的幼儿园应有洗涤消毒设备。</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normAutofit lnSpcReduction="10000"/>
          </a:bodyPr>
          <a:lstStyle/>
          <a:p>
            <a:r>
              <a:rPr lang="zh-CN" altLang="en-US"/>
              <a:t>四、房舍及设施的使用安排</a:t>
            </a:r>
          </a:p>
          <a:p>
            <a:r>
              <a:rPr lang="zh-CN" altLang="en-US"/>
              <a:t>如果是楼房，楼梯踏步的高度及宽度、楼梯井宽度、楼梯扶手、垂直栏杆间净距应方便幼儿使用，确保安全。楼梯栏杆应采用防止幼儿攀爬的构造。疏散楼梯严禁使用螺旋形或扇形踏步。楼梯入口处应设置上下楼梯相互礼让、靠右行走等指示和警示标志。楼梯扶手应设幼儿扶手和成人扶手，幼儿扶手高度不应高于0.6m。临空安全防护栏必须牢固，应采取防止幼儿攀爬的构造。</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normAutofit lnSpcReduction="10000"/>
          </a:bodyPr>
          <a:lstStyle/>
          <a:p>
            <a:r>
              <a:rPr lang="zh-CN" altLang="en-US"/>
              <a:t>四、房舍及设施的使用安排</a:t>
            </a:r>
          </a:p>
          <a:p>
            <a:r>
              <a:rPr lang="zh-CN" altLang="en-US"/>
              <a:t>幼儿园的环境设置还要考虑到工作人员的需要，以及家长需求。如，应为教师提供备课的地方和资料室。教职工的用房如办公室、资料室或备课室等应与儿童的分开，以保证安全，避免感染疾病。有的园设有专门接待服务的人员，其工作地点宜设在大门附近，使人容易看到或是便于招呼家长，如果由一般行政人员负责，就可考虑将行政办公室设在入口附近。</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四、房舍及设施的使用安排</a:t>
            </a:r>
          </a:p>
          <a:p>
            <a:r>
              <a:rPr lang="zh-CN" altLang="en-US"/>
              <a:t>家长是幼儿园的主要经济来源，是幼儿园的衣食父母，要重视他们的感受。可以根据幼儿园条件或将多功能室利用起来，为家长提供一个休息区，他们可以在这里看到机构公布的重要消息。有条件的幼儿园还可以设置咨询室或提供约见个别家长的地方，以便在此讨论个别幼儿的问题。</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四、房舍及设施的使用安排</a:t>
            </a:r>
          </a:p>
          <a:p>
            <a:r>
              <a:rPr lang="zh-CN" altLang="en-US"/>
              <a:t>幼儿园应当设置一些多功能的空间，如大礼堂可用做多功能室，下雨天儿童可以在这里进行体育锻炼、嬉戏玩耍，也可以用于戏剧演出、联欢会，开展全园性的家长会、庆祝活动等，以最大限度地发挥有限的场地和设施的作用。</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五、使用现有建筑要进行必要的改造</a:t>
            </a:r>
          </a:p>
          <a:p>
            <a:r>
              <a:rPr lang="zh-CN" altLang="en-US"/>
              <a:t>有的幼儿园需要租赁房舍，或是使用非专用的现有建筑。一般地，开办幼儿园签定租赁契约的时间期限都比较长，可以在契约或协议中对双方的责任权利做出清晰的规定。开办者要对现有的房舍场地的使用做适当改建，以满足保教儿童的需要。</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noAutofit/>
          </a:bodyPr>
          <a:lstStyle/>
          <a:p>
            <a:r>
              <a:rPr lang="zh-CN" altLang="en-US" sz="2400"/>
              <a:t>五、使用现有建筑要进行必要的改造</a:t>
            </a:r>
          </a:p>
          <a:p>
            <a:r>
              <a:rPr lang="zh-CN" altLang="en-US" sz="2400"/>
              <a:t>（一）要保证户外活动的场地</a:t>
            </a:r>
          </a:p>
          <a:p>
            <a:r>
              <a:rPr lang="zh-CN" altLang="en-US" sz="2400"/>
              <a:t>对幼儿期的孩子来说，身体活动是最重要的。《幼儿园工作规程》（2016）规定：“在正常情况下，幼儿户外活动时间(包括户外体育活动时间)每天不得少于2小时，寄宿制幼儿园不得少于3小时。”普通的全日制幼儿园一般是上下午各有1小时户外活动时间。如果地面户外场地有限，也可以在房顶开辟操作，但要做好安全防护措施。</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幼儿园的园舍环境与建筑</a:t>
            </a:r>
          </a:p>
        </p:txBody>
      </p:sp>
      <p:sp>
        <p:nvSpPr>
          <p:cNvPr id="3" name="内容占位符 2"/>
          <p:cNvSpPr>
            <a:spLocks noGrp="1"/>
          </p:cNvSpPr>
          <p:nvPr>
            <p:ph idx="1"/>
          </p:nvPr>
        </p:nvSpPr>
        <p:spPr/>
        <p:txBody>
          <a:bodyPr/>
          <a:lstStyle/>
          <a:p>
            <a:r>
              <a:rPr lang="zh-CN" altLang="en-US"/>
              <a:t>五、使用现有建筑要进行必要的改造</a:t>
            </a:r>
          </a:p>
          <a:p>
            <a:r>
              <a:rPr lang="zh-CN" altLang="en-US"/>
              <a:t>（二）室内空间要符合幼儿园园舍的要求</a:t>
            </a:r>
          </a:p>
          <a:p>
            <a:r>
              <a:rPr lang="zh-CN" altLang="en-US"/>
              <a:t>《幼儿园工作规程》里对幼儿园园舍的要求是：幼儿园应设活动室、儿童厕所、盥洗室、保健室、办公用房和厨房。有条件的幼儿园可单独设音乐室、游戏到、体育活动室和家长接待室等。</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k5ZTQwYzQ0ODI4ZGNjNzAyMzk5NTg0NmVmZDU3NWIifQ=="/>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432*325"/>
  <p:tag name="TABLE_ENDDRAG_RECT" val="266*177*432*325"/>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395*349"/>
  <p:tag name="TABLE_ENDDRAG_RECT" val="275*154*395*34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13416</Words>
  <Application>Microsoft Office PowerPoint</Application>
  <PresentationFormat>宽屏</PresentationFormat>
  <Paragraphs>671</Paragraphs>
  <Slides>165</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165</vt:i4>
      </vt:variant>
    </vt:vector>
  </HeadingPairs>
  <TitlesOfParts>
    <vt:vector size="174" baseType="lpstr">
      <vt:lpstr>等线</vt:lpstr>
      <vt:lpstr>楷体</vt:lpstr>
      <vt:lpstr>宋体</vt:lpstr>
      <vt:lpstr>微软雅黑</vt:lpstr>
      <vt:lpstr>Arial</vt:lpstr>
      <vt:lpstr>Calibri</vt:lpstr>
      <vt:lpstr>Calibri Light</vt:lpstr>
      <vt:lpstr>Times New Roman</vt:lpstr>
      <vt:lpstr>Office 主题</vt:lpstr>
      <vt:lpstr>幼儿园管理</vt:lpstr>
      <vt:lpstr>内容提要</vt:lpstr>
      <vt:lpstr>内容提要</vt:lpstr>
      <vt:lpstr>学习目标</vt:lpstr>
      <vt:lpstr>关键词</vt:lpstr>
      <vt:lpstr>第一节 幼儿园环境规划与管理的 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第一节 幼儿园环境规划与管理的意义和一般原则</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第二节 幼儿园的园舍环境与建筑</vt:lpstr>
      <vt:lpstr>第三节 幼儿园的室外场地和设施安排</vt:lpstr>
      <vt:lpstr>第三节 幼儿园的室外场地和设施安排</vt:lpstr>
      <vt:lpstr>第三节 幼儿园的室外场地和设施安排</vt:lpstr>
      <vt:lpstr>第三节 幼儿园的室外场地和设施安排</vt:lpstr>
      <vt:lpstr>第三节 幼儿园的室外场地和设施安排</vt:lpstr>
      <vt:lpstr>第三节 幼儿园的室外场地和设施安排</vt:lpstr>
      <vt:lpstr>第三节 幼儿园的室外场地和设施安排</vt:lpstr>
      <vt:lpstr>第三节 幼儿园的室外场地和设施安排</vt:lpstr>
      <vt:lpstr>第三节 幼儿园的室外场地和设施安排</vt:lpstr>
      <vt:lpstr>第三节 幼儿园的室外场地和设施安排</vt:lpstr>
      <vt:lpstr>第三节 幼儿园的室外场地和设施安排</vt:lpstr>
      <vt:lpstr>第三节 幼儿园的室外场地和设施安排</vt:lpstr>
      <vt:lpstr>第三节 幼儿园的室外场地和设施安排</vt:lpstr>
      <vt:lpstr>第四节 活动室环境与玩教具配备</vt:lpstr>
      <vt:lpstr>第四节 活动室环境与玩教具配备</vt:lpstr>
      <vt:lpstr>第四节 活动室环境与玩教具配备</vt:lpstr>
      <vt:lpstr>第四节 活动室环境与玩教具配备</vt:lpstr>
      <vt:lpstr>第四节 活动室环境与玩教具配备</vt:lpstr>
      <vt:lpstr>第四节 活动室环境与玩教具配备</vt:lpstr>
      <vt:lpstr>第四节 活动室环境与玩教具配备</vt:lpstr>
      <vt:lpstr>第四节 活动室环境与玩教具配备</vt:lpstr>
      <vt:lpstr>第四节 活动室环境与玩教具配备</vt:lpstr>
      <vt:lpstr>第四节 活动室环境与玩教具配备</vt:lpstr>
      <vt:lpstr>第四节 活动室环境与玩教具配备</vt:lpstr>
      <vt:lpstr>第四节 活动室环境与玩教具配备</vt:lpstr>
      <vt:lpstr>第四节 活动室环境与玩教具配备</vt:lpstr>
      <vt:lpstr>第四节 活动室环境与玩教具配备</vt:lpstr>
      <vt:lpstr>第四节 活动室环境与玩教具配备</vt:lpstr>
      <vt:lpstr>第四节 活动室环境与玩教具配备</vt:lpstr>
      <vt:lpstr>第四节 活动室环境与玩教具配备</vt:lpstr>
      <vt:lpstr>第四节 活动室环境与玩教具配备</vt:lpstr>
      <vt:lpstr>第四节 活动室环境与玩教具配备</vt:lpstr>
      <vt:lpstr>第四节 活动室环境与玩教具配备</vt:lpstr>
      <vt:lpstr>第四节 活动室环境与玩教具配备</vt:lpstr>
      <vt:lpstr>第四节 活动室环境与玩教具配备</vt:lpstr>
      <vt:lpstr>第四节 活动室环境与玩教具配备</vt:lpstr>
      <vt:lpstr>第四节 活动室环境与玩教具配备</vt:lpstr>
      <vt:lpstr>第四节 活动室环境与玩教具配备</vt:lpstr>
      <vt:lpstr>第四节 活动室环境与玩教具配备</vt:lpstr>
      <vt:lpstr>第四节 活动室环境与玩教具配备</vt:lpstr>
      <vt:lpstr>第四节 活动室环境与玩教具配备</vt:lpstr>
      <vt:lpstr>拓展阅读材料</vt:lpstr>
      <vt:lpstr>拓展阅读材料</vt:lpstr>
      <vt:lpstr>拓展阅读材料</vt:lpstr>
      <vt:lpstr>拓展阅读材料</vt:lpstr>
      <vt:lpstr>拓展阅读材料</vt:lpstr>
      <vt:lpstr>拓展阅读材料</vt:lpstr>
      <vt:lpstr>拓展阅读材料</vt:lpstr>
      <vt:lpstr>拓展阅读材料</vt:lpstr>
      <vt:lpstr>拓展阅读材料</vt:lpstr>
      <vt:lpstr>拓展阅读材料</vt:lpstr>
      <vt:lpstr>拓展阅读材料</vt:lpstr>
      <vt:lpstr>拓展阅读材料</vt:lpstr>
      <vt:lpstr>思考与练习</vt:lpstr>
      <vt:lpstr>思考与练习</vt:lpstr>
      <vt:lpstr>案例分析</vt:lpstr>
      <vt:lpstr>案例分析</vt:lpstr>
      <vt:lpstr>案例分析</vt:lpstr>
      <vt:lpstr>分析和思考</vt:lpstr>
      <vt:lpstr>案例分析</vt:lpstr>
      <vt:lpstr>案例分析</vt:lpstr>
      <vt:lpstr>案例分析</vt:lpstr>
      <vt:lpstr>案例分析</vt:lpstr>
      <vt:lpstr>分析与思考</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李茜</dc:creator>
  <cp:lastModifiedBy>安颖博</cp:lastModifiedBy>
  <cp:revision>22</cp:revision>
  <dcterms:created xsi:type="dcterms:W3CDTF">2024-09-06T02:06:00Z</dcterms:created>
  <dcterms:modified xsi:type="dcterms:W3CDTF">2024-11-18T07:03:36Z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9CADD16D02FB44FFA13532D3CD1BCBF1_13</vt:lpwstr>
  </property>
  <property fmtid="{D5CDD505-2E9C-101B-9397-08002B2CF9AE}" pid="3" name="KSOProductBuildVer">
    <vt:lpwstr>2052-12.1.0.18608</vt:lpwstr>
  </property>
</Properties>
</file>