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7"/>
  </p:notesMasterIdLst>
  <p:sldIdLst>
    <p:sldId id="256" r:id="rId2"/>
    <p:sldId id="258" r:id="rId3"/>
    <p:sldId id="317" r:id="rId4"/>
    <p:sldId id="263" r:id="rId5"/>
    <p:sldId id="262" r:id="rId6"/>
    <p:sldId id="257" r:id="rId7"/>
    <p:sldId id="264" r:id="rId8"/>
    <p:sldId id="318" r:id="rId9"/>
    <p:sldId id="265" r:id="rId10"/>
    <p:sldId id="319" r:id="rId11"/>
    <p:sldId id="320" r:id="rId12"/>
    <p:sldId id="270" r:id="rId13"/>
    <p:sldId id="274" r:id="rId14"/>
    <p:sldId id="275" r:id="rId15"/>
    <p:sldId id="321" r:id="rId16"/>
    <p:sldId id="278" r:id="rId17"/>
    <p:sldId id="276" r:id="rId18"/>
    <p:sldId id="322" r:id="rId19"/>
    <p:sldId id="323" r:id="rId20"/>
    <p:sldId id="277" r:id="rId21"/>
    <p:sldId id="271" r:id="rId22"/>
    <p:sldId id="272" r:id="rId23"/>
    <p:sldId id="273" r:id="rId24"/>
    <p:sldId id="269" r:id="rId25"/>
    <p:sldId id="279" r:id="rId26"/>
    <p:sldId id="324" r:id="rId27"/>
    <p:sldId id="280" r:id="rId28"/>
    <p:sldId id="281" r:id="rId29"/>
    <p:sldId id="325" r:id="rId30"/>
    <p:sldId id="283" r:id="rId31"/>
    <p:sldId id="284" r:id="rId32"/>
    <p:sldId id="326" r:id="rId33"/>
    <p:sldId id="282" r:id="rId34"/>
    <p:sldId id="327" r:id="rId35"/>
    <p:sldId id="285" r:id="rId36"/>
    <p:sldId id="328" r:id="rId37"/>
    <p:sldId id="329" r:id="rId38"/>
    <p:sldId id="286" r:id="rId39"/>
    <p:sldId id="287" r:id="rId40"/>
    <p:sldId id="330" r:id="rId41"/>
    <p:sldId id="289" r:id="rId42"/>
    <p:sldId id="331" r:id="rId43"/>
    <p:sldId id="290" r:id="rId44"/>
    <p:sldId id="332" r:id="rId45"/>
    <p:sldId id="291" r:id="rId46"/>
    <p:sldId id="333" r:id="rId47"/>
    <p:sldId id="292" r:id="rId48"/>
    <p:sldId id="296" r:id="rId49"/>
    <p:sldId id="334" r:id="rId50"/>
    <p:sldId id="294" r:id="rId51"/>
    <p:sldId id="335" r:id="rId52"/>
    <p:sldId id="295" r:id="rId53"/>
    <p:sldId id="336" r:id="rId54"/>
    <p:sldId id="293" r:id="rId55"/>
    <p:sldId id="288" r:id="rId56"/>
    <p:sldId id="297" r:id="rId57"/>
    <p:sldId id="337" r:id="rId58"/>
    <p:sldId id="298" r:id="rId59"/>
    <p:sldId id="338" r:id="rId60"/>
    <p:sldId id="299" r:id="rId61"/>
    <p:sldId id="339" r:id="rId62"/>
    <p:sldId id="300" r:id="rId63"/>
    <p:sldId id="340" r:id="rId64"/>
    <p:sldId id="301" r:id="rId65"/>
    <p:sldId id="302" r:id="rId66"/>
    <p:sldId id="341" r:id="rId67"/>
    <p:sldId id="266" r:id="rId68"/>
    <p:sldId id="342" r:id="rId69"/>
    <p:sldId id="303" r:id="rId70"/>
    <p:sldId id="304" r:id="rId71"/>
    <p:sldId id="305" r:id="rId72"/>
    <p:sldId id="306" r:id="rId73"/>
    <p:sldId id="343" r:id="rId74"/>
    <p:sldId id="308" r:id="rId75"/>
    <p:sldId id="309" r:id="rId76"/>
    <p:sldId id="344" r:id="rId77"/>
    <p:sldId id="307" r:id="rId78"/>
    <p:sldId id="490" r:id="rId79"/>
    <p:sldId id="345" r:id="rId80"/>
    <p:sldId id="491" r:id="rId81"/>
    <p:sldId id="310" r:id="rId82"/>
    <p:sldId id="492" r:id="rId83"/>
    <p:sldId id="346" r:id="rId84"/>
    <p:sldId id="347" r:id="rId85"/>
    <p:sldId id="348" r:id="rId86"/>
    <p:sldId id="495" r:id="rId87"/>
    <p:sldId id="493" r:id="rId88"/>
    <p:sldId id="349" r:id="rId89"/>
    <p:sldId id="350" r:id="rId90"/>
    <p:sldId id="312" r:id="rId91"/>
    <p:sldId id="351" r:id="rId92"/>
    <p:sldId id="352" r:id="rId93"/>
    <p:sldId id="311" r:id="rId94"/>
    <p:sldId id="353" r:id="rId95"/>
    <p:sldId id="313" r:id="rId96"/>
    <p:sldId id="314" r:id="rId97"/>
    <p:sldId id="354" r:id="rId98"/>
    <p:sldId id="494" r:id="rId99"/>
    <p:sldId id="315" r:id="rId100"/>
    <p:sldId id="496" r:id="rId101"/>
    <p:sldId id="355" r:id="rId102"/>
    <p:sldId id="316" r:id="rId103"/>
    <p:sldId id="356" r:id="rId104"/>
    <p:sldId id="268" r:id="rId105"/>
    <p:sldId id="261"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497" r:id="rId122"/>
    <p:sldId id="372" r:id="rId123"/>
    <p:sldId id="373" r:id="rId124"/>
    <p:sldId id="375" r:id="rId125"/>
    <p:sldId id="374" r:id="rId126"/>
    <p:sldId id="376" r:id="rId127"/>
    <p:sldId id="377" r:id="rId128"/>
    <p:sldId id="378" r:id="rId129"/>
    <p:sldId id="380" r:id="rId130"/>
    <p:sldId id="381" r:id="rId131"/>
    <p:sldId id="382" r:id="rId132"/>
    <p:sldId id="383" r:id="rId133"/>
    <p:sldId id="384" r:id="rId134"/>
    <p:sldId id="385" r:id="rId135"/>
    <p:sldId id="444" r:id="rId136"/>
    <p:sldId id="445" r:id="rId137"/>
    <p:sldId id="446" r:id="rId138"/>
    <p:sldId id="448" r:id="rId139"/>
    <p:sldId id="452" r:id="rId140"/>
    <p:sldId id="451" r:id="rId141"/>
    <p:sldId id="450" r:id="rId142"/>
    <p:sldId id="453" r:id="rId143"/>
    <p:sldId id="454" r:id="rId144"/>
    <p:sldId id="457" r:id="rId145"/>
    <p:sldId id="458" r:id="rId146"/>
    <p:sldId id="459" r:id="rId147"/>
    <p:sldId id="455" r:id="rId148"/>
    <p:sldId id="456" r:id="rId149"/>
    <p:sldId id="460" r:id="rId150"/>
    <p:sldId id="461" r:id="rId151"/>
    <p:sldId id="463" r:id="rId152"/>
    <p:sldId id="467" r:id="rId153"/>
    <p:sldId id="464" r:id="rId154"/>
    <p:sldId id="466" r:id="rId155"/>
    <p:sldId id="465" r:id="rId156"/>
    <p:sldId id="462" r:id="rId157"/>
    <p:sldId id="468" r:id="rId158"/>
    <p:sldId id="469" r:id="rId159"/>
    <p:sldId id="470" r:id="rId160"/>
    <p:sldId id="449" r:id="rId161"/>
    <p:sldId id="471" r:id="rId162"/>
    <p:sldId id="472" r:id="rId163"/>
    <p:sldId id="474" r:id="rId164"/>
    <p:sldId id="473" r:id="rId165"/>
    <p:sldId id="447" r:id="rId166"/>
    <p:sldId id="475" r:id="rId167"/>
    <p:sldId id="476" r:id="rId168"/>
    <p:sldId id="477" r:id="rId169"/>
    <p:sldId id="478" r:id="rId170"/>
    <p:sldId id="479" r:id="rId171"/>
    <p:sldId id="481" r:id="rId172"/>
    <p:sldId id="484" r:id="rId173"/>
    <p:sldId id="487" r:id="rId174"/>
    <p:sldId id="488" r:id="rId175"/>
    <p:sldId id="489" r:id="rId176"/>
    <p:sldId id="498" r:id="rId177"/>
    <p:sldId id="502" r:id="rId178"/>
    <p:sldId id="499" r:id="rId179"/>
    <p:sldId id="500" r:id="rId180"/>
    <p:sldId id="501" r:id="rId181"/>
    <p:sldId id="503" r:id="rId182"/>
    <p:sldId id="504" r:id="rId183"/>
    <p:sldId id="505" r:id="rId184"/>
    <p:sldId id="485" r:id="rId185"/>
    <p:sldId id="506" r:id="rId186"/>
    <p:sldId id="507" r:id="rId187"/>
    <p:sldId id="509" r:id="rId188"/>
    <p:sldId id="508" r:id="rId189"/>
    <p:sldId id="486" r:id="rId190"/>
    <p:sldId id="267" r:id="rId191"/>
    <p:sldId id="260" r:id="rId192"/>
    <p:sldId id="510" r:id="rId193"/>
    <p:sldId id="511" r:id="rId194"/>
    <p:sldId id="512" r:id="rId195"/>
    <p:sldId id="517" r:id="rId196"/>
    <p:sldId id="513" r:id="rId197"/>
    <p:sldId id="518" r:id="rId198"/>
    <p:sldId id="519" r:id="rId199"/>
    <p:sldId id="520" r:id="rId200"/>
    <p:sldId id="521" r:id="rId201"/>
    <p:sldId id="523" r:id="rId202"/>
    <p:sldId id="524" r:id="rId203"/>
    <p:sldId id="527" r:id="rId204"/>
    <p:sldId id="528" r:id="rId205"/>
    <p:sldId id="530" r:id="rId206"/>
    <p:sldId id="531" r:id="rId207"/>
    <p:sldId id="532" r:id="rId208"/>
    <p:sldId id="533" r:id="rId209"/>
    <p:sldId id="534" r:id="rId210"/>
    <p:sldId id="535" r:id="rId211"/>
    <p:sldId id="541" r:id="rId212"/>
    <p:sldId id="542" r:id="rId213"/>
    <p:sldId id="543" r:id="rId214"/>
    <p:sldId id="544" r:id="rId215"/>
    <p:sldId id="546" r:id="rId216"/>
    <p:sldId id="547" r:id="rId217"/>
    <p:sldId id="549" r:id="rId218"/>
    <p:sldId id="548" r:id="rId219"/>
    <p:sldId id="550" r:id="rId220"/>
    <p:sldId id="545" r:id="rId221"/>
    <p:sldId id="551" r:id="rId222"/>
    <p:sldId id="552" r:id="rId223"/>
    <p:sldId id="553" r:id="rId224"/>
    <p:sldId id="536" r:id="rId225"/>
    <p:sldId id="537" r:id="rId226"/>
    <p:sldId id="539" r:id="rId227"/>
    <p:sldId id="540" r:id="rId228"/>
    <p:sldId id="538" r:id="rId229"/>
    <p:sldId id="555" r:id="rId230"/>
    <p:sldId id="556" r:id="rId231"/>
    <p:sldId id="557" r:id="rId232"/>
    <p:sldId id="558" r:id="rId233"/>
    <p:sldId id="559" r:id="rId234"/>
    <p:sldId id="562" r:id="rId235"/>
    <p:sldId id="563" r:id="rId236"/>
    <p:sldId id="564" r:id="rId237"/>
    <p:sldId id="560" r:id="rId238"/>
    <p:sldId id="561" r:id="rId239"/>
    <p:sldId id="565" r:id="rId240"/>
    <p:sldId id="566" r:id="rId241"/>
    <p:sldId id="568" r:id="rId242"/>
    <p:sldId id="569" r:id="rId243"/>
    <p:sldId id="570" r:id="rId244"/>
    <p:sldId id="571" r:id="rId245"/>
    <p:sldId id="573" r:id="rId246"/>
    <p:sldId id="574" r:id="rId247"/>
    <p:sldId id="572" r:id="rId248"/>
    <p:sldId id="575" r:id="rId249"/>
    <p:sldId id="577" r:id="rId250"/>
    <p:sldId id="578" r:id="rId251"/>
    <p:sldId id="579" r:id="rId252"/>
    <p:sldId id="580" r:id="rId253"/>
    <p:sldId id="576" r:id="rId254"/>
    <p:sldId id="581" r:id="rId255"/>
    <p:sldId id="259" r:id="rId256"/>
  </p:sldIdLst>
  <p:sldSz cx="12192000" cy="6858000"/>
  <p:notesSz cx="6858000" cy="9144000"/>
  <p:custDataLst>
    <p:tags r:id="rId2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D4C"/>
    <a:srgbClr val="6CA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9" d="100"/>
          <a:sy n="69" d="100"/>
        </p:scale>
        <p:origin x="66" y="762"/>
      </p:cViewPr>
      <p:guideLst/>
    </p:cSldViewPr>
  </p:slideViewPr>
  <p:notesTextViewPr>
    <p:cViewPr>
      <p:scale>
        <a:sx n="1" d="1"/>
        <a:sy n="1" d="1"/>
      </p:scale>
      <p:origin x="0" y="0"/>
    </p:cViewPr>
  </p:notesTextViewPr>
  <p:notesViewPr>
    <p:cSldViewPr snapToGrid="0">
      <p:cViewPr varScale="1">
        <p:scale>
          <a:sx n="76" d="100"/>
          <a:sy n="76" d="100"/>
        </p:scale>
        <p:origin x="15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ags" Target="tags/tag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tableStyles" Target="tableStyle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notesMaster" Target="notesMasters/notes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941830"/>
            <a:ext cx="9880600" cy="1657350"/>
          </a:xfrm>
        </p:spPr>
        <p:txBody>
          <a:bodyPr anchor="b">
            <a:normAutofit/>
          </a:bodyPr>
          <a:lstStyle>
            <a:lvl1pPr algn="ctr">
              <a:lnSpc>
                <a:spcPct val="100000"/>
              </a:lnSpc>
              <a:defRPr sz="60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1095" y="3969385"/>
            <a:ext cx="9880600" cy="703580"/>
          </a:xfrm>
        </p:spPr>
        <p:txBody>
          <a:bodyPr>
            <a:normAutofit/>
          </a:bodyPr>
          <a:lstStyle>
            <a:lvl1pPr marL="0" indent="0" algn="ctr">
              <a:buNone/>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6705" y="407035"/>
            <a:ext cx="11544935" cy="579755"/>
          </a:xfrm>
        </p:spPr>
        <p:txBody>
          <a:bodyPr>
            <a:normAutofit/>
          </a:bodyPr>
          <a:lstStyle>
            <a:lvl1pPr algn="ctr">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809672" y="1511671"/>
            <a:ext cx="10515600" cy="4351338"/>
          </a:xfrm>
        </p:spPr>
        <p:txBody>
          <a:bodyPr/>
          <a:lstStyle>
            <a:lvl1pPr>
              <a:lnSpc>
                <a:spcPct val="150000"/>
              </a:lnSpc>
              <a:defRPr b="1">
                <a:solidFill>
                  <a:schemeClr val="tx1">
                    <a:lumMod val="65000"/>
                    <a:lumOff val="35000"/>
                  </a:schemeClr>
                </a:solidFill>
                <a:latin typeface="楷体" panose="02010609060101010101" pitchFamily="49" charset="-122"/>
                <a:ea typeface="楷体" panose="02010609060101010101" pitchFamily="49" charset="-122"/>
              </a:defRPr>
            </a:lvl1pPr>
            <a:lvl2pPr>
              <a:lnSpc>
                <a:spcPct val="150000"/>
              </a:lnSpc>
              <a:defRPr b="1">
                <a:solidFill>
                  <a:schemeClr val="tx1">
                    <a:lumMod val="65000"/>
                    <a:lumOff val="35000"/>
                  </a:schemeClr>
                </a:solidFill>
                <a:latin typeface="楷体" panose="02010609060101010101" pitchFamily="49" charset="-122"/>
                <a:ea typeface="楷体" panose="02010609060101010101" pitchFamily="49" charset="-122"/>
              </a:defRPr>
            </a:lvl2pPr>
            <a:lvl3pPr>
              <a:lnSpc>
                <a:spcPct val="150000"/>
              </a:lnSpc>
              <a:defRPr b="1">
                <a:solidFill>
                  <a:schemeClr val="tx1">
                    <a:lumMod val="65000"/>
                    <a:lumOff val="35000"/>
                  </a:schemeClr>
                </a:solidFill>
                <a:latin typeface="楷体" panose="02010609060101010101" pitchFamily="49" charset="-122"/>
                <a:ea typeface="楷体" panose="02010609060101010101" pitchFamily="49" charset="-122"/>
              </a:defRPr>
            </a:lvl3pPr>
            <a:lvl4pPr>
              <a:lnSpc>
                <a:spcPct val="150000"/>
              </a:lnSpc>
              <a:defRPr b="0">
                <a:solidFill>
                  <a:schemeClr val="tx1">
                    <a:lumMod val="65000"/>
                    <a:lumOff val="35000"/>
                  </a:schemeClr>
                </a:solidFill>
                <a:latin typeface="楷体" panose="02010609060101010101" pitchFamily="49" charset="-122"/>
                <a:ea typeface="楷体" panose="02010609060101010101" pitchFamily="49" charset="-122"/>
              </a:defRPr>
            </a:lvl4pPr>
            <a:lvl5pPr>
              <a:lnSpc>
                <a:spcPct val="150000"/>
              </a:lnSpc>
              <a:defRPr b="0">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8655" y="6076266"/>
            <a:ext cx="1552997" cy="239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64590" y="2826385"/>
            <a:ext cx="9867900" cy="1038225"/>
          </a:xfrm>
        </p:spPr>
        <p:txBody>
          <a:bodyPr anchor="b">
            <a:normAutofit/>
          </a:bodyPr>
          <a:lstStyle>
            <a:lvl1pPr algn="ctr">
              <a:defRPr sz="4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0460" y="2766060"/>
            <a:ext cx="9900285" cy="1325880"/>
          </a:xfrm>
        </p:spPr>
        <p:txBody>
          <a:bodyPr/>
          <a:lstStyle>
            <a:lvl1pPr algn="ctr">
              <a:defRPr b="1">
                <a:solidFill>
                  <a:schemeClr val="tx1">
                    <a:lumMod val="65000"/>
                    <a:lumOff val="35000"/>
                  </a:schemeClr>
                </a:solidFill>
                <a:latin typeface="华文中宋" panose="02010600040101010101" charset="-122"/>
                <a:ea typeface="华文中宋" panose="02010600040101010101" charset="-122"/>
              </a:defRPr>
            </a:lvl1pPr>
          </a:lstStyle>
          <a:p>
            <a:r>
              <a:rPr lang="zh-CN" altLang="en-US"/>
              <a:t>单击此处编辑母版标题样式</a:t>
            </a:r>
          </a:p>
        </p:txBody>
      </p:sp>
      <p:pic>
        <p:nvPicPr>
          <p:cNvPr id="9" name="图片 8" descr="社标中英文"/>
          <p:cNvPicPr>
            <a:picLocks noChangeAspect="1"/>
          </p:cNvPicPr>
          <p:nvPr userDrawn="1"/>
        </p:nvPicPr>
        <p:blipFill>
          <a:blip r:embed="rId3"/>
          <a:stretch>
            <a:fillRect/>
          </a:stretch>
        </p:blipFill>
        <p:spPr>
          <a:xfrm>
            <a:off x="8825230" y="735965"/>
            <a:ext cx="2395220" cy="3695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F6D4-6A31-4801-B502-ECA7F9D96A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837690"/>
            <a:ext cx="9881235" cy="1718310"/>
          </a:xfrm>
        </p:spPr>
        <p:txBody>
          <a:bodyPr/>
          <a:lstStyle/>
          <a:p>
            <a:r>
              <a:rPr lang="zh-CN" altLang="en-US"/>
              <a:t>幼儿园管理</a:t>
            </a:r>
          </a:p>
        </p:txBody>
      </p:sp>
      <p:sp>
        <p:nvSpPr>
          <p:cNvPr id="3" name="副标题 2"/>
          <p:cNvSpPr>
            <a:spLocks noGrp="1"/>
          </p:cNvSpPr>
          <p:nvPr>
            <p:ph type="subTitle" idx="1"/>
          </p:nvPr>
        </p:nvSpPr>
        <p:spPr/>
        <p:txBody>
          <a:bodyPr/>
          <a:lstStyle/>
          <a:p>
            <a:r>
              <a:rPr lang="zh-CN" altLang="en-US"/>
              <a:t>第一章</a:t>
            </a:r>
            <a:r>
              <a:rPr lang="en-US" altLang="zh-CN"/>
              <a:t> </a:t>
            </a:r>
            <a:r>
              <a:rPr lang="zh-CN" altLang="en-US"/>
              <a:t>幼儿园管理概述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（一）管理的概念及含义</a:t>
            </a:r>
          </a:p>
          <a:p>
            <a:r>
              <a:rPr lang="zh-CN" altLang="en-US" sz="2400"/>
              <a:t>1. 管理的概念</a:t>
            </a:r>
          </a:p>
          <a:p>
            <a:r>
              <a:rPr lang="zh-CN" altLang="en-US" sz="2400"/>
              <a:t>马克思对管理这一社会现象曾做过深刻而精辟的分析。它认为管理作为人类社会任何发展阶段普遍存在的现象，其根源在于生产的社会性。“管理是社会共同劳动的产物”。人们为了有效地进行社会生产，就需要有协调每个人及其活动的机构和人员，也就是说必须有管理。在马克思看来，管理本质上是对共同劳动的指挥和协调，是对人的（不管是被他人所管还是劳动者自己管理自己）管理。</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学前教育的福利性、社会性、公益性等性质与功能，管理上需要将行业化管理与社会化管理相结合，纵向管理和横向联系相结合，注重发挥综合协调功能，而不能仅仅靠教育行政的单一部门的垂直管理，在这方面，其他国家跨部门管理的经验值得借鉴。</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（二）幼儿教育的功能</a:t>
            </a:r>
          </a:p>
          <a:p>
            <a:r>
              <a:rPr lang="zh-CN" altLang="en-US" sz="2400"/>
              <a:t>我国幼教事业管理实行“地方负责，分级管理，有关部门分工负责”的原则，体现的也是这一特点。实践中要求教育行政与相关职能部门等主动联系协调，不断探索可行的办法和实施途径，如一些地区创出了联席会的综合管理制度。托幼机构的管理也要积极与家庭、社区相关部门协调，提供适合需要的学前教育，为家长提供良好的服务和科学的育儿支援，建立与社区的合作共建关系，真正实现学前教育的价值。</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再有，学前教育管理要充分挖掘并整合多方资源，发挥管理效能。要以最小的力做最大的功，求得社会效益和经济效益的统一。政府部门在经费投入方面要进行制度创新，把钱花在最需要的地方，多一些“雪中送炭”，向低端人群倾斜发挥维护公平的托底作用，采取适合经济体制转型的有效措施，扩大幼儿教育的受益范围和促进整个事业的发展。</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在我国人口众多发展不平衡社会背景下，学前教育发展更需要强调调动各方面社会力量和资源，根据各地实际与需要，因地制宜地兴办多样化的幼儿教育，而不能仅限于单一途径和单一类型。要合理组织和运用地域教育资源，就近便利服务家庭，推动幼儿教育与社区生活融合，发挥属地职能，实行差异化管理。</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a:t>第二节</a:t>
            </a:r>
            <a:r>
              <a:rPr lang="en-US" altLang="zh-CN"/>
              <a:t> </a:t>
            </a:r>
            <a:r>
              <a:rPr lang="zh-CN" altLang="en-US"/>
              <a:t>幼儿园管理的目标、内容和原则</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幼儿园管理的目标也是幼儿园办园的目标。当设立一个幼儿园时，首先就要确定幼儿园的目标和办园理念。</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一、幼儿园的目标</a:t>
            </a:r>
          </a:p>
          <a:p>
            <a:r>
              <a:rPr lang="zh-CN" altLang="en-US"/>
              <a:t>探讨幼儿园管理问题，首先需要明确幼儿园这一社会性组织的目标定位。</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（一）关于幼儿园教育工作的目标定位与办园理念</a:t>
            </a:r>
          </a:p>
          <a:p>
            <a:r>
              <a:rPr lang="zh-CN" altLang="en-US"/>
              <a:t>从前面对幼儿教育功能的讨论可以看出，幼儿园是以福利性和教育性为主要功能：一方面要保育和教育儿童，为之奠定良好的人生起步，为他们进入小学做准备；同时也要方便家长，特别要使妇女能够参与社会生活，具有福利性社会服务性。</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lnSpcReduction="10000"/>
          </a:bodyPr>
          <a:lstStyle/>
          <a:p>
            <a:r>
              <a:rPr lang="zh-CN" altLang="en-US"/>
              <a:t>（一）关于幼儿园教育工作的目标定位与办园理念</a:t>
            </a:r>
          </a:p>
          <a:p>
            <a:r>
              <a:rPr lang="zh-CN" altLang="en-US"/>
              <a:t>这也意味着幼儿园担负的任务具有双重性，双重任务和目标可以说是当代幼儿教育社会性机构的共同特征。幼儿园的教育目标必须要在国家的幼儿教育总目标和方针指导下确立，即：按照保育与教育相结合的原则，遵循幼儿身心发展特点和规律，实施德、智、体、美等方面全面发展的教育，促进幼儿身心和谐发展。幼儿园同时面向幼儿家长提供科学育儿指导。</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（一）关于幼儿园教育工作的目标定位与办园理念</a:t>
            </a:r>
          </a:p>
          <a:p>
            <a:r>
              <a:rPr lang="zh-CN" altLang="en-US"/>
              <a:t>当然，各个幼儿园在确立自己的目标定位时，可以有不同的侧重。这就是幼教机构目的、目标的共性与个性。幼儿园教育理念是指这个组织的观点、信念和价值的集中体现。每一个幼教机构都有基于创办者的观点而提出的自身独到的特色，经由历届继任者在持续的实践中进一步归纳提炼，又由现任的教职员工贯彻实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200"/>
              <a:t>（一）管理的概念及含义</a:t>
            </a:r>
          </a:p>
          <a:p>
            <a:r>
              <a:rPr lang="zh-CN" altLang="en-US" sz="2200"/>
              <a:t>1. 管理的概念</a:t>
            </a:r>
          </a:p>
          <a:p>
            <a:r>
              <a:rPr lang="zh-CN" altLang="en-US" sz="2200"/>
              <a:t>依据马克思对管理本质的揭示，并综合其他有关论述，我们试对管理的概念做这样的表述：管理是指组织中管理者遵照一定的原则，使用各种管理手段，通过组织、指挥、协调各个受分工制约的不同个人的活动，创造出一种远比个人活动力量总和要大的集体力量或社会力量，从而高效率地达到一个组织的预定目标所进行的活动。</a:t>
            </a:r>
          </a:p>
          <a:p>
            <a:r>
              <a:rPr lang="zh-CN" altLang="en-US" sz="2200"/>
              <a:t>简而言之，管理是对一定组织系统的人、财、物、事等进行计划、组织、协调和控制的过程，从而高效率地达到组织的目标。</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lnSpcReduction="10000"/>
          </a:bodyPr>
          <a:lstStyle/>
          <a:p>
            <a:r>
              <a:rPr lang="zh-CN" altLang="en-US"/>
              <a:t>（一）关于幼儿园教育工作的目标定位与办园理念</a:t>
            </a:r>
          </a:p>
          <a:p>
            <a:r>
              <a:rPr lang="zh-CN" altLang="en-US"/>
              <a:t>幼儿园特色的核心是某种理念，以及一系列贯彻幼儿园目标的运转计划，如在设施配置、人事制度、设备购置，以及提供的活动等方面对目标加以贯彻实施。有关幼儿园的理念、观点是逐步形成的，要随着情况的变化加以调整。如，随着社会环境的变动，育儿需求的变化，以及有关幼儿如何学习的研究结果的揭示，甚至相关政策的提出等做出一定调整。</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（一）关于幼儿园教育工作的目标定位与办园理念</a:t>
            </a:r>
          </a:p>
          <a:p>
            <a:r>
              <a:rPr lang="zh-CN" altLang="en-US"/>
              <a:t>实践在不断发展，人们对相关问题的认识也会不断深化。管理者和教育者有必要逐步澄清自己的教育理念，为组织进行恰当的目标定位，才能更好地指导幼儿园的工作和实践。</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（二）幼儿园工作的目标结构  </a:t>
            </a:r>
          </a:p>
          <a:p>
            <a:r>
              <a:rPr lang="zh-CN" altLang="en-US"/>
              <a:t>幼儿园的工作目标就是幼儿园的总体目标。幼儿园的工作概括起来主要包括两大部分：教育工作和管理工作，有着各自具体而直接的目标，也即教育目标和管理目标。</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（二）幼儿园工作的目标结构  </a:t>
            </a:r>
          </a:p>
          <a:p>
            <a:r>
              <a:rPr lang="zh-CN" altLang="en-US"/>
              <a:t>幼儿园的教育工作是直接作用于幼儿的一切活动，涉及到育人工作的全部，如游戏活动、教学活动、生活安排与教师的家长工作等，是保教结合促进幼儿全面发展的全部活动，指向于实现幼儿园教育目标的工作。</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（二）幼儿园工作的目标结构  </a:t>
            </a:r>
          </a:p>
          <a:p>
            <a:r>
              <a:rPr lang="zh-CN" altLang="en-US"/>
              <a:t>教育活动的目标是指教育对象的培养规格和质量标准，要依据对幼儿身心发展规律的认识和社会要求确定教育目标，思考培养什么人、怎样培养，即把幼儿培养成什么样的问题。幼儿园以育人活动作为各项工作的中心，通过培养人的活动，完成幼儿园工作的基本任务。</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fontScale="90000"/>
          </a:bodyPr>
          <a:lstStyle/>
          <a:p>
            <a:r>
              <a:rPr lang="zh-CN" altLang="en-US"/>
              <a:t>（二）幼儿园工作的目标结构  </a:t>
            </a:r>
          </a:p>
          <a:p>
            <a:r>
              <a:rPr lang="zh-CN" altLang="en-US"/>
              <a:t>幼儿园管理工作就是对育人活动的组织。即对幼儿园的人、财、物、事加以组织、指导、协调、控制等，是围绕实现教育目标而进行的一切管理活动。具体如，安排班级人员、规定教师的工作制度和要求，调整各部门工作的关系，改善办园条件，幼儿园建设和发展等一系列为保证教育活动顺利进行而创设条件的工作或活动。这些管理工作所应达到的要求和标准就是管理目标，决定着要把幼儿园办成什么样。</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（二）幼儿园工作的目标结构  </a:t>
            </a:r>
          </a:p>
          <a:p>
            <a:r>
              <a:rPr lang="zh-CN" altLang="en-US"/>
              <a:t>教育目标是幼儿园的根本目标，幼儿园设置与存在的价值就在于为学龄前儿童做好保教，促进他们的发展，为入小学学习打下基础。教育目标是确立管理目标的依据，管理目标是实现教育目标的保证和前提。管理目标和教育目标都应当统一在教育目标的实现上。</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fontScale="90000"/>
          </a:bodyPr>
          <a:lstStyle/>
          <a:p>
            <a:r>
              <a:rPr lang="zh-CN" altLang="en-US"/>
              <a:t>（二）幼儿园工作的目标结构  </a:t>
            </a:r>
          </a:p>
          <a:p>
            <a:r>
              <a:rPr lang="zh-CN" altLang="en-US"/>
              <a:t>教育目标是幼儿园管理的出发点和归宿。可以认为，幼儿园的全部工作都是为了实现教育目标，教育目标的实现又体现了整个管理工作的成效。</a:t>
            </a:r>
          </a:p>
          <a:p>
            <a:r>
              <a:rPr lang="zh-CN" altLang="en-US"/>
              <a:t>幼儿园的总体目标应该包括教育培养目标，又包括幼儿园各项管理活动的质量标准。确立幼儿园的目标应有正确的指导思想，应根据社会发展的要求和本园实际进行适当的目标定位，注意管理目标与教育目标的一致性。</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二、幼儿园管理的内容 </a:t>
            </a:r>
          </a:p>
          <a:p>
            <a:r>
              <a:rPr lang="zh-CN" altLang="en-US"/>
              <a:t>幼儿园的设置及其管理活动与教育活动的开展，要有一定的条件和资源，如师资、设备、资金等。这里结合幼儿园管理实际，从管理资源的角度，分析管理要素，明确管理工作的内容，探讨各要素和各方面管理对象间的关系。</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二、幼儿园管理的内容 </a:t>
            </a:r>
          </a:p>
          <a:p>
            <a:r>
              <a:rPr lang="zh-CN" altLang="en-US"/>
              <a:t>幼儿园的人、财、物是重要的物质资源，是管理的基本要素，是有形的管理对象。其中，人是具有能动性的物质资源，财、物等非能动性的物质资源要由人来掌握、支配和使用，才能够发挥作用。在人、财、物这三项基本的资源性要素中，人是最重要的。管理特别要注重做好人的工作。</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（一）管理的概念及含义</a:t>
            </a:r>
          </a:p>
          <a:p>
            <a:r>
              <a:rPr lang="zh-CN" altLang="en-US" sz="2400"/>
              <a:t>2. 管理的含义</a:t>
            </a:r>
          </a:p>
          <a:p>
            <a:r>
              <a:rPr lang="zh-CN" altLang="en-US" sz="2400"/>
              <a:t>（1）管理是对社会组织而言的，是社会共同劳动的必然要求</a:t>
            </a:r>
          </a:p>
          <a:p>
            <a:r>
              <a:rPr lang="zh-CN" altLang="en-US" sz="2400"/>
              <a:t>管理总是存在于一定的组织之中，对管理问题的探讨不涉及个人的自我管理。管理是一种“古老”的社会现象。自从人类社会出现，就有管理。管理起源于集体的共同劳动。人类为了生存需要组成群体形成共同的社会组织，与自然界作斗争。“管理是协作劳动的产物”，这种集体的共同劳动需要分工、协作，通过集体的力量达到成员共同的目标。</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二、幼儿园管理的内容 </a:t>
            </a:r>
          </a:p>
          <a:p>
            <a:r>
              <a:rPr lang="zh-CN" altLang="en-US"/>
              <a:t>幼儿园管理的资源性要素还包括时间和信息，这是无形的管理对象。“时间是最稀有的资源”，组织的管理总是在一定的时间进程中进行的。幼儿园管理需要在有限的时间内，最大限度地做好工作。</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二、幼儿园管理的内容 </a:t>
            </a:r>
          </a:p>
          <a:p>
            <a:r>
              <a:rPr lang="zh-CN" altLang="en-US"/>
              <a:t>信息是指一切可传递和交换的知识内容，信息也是一种客观存在，是重要的管理资源。有效的管理行为必须通过某种反馈过程来获取信息，了解组织的目的是否达到，并协调组织与外界的关系。</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二、幼儿园管理的内容 </a:t>
            </a:r>
          </a:p>
          <a:p>
            <a:r>
              <a:rPr lang="zh-CN" altLang="en-US"/>
              <a:t>幼儿园管理是以育人为中心和目的来实施管理过程的。幼儿园管理不仅需要研究和实施对以上有形或无形的要素分别进行管理活动，更重要的是要发挥管理职能，对各种要素加以综合和合理组织。要素的综合就构成了各项相互联系的育人之事，要将育人之事全面管理起来。幼儿园管理具体涉及以下四方面内容。</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二、幼儿园管理的内容 </a:t>
            </a:r>
          </a:p>
          <a:p>
            <a:r>
              <a:rPr lang="zh-CN" altLang="en-US"/>
              <a:t>一是行政管理，是为保育教育创造条件的工作。涉及幼儿园管理的基本状态和实务工作，如，幼儿园的行政组织与管理制度、确立幼儿园目标和行政计划等管理职能活动；以及幼儿园的环境创设、卫生保健、经费运转等有关总务后勤工作。</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二、幼儿园管理的内容 </a:t>
            </a:r>
          </a:p>
          <a:p>
            <a:r>
              <a:rPr lang="zh-CN" altLang="en-US"/>
              <a:t>二是保教工作管理，这是幼儿园的中心工作，是直接作用于儿童的工作。从管理层次来看，包括保教工作管理和班级管理。</a:t>
            </a:r>
          </a:p>
          <a:p>
            <a:r>
              <a:rPr lang="zh-CN" altLang="en-US"/>
              <a:t>三是人员管理，涉及管理者与教职工及其相互关系，一方面是作为工作主体的教师队伍建设，包括教师个体的专业成长与幼儿园组织的发展；另一方面是作为幼儿园管理者的园长及其领导工作。</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二、幼儿园管理的内容 </a:t>
            </a:r>
          </a:p>
          <a:p>
            <a:r>
              <a:rPr lang="zh-CN" altLang="en-US"/>
              <a:t>四是幼儿园与家庭、社区的关系，主要指幼儿园的家长工作，以及幼儿园与社会、社区环境的协调融合，双向互动与服务，并涉及幼儿园与教育行政等方面的关系。</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lstStyle/>
          <a:p>
            <a:r>
              <a:rPr lang="zh-CN" altLang="en-US"/>
              <a:t>三、幼儿园管理的基本原则 </a:t>
            </a:r>
          </a:p>
          <a:p>
            <a:r>
              <a:rPr lang="zh-CN" altLang="en-US"/>
              <a:t>管理原则是指导管理工作的行动准则。</a:t>
            </a:r>
          </a:p>
          <a:p>
            <a:r>
              <a:rPr lang="zh-CN" altLang="en-US"/>
              <a:t>一般地来说，“原则”就是指本质、基础，或基本的行动准则、规则、指导思想和基本要求等。美国当代管理学家孔茨曾经说过：“管理原则是从浩瀚的知识中重点抽象出来的几个关键点。”管理工作抓住关键点，就能起到事半功倍的效果。</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lnSpcReduction="10000"/>
          </a:bodyPr>
          <a:lstStyle/>
          <a:p>
            <a:r>
              <a:rPr lang="zh-CN" altLang="en-US"/>
              <a:t>三、幼儿园管理的基本原则</a:t>
            </a:r>
          </a:p>
          <a:p>
            <a:r>
              <a:rPr lang="zh-CN" altLang="en-US"/>
              <a:t>幼儿园管理原则是指为实现幼儿园的工作目标，正确处理管理过程中一系列矛盾、关系或问题的指导原则，是对幼儿园管理系统提出的基本要求，是管理活动必须遵循的行动准则。管理原则对整个幼儿园的管理系统起着统摄、指导的作用，在总体上全面指导幼儿园管理过程各环节、各种管理方式的运用、各项组织制度的建立，以及各项具体工作的管理。</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幼儿园管理原则是对幼儿教育管理实践的总结与概括，反映了幼儿教育管理的客观规律，是管理理论在幼儿园教育领域的具体化。在幼儿园管理实践中，管理原则以工作准则的方式呈现。</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基于幼儿园的管理原则是对管理系统提出的基本要求，是管理活动必须遵循的指导原则和行动准则。归纳起来，主要有以符合保教宗旨、实现保教目标的根本原则，教养为主的整体性原则，民主管理原则，有效性原则和社会协调性原则等五项基本原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（一）管理的概念及含义</a:t>
            </a:r>
          </a:p>
          <a:p>
            <a:r>
              <a:rPr lang="zh-CN" altLang="en-US" sz="2400"/>
              <a:t>2. 管理的含义</a:t>
            </a:r>
          </a:p>
          <a:p>
            <a:r>
              <a:rPr lang="zh-CN" altLang="en-US" sz="2400"/>
              <a:t>（2）管理的主要职能是协调各有关个人的活动</a:t>
            </a:r>
          </a:p>
          <a:p>
            <a:r>
              <a:rPr lang="zh-CN" altLang="en-US" sz="2400"/>
              <a:t>管理的主要职能是协调各有关个人的活动以执行生产总体的运动所产生的一般职能，如计划、组织、指挥、控制等，使个人的努力与组织的目标相一致。从而有效利用各种资源，最大限度地实现组织目标。“许多人在同一生产过程中，或在不同的互相联系的生产过程中，有计划地一起协同劳动，这种劳动形式叫协作。”</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（一）方向性原则 </a:t>
            </a:r>
          </a:p>
          <a:p>
            <a:r>
              <a:rPr lang="zh-CN" altLang="en-US"/>
              <a:t>幼儿园以符合保教宗旨、实现保教目标为根本，这是幼儿园管理的首要原则，也称之为方向性原则。管理是一种有目的的活动，它总是指向一定的目的和目标。幼儿园管理活动也必然朝向某种目标行进，具有特定的方向。</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（一）方向性原则 </a:t>
            </a:r>
          </a:p>
          <a:p>
            <a:r>
              <a:rPr lang="zh-CN" altLang="en-US"/>
              <a:t>幼儿园担负着双重任务。这是当代幼儿园的共同特征，尽管侧重点有不同。我国《幼儿园工作规程》（以下简称《规程》）明确指出：“幼儿园是对学龄前幼儿实施保育和教育的机构，是基础教育的有机组成部分，是学校教育制度的基础阶段。”</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fontScale="90000" lnSpcReduction="20000"/>
          </a:bodyPr>
          <a:lstStyle/>
          <a:p>
            <a:r>
              <a:rPr lang="zh-CN" altLang="en-US"/>
              <a:t>三、幼儿园管理的基本原则</a:t>
            </a:r>
          </a:p>
          <a:p>
            <a:r>
              <a:rPr lang="zh-CN" altLang="en-US"/>
              <a:t>（一）方向性原则 </a:t>
            </a:r>
          </a:p>
          <a:p>
            <a:r>
              <a:rPr lang="zh-CN" altLang="en-US"/>
              <a:t>“幼儿园的任务是，实行保育与教育相结合的原则，对幼儿实施体、智、德、美诸方面全面发展的教育，促进其身心和谐发展。幼儿园同时为家长参加工作、学习提供便利条件。”《规程》对幼儿园性质任务的规定体现了我们社会主义国家办教育的目的。双重任务就是托幼机构的工作方向。可以认为，教育好幼儿是为未来社会主义贡献力量，服务家长则有益于当前的社会主义建设。二者均服从于社会主义建设的总目标。</a:t>
            </a:r>
          </a:p>
          <a:p>
            <a:endParaRPr lang="zh-CN"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Autofit/>
          </a:bodyPr>
          <a:lstStyle/>
          <a:p>
            <a:r>
              <a:rPr lang="zh-CN" altLang="en-US" sz="2400"/>
              <a:t>三、幼儿园管理的基本原则</a:t>
            </a:r>
          </a:p>
          <a:p>
            <a:r>
              <a:rPr lang="zh-CN" altLang="en-US" sz="2400">
                <a:sym typeface="+mn-ea"/>
              </a:rPr>
              <a:t>（一）方向性原则 </a:t>
            </a:r>
            <a:endParaRPr lang="zh-CN" altLang="en-US" sz="2400"/>
          </a:p>
          <a:p>
            <a:r>
              <a:rPr lang="zh-CN" altLang="en-US" sz="2400"/>
              <a:t>贯彻这一原则，就是要坚持办园方向，保证双重任务的完成。为此，幼儿园在管理上需要注意如下两点。</a:t>
            </a:r>
          </a:p>
          <a:p>
            <a:r>
              <a:rPr lang="zh-CN" altLang="en-US" sz="2400"/>
              <a:t>1.明确教育目标，树立正确的指导思想</a:t>
            </a:r>
          </a:p>
          <a:p>
            <a:r>
              <a:rPr lang="zh-CN" altLang="en-US" sz="2400"/>
              <a:t>幼儿园管理者要深刻理解并引导教职工明确幼儿园的教育目标，在此基础上，提出正确的办园目标和指导思想。</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sym typeface="+mn-ea"/>
              </a:rPr>
              <a:t>（一）方向性原则 </a:t>
            </a:r>
            <a:endParaRPr lang="zh-CN" altLang="en-US"/>
          </a:p>
          <a:p>
            <a:r>
              <a:rPr lang="zh-CN" altLang="en-US"/>
              <a:t>要认真思考为谁服务，培养什么样的人，办什么开办幼儿园或托儿所这样的大问题。兴办幼儿园一定要以教育效益、社会效益为根本，要从有利于儿童的健康和发展，即教育目标的实现和满足人民群众对幼儿教育的需要出发，搞好幼儿园的工作。</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Autofit/>
          </a:bodyPr>
          <a:lstStyle/>
          <a:p>
            <a:r>
              <a:rPr lang="zh-CN" altLang="en-US"/>
              <a:t>三、幼儿园管理的基本原则</a:t>
            </a:r>
          </a:p>
          <a:p>
            <a:r>
              <a:rPr lang="zh-CN" altLang="en-US">
                <a:sym typeface="+mn-ea"/>
              </a:rPr>
              <a:t>（一）方向性原则 </a:t>
            </a:r>
            <a:endParaRPr lang="zh-CN" altLang="en-US"/>
          </a:p>
          <a:p>
            <a:r>
              <a:rPr lang="zh-CN" altLang="en-US"/>
              <a:t>2.注意正确思想的引导，建设优良园风</a:t>
            </a:r>
          </a:p>
          <a:p>
            <a:r>
              <a:rPr lang="zh-CN" altLang="en-US"/>
              <a:t>幼儿园是培养人的场所，不仅要做好对孩子的保育和教育，还需要向幼儿家长提供科学育儿指导。因此，培养好人才，提高师资队伍的素质是关键。</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sym typeface="+mn-ea"/>
              </a:rPr>
              <a:t>（一）方向性原则 </a:t>
            </a:r>
          </a:p>
          <a:p>
            <a:r>
              <a:rPr lang="zh-CN" altLang="en-US">
                <a:sym typeface="+mn-ea"/>
              </a:rPr>
              <a:t>管理者要引导教职工明确教育培养目标，以正确的、富有感召力的办园目标统一全体教职工的意志与步调，同时强化师德教育，建设优良园风，提高教职工素质，激发大家为实现全面育人目标，同心同德，奋发努力。</a:t>
            </a:r>
            <a:endParaRPr lang="zh-CN" altLang="en-US"/>
          </a:p>
          <a:p>
            <a:endParaRPr lang="zh-CN" alt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Autofit/>
          </a:bodyPr>
          <a:lstStyle/>
          <a:p>
            <a:r>
              <a:rPr lang="zh-CN" altLang="en-US"/>
              <a:t>三、幼儿园管理的基本原则</a:t>
            </a:r>
          </a:p>
          <a:p>
            <a:r>
              <a:rPr lang="zh-CN" altLang="en-US"/>
              <a:t>（二）整体性原则</a:t>
            </a:r>
          </a:p>
          <a:p>
            <a:r>
              <a:rPr lang="zh-CN" altLang="en-US"/>
              <a:t>幼儿园是社会系统的一个组成部分。幼儿园本身也是一个整体，是由各个部门、各项工作、各方面人员所组成的。</a:t>
            </a:r>
          </a:p>
          <a:p>
            <a:r>
              <a:rPr lang="zh-CN" altLang="en-US"/>
              <a:t>教养为主的整体性原则指的是，幼儿教育机构是一个系统，一个整体，是由相互作用、相互依赖的各个部分结合而成的具有特定功能的有机整体。</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（二）整体性原则</a:t>
            </a:r>
          </a:p>
          <a:p>
            <a:r>
              <a:rPr lang="zh-CN" altLang="en-US"/>
              <a:t>要实现总体效能，核心问题在于目的性。幼儿园以实现双重任务为目的，保教工作是整个系统的中心，管理上要从实现整体目标出发，保教为主，全面规划，统一指挥，合理组织各个部门、各种因素、各个层次的力量，充分发挥整体效能。</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（二）整体性原则</a:t>
            </a:r>
          </a:p>
          <a:p>
            <a:r>
              <a:rPr lang="zh-CN" altLang="en-US"/>
              <a:t>贯彻教养为主的整体性原则对于正确处理幼儿园工作中整体与局部利益、主要矛盾与次要矛盾、中心工作与其他工作、教育与管理等多种错综复杂的关系可以提供指导。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（一）管理的概念及含义</a:t>
            </a:r>
          </a:p>
          <a:p>
            <a:r>
              <a:rPr lang="zh-CN" altLang="en-US" sz="2400"/>
              <a:t>2. 管理的含义</a:t>
            </a:r>
          </a:p>
          <a:p>
            <a:r>
              <a:rPr lang="zh-CN" altLang="en-US" sz="2400"/>
              <a:t>（3）管理是实现预定目标的行动</a:t>
            </a:r>
          </a:p>
          <a:p>
            <a:r>
              <a:rPr lang="zh-CN" altLang="en-US" sz="2400"/>
              <a:t>一切社会实践活动都是以预定目标为先导的。管理活动就是实现预定目标的行动。任何组织都有自己的任务，管理者要想完成任务，就必须把任务转化为目标。只有把组织的目标变为每个人自己的目标时，这个组织才有凝聚力和战斗力。因此，管理也是管理者通过管理措施促使组织成员努力去实现预定目标的一种行为。</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Autofit/>
          </a:bodyPr>
          <a:lstStyle/>
          <a:p>
            <a:r>
              <a:rPr lang="zh-CN" altLang="en-US"/>
              <a:t>三、幼儿园管理的基本原则</a:t>
            </a:r>
          </a:p>
          <a:p>
            <a:r>
              <a:rPr lang="zh-CN" altLang="en-US"/>
              <a:t>（二）整体性原则</a:t>
            </a:r>
          </a:p>
          <a:p>
            <a:r>
              <a:rPr lang="zh-CN" altLang="en-US"/>
              <a:t>1.树立全局观念，强化整体意识</a:t>
            </a:r>
          </a:p>
          <a:p>
            <a:r>
              <a:rPr lang="zh-CN" altLang="en-US"/>
              <a:t>幼儿园各部门、各项工作等都要服从和服务于这一整体目标和利益。一切工作要从全局出发，明确总体目标，正确认识整体与局部的辩证统一关系，强化整体意识。</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sym typeface="+mn-ea"/>
              </a:rPr>
              <a:t>（二）整体性原则</a:t>
            </a:r>
            <a:endParaRPr lang="zh-CN" altLang="en-US"/>
          </a:p>
          <a:p>
            <a:r>
              <a:rPr lang="zh-CN" altLang="en-US"/>
              <a:t>管理上要处理好分工负责与统一指挥的关系，要明确分工并加强协作配合，从整体着眼做好各部门的各项工作，统筹兼顾，协调行动，及时发现和解决问题，使全园工作运转正常。</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a:xfrm>
            <a:off x="809672" y="1374511"/>
            <a:ext cx="10515600" cy="4351338"/>
          </a:xfrm>
        </p:spPr>
        <p:txBody>
          <a:bodyPr>
            <a:noAutofit/>
          </a:bodyPr>
          <a:lstStyle/>
          <a:p>
            <a:r>
              <a:rPr lang="zh-CN" altLang="en-US"/>
              <a:t>三、幼儿园管理的基本原则</a:t>
            </a:r>
          </a:p>
          <a:p>
            <a:r>
              <a:rPr lang="zh-CN" altLang="en-US"/>
              <a:t>（二）整体性原则</a:t>
            </a:r>
          </a:p>
          <a:p>
            <a:r>
              <a:rPr lang="zh-CN" altLang="en-US"/>
              <a:t>2.教养为主，全面安排</a:t>
            </a:r>
          </a:p>
          <a:p>
            <a:r>
              <a:rPr lang="zh-CN" altLang="en-US"/>
              <a:t>幼儿园以教养工作为中心。教养为主、保教结合是幼儿园的性质和任务决定的，体现出幼儿教育工作不同于普通学校教育的特点和特有的规律性。幼儿园要依据教育对象即幼儿身心发展的特点，通过“保教”（“教养”）结合来实现育人目的。</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fontScale="92500" lnSpcReduction="10000"/>
          </a:bodyPr>
          <a:lstStyle/>
          <a:p>
            <a:r>
              <a:rPr lang="zh-CN" altLang="en-US"/>
              <a:t>三、幼儿园管理的基本原则</a:t>
            </a:r>
          </a:p>
          <a:p>
            <a:r>
              <a:rPr lang="zh-CN" altLang="en-US"/>
              <a:t>（二）整体性原则</a:t>
            </a:r>
          </a:p>
          <a:p>
            <a:r>
              <a:rPr lang="zh-CN" altLang="en-US"/>
              <a:t>幼儿园管理工作必须明确以教养为主，统筹安排各项工作。“教养为主”，首先意味着幼儿园的主要管理人员、保教人员要把大部分时间和精力用于保教工作。其次，幼儿园的其他各项工作、各个部门是为保证保教工作而设置的，要配合并服务于保教工作，要有利于而不是有碍于这一中心工作。</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（二）整体性原则</a:t>
            </a:r>
          </a:p>
          <a:p>
            <a:r>
              <a:rPr lang="zh-CN" altLang="en-US"/>
              <a:t>最后，幼儿园的领导者、管理者要能经常深入教养一线，了解并指导保教工作，认真研究分析问题，推动和改进教养工作实践，提高质量。</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fontScale="92500"/>
          </a:bodyPr>
          <a:lstStyle/>
          <a:p>
            <a:r>
              <a:rPr lang="zh-CN" altLang="en-US"/>
              <a:t>三、幼儿园管理的基本原则</a:t>
            </a:r>
          </a:p>
          <a:p>
            <a:r>
              <a:rPr lang="zh-CN" altLang="en-US"/>
              <a:t>（二）整体性原则</a:t>
            </a:r>
          </a:p>
          <a:p>
            <a:r>
              <a:rPr lang="zh-CN" altLang="en-US"/>
              <a:t>管理上要在坚持教养为主的同时，统筹安排，要在总体目标规划前提下，将长远目标与近期任务结合，将各时期主要工作或阶段性重点与其他工作或日常常规工作协调起来，围绕中心，带动全面，使各部门各项工作协调配合，全园工作正常运转，较好地完成保教任务。</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（三）民主管理原则</a:t>
            </a:r>
          </a:p>
          <a:p>
            <a:r>
              <a:rPr lang="zh-CN" altLang="en-US"/>
              <a:t>民主管理原则指在幼儿园管理中，要处理好完成工作任务和关心人的关系，要处理好管理者与管理对象即广大教职工的关系，调动全园各类人员的积极性，发挥管理的激励机制，以较好地实现幼儿园的任务目标。积极性原则也是全员参与管理的组织原则。</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（三）民主管理原则</a:t>
            </a:r>
          </a:p>
          <a:p>
            <a:r>
              <a:rPr lang="zh-CN" altLang="en-US"/>
              <a:t>人是管理的核心。管理要素中，人兼为管理手段与内容，现代管理强调“以人为本”的思想。幼儿园的各项工作要靠人去推动；保育教育工作及服务家长的任务要依靠教职工特别是保教人员去完成。人是目的与手段的统一。</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（三）民主管理原则</a:t>
            </a:r>
          </a:p>
          <a:p>
            <a:r>
              <a:rPr lang="zh-CN" altLang="en-US"/>
              <a:t>实现组织的任务目标，关键是调动各类人员的积极性。不仅要有管理者的积极性，还要全力调动和发挥广大群众的积极性，要尊重教职工的民主权利，参与幼儿园的管理工作。要让教职工在努力完成工作任务的同时，实现自身专业发展。</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（三）民主管理原则</a:t>
            </a:r>
          </a:p>
          <a:p>
            <a:r>
              <a:rPr lang="zh-CN" altLang="en-US"/>
              <a:t>幼儿园管理工作民主性原则的贯彻，需要正确处理领导与群众、集中与民主、组织与个人之间的关系。要注意以下问题。</a:t>
            </a:r>
          </a:p>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（一）管理的概念及含义</a:t>
            </a:r>
          </a:p>
          <a:p>
            <a:r>
              <a:rPr lang="zh-CN" altLang="en-US" sz="2400"/>
              <a:t>2. 管理的含义</a:t>
            </a:r>
          </a:p>
          <a:p>
            <a:r>
              <a:rPr lang="zh-CN" altLang="en-US" sz="2400"/>
              <a:t>（4）管理的实质是追求效率</a:t>
            </a:r>
          </a:p>
          <a:p>
            <a:r>
              <a:rPr lang="zh-CN" altLang="en-US" sz="2400"/>
              <a:t>马克思指出，“单个劳动者的力量的机械总和，与许多人手同时完成统一不可分割的操作（例如举重、转绞车、消除道路上的障碍物等）所发挥的社会力量有着本质的差别——这里的问题不仅是通过协作，提高了个人的生产力，而且是创造了新的生产力。这种生产力本身必然是集体力。”这是一种“新的力量”，一种“扩大了的生产力。”</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sym typeface="+mn-ea"/>
              </a:rPr>
              <a:t>（三）民主管理原则</a:t>
            </a:r>
            <a:endParaRPr lang="zh-CN" altLang="en-US"/>
          </a:p>
          <a:p>
            <a:r>
              <a:rPr lang="zh-CN" altLang="en-US"/>
              <a:t>1.树立以人为本的观念</a:t>
            </a:r>
          </a:p>
          <a:p>
            <a:r>
              <a:rPr lang="zh-CN" altLang="en-US"/>
              <a:t>管理工作要注意处理好管理者与管理对象的关系。管理者要相信、依靠群众，密切联系群众。应当认识到，广大教职工既是管理的客体，又是管理的主体，是实施教育等各项工作的主体；</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（三）民主管理原则</a:t>
            </a:r>
          </a:p>
          <a:p>
            <a:r>
              <a:rPr lang="zh-CN" altLang="en-US"/>
              <a:t>同时，管理的主体与客体又是相互依存并在一定条件下相互转化的。当前幼儿园实行园长负责制，意味着园长要对幼儿园的行政与业务工作全面负责，园长是代表人民的利益、教职工的利益和组织的利益行使权力，而不是个人的权利。</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（三）民主管理原则</a:t>
            </a:r>
          </a:p>
          <a:p>
            <a:r>
              <a:rPr lang="zh-CN" altLang="en-US"/>
              <a:t>搞好幼儿园管理并非仅是领导者的事，还必须依靠全体教职工，要实行民主管理，调动他们关心参与事业的积极性。要深入群众，注意听取他们的意见，集中大家的智慧和力量。</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sym typeface="+mn-ea"/>
              </a:rPr>
              <a:t>（三）民主管理原则</a:t>
            </a:r>
            <a:endParaRPr lang="zh-CN" altLang="en-US"/>
          </a:p>
          <a:p>
            <a:r>
              <a:rPr lang="zh-CN" altLang="en-US"/>
              <a:t>管理上要增强服务意识，为教职工的发展创造适宜条件，使教职工能够结合工作实践参加教研培训，不断改进工作效果，实现个体及整个教师队伍的专业发展。</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（三）民主管理原则</a:t>
            </a:r>
          </a:p>
          <a:p>
            <a:r>
              <a:rPr lang="zh-CN" altLang="en-US"/>
              <a:t>2.在组织和制度上为员工参与管理提供条件</a:t>
            </a:r>
          </a:p>
          <a:p>
            <a:r>
              <a:rPr lang="zh-CN" altLang="en-US"/>
              <a:t>民主管理需要有一定的组织和制度作为保证。管理者要在组织上或工作制度上为群众参与管理创造条件，使“以人为本”“职工是企事业的主人”从观念形态转变为具体现实。</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（三）民主管理原则</a:t>
            </a:r>
          </a:p>
          <a:p>
            <a:r>
              <a:rPr lang="zh-CN" altLang="en-US"/>
              <a:t>实行民主管理首先应当建立群众监督咨询的组织和制度。如定期召开教代会、职工代表大会、园务会、党政工团联席会等，讨论幼儿园的工作和问题，沟通管理者与群众的关系。</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（三）民主管理原则</a:t>
            </a:r>
          </a:p>
          <a:p>
            <a:r>
              <a:rPr lang="zh-CN" altLang="en-US"/>
              <a:t>使教职工对幼儿园重大决策有审议权，有机会参与讨论和做出决定；对行政干部和领导管理人员有评议监督权，并能维护自身正当合法的权益。幼儿园还应在制度上保证代表教职工意志的人选进入各级领导班子。</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fontScale="90000"/>
          </a:bodyPr>
          <a:lstStyle/>
          <a:p>
            <a:r>
              <a:rPr lang="zh-CN" altLang="en-US"/>
              <a:t>三、幼儿园管理的基本原则</a:t>
            </a:r>
          </a:p>
          <a:p>
            <a:r>
              <a:rPr lang="zh-CN" altLang="en-US"/>
              <a:t>（三）民主管理原则</a:t>
            </a:r>
          </a:p>
          <a:p>
            <a:r>
              <a:rPr lang="zh-CN" altLang="en-US"/>
              <a:t>幼儿园各项工作的开展要走群众路线，发扬民主，科学决策。领导者应实行园务公开的制度，使广大教职工对全园工作有知情权。可以通过多种形式鼓励教职工出主意、提建议，如设意见箱、开展合理化建议活动、召开小型会议及个别访谈等参与管理。工会是教职工自己的组织，要发挥其沟通领导管理者与群众关系的桥梁作用，促进民主管理。</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管理的根本目的在于提高效率，即以最小的投入创造出更多更好的经济效益和社会效益，为社会提供有价值的贡献，充分发挥管理的生产力职能。</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幼儿园管理的有效性原则指的是，管理要在正确的目标指导下，通过科学管理，合理组织人力、物力、财力等资源，充分挖掘潜力，讲究经营，高质量、高效益地实现培养目标，完成幼儿园双重任务。</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（一）管理的概念及含义</a:t>
            </a:r>
          </a:p>
          <a:p>
            <a:r>
              <a:rPr lang="zh-CN" altLang="en-US" sz="2400"/>
              <a:t>2. 管理的含义</a:t>
            </a:r>
          </a:p>
          <a:p>
            <a:r>
              <a:rPr lang="zh-CN" altLang="en-US" sz="2400"/>
              <a:t>（4）管理的实质是追求效率</a:t>
            </a:r>
          </a:p>
          <a:p>
            <a:r>
              <a:rPr lang="zh-CN" altLang="en-US" sz="2400"/>
              <a:t>使受分工制约的各个人的活动产生一种集体力量或社会力量，即1+1&gt;2。管理离不开资源，包括人、财、物，以及时间和信息，组织的资源总是有限的。要研究有限的资源的特性和潜能，不断地开发和组合，使有限资源最大限度发挥经济和社会效益。</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任何组织的资源都是有限的。管理上要从实际出发，注意研究人力、物力、财力等资源的投入或劳动耗费带来了多大的效用和功能，管理工作完成目标和任务的效率，管理活动的整个效果如何。</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搞教育，开办幼儿园也有效益问题，要计算投入产出的关系。要遵循教育和管理规律，以科学的态度和方法来研究和处理幼儿园经营运转中的问题，有效利用各种管理资源。</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贯彻有效性原则需要注意以下三个问题。</a:t>
            </a:r>
          </a:p>
          <a:p>
            <a:r>
              <a:rPr lang="zh-CN" altLang="en-US"/>
              <a:t>1.树立正确的教育质量观、效益观</a:t>
            </a:r>
          </a:p>
          <a:p>
            <a:r>
              <a:rPr lang="zh-CN" altLang="en-US"/>
              <a:t>幼儿园以育人为目的，一定要树立正确的人才观、教育质量观，要关注社会发展的需要，明确社会对未来人才规格的要求。</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衡量幼儿园管理工作效益的关键是，幼儿园培养的人才能否为社会所接受，人才数量与规格是否符合社会的需求。</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关于效率和效益的关系：效率通常指的是单位时间内完成的工作量；效益是和目标、方向密切联系的，与价值有关。良好的效益是在正确目标指导下的高效率，符合社会的根本利益和发展方向，同时也是有利于幼儿园整体发展的高效率。</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幼儿园管理要注意将资财的投入配置使用与教育目的、办园效果结合，突出其使用的意义与价值。要把凡事讲效率、效益，作为幼儿园管理工作的重要指导思想。</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a:xfrm>
            <a:off x="809672" y="1397371"/>
            <a:ext cx="10515600" cy="4351338"/>
          </a:xfrm>
        </p:spPr>
        <p:txBody>
          <a:bodyPr>
            <a:noAutofit/>
          </a:bodyPr>
          <a:lstStyle/>
          <a:p>
            <a:r>
              <a:rPr lang="zh-CN" altLang="en-US"/>
              <a:t>三、幼儿园管理的基本原则</a:t>
            </a:r>
          </a:p>
          <a:p>
            <a:r>
              <a:rPr lang="zh-CN" altLang="en-US"/>
              <a:t>（四）有效性原则</a:t>
            </a:r>
          </a:p>
          <a:p>
            <a:r>
              <a:rPr lang="zh-CN" altLang="en-US"/>
              <a:t>2.建立合理的组织与制度，使工作规范化、程序化</a:t>
            </a:r>
          </a:p>
          <a:p>
            <a:pPr marL="0" indent="0">
              <a:buNone/>
            </a:pPr>
            <a:r>
              <a:rPr lang="zh-CN" altLang="en-US"/>
              <a:t>管理是对组织而言的。幼儿园要有合理的组织机构，并不断完善。要明确幼儿园的任务目标，建章立制，形成管理层次清楚、职责分明，机构简，人员精，既统一领导又分工协作的科学管理系统，提高组织的功能和效益。</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实现有效管理还要加强幼儿园工作的计划性，避免盲目和随意。可以通过计划的制定将各部门各方面工作有机联系和组织起来，形成前后连贯、环环相扣的系列，将幼儿园工作不断推向前进。</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a:xfrm>
            <a:off x="809672" y="1397371"/>
            <a:ext cx="10515600" cy="4351338"/>
          </a:xfrm>
        </p:spPr>
        <p:txBody>
          <a:bodyPr>
            <a:noAutofit/>
          </a:bodyPr>
          <a:lstStyle/>
          <a:p>
            <a:r>
              <a:rPr lang="zh-CN" altLang="en-US"/>
              <a:t>三、幼儿园管理的基本原则</a:t>
            </a:r>
          </a:p>
          <a:p>
            <a:r>
              <a:rPr lang="zh-CN" altLang="en-US"/>
              <a:t>（四）有效性原则</a:t>
            </a:r>
          </a:p>
          <a:p>
            <a:r>
              <a:rPr lang="zh-CN" altLang="en-US"/>
              <a:t>3.有效地组织和利用资源，实现经济效益优化</a:t>
            </a:r>
          </a:p>
          <a:p>
            <a:r>
              <a:rPr lang="zh-CN" altLang="en-US"/>
              <a:t>以最小的代价获得最优的效果，是管理的意义之所在。幼儿园管理要进行教育成本核算，讲究经营，注意计算经费投入或人力物力等资源的耗费与培养人才和办事效果之间的关系，要考虑如何发挥教育投资的经济效益问题。</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Autofit/>
          </a:bodyPr>
          <a:lstStyle/>
          <a:p>
            <a:r>
              <a:rPr lang="zh-CN" altLang="en-US"/>
              <a:t>三、幼儿园管理的基本原则</a:t>
            </a:r>
          </a:p>
          <a:p>
            <a:r>
              <a:rPr lang="zh-CN" altLang="en-US"/>
              <a:t>（四）有效性原则</a:t>
            </a:r>
          </a:p>
          <a:p>
            <a:r>
              <a:rPr lang="zh-CN" altLang="en-US"/>
              <a:t>要注意分析机构所拥有的人力、物力、财力等资源，合理配置，有效利用。</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（一）管理的概念及含义</a:t>
            </a:r>
          </a:p>
          <a:p>
            <a:r>
              <a:rPr lang="zh-CN" altLang="en-US" sz="2400"/>
              <a:t>2. 管理的含义</a:t>
            </a:r>
          </a:p>
          <a:p>
            <a:r>
              <a:rPr lang="zh-CN" altLang="en-US" sz="2400"/>
              <a:t>（5）管理是在特定环境下进行的</a:t>
            </a:r>
          </a:p>
          <a:p>
            <a:r>
              <a:rPr lang="zh-CN" altLang="en-US" sz="2400"/>
              <a:t>从系统的观点来看，任何组织都是一个系统，它存在于一个更大的系统之中。这个更大的系统就是环境，它对组织的存在与发展具有激励和约束的双重作用。环境包括一般环境和特殊环境，前者指自然环境和社会环境，是社会各类组织所存在的共同环境；</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管理要素中，人是最具有能动性的关键要素，是组织中最宝贵的资源。可以通过定岗、定责、定员、定编，确定适宜的工作量，把合适的人安排在合适的岗位上，提高用人效率，实现人尽其用，克服和消除人浮于事等现象。</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对人员的管理要做到知人善任、用人之长，合理组合和运用激励机制，从而发挥组织成员的聪明才智和潜在能量，更多和更好地完成工作任务。</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幼儿园管理要做到合理利用物质资源和资金，科学经营、节支增收，提高经费和物资的有效利用率。幼儿园的建设和发展一定要坚持艰苦奋斗、勤俭办园的方针。</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把有限的经费用在最急需最必要的地方，尽可能减少非教育性开支，财尽其效。管理中要正确认识节支与增收的辩证关系，注意节支、节约，挖掘潜力，降低成本，提高效益。</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（四）有效性原则</a:t>
            </a:r>
          </a:p>
          <a:p>
            <a:r>
              <a:rPr lang="zh-CN" altLang="en-US"/>
              <a:t>要加强物资和设备的管理，注意保管维修，延长使用寿命，要杜绝浪费，防范不应有的损坏，实现物尽其用，更好地为保教工作服务。</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sym typeface="+mn-ea"/>
              </a:rPr>
              <a:t>（四）有效性原则</a:t>
            </a:r>
            <a:endParaRPr lang="zh-CN" altLang="en-US"/>
          </a:p>
          <a:p>
            <a:r>
              <a:rPr lang="zh-CN" altLang="en-US"/>
              <a:t>合理有效利用时间和信息。管理者要善于合理安排工作，分清主次轻重，考虑工作的优先次序，提高时间利用率。管理上还要注意建立畅通的信息渠道，及时传递与反馈准确的信息，加强沟通，并为有关部门与教师提供信息服务，正确决策。</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幼儿园是整个社会系统的一个组成部分。随着时代的发展，幼儿园与社会的联系日益密切，其生存与发展受到社会外界各方面因素的制约。幼儿园的管理活动是在同社会各个方面的交往中进行的，不能孤立地、封闭地看待管理问题。</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幼儿园管理的社会协调性原则是指，幼儿园是社会的一个组成部分，机构管理要注重与社会的联系，通过协调沟通，充分利用有利条件，尽力排除不利因素，在内外各方面因素相互作用与影响下，不断提高保教工作质量和管理水平，面向社会，开拓发展。</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Autofit/>
          </a:bodyPr>
          <a:lstStyle/>
          <a:p>
            <a:r>
              <a:rPr lang="zh-CN" altLang="en-US"/>
              <a:t>三、幼儿园管理的基本原则</a:t>
            </a:r>
          </a:p>
          <a:p>
            <a:r>
              <a:rPr lang="zh-CN" altLang="en-US">
                <a:sym typeface="+mn-ea"/>
              </a:rPr>
              <a:t>（五）社会协调性原则</a:t>
            </a:r>
            <a:endParaRPr lang="zh-CN" altLang="en-US"/>
          </a:p>
          <a:p>
            <a:r>
              <a:rPr lang="zh-CN" altLang="en-US"/>
              <a:t>实施社会协调性原则要注意：</a:t>
            </a:r>
          </a:p>
          <a:p>
            <a:r>
              <a:rPr lang="zh-CN" altLang="en-US"/>
              <a:t>（1）正确认识组织与环境的关系，树立面向社会办园和提供教育服务思想</a:t>
            </a:r>
          </a:p>
          <a:p>
            <a:endParaRPr lang="zh-CN" alt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现代管理学注重把管理置于一定环境和社会文化背景之中，考察其间的相互制约、联系与影响，强调组织的效率取决于组织与环境的适应性。</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（一）管理的概念及含义</a:t>
            </a:r>
          </a:p>
          <a:p>
            <a:r>
              <a:rPr lang="zh-CN" altLang="en-US" sz="2400"/>
              <a:t>2. 管理的含义</a:t>
            </a:r>
          </a:p>
          <a:p>
            <a:r>
              <a:rPr lang="zh-CN" altLang="en-US" sz="2400"/>
              <a:t>（5）管理是在特定环境下进行的</a:t>
            </a:r>
          </a:p>
          <a:p>
            <a:r>
              <a:rPr lang="zh-CN" altLang="en-US" sz="2400"/>
              <a:t>后者是特殊环境，指组织的工作环境。环境既是开放的又是动态的，组织需要不断地分析环境的变化，采取措施去适应环境。不存在适用于一切环境和条件的标准管理模式，也没有万能的管理方法。成功的管理者需要主动迎接环境的变化带来的挑战。</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幼儿园要搞好管理就要注意分析园内外的动态关系，主动了解社会环境的变化，有意识地自我调控，与环境保持平衡。</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（2）增强联系，搞好协调，实现双向互动</a:t>
            </a:r>
          </a:p>
          <a:p>
            <a:r>
              <a:rPr lang="zh-CN" altLang="en-US"/>
              <a:t>幼儿园要充分认识并处理好内部与外部的各种关系。对内要处理好各部门各类人员及各项工作之间的关系，使教育管理有秩序地开展，搞好育人工作。</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同时，要注重对外联系，搞好社会协调，处理好幼儿园与其他社会组织、与所在社区及方方面面的关系，在相互交往中协调发展。</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幼儿园与主办部门和上级教育行政的沟通协调。例如，对国家和政府部门的方针政策，特别是教育方针政策和有关法令管理条例、规章等要及时准确地了解，认真学习理解并结合实际加以贯彻执行。主动向主办部门提供信息和反映问题，争取支持。</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Autofit/>
          </a:bodyPr>
          <a:lstStyle/>
          <a:p>
            <a:r>
              <a:rPr lang="zh-CN" altLang="en-US"/>
              <a:t>三、幼儿园管理的基本原则</a:t>
            </a:r>
          </a:p>
          <a:p>
            <a:r>
              <a:rPr lang="zh-CN" altLang="en-US"/>
              <a:t>（五）社会协调性原则</a:t>
            </a:r>
          </a:p>
          <a:p>
            <a:r>
              <a:rPr lang="zh-CN" altLang="en-US"/>
              <a:t>——和其他幼儿园的同行及相关研究单位要多交流、研讨，相互学习、支持。</a:t>
            </a:r>
          </a:p>
          <a:p>
            <a:r>
              <a:rPr lang="zh-CN" altLang="en-US"/>
              <a:t>——幼儿园与家长的沟通协调。幼儿园要注重家长工作，密切家园联系和沟通，提供帮助指导，更好地发挥家长和家庭教育的作用，实现配合一致的教育。</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——幼儿园与所在社区的协调融合。幼儿园要注意考虑所在社区的自然地理环境，文化经济条件、社会风俗、生活方式等特点，发挥地方优势，组织有利因素，避免消极因素，为幼儿园发展争取较好的社会环境。</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幼儿园要注意依靠社会力量办好幼儿园，搞好教育；同时还要发挥教育机构的优势，向社会宣传教育和对外开放，自觉参加社会服务的活动，发挥社会功能，实现双向互动和服务。</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幼儿园管理的以上五项原则之间紧密联系、相互制约，是不可分割的整体，共同作用于幼儿园的管理过程。管理者要在实践中，加深对这五条原则的理解，并将这几方面原则作为完整的体系，综合运用，以取得良好的工作效果。</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sp>
        <p:nvSpPr>
          <p:cNvPr id="3" name="内容占位符 2"/>
          <p:cNvSpPr>
            <a:spLocks noGrp="1"/>
          </p:cNvSpPr>
          <p:nvPr>
            <p:ph idx="1"/>
          </p:nvPr>
        </p:nvSpPr>
        <p:spPr/>
        <p:txBody>
          <a:bodyPr>
            <a:normAutofit/>
          </a:bodyPr>
          <a:lstStyle/>
          <a:p>
            <a:r>
              <a:rPr lang="zh-CN" altLang="en-US"/>
              <a:t>三、幼儿园管理的基本原则</a:t>
            </a:r>
          </a:p>
          <a:p>
            <a:r>
              <a:rPr lang="zh-CN" altLang="en-US"/>
              <a:t>（五）社会协调性原则</a:t>
            </a:r>
          </a:p>
          <a:p>
            <a:r>
              <a:rPr lang="zh-CN" altLang="en-US"/>
              <a:t>这里有一张简要的表格（表1-1），可以帮助读者理解幼儿园管理的原则及其相互关系。</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幼儿园管理的目标、内容和原则</a:t>
            </a:r>
          </a:p>
        </p:txBody>
      </p:sp>
      <p:pic>
        <p:nvPicPr>
          <p:cNvPr id="5" name="图片 4"/>
          <p:cNvPicPr>
            <a:picLocks noChangeAspect="1"/>
          </p:cNvPicPr>
          <p:nvPr/>
        </p:nvPicPr>
        <p:blipFill>
          <a:blip r:embed="rId3"/>
          <a:stretch>
            <a:fillRect/>
          </a:stretch>
        </p:blipFill>
        <p:spPr>
          <a:xfrm>
            <a:off x="1214755" y="1391285"/>
            <a:ext cx="9728835" cy="4679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465951"/>
            <a:ext cx="10515600" cy="4351338"/>
          </a:xfrm>
        </p:spPr>
        <p:txBody>
          <a:bodyPr>
            <a:noAutofit/>
          </a:bodyPr>
          <a:lstStyle/>
          <a:p>
            <a:r>
              <a:rPr lang="zh-CN" altLang="en-US" sz="2400"/>
              <a:t>（一）管理的概念及含义</a:t>
            </a:r>
          </a:p>
          <a:p>
            <a:r>
              <a:rPr lang="zh-CN" altLang="en-US" sz="2400"/>
              <a:t>2. 管理的含义</a:t>
            </a:r>
          </a:p>
          <a:p>
            <a:r>
              <a:rPr lang="zh-CN" altLang="en-US" sz="2400"/>
              <a:t>（6）管理的核心是人和人的积极性，要处理好人际关系</a:t>
            </a:r>
          </a:p>
          <a:p>
            <a:r>
              <a:rPr lang="zh-CN" altLang="en-US" sz="2400"/>
              <a:t>在管理的诸多资源中，人是第一位的最具有能动性的因素。管理活动自始至终，在每一个环节上都需要与人打交道和调整人际关系的。</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a:t>第三节</a:t>
            </a:r>
            <a:r>
              <a:rPr lang="en-US" altLang="zh-CN"/>
              <a:t> </a:t>
            </a:r>
            <a:r>
              <a:rPr lang="zh-CN" altLang="en-US"/>
              <a:t>学习和研究幼儿园管理</a:t>
            </a:r>
            <a:br>
              <a:rPr lang="zh-CN" altLang="en-US"/>
            </a:br>
            <a:r>
              <a:rPr lang="zh-CN" altLang="en-US"/>
              <a:t>问题的意义和方法</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t>随着经济和社会的发展，教育得到了大发展。作为社会公共学前教育机构的幼儿园也得到了迅速发展。20世纪50年代以来，发展中国家也陆续建立起社会公共学前教育体系和制度。</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t>学前教育机构不仅数量增多，规模扩大，而且类型多样，教育质量也不断提高。这些变化，迫切需要对管理的相关问题进行研究，同时教育改革和教育质量的提高都要求研究幼儿园管理问题，以发展和建设学前教育管理理论，更好地指导和推动教育实践，最终促进儿童的健康发展和让家庭受益。</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fontScale="97500" lnSpcReduction="10000"/>
          </a:bodyPr>
          <a:lstStyle/>
          <a:p>
            <a:r>
              <a:rPr lang="zh-CN" altLang="en-US"/>
              <a:t>一、学习和研究幼儿园管理问题的意义</a:t>
            </a:r>
          </a:p>
          <a:p>
            <a:r>
              <a:rPr lang="zh-CN" altLang="en-US"/>
              <a:t>总之，一方面，社会发展对管理理论提出了需要和要求，如教育管理实践迫切需要理论来加以指导；另一方面，社会的发展也为管理理论研究提供了前提和条件，加之企业管理理论取得的重大进步和成效，以及现代科技发展提供的有利条件，使得幼儿园管理可以吸收科学管理及相关学科理论的滋养，并在研究方法等方面得到借鉴。</a:t>
            </a:r>
          </a:p>
          <a:p>
            <a:r>
              <a:rPr lang="zh-CN" altLang="en-US"/>
              <a:t>当前，研究和学习幼儿园管理问题的意义主要有以下三个方面。</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t>（一）推动幼儿教育的发展，全面提高教育质量</a:t>
            </a:r>
          </a:p>
          <a:p>
            <a:r>
              <a:rPr lang="zh-CN" altLang="en-US"/>
              <a:t>随着社会经济发展水平不断提高，公共学前教育得到了长足进步，出现了多种形式的托幼机构。学前教育的规模、受益范围在不断扩大。</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t>（一）推动幼儿教育的发展，全面提高教育质量</a:t>
            </a:r>
          </a:p>
          <a:p>
            <a:r>
              <a:rPr lang="zh-CN" altLang="en-US"/>
              <a:t>客观上需要研究各种类型的幼儿园，即实施不同办园体制与管理体制的幼儿园等，探讨幼儿园管理问题，不断提高管理水平，从而改进幼儿教育和办园质量，满足多样化的社会需求。努力探索规律，更好地指导实践。</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fontScale="92500"/>
          </a:bodyPr>
          <a:lstStyle/>
          <a:p>
            <a:r>
              <a:rPr lang="zh-CN" altLang="en-US"/>
              <a:t>一、学习和研究幼儿园管理问题的意义</a:t>
            </a:r>
          </a:p>
          <a:p>
            <a:r>
              <a:rPr lang="zh-CN" altLang="en-US"/>
              <a:t>（一）推动幼儿教育的发展，全面提高教育质量</a:t>
            </a:r>
          </a:p>
          <a:p>
            <a:r>
              <a:rPr lang="zh-CN" altLang="en-US"/>
              <a:t>自20世纪60年代以来，教育改革在世界各国风起云涌。世纪之交，中国为落实科教兴国战略，推出了“面向21世纪教育振兴行动计划”，确立了实施“跨世纪素质教育工程”、提高国民素质这一教育改革的重要任务。强调深入进行教育改革，实施素质教育要从幼儿阶段抓起。</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t>（一）推动幼儿教育的发展，全面提高教育质量</a:t>
            </a:r>
          </a:p>
          <a:p>
            <a:r>
              <a:rPr lang="zh-CN" altLang="en-US"/>
              <a:t>教育改革是一个系统工程，不仅要改革教育内容方法、人才培养模式，还涉及教育结构和体制以及深层次的教育观念等方面的全面改革。</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t>（一）推动幼儿教育的发展，全面提高教育质量</a:t>
            </a:r>
          </a:p>
          <a:p>
            <a:r>
              <a:rPr lang="zh-CN" altLang="en-US"/>
              <a:t>需要认真研究影响学前教育质量的各方面因素，正确认识并处理好各方面工作关系和内外环境的相互关系、联系，加强对幼儿园管理问题的学习和研究。通过科学管理，改进和提高教育质量，推动学前教育事业的健康发展。</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t>（二）提高人才素质和管理水平</a:t>
            </a:r>
          </a:p>
          <a:p>
            <a:r>
              <a:rPr lang="zh-CN" altLang="en-US"/>
              <a:t>人们常说，“一个好园长，就意味着一所好的幼儿园”。管理者是幼儿园工作的核心，幼儿园管理者和学前教育行政人员的政策水平、管理水平如何，直接关系到学前教育的质量和效益。</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内容提要</a:t>
            </a:r>
          </a:p>
        </p:txBody>
      </p:sp>
      <p:sp>
        <p:nvSpPr>
          <p:cNvPr id="3" name="内容占位符 2"/>
          <p:cNvSpPr>
            <a:spLocks noGrp="1"/>
          </p:cNvSpPr>
          <p:nvPr>
            <p:ph idx="1"/>
          </p:nvPr>
        </p:nvSpPr>
        <p:spPr/>
        <p:txBody>
          <a:bodyPr>
            <a:normAutofit/>
          </a:bodyPr>
          <a:lstStyle/>
          <a:p>
            <a:r>
              <a:rPr lang="zh-CN" altLang="en-US"/>
              <a:t>管理是对一定组织系统的人、财、物、事等进行计划、组织、协调和控制的过程，从而高效率地达到组织的目标。幼儿园要实现高效运转，就需要发挥管理职能，对各种有形或无形的管理要素加以合理组织，将各项相互联系的育人之事全面管理起来，较好地完成幼儿园的双重任务。</a:t>
            </a:r>
          </a:p>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465951"/>
            <a:ext cx="10515600" cy="4351338"/>
          </a:xfrm>
        </p:spPr>
        <p:txBody>
          <a:bodyPr>
            <a:noAutofit/>
          </a:bodyPr>
          <a:lstStyle/>
          <a:p>
            <a:r>
              <a:rPr lang="zh-CN" altLang="en-US"/>
              <a:t>（一）管理的概念及含义</a:t>
            </a:r>
          </a:p>
          <a:p>
            <a:r>
              <a:rPr lang="zh-CN" altLang="en-US"/>
              <a:t>2. 管理的含义</a:t>
            </a:r>
          </a:p>
          <a:p>
            <a:r>
              <a:rPr lang="zh-CN" altLang="en-US"/>
              <a:t>（6）管理的核心是人和人的积极性，要处理好人际关系</a:t>
            </a:r>
          </a:p>
          <a:p>
            <a:r>
              <a:rPr lang="zh-CN" altLang="en-US"/>
              <a:t>管理者需要悉心了解组织成员的需求，激发其工作热情，最大限度挖掘其个人潜能，要协调组织成员的行为，处理好人际关系，注重使组织目标的确立成为把组织成员目标凝聚在一起的力量，从而激发士气，协力齐心，共同去实现组织的发展目标。</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t>（二）提高人才素质和管理水平</a:t>
            </a:r>
          </a:p>
          <a:p>
            <a:r>
              <a:rPr lang="zh-CN" altLang="en-US"/>
              <a:t>幼儿园教师也面临管理问题，当教师面对一个班的幼儿，就需要考虑如何建立生活秩序和常规，有效组织幼儿的活动，推动班级日常事务有序进行，也即面临着班级管理问题。</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t>（二）提高人才素质和管理水平</a:t>
            </a:r>
          </a:p>
          <a:p>
            <a:r>
              <a:rPr lang="zh-CN" altLang="en-US"/>
              <a:t>无论是对于职前的准教师还是在职教师，仅仅掌握专业的知识和技能，是不可能很好地胜任对幼儿的保育和教育工作的。必须学习管理知识，研究相关问题，才能使工作更富于成效，并且不断改进实践和提高教育质量。</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sym typeface="+mn-ea"/>
              </a:rPr>
              <a:t>（二）提高人才素质和管理水平</a:t>
            </a:r>
            <a:endParaRPr lang="zh-CN" altLang="en-US"/>
          </a:p>
          <a:p>
            <a:r>
              <a:rPr lang="zh-CN" altLang="en-US"/>
              <a:t>学前教育工作者通过学习和研究学前教育管理问题，可以更深刻地认识学前教育的性质特点，掌握有关管理的理论和方法，全面提高自身素质和能力，成为幼儿教育和管理的内行。</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一、学习和研究幼儿园管理问题的意义</a:t>
            </a:r>
          </a:p>
          <a:p>
            <a:r>
              <a:rPr lang="zh-CN" altLang="en-US"/>
              <a:t>（三）建设和丰富中国特色的幼儿园管理的理论体系</a:t>
            </a:r>
          </a:p>
          <a:p>
            <a:r>
              <a:rPr lang="zh-CN" altLang="en-US"/>
              <a:t>长期以来，广大的幼儿教育工作者在幼儿教育实践中，积累了大量的经验，包括很多很好的幼儿园及班级管理的经验，这些经验多是感性的、零散的，有待于经验的系统化、概念化、上升为理论形态。</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Autofit/>
          </a:bodyPr>
          <a:lstStyle/>
          <a:p>
            <a:r>
              <a:rPr lang="zh-CN" altLang="en-US" sz="2400"/>
              <a:t>一、学习和研究幼儿园管理问题的意义</a:t>
            </a:r>
          </a:p>
          <a:p>
            <a:r>
              <a:rPr lang="zh-CN" altLang="en-US" sz="2400"/>
              <a:t>（三）建设和丰富中国特色的幼儿园管理的理论体系</a:t>
            </a:r>
          </a:p>
          <a:p>
            <a:r>
              <a:rPr lang="zh-CN" altLang="en-US" sz="2400"/>
              <a:t>为此需要以科学的态度，认真加以研究、探索提高教育质量和办园效益的客观规律。要以我国幼儿园管理的实践为出发点和中心，深入总结经验与教训，同时结合自身实际，对国外有关管理的理论方法及传统管理思想等有选择地借鉴、吸收和消化，为我所用，建设和丰富具有中国特色的幼儿园管理的理论体系，促进学科发展。</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学习和研究幼儿园管理问题主要的研究方法有案例法、行动研究法、调查法，以及文献法和实验法等。应当明确，学前教育管理重在研究现实的管理现象和问题，因此需要特别关注管理实践，加深对问题的认识和解决。</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fontScale="92500"/>
          </a:bodyPr>
          <a:lstStyle/>
          <a:p>
            <a:r>
              <a:rPr lang="zh-CN" altLang="en-US"/>
              <a:t>二、学习和研究幼儿园管理问题的主要方法</a:t>
            </a:r>
          </a:p>
          <a:p>
            <a:r>
              <a:rPr lang="zh-CN" altLang="en-US"/>
              <a:t>1．案例法</a:t>
            </a:r>
          </a:p>
          <a:p>
            <a:r>
              <a:rPr lang="zh-CN" altLang="en-US"/>
              <a:t>案例法是研究管理现象的一种独特方法，也是研究学前教育管理及幼儿园管理问题的有效方法。这是将管理中出现的一些常见问题、矛盾或典型经验编写成案例，供学习者研究者进行分析和讨论，主要目的在于理论联系实际，增强研究者分析问题和解决问题的能力。</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案例法的案例、故事都是来自于实际，因此对这些问题的研究和教学具有较强的现实针对性，对学习者的理论综合运用能力的要求也较高。通过案例分析去归纳观点和结论，既加深了对理论的理解，也有利于将理论运用于实际。</a:t>
            </a:r>
          </a:p>
        </p:txBody>
      </p:sp>
      <p:sp>
        <p:nvSpPr>
          <p:cNvPr id="4" name="文本框 3"/>
          <p:cNvSpPr txBox="1"/>
          <p:nvPr/>
        </p:nvSpPr>
        <p:spPr>
          <a:xfrm>
            <a:off x="7930515" y="1998980"/>
            <a:ext cx="4064000" cy="368300"/>
          </a:xfrm>
          <a:prstGeom prst="rect">
            <a:avLst/>
          </a:prstGeom>
          <a:noFill/>
        </p:spPr>
        <p:txBody>
          <a:bodyPr wrap="square" rtlCol="0">
            <a:spAutoFit/>
          </a:bodyPr>
          <a:lstStyle/>
          <a:p>
            <a:endParaRPr lang="zh-CN" alt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fontScale="92500" lnSpcReduction="10000"/>
          </a:bodyPr>
          <a:lstStyle/>
          <a:p>
            <a:r>
              <a:rPr lang="zh-CN" altLang="en-US"/>
              <a:t>资料1-2 </a:t>
            </a:r>
          </a:p>
          <a:p>
            <a:pPr algn="ctr"/>
            <a:r>
              <a:rPr lang="zh-CN" altLang="en-US" sz="3200"/>
              <a:t>案例法：研究管理问题的独特方法</a:t>
            </a:r>
          </a:p>
          <a:p>
            <a:r>
              <a:rPr lang="zh-CN" altLang="en-US"/>
              <a:t>长期的学前教育管理实践积累了大量生动的管理事件或案例，这其中蕴涵着新鲜而丰富的管理思想，加以收集、整理、挖掘和总结，并做出科学的、理性的分析，对于指导学前教育管理实践，具有重要的意义。实践中的案例是管理理论的活水源泉，案例法是教育管理研究的一种重要方式。</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学习和研究学前教育管理学，必须重视管理案例的研究。案例研究不同于以往的一般教育研究，案例研究是从具体的事实出发，按照总结实践，深入理论，再指导实践的思路，来考察幼儿教育管理现象与问题。案例研究着眼于探讨幼儿教育管理的实务活动和管理运作的各种方式，挖掘其中蕴涵着的幼教管理思想与理论。</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lstStyle/>
          <a:p>
            <a:r>
              <a:rPr lang="zh-CN" altLang="en-US"/>
              <a:t>（一）管理的概念及含义</a:t>
            </a:r>
          </a:p>
          <a:p>
            <a:r>
              <a:rPr lang="zh-CN" altLang="en-US"/>
              <a:t>管理兼有自然属性和社会属性，即两重性。马克思在《资本论》中分析资本主义企业管理时指出，“凡是直接生产过程具有社会结合过程的形态，而不是表现为孤立生产者的孤立劳动的地方，都必然会产生监督劳动和指挥劳动。不过它具有二重性。”</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a:xfrm>
            <a:off x="809672" y="1443091"/>
            <a:ext cx="10515600" cy="4351338"/>
          </a:xfrm>
        </p:spPr>
        <p:txBody>
          <a:bodyPr>
            <a:noAutofit/>
          </a:bodyPr>
          <a:lstStyle/>
          <a:p>
            <a:r>
              <a:rPr lang="zh-CN" altLang="en-US"/>
              <a:t>资料1-2 </a:t>
            </a:r>
          </a:p>
          <a:p>
            <a:r>
              <a:rPr lang="zh-CN" altLang="en-US"/>
              <a:t>一、什么是案例</a:t>
            </a:r>
          </a:p>
          <a:p>
            <a:r>
              <a:rPr lang="zh-CN" altLang="en-US"/>
              <a:t>案例即情况、事实、事例、事件，是围绕一个中心主题讲述的一个真实的故事。</a:t>
            </a:r>
          </a:p>
          <a:p>
            <a:r>
              <a:rPr lang="zh-CN" altLang="en-US"/>
              <a:t>幼儿教育管理案例是对现实生活中，即幼儿园管理活动中具有典型意义的具体事件或现象的客观描述，是来自幼儿教育管理实践的故事。</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一个案例要求提供一个接近现实的、相对完整的客观过程，要列出主要情节，提供必要的事实与数据，以表明问题存在的状态和程度。一个案例就是一个包含有矛盾或疑难问题的实际情景的描述，是一个具体的教育教学或教育管理情景下发生的典型事件。</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二、案例法是研究学前教育和管理现象的一种独特方法</a:t>
            </a:r>
          </a:p>
          <a:p>
            <a:r>
              <a:rPr lang="zh-CN" altLang="en-US"/>
              <a:t>案例法是研究教育和管理现象的一种独特方法。它是依据调查结果将管理中出现的一些常见问题、矛盾或典型经验编写成案例，供学习者、研究者分析和讨论。</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通过案例分析去归纳观点，形成结论，在此过程中，学习者、研究者既可加深对理论观点的理解，更有利于将所学知识应用于实际。</a:t>
            </a:r>
          </a:p>
          <a:p>
            <a:r>
              <a:rPr lang="zh-CN" altLang="en-US"/>
              <a:t>案例法被称为“参与式”教学法或苏格拉底式的“产婆术”，旨在培养学习者、研究者分析和解决问题的能力。</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案例法的重点不在于是否得出正确的答案，而是思考的过程，即通过提供典型的管理案例——管理活动中具有典型意义的具体事件或现象，为学习者创设一种解决问题或矛盾的现实情景，使之最大限度地发挥自身的能动性，在激烈的思想碰撞中，寻找解决问题的途径或对策。</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管理学是一门实践性和应用性学科，必须经过实践过程而非仅限于逻辑论证才能得以证明其自身。案例研究法可以较好地体现学科特点，使理论深深植根于现实：</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一方面可以将管理实践中具有时代特征的典型事件加以收集整理，通过对特定情景下具体的教育事件或教育管理事件的描述和研究分析，从中引出问题，探求事件的意义及其背后的原因，验证理论观点，总结规律，归纳提升；</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同时又作为理论应用于实际的一种练习，即，以案例为基本素材，把学习者带到特定的问题情景中，尝试对问题进行分析和解决的一种教育教学方式。不是灌输知识，而是启发学习者主动探究发现。</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由于案例法的事例全部来自于真实的管理实践，对这些问题的分析研究具有较强的现实针对性，对理论综合运用能力的要求也较高。学习者通过案例研究去归纳观点并得出结论，既加深了对理论的理解，同时也可以使学与用紧密地结合起来，促使知识转化为能力。</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案例分析大致可以分为三个阶段：发现问题—研究分析并提出对策—讨论交流。</a:t>
            </a:r>
          </a:p>
          <a:p>
            <a:r>
              <a:rPr lang="zh-CN" altLang="en-US"/>
              <a:t>运用案例法进行研究的优势大致有这样几个方面：首先，它有利于理论联系实际，学用结合，而非纸上谈兵；</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lstStyle/>
          <a:p>
            <a:r>
              <a:rPr lang="zh-CN" altLang="en-US"/>
              <a:t>（一）管理的概念及含义</a:t>
            </a:r>
          </a:p>
          <a:p>
            <a:r>
              <a:rPr lang="zh-CN" altLang="en-US"/>
              <a:t>“一方面，凡是有许多个人进行协作的劳动，过程的联系和统一都必然要表现在一个指挥的意志上，表现在各种与局部劳动无关而与工场全部活动有关的职能上，就像一个乐队要有一个指挥一样。只是一种生产劳动，是每一种结合的生产方式中必须进行的劳动。”</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其次，它是将学习者作为研究的主体，参与教学过程，积极分析思考，以获得知识并增长能力；再次，它注重交流研讨，学习者可相互启发、分享，在充分探讨中澄清认识，加深体验。因而它被看作研究管理现象的独特方法。</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fontScale="92500"/>
          </a:bodyPr>
          <a:lstStyle/>
          <a:p>
            <a:r>
              <a:rPr lang="zh-CN" altLang="en-US"/>
              <a:t>资料1-2</a:t>
            </a:r>
          </a:p>
          <a:p>
            <a:r>
              <a:rPr lang="zh-CN" altLang="en-US"/>
              <a:t>三、案例法的功能和作用</a:t>
            </a:r>
          </a:p>
          <a:p>
            <a:r>
              <a:rPr lang="zh-CN" altLang="en-US"/>
              <a:t>案例法可以引导学习者将学习与研究合二为一，将实践中存在的生动而有典型意义的事件，特别是大量反映当今社会变革与教改实践的事件，加以收集、整理，从中引出问题，进行分析思考，并在同行中展开交流讨论，更深刻地认识管理现象，并增进所学知识向能力的转化。 </a:t>
            </a:r>
          </a:p>
          <a:p>
            <a:endParaRPr lang="zh-CN" alt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lnSpcReduction="10000"/>
          </a:bodyPr>
          <a:lstStyle/>
          <a:p>
            <a:r>
              <a:rPr lang="zh-CN" altLang="en-US"/>
              <a:t>资料1-2</a:t>
            </a:r>
          </a:p>
          <a:p>
            <a:r>
              <a:rPr lang="zh-CN" altLang="en-US"/>
              <a:t>对于幼儿教育管理实践而言，案例法有助于寻求实践问题的解决途径。不仅如此，案例法对学科建设也具有不容忽视的作用或意义。 案例法强调对教育和管理的现实问题的关注和研究，可以将实践中积累的大量的感性经验加以归纳、提炼上升，探索规律，使中国特色的幼儿教育理论体系深深植根于中国幼儿教育实践的沃土之上。</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资料1-2 </a:t>
            </a:r>
          </a:p>
          <a:p>
            <a:r>
              <a:rPr lang="zh-CN" altLang="en-US"/>
              <a:t>鉴于案例研究具有这样的功能和作用，因而被誉为“活的学前教育管理学”。</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fontScale="92500" lnSpcReduction="10000"/>
          </a:bodyPr>
          <a:lstStyle/>
          <a:p>
            <a:r>
              <a:rPr lang="zh-CN" altLang="en-US"/>
              <a:t>二、学习和研究幼儿园管理问题的主要方法</a:t>
            </a:r>
          </a:p>
          <a:p>
            <a:r>
              <a:rPr lang="zh-CN" altLang="en-US"/>
              <a:t>2．行动研究法</a:t>
            </a:r>
          </a:p>
          <a:p>
            <a:r>
              <a:rPr lang="zh-CN" altLang="en-US"/>
              <a:t>行动研究是“在社会情境中进行的旨在改善社会情境中的行动质量的研究”。就幼教管理而言，行动研究是指幼儿教育的实践人员或理论工作者，立足幼儿教育实践的现场，直面幼儿园管理中的现实问题，进行研究探索，实现行动与研究的相互反馈、实践与思考的相互促进，以谋求实践工作的改进。</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行动研究不排斥任何一种研究方式，其特点是把实践中的问题就作为研究课题和研究计划具有较大弹性，研究方式不是线性的，而是螺旋式上升的历程和程序，比较符合人们的认识过程。近年来这一研究方式越来越得到了重视。</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3．调查法</a:t>
            </a:r>
          </a:p>
          <a:p>
            <a:r>
              <a:rPr lang="zh-CN" altLang="en-US"/>
              <a:t>调查法是指为了解学前教育管理中的某个方面的问题或是对某项工作，采用多种方式直接收集资料的方法。调查方式可以是观察、个别访谈、开座谈会、经验介绍、问卷或查阅记录等。</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根据调查对象的范围，可分为全面调查或抽样调查。前者是对符合调查目的要求的全部对象作调查；后者是从全部对象中抽取一定代表作样本，通过对样本的调查，揭示总体的状况。</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研究学前教育管理问题常常需要做个案研究或典型调查。学习者或研究者到深入现场，对具有明显特点或典型的事例作调查，解剖麻雀，认识规律。如，对某个特定的试行办园新体制的民办园做调查，了解办园情况、取得的成绩和经验、特点和存在的问题。</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4．文献法</a:t>
            </a:r>
          </a:p>
          <a:p>
            <a:r>
              <a:rPr lang="zh-CN" altLang="en-US"/>
              <a:t>文献法是通过查阅已有的文献资料，来了解和研究有关学前教育管理问题的一种方法。这是一种间接研究的方法。一般需要收集有关的文献资料并加以归纳、分析和比较，发现学前教育管理中的一些规律。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lstStyle/>
          <a:p>
            <a:r>
              <a:rPr lang="zh-CN" altLang="en-US"/>
              <a:t>（一）管理的概念及含义</a:t>
            </a:r>
          </a:p>
          <a:p>
            <a:r>
              <a:rPr lang="zh-CN" altLang="en-US"/>
              <a:t>“另一方面，完全撇开商业部门不说，凡是建立在作为直接生产者的劳动者和生产资料所有者之间的对立上的生产方式中，都必然会产生这种监督劳动。这种对立越严重，这种监督劳动所起的作用就越大。”</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包括纵向历史文献研究和横向的不同地域的文献研究，纵向的易于发现教育管理中某方面发展的规律和趋势；横向研究则可通过分析对比，发现相互间的共性与差异，进而得出结论。文献方法也称作比较法，“有比较才能有鉴别”。运用时要注意收集足够的材料，通过对材料的分析得出观点。</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a:bodyPr>
          <a:lstStyle/>
          <a:p>
            <a:r>
              <a:rPr lang="zh-CN" altLang="en-US"/>
              <a:t>二、学习和研究幼儿园管理问题的主要方法</a:t>
            </a:r>
          </a:p>
          <a:p>
            <a:r>
              <a:rPr lang="zh-CN" altLang="en-US"/>
              <a:t>5．实验法</a:t>
            </a:r>
          </a:p>
          <a:p>
            <a:r>
              <a:rPr lang="zh-CN" altLang="en-US"/>
              <a:t>这是根据一定的理论设想或思路，在严格控制的条件下，进行有目的、有组织、有计划的管理实践，以试验和检验某种管理方案，得出相应结论的一种方法。实验的方法具有明显的探索性质或验证性质。</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运用时，需要明确实验目的，选择好实验对象，周密地作计划并依程序附诸实施，收集资料，加以科学的分析，得出结论。</a:t>
            </a:r>
          </a:p>
          <a:p>
            <a:r>
              <a:rPr lang="zh-CN" altLang="en-US"/>
              <a:t>幼儿园管理问题的研究，要注意根据不同的研究目的、对象，选择运用适宜的方法。有时，需要多种方法的综合运用。应以实事求是作为基本的原则，才有可能得出科学的结论。</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学习者在掌握必要的方法的同时，还需要有正确的学习态度。要注重发挥学习主体自身的能动性，积极参与教学过程，结合学习内容努力思考。</a:t>
            </a:r>
          </a:p>
          <a:p>
            <a:r>
              <a:rPr lang="zh-CN" altLang="en-US"/>
              <a:t>其次，要全面领会教材内容，注意各章节之间的联系和关系，掌握学科的知识体系。</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lnSpcReduction="10000"/>
          </a:bodyPr>
          <a:lstStyle/>
          <a:p>
            <a:r>
              <a:rPr lang="zh-CN" altLang="en-US"/>
              <a:t>二、学习和研究幼儿园管理问题的主要方法</a:t>
            </a:r>
          </a:p>
          <a:p>
            <a:r>
              <a:rPr lang="zh-CN" altLang="en-US"/>
              <a:t>再有，学用结合、理论联系实际是重要的学习方法。要尽可能地深入幼教实践，注意将课程内容与我国幼儿教育改革的实际联系起来，结合幼儿园管理实践中的现象或问题，运用所学的知识加以分析，做出解释和说明，并尝试依据有关理论原则，提出解决问题的思路与对策，以更深刻地理解和掌握所学内容，增强分析思考与解决问题的能力。</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fontScale="90000" lnSpcReduction="10000"/>
          </a:bodyPr>
          <a:lstStyle/>
          <a:p>
            <a:r>
              <a:rPr lang="zh-CN" altLang="en-US"/>
              <a:t>拓展阅读材料</a:t>
            </a:r>
          </a:p>
          <a:p>
            <a:pPr algn="ctr"/>
            <a:r>
              <a:rPr lang="zh-CN" altLang="en-US" sz="3200"/>
              <a:t>非正规学前教育——四环游戏小组的实践</a:t>
            </a:r>
          </a:p>
          <a:p>
            <a:pPr algn="ctr"/>
            <a:r>
              <a:rPr lang="zh-CN" altLang="en-US"/>
              <a:t>刘莉</a:t>
            </a:r>
          </a:p>
          <a:p>
            <a:pPr algn="l"/>
            <a:r>
              <a:rPr lang="zh-CN" altLang="en-US"/>
              <a:t>我们常常认为幼儿园应该是这样的：固定的活动场所、专业的人员、标准的培养计划、统一的评价，这才是幼儿的乐园。其实不然，这种正规的幼儿园正越来越受到挑战，因为每一个幼儿都是独特的，每一位家长都是最好的老师。</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随着“终身教育”思潮的发展，人们认识到教育贯穿人的一生，教育存在于学校、家庭、社区，教育与生活统一在同一过程中。因此，非正规学前教育悄然兴起，因其办学灵活、适应需求、因地制宜、融入生活、社区等特点，正受到人们的青睐。</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二、学习和研究幼儿园管理问题的主要方法</a:t>
            </a:r>
          </a:p>
          <a:p>
            <a:r>
              <a:rPr lang="zh-CN" altLang="en-US"/>
              <a:t>很多热爱幼儿事业的社会人士开展了非正规学前教育的探索之旅，例如“玩具图书站”“四环游戏小组”“妈妈互助组”等，与正规托幼机构共同承担起幼儿教育的责任。</a:t>
            </a:r>
          </a:p>
          <a:p>
            <a:r>
              <a:rPr lang="zh-CN" altLang="en-US"/>
              <a:t>四环游戏小组由北京师范大学学前教育系师生于2004年4月7日建立，致力于为农民工子女提供补偿性的学前教育。</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rmAutofit lnSpcReduction="10000"/>
          </a:bodyPr>
          <a:lstStyle/>
          <a:p>
            <a:r>
              <a:rPr lang="zh-CN" altLang="en-US"/>
              <a:t>四环游戏小组主要以大学生为志愿者，依托四环社区，吸收社区退休教师为志愿者，充实人力资源；利用周边自然资源——后海，扩展活动空间；游四环农贸市场，从生活中寻找教育资源，充分体现了非正规学前教育的理念——民间力量办学，应需而生；因地制宜、就地取材开展活动；邻里守望，相互照应，共同看管孩子；开门办教育，打破幼儿园与周围环境的藩篱，体现开放与融合。</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四环游戏小组在十年的实践中，不断实践——反思——实践，探索前行，逐渐摸索出了一条适合农民工子女特点的学前教育之路。农民工子女具有农村儿童的自然朴实、自由独立、好动奔放的特点；由于长期生活在城市的边缘，对城市生活、交通安全并不熟悉，同时对农村对家乡的认识也逐渐模糊，在情感上细腻且敏感。</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lstStyle/>
          <a:p>
            <a:r>
              <a:rPr lang="zh-CN" altLang="en-US"/>
              <a:t>（一）管理的概念及含义</a:t>
            </a:r>
          </a:p>
          <a:p>
            <a:r>
              <a:rPr lang="zh-CN" altLang="en-US"/>
              <a:t>管理的自然属性，表现为管理具有合理组织生产力（指挥劳动、协作劳动）的职能。管理的这一职能或属性是任何社会制度下都存在的。这种合理有效地“指挥劳动”，可以有限资源最大限度地实现组织目标，具有“放大倍率”的作用。因而，管理就是生产力。</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因此，游戏小组采用混龄编班，所有的活动都是以游戏的形式开展，充分发挥幼儿的天性，让幼儿在玩中得到释放；以周围的自然环境、生活环境作为课程的来源，让幼儿在生活中、游玩中认识田园事物，感受自然和季节的变化，体验人际关系的互动，从而帮助儿童形成热爱自然的情感，获得学会交往的能力，培养幼儿好奇好问的探索精神，养成文明开放的良好品质。</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noAutofit/>
          </a:bodyPr>
          <a:lstStyle/>
          <a:p>
            <a:r>
              <a:rPr lang="zh-CN" altLang="en-US" sz="2400"/>
              <a:t>为农民工提供育儿服务体现了为家长服务的宗旨，但是服务家长不是替代家长，更不等于幼儿教育的职责都全部交给老师。四环游戏小组坚持“家长是幼儿第一任教师”的理念，相信家长有能力教育好孩子，因此，四环游戏小组通过组织“家长老师”“家长玩教具制作”“家长学堂”“亲子故事大赛”等多种形式的活动，让家长从最简单的日常生活和游戏入手参与子女的教育，激发家长的教育自信，提高家长的教育能力，提供家长们相互分享育儿经验的平台，发挥每一位家长的教育潜能，使家长成为非正规教育的主体，承担起育儿的责任，实现“爱心、自立、分享、共建”。</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此外，四环游戏小组是大学生教育实践的基地，在实践中运用并检验所学的理论；提供了大学生行动研究的机会，在实践中产生问题意识，探寻现实问题的可行性解决方法；也是大学生学以致用、回报社会、承担社会责任的体现。</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思考与练习</a:t>
            </a:r>
          </a:p>
        </p:txBody>
      </p:sp>
      <p:sp>
        <p:nvSpPr>
          <p:cNvPr id="3" name="内容占位符 2"/>
          <p:cNvSpPr>
            <a:spLocks noGrp="1"/>
          </p:cNvSpPr>
          <p:nvPr>
            <p:ph idx="1"/>
          </p:nvPr>
        </p:nvSpPr>
        <p:spPr/>
        <p:txBody>
          <a:bodyPr>
            <a:normAutofit/>
          </a:bodyPr>
          <a:lstStyle/>
          <a:p>
            <a:r>
              <a:rPr lang="zh-CN" altLang="en-US"/>
              <a:t>1．简要说明管理和幼儿园管理的含义。</a:t>
            </a:r>
          </a:p>
          <a:p>
            <a:r>
              <a:rPr lang="zh-CN" altLang="en-US"/>
              <a:t>2．简述社会公共学前教育机构——幼儿园的发展历程。</a:t>
            </a:r>
          </a:p>
          <a:p>
            <a:r>
              <a:rPr lang="zh-CN" altLang="en-US"/>
              <a:t>3．结合你所了解的一些幼儿园的类型或形式，谈谈你对幼儿园教育功能的看法。</a:t>
            </a:r>
          </a:p>
          <a:p>
            <a:r>
              <a:rPr lang="zh-CN" altLang="en-US">
                <a:sym typeface="+mn-ea"/>
              </a:rPr>
              <a:t>4．谈谈幼儿园管理者或教师学习和研究管理问题的必要性。</a:t>
            </a:r>
            <a:endParaRPr lang="zh-CN" altLang="en-US"/>
          </a:p>
          <a:p>
            <a:endParaRPr lang="zh-CN" alt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学习和研究幼儿园管理问题的意义和方法</a:t>
            </a:r>
          </a:p>
        </p:txBody>
      </p:sp>
      <p:sp>
        <p:nvSpPr>
          <p:cNvPr id="3" name="内容占位符 2"/>
          <p:cNvSpPr>
            <a:spLocks noGrp="1"/>
          </p:cNvSpPr>
          <p:nvPr>
            <p:ph idx="1"/>
          </p:nvPr>
        </p:nvSpPr>
        <p:spPr/>
        <p:txBody>
          <a:bodyPr/>
          <a:lstStyle/>
          <a:p>
            <a:r>
              <a:rPr lang="zh-CN" altLang="en-US"/>
              <a:t>5．说明幼儿园总体目标中，教育目标与管理目标的关系。调查一所幼儿园，评析其“特色”。</a:t>
            </a:r>
          </a:p>
          <a:p>
            <a:r>
              <a:rPr lang="zh-CN" altLang="en-US"/>
              <a:t>6．幼儿园管理的基本原则有哪些？如何理解办园方向性原则？</a:t>
            </a:r>
          </a:p>
          <a:p>
            <a:r>
              <a:rPr lang="zh-CN" altLang="en-US"/>
              <a:t>7．以实例说明如何树立正确的教育质量观，搞好幼儿园的经营管理工作？</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pPr algn="ctr"/>
            <a:r>
              <a:rPr lang="zh-CN" altLang="en-US" sz="3200"/>
              <a:t>案例1.1  农村偏远山区发展幼教事业的探索</a:t>
            </a:r>
          </a:p>
          <a:p>
            <a:r>
              <a:rPr lang="zh-CN" altLang="en-US"/>
              <a:t>    河北省兴隆县是一个典型的山区县。全县有4到6周岁的幼儿9984名,每个自然村平均只有两三名幼儿。居住分散,交通不便,阻碍了当地有规模地发展幼儿园教育。所以,大多数山沟沟的孩子都散居在家,即使有的上了学前班,也是和小学一年级一起的混合班。</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lnSpcReduction="10000"/>
          </a:bodyPr>
          <a:lstStyle/>
          <a:p>
            <a:r>
              <a:rPr lang="zh-CN" altLang="en-US"/>
              <a:t>前些年,在荷兰伯纳德·范里尔基金会的资助下,在中央教科所幼教研究室与河北省教委的指导下,将兴隆县建立适合农村特点的幼儿教育体系作为工作项目确立下来。项目致力于探索一条迅速有效的提高农村幼儿教师及家长文化教育素养,从而提高农村幼儿教育质量和幼儿素质的新途径。兴隆县开始了积极的尝试和探索，他们在大力发展正规幼儿教育的同时,因地制宜地创设多样化、非正规的幼儿教育形式。</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如,他们为生源较少的村创立了“巡回辅导站”,由乡中心园配备两名教师巡回辅导；在一些居民组十分分散的村,建立起“联合活动站”。以居民组较集中的白甸子为总站,居民组较分散的大石洞为分站,平时分两处授课,举办大型活动时集中在一起联合进行。总站由学前班老师辅导,分站由经过培训的家长辅导,总站老师每周到分站去一次,布置下周活动计划,检查幼儿一周的活动效果。</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fontScale="90000" lnSpcReduction="20000"/>
          </a:bodyPr>
          <a:lstStyle/>
          <a:p>
            <a:r>
              <a:rPr lang="zh-CN" altLang="en-US"/>
              <a:t>对于居民组距离行政村较远、幼儿年龄又小的地区,则建立“亲子活动站”,帮助家长提高育儿水平。除此此外,还建立了“季节活动站”,农忙时召集幼儿到站活动。在特别偏僻分散的居民区建立了“家庭活动站”等。</a:t>
            </a:r>
          </a:p>
          <a:p>
            <a:r>
              <a:rPr lang="zh-CN" altLang="en-US"/>
              <a:t>    这些非正规幼教组织与正规组织共同构成了全县的幼教网络,不仅使偏远山区的孩子也能够在不同程度上接受早期幼儿教育,而且提高了家长的文化素质、育儿水平。兴隆县农村幼儿教育的发展还大大地促进了当地精神文明建设。</a:t>
            </a:r>
          </a:p>
          <a:p>
            <a:pPr algn="r"/>
            <a:r>
              <a:rPr lang="zh-CN" altLang="en-US"/>
              <a:t>                                     （案例编写：于会田  赵继忠）</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分析与思考</a:t>
            </a:r>
          </a:p>
        </p:txBody>
      </p:sp>
      <p:sp>
        <p:nvSpPr>
          <p:cNvPr id="3" name="内容占位符 2"/>
          <p:cNvSpPr>
            <a:spLocks noGrp="1"/>
          </p:cNvSpPr>
          <p:nvPr>
            <p:ph idx="1"/>
          </p:nvPr>
        </p:nvSpPr>
        <p:spPr/>
        <p:txBody>
          <a:bodyPr/>
          <a:lstStyle/>
          <a:p>
            <a:r>
              <a:rPr lang="zh-CN" altLang="en-US"/>
              <a:t>1．这则案例为贫困地区幼儿教育走一条低投入、高效益的道路提供了哪些有益的启示？</a:t>
            </a:r>
          </a:p>
          <a:p>
            <a:r>
              <a:rPr lang="zh-CN" altLang="en-US"/>
              <a:t>2．我国地域辽阔,各地区差异很大,谈谈你对发展幼儿教育事业必须因地制宜、根据本地区的特点来开展工作的看法。</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（一）管理的概念及含义</a:t>
            </a:r>
          </a:p>
          <a:p>
            <a:r>
              <a:rPr lang="zh-CN" altLang="en-US"/>
              <a:t>管理的社会属性主要表现为维护和发展生产关系与上层建筑的管理职能，管理的目的、范围、内容等均取决于一定的社会形态的性质，取决于一定社会形态中占统治地位的社会关系。性质不同的经济关系即所有制关系规定着管理特有的社会性质，管理所要到达的预期目的，即为谁管理的问题。</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pPr algn="ctr"/>
            <a:r>
              <a:rPr lang="zh-CN" altLang="en-US" sz="3200"/>
              <a:t>案例1.2  当上级领导来检查时 </a:t>
            </a:r>
          </a:p>
          <a:p>
            <a:r>
              <a:rPr lang="zh-CN" altLang="en-US"/>
              <a:t>一天下午，某班幼儿正在进行户外自由活动。刚上完课有些疲惫的王老师坐在一边休息。忽然园长带来着几位教育部门的领导出现在园门口。王老师来不及制止满园乱跑的幼儿，急忙起身迎接。原来，园长刚参加完市教育部门组织的一个幼儿教育工作会议，会后大家一致建议到这所有名的特色幼儿园来参观参观。</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园长向王老师眨眨眼睛，王老师心里一阵嘀咕：每次参观都提前通知，这次一点准备都没有，该不该把孩子们组织起来临时安排个活动。教育部门的几位同志似乎看出了王老师的犹豫，安慰说：“没关系，我们只是随便看看。”</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lnSpcReduction="10000"/>
          </a:bodyPr>
          <a:lstStyle/>
          <a:p>
            <a:r>
              <a:rPr lang="zh-CN" altLang="en-US"/>
              <a:t>正在这时，一贯调皮的亮亮提着湿漉漉的裤腿，跑到王老师面前，哭着说：“佳佳把我推到水里了。”而平时很讨王老师喜爱的佳佳眼里含着泪说：“不是我推的，他抢了我的娃娃，我追到洗刷间，他自己不小心退到脏水里。”王老师的脸上红一阵白一阵，但当着几位领导的面又不好发作。园长只好说“小王，你快带亮亮换换衣服。”王老师没好气地扯过亮亮,同时、用眼睛狠狠地瞪着佳佳。佳佳迎着王老师投来的目光，胆怯地低下了头。</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lnSpcReduction="10000"/>
          </a:bodyPr>
          <a:lstStyle/>
          <a:p>
            <a:r>
              <a:rPr lang="zh-CN" altLang="en-US"/>
              <a:t>送走几位领导，王老师一把拖过佳佳，用指头掂着她的头说：“佳佳，你平时那么听话,偏偏在这个节骨眼上给我捅漏子。你没看见今天领导到我们园来参观吗？平时再怎么闹，这时候装也得装出个样子来！”佳佳眼泪吧嗒吧嗒地掉。王老师也一阵委屈,他们幼儿园刚被评为特色园，作为骨干教师，她深受园长器重，这次的事给园里摸了黑，怎么向园长交代呢？</a:t>
            </a:r>
          </a:p>
          <a:p>
            <a:pPr marL="0" indent="0" algn="r">
              <a:buNone/>
            </a:pPr>
            <a:r>
              <a:rPr lang="zh-CN" altLang="en-US"/>
              <a:t>（案例编写：张咏）</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分析与思考</a:t>
            </a:r>
          </a:p>
        </p:txBody>
      </p:sp>
      <p:sp>
        <p:nvSpPr>
          <p:cNvPr id="3" name="内容占位符 2"/>
          <p:cNvSpPr>
            <a:spLocks noGrp="1"/>
          </p:cNvSpPr>
          <p:nvPr>
            <p:ph idx="1"/>
          </p:nvPr>
        </p:nvSpPr>
        <p:spPr/>
        <p:txBody>
          <a:bodyPr/>
          <a:lstStyle/>
          <a:p>
            <a:r>
              <a:rPr lang="zh-CN" altLang="en-US"/>
              <a:t>1.王老师为什么会对上级领导的到来手足无措？</a:t>
            </a:r>
          </a:p>
          <a:p>
            <a:r>
              <a:rPr lang="zh-CN" altLang="en-US"/>
              <a:t>2.你认为幼儿园应当如何看待上级领导的检查？</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8800" dirty="0"/>
              <a:t>谢谢！</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（一）管理的概念及含义</a:t>
            </a:r>
          </a:p>
          <a:p>
            <a:r>
              <a:rPr lang="zh-CN" altLang="en-US" sz="2400"/>
              <a:t>管理的社会属性还表现在它受历史文化传统的影响与制约。人类社会的各种组织总是处在一定的社会背景中，处于具体的地域与民族中。不同国家，因其地理环境、历史、文化、宗教传统、思维方法等有着深刻的差异，管理也就有着不同的特点，表现出不同的性质、模式与风格。</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lstStyle/>
          <a:p>
            <a:r>
              <a:rPr lang="zh-CN" altLang="en-US"/>
              <a:t>（一）管理的概念及含义</a:t>
            </a:r>
          </a:p>
          <a:p>
            <a:r>
              <a:rPr lang="zh-CN" altLang="en-US"/>
              <a:t>管理具有两重性，是指同一管理活动具有两重性，即同一管理活动在其性质上都具有合理组织生产力而存在的共同性和维系、发展、实现一定生产关系而存在的特殊性。</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（二）幼儿园及其管理</a:t>
            </a:r>
          </a:p>
          <a:p>
            <a:r>
              <a:rPr lang="zh-CN" altLang="en-US" sz="2400"/>
              <a:t>幼儿园是指以入学前的幼小儿童为对象，为他们提供看护和教育服务的各种类型的托幼组织或机构，包括对3～6岁幼儿进行保育和教育的幼儿园，兼具过去的幼儿园和托儿所的双重服务功能，即同时收托3岁以下的婴幼儿，开办有全日或半日的婴儿班或亲子班的公共学前教育机构，学前班也是一种重要的幼儿教育组织形式，以及其他多样化不同类型的托幼组织和机构。这里的幼儿园是泛称，而非特指以幼儿园命名的托幼机构。</a:t>
            </a:r>
          </a:p>
          <a:p>
            <a:pPr marL="0" indent="0">
              <a:buNone/>
            </a:pPr>
            <a:endParaRPr lang="zh-CN"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（二）幼儿园及其管理</a:t>
            </a:r>
          </a:p>
          <a:p>
            <a:r>
              <a:rPr lang="zh-CN" altLang="en-US"/>
              <a:t>幼儿园管理是学前教育管理的下位概念。幼儿园管理是依据一定的教育理念和育人目的，为幼儿园定位、确立开办宗旨，合理组织各种管理要素和资源的活动，以便较好地履行幼儿园的社会功能。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内容提要</a:t>
            </a:r>
          </a:p>
        </p:txBody>
      </p:sp>
      <p:sp>
        <p:nvSpPr>
          <p:cNvPr id="3" name="内容占位符 2"/>
          <p:cNvSpPr>
            <a:spLocks noGrp="1"/>
          </p:cNvSpPr>
          <p:nvPr>
            <p:ph idx="1"/>
          </p:nvPr>
        </p:nvSpPr>
        <p:spPr/>
        <p:txBody>
          <a:bodyPr>
            <a:normAutofit/>
          </a:bodyPr>
          <a:lstStyle/>
          <a:p>
            <a:r>
              <a:rPr lang="zh-CN" altLang="en-US"/>
              <a:t>本章首先阐明了管理与幼儿园管理的意涵，简要介绍了社会公共幼儿教育的发展历程，并结合当代幼儿园多样化类型的分析归纳，探讨了幼儿教育的功能以及对管理的启示；进而讨论了有关幼儿园的目标定位和办园理念，并对幼儿园管理的内容和基本原则进行了分析；最后阐述了研究幼儿园管理问题的意义和方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二、幼儿园及其管理发展的简要历史回顾</a:t>
            </a:r>
          </a:p>
          <a:p>
            <a:r>
              <a:rPr lang="zh-CN" altLang="en-US"/>
              <a:t>近现代意义上的公共幼儿教育出现之前，养护和教育年幼的儿童是在家庭中进行的。世界上第一所幼儿园诞生至今，大致经历了萌芽期、发展期和普及期几个阶段，相应的也出现了管理问题并随实践的发展日益规范化和科学化。</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（一）萌芽期</a:t>
            </a:r>
          </a:p>
          <a:p>
            <a:r>
              <a:rPr lang="zh-CN" altLang="en-US"/>
              <a:t>世界上第一所专门的幼儿教育机构出现在英国。1816年，欧文在苏格兰创办了幼儿学校，开创了近代史上对6岁以下儿童实施公共幼儿教育的先河。</a:t>
            </a:r>
          </a:p>
          <a:p>
            <a:r>
              <a:rPr lang="zh-CN" altLang="en-US"/>
              <a:t>1837年，福禄培尔在德国勃兰根堡建立了一所幼儿教育机构，命名为“幼儿园”，寓意为儿童成长的花园。</a:t>
            </a:r>
          </a:p>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（一）萌芽期</a:t>
            </a:r>
          </a:p>
          <a:p>
            <a:r>
              <a:rPr lang="zh-CN" altLang="en-US"/>
              <a:t>工业革命催生了公共幼儿教育，形成了近现代幼儿教育机构的基本形式，并在主要的资本主义国家掀起了影响广泛的幼儿教育运动，如，英国19世纪出现了持续30年之久的“幼儿学校运动”。</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（一）萌芽期</a:t>
            </a:r>
          </a:p>
          <a:p>
            <a:r>
              <a:rPr lang="zh-CN" altLang="en-US"/>
              <a:t>“萌芽期”的幼儿教育以工人等贫苦大众及其子女为服务对象，主要任务是看护和进行生活照料、保护工人和贫苦家庭儿童的生命，带有慈善和福利性质。托幼机构的出现带来了相应的管理问题。</a:t>
            </a:r>
          </a:p>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（一）萌芽期</a:t>
            </a:r>
          </a:p>
          <a:p>
            <a:r>
              <a:rPr lang="zh-CN" altLang="en-US"/>
              <a:t>19世纪下半叶，随着西方资本主义国家经济的发展、初等义务教育的普及，社会对幼儿教育的需求日益加强，同时也越来越认识到幼儿教育的重要性，一些国家开始制定有关政策，支持幼儿教育并给予管理。自此，幼儿教育的社会地位逐渐得到确立。</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（二）发展期</a:t>
            </a:r>
          </a:p>
          <a:p>
            <a:r>
              <a:rPr lang="zh-CN" altLang="en-US"/>
              <a:t>从世界范围看，社会公共幼儿教育的“发展期”是在19世纪末到20世纪上半叶，即第二次世界大战前后。由于国家的重视和直接介入，使得幼儿教育成为一项国家制度和公共事业。</a:t>
            </a:r>
          </a:p>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（二）发展期</a:t>
            </a:r>
          </a:p>
          <a:p>
            <a:r>
              <a:rPr lang="zh-CN" altLang="en-US"/>
              <a:t>在一些主要资本主义国家，伴随着近现代教育制度即学校教育体系的建立，幼儿教育被纳入国民教育体系，成为学制的组成部分。幼儿教育机构的服务范围底层大众扩大到全体儿童，并设有专门或非专门的行政机构加以管理，有了一定的制度和规范，如，英国1944年通过了《巴特勒法案》，规定初等教育由三种学校实施：</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（二）发展期</a:t>
            </a:r>
          </a:p>
          <a:p>
            <a:r>
              <a:rPr lang="zh-CN" altLang="en-US"/>
              <a:t>（1）为2～5岁的儿童设立保育学校；（2）为5～7岁的儿童设立幼儿学校；（3）有的地方如果设立5～11岁的初等学校，则可在校内附设保育班，招收3～5岁的儿童。德国在二次大战后分为东西两部分，幼儿园教育也各自发展。德国的幼儿教育没有列入义务教育，幼儿教育主要由私人、教会、社会团体举办，各州的儿童局负责督察。</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lstStyle/>
          <a:p>
            <a:r>
              <a:rPr lang="zh-CN" altLang="en-US"/>
              <a:t>（二）发展期</a:t>
            </a:r>
          </a:p>
          <a:p>
            <a:r>
              <a:rPr lang="zh-CN" altLang="en-US"/>
              <a:t>这一时期，新教育运动和儿童研究运动在西方国家蓬勃开展，促进了幼儿园教育逐步迈向科学化，幼儿园的管理也形成一定之规并逐渐完善。</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（三）普及期</a:t>
            </a:r>
          </a:p>
          <a:p>
            <a:r>
              <a:rPr lang="zh-CN" altLang="en-US"/>
              <a:t>20世纪中期即二次世界大战后的五六十年代以来，世界经济出现了繁荣发展景象，科学技术的迅速发展和运用，进一步推动了经济发展水平。伴随经济和社会的发展，教育领域掀起了改革热潮。</a:t>
            </a:r>
          </a:p>
          <a:p>
            <a:pPr marL="0" indent="0">
              <a:buNone/>
            </a:pP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学习目标</a:t>
            </a:r>
          </a:p>
        </p:txBody>
      </p:sp>
      <p:sp>
        <p:nvSpPr>
          <p:cNvPr id="3" name="内容占位符 2"/>
          <p:cNvSpPr>
            <a:spLocks noGrp="1"/>
          </p:cNvSpPr>
          <p:nvPr>
            <p:ph idx="1"/>
          </p:nvPr>
        </p:nvSpPr>
        <p:spPr/>
        <p:txBody>
          <a:bodyPr>
            <a:normAutofit/>
          </a:bodyPr>
          <a:lstStyle/>
          <a:p>
            <a:r>
              <a:rPr lang="zh-CN" altLang="en-US"/>
              <a:t>1.了解管理和幼儿园管理的概念及含义。</a:t>
            </a:r>
          </a:p>
          <a:p>
            <a:r>
              <a:rPr lang="zh-CN" altLang="en-US"/>
              <a:t>2.熟悉我国幼儿园的类型及功能。</a:t>
            </a:r>
          </a:p>
          <a:p>
            <a:r>
              <a:rPr lang="zh-CN" altLang="en-US"/>
              <a:t>3.掌握幼儿园管理的目标、内容和原则。</a:t>
            </a:r>
          </a:p>
          <a:p>
            <a:r>
              <a:rPr lang="zh-CN" altLang="en-US"/>
              <a:t>4.知道学习幼儿园管理问题的意义和方法。</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（三）普及期</a:t>
            </a:r>
          </a:p>
          <a:p>
            <a:r>
              <a:rPr lang="zh-CN" altLang="en-US"/>
              <a:t>在这一背景下，公共幼儿教育得到各个国家的普遍承认和支持，开始进入“民主化、普及化”的新时期。这个时期，社会公共幼儿教育的教育功能得到了重视，幼儿园教育兼具保育和教育的双重功能。</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（三）普及期</a:t>
            </a:r>
          </a:p>
          <a:p>
            <a:r>
              <a:rPr lang="zh-CN" altLang="en-US" sz="2400"/>
              <a:t>在幼儿园的管理方面形成了系列的规范和要求，如，英国在1966年发布了《普洛登报告书》，对托幼机构的规模、师资配备、服务时间等做出了规定。明确：（1）幼儿教育应以20人为一组划成一个保育集体，1～3个保育集体组成一个保育中心，它们可以和保育所或者儿童中心的诊疗所结合起来。所有保育集体每60人应配备一名有资格的教师，每10人至少配有一名修完2年培训课程的保育助理来担任每天的保育工作。每周保育5天，分上午部、下午部。</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（三）普及期</a:t>
            </a:r>
          </a:p>
          <a:p>
            <a:r>
              <a:rPr lang="zh-CN" altLang="en-US"/>
              <a:t>（2）在公立保育机构得到扩充前，地方教育当局有权对非盈利私立保育团体进行援助，以资鼓励。这个报告得到英国政府的支持并制订了实施计划。其他欧美国家也都采取了多种措施使幼儿园教育的发展和管理进一步合理和规范。</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（三）普及期</a:t>
            </a:r>
          </a:p>
          <a:p>
            <a:r>
              <a:rPr lang="zh-CN" altLang="en-US"/>
              <a:t>20世纪中期以来，有更多国家和地区摆脱了殖民统治，建立起独立的民族国家，发展中国家或称后发展国家随着经济的发展，也逐渐建立起自己的幼儿园教育制度。在这些国家或地区，幼儿教育机构的服务对象从富裕家庭的儿童扩大到工农大众的子女（与发达国家相反），在入学前对幼儿进行保育和教育，奠定良好的发展基础。</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（三）普及期</a:t>
            </a:r>
          </a:p>
          <a:p>
            <a:r>
              <a:rPr lang="zh-CN" altLang="en-US"/>
              <a:t>社会公共幼儿教育的发展与各个国家的教育制度和儿童及社会福利制度有关。</a:t>
            </a:r>
          </a:p>
          <a:p>
            <a:r>
              <a:rPr lang="zh-CN" altLang="en-US"/>
              <a:t>幼儿教育机构的发展一方面体现在规模的扩大与速度的加快，同时类型也日益多样化。在幼儿教育改革和发展的过程中，教育管理的水平也逐步得到提高。</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（四）中国幼儿教育的诞生和发展</a:t>
            </a:r>
          </a:p>
          <a:p>
            <a:r>
              <a:rPr lang="zh-CN" altLang="en-US"/>
              <a:t>一般认为，中国第一所公共幼儿教育机构是1903年在湖北武昌诞生的 “幼稚园”。清朝末期和民国初期，国家逐步明确了设置社会性幼儿教育机构的宗旨和相关管理办法。</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（四）中国幼儿教育的诞生和发展</a:t>
            </a:r>
          </a:p>
          <a:p>
            <a:r>
              <a:rPr lang="zh-CN" altLang="en-US"/>
              <a:t>如清政府在1904年颁发了《奏定蒙养院及家庭教育法章程》，其中提出蒙养院的办学宗旨，规定教育对象，收托时间，教师资格，保育目标、课程设置以及有关房屋、图书、器具和管理人事务等各方面的内容。涉及幼儿园教育的各个方面，可以认为，这是一个比较全面系统的幼儿园教育和管理章程。</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（四）中国幼儿教育的诞生和发展</a:t>
            </a:r>
          </a:p>
          <a:p>
            <a:r>
              <a:rPr lang="zh-CN" altLang="en-US"/>
              <a:t>由于国家政治经济的积贫积弱，幼儿教育发展极为缓慢，新中国成立之前，全国仅有1300余所（1946年）幼儿教育机构。当时，幼儿教育机构主要是为官僚子女和富裕家庭的儿童服务，并有少数慈善机构。在半封建半殖民地的中国，幼儿教育带有明显的外国化、宗教化和小学化倾向。</a:t>
            </a:r>
          </a:p>
          <a:p>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（四）中国幼儿教育的诞生和发展</a:t>
            </a:r>
          </a:p>
          <a:p>
            <a:r>
              <a:rPr lang="zh-CN" altLang="en-US"/>
              <a:t>新中国成立后，我国进入了一个崭新的发展时期，国家通过制定一系列的政策和法规，着手建设中国人民自己的幼儿教育。建国之初，通过相关政策的制定，首先收回了幼儿教育的自主权，国家做出了改革学制的决定，幼儿教育成为我国学制的第一个阶段，确立了幼儿教育面向工农大众和为社会主义建设服务的发展方针。</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（四）中国幼儿教育的诞生和发展</a:t>
            </a:r>
          </a:p>
          <a:p>
            <a:r>
              <a:rPr lang="zh-CN" altLang="en-US"/>
              <a:t>在有关幼儿园的任务、设置和领导、课程内容与教育活动原则、管理职责等方面陆续出台了一系列文件，推动了幼儿教育的迅速发展，形成了我国幼儿教育的完整体系。伴随国家各个时期社会经济和政治文化的发展需要，建立起相应的幼儿教育政策，推动了幼儿教育事业的大发展，幼儿园的管理也日益规范化和科学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关键词</a:t>
            </a:r>
          </a:p>
        </p:txBody>
      </p:sp>
      <p:sp>
        <p:nvSpPr>
          <p:cNvPr id="3" name="内容占位符 2"/>
          <p:cNvSpPr>
            <a:spLocks noGrp="1"/>
          </p:cNvSpPr>
          <p:nvPr>
            <p:ph idx="1"/>
          </p:nvPr>
        </p:nvSpPr>
        <p:spPr/>
        <p:txBody>
          <a:bodyPr/>
          <a:lstStyle/>
          <a:p>
            <a:r>
              <a:rPr lang="zh-CN" altLang="en-US"/>
              <a:t>管理  幼儿园管理  托幼机构  教育目标  管理目标  管理内容  管理原则</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（四）中国幼儿教育的诞生和发展</a:t>
            </a:r>
          </a:p>
          <a:p>
            <a:r>
              <a:rPr lang="zh-CN" altLang="en-US"/>
              <a:t>改革开放以来，国家确立了符合国情的幼儿教育事业发展方针，即：“动员和依靠社会各方面力量，多渠道、多形式发展幼儿教育。”中国幼儿教育已是基础教育的组成部分，幼儿教育的发展正在从城市走向农村，并逐渐辐射到处于困境的弱势儿童，以适应社会发展和国家经济建设的要求，尽可能地满足广大人民群众对幼儿教育的需要。</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（四）中国幼儿教育的诞生和发展</a:t>
            </a:r>
          </a:p>
          <a:p>
            <a:r>
              <a:rPr lang="zh-CN" altLang="en-US"/>
              <a:t>据2005年统计数据，全国有幼儿园12.4万所，入园幼儿2179万；大中城市已经基本满足了学前儿童接受教育的需要。在农村，接受学前一年教育的儿童数量逐年上升，近两年比例达到了70%。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（四）中国幼儿教育的诞生和发展</a:t>
            </a:r>
          </a:p>
          <a:p>
            <a:r>
              <a:rPr lang="zh-CN" altLang="en-US"/>
              <a:t>进入21世纪，在改革开放和建立社会主义市场经济的背景下，教育领域深入改革，实施素质教育，中国幼儿教育的发展步入了一个新的历史阶段。特别是2010年国务院《国家中长期教育改革和发展规划纲要（2010—2020年）》颁布执行以来，幼儿教育得到更大关注，呈现逐年增长的态势。</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（四）中国幼儿教育的诞生和发展</a:t>
            </a:r>
          </a:p>
          <a:p>
            <a:r>
              <a:rPr lang="zh-CN" altLang="en-US"/>
              <a:t>据2015年的最新统计数据，全国共有幼儿园22.37万所，其中，民办幼儿园占据大半壁江山，达近七成，共计14.64万所。在园儿童（包括附设班）总数为4264.83万人。入园率达到75.0%。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（四）中国幼儿教育的诞生和发展</a:t>
            </a:r>
          </a:p>
          <a:p>
            <a:r>
              <a:rPr lang="zh-CN" altLang="en-US"/>
              <a:t>伴随着幼儿教育发展的历史进程，幼儿教育管理理论从初步产生到逐渐发展丰富，不断趋向完善，并成为一个独立学科，转而又推动了幼儿园教育又好又快的发展。</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三、幼儿园的类型与当代幼儿教育的功能</a:t>
            </a:r>
          </a:p>
          <a:p>
            <a:r>
              <a:rPr lang="zh-CN" altLang="en-US"/>
              <a:t>（一）幼儿园的类型与特点</a:t>
            </a:r>
          </a:p>
          <a:p>
            <a:r>
              <a:rPr lang="zh-CN" altLang="en-US"/>
              <a:t>1．幼儿园的类型</a:t>
            </a:r>
          </a:p>
          <a:p>
            <a:r>
              <a:rPr lang="zh-CN" altLang="en-US"/>
              <a:t>幼儿园是为学龄前儿童提供保育和教育同时兼为家庭服务的机构，是社会公益性和教育服务性组织。由于社会需要不同，以及兴办主体和经营方式的区别，因而有多种形式或类型的幼儿园。</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（一）幼儿园的类型与特点</a:t>
            </a:r>
          </a:p>
          <a:p>
            <a:r>
              <a:rPr lang="zh-CN" altLang="en-US" sz="2400"/>
              <a:t>1．幼儿园的类型</a:t>
            </a:r>
          </a:p>
          <a:p>
            <a:r>
              <a:rPr lang="zh-CN" altLang="en-US" sz="2400"/>
              <a:t>幼儿园的类型划分有如下情况：</a:t>
            </a:r>
          </a:p>
          <a:p>
            <a:r>
              <a:rPr lang="zh-CN" altLang="en-US" sz="2400"/>
              <a:t>因活动时间或服务时间不同，有全日制与半日制幼儿园，及寄宿制幼儿园；</a:t>
            </a:r>
          </a:p>
          <a:p>
            <a:r>
              <a:rPr lang="zh-CN" altLang="en-US" sz="2400"/>
              <a:t>因收托对象年龄不同而有托儿所、幼儿园、学前班等，</a:t>
            </a:r>
          </a:p>
          <a:p>
            <a:r>
              <a:rPr lang="zh-CN" altLang="en-US" sz="2400"/>
              <a:t>因组织制度化程度或服务形式的不同，有正规幼儿园和非正规幼儿园，如家庭式幼儿园、日托中心、游戏小组等；</a:t>
            </a:r>
          </a:p>
          <a:p>
            <a:endParaRPr lang="zh-CN" altLang="en-US"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（一）幼儿园的类型与特点</a:t>
            </a:r>
          </a:p>
          <a:p>
            <a:r>
              <a:rPr lang="zh-CN" altLang="en-US" sz="2400"/>
              <a:t>1．幼儿园的类型</a:t>
            </a:r>
          </a:p>
          <a:p>
            <a:r>
              <a:rPr lang="zh-CN" altLang="en-US" sz="2400"/>
              <a:t>因办园主体、资金来源的不同以及是否赢利，有公立与私营幼儿园；</a:t>
            </a:r>
          </a:p>
          <a:p>
            <a:r>
              <a:rPr lang="zh-CN" altLang="en-US" sz="2400"/>
              <a:t>因地区之别而有城市或是乡村幼儿园；</a:t>
            </a:r>
          </a:p>
          <a:p>
            <a:r>
              <a:rPr lang="zh-CN" altLang="en-US" sz="2400"/>
              <a:t>另外，还有因特殊的收托对象而设立的幼儿园，如智障儿童教育机构或聋儿康复教育中心等。近年来，特殊需要儿童进入普通托幼机构的融合教育越来越得到了认可。</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（一）幼儿园的类型与特点</a:t>
            </a:r>
          </a:p>
          <a:p>
            <a:r>
              <a:rPr lang="zh-CN" altLang="en-US"/>
              <a:t>2．幼儿园的名称、服务形式及其特点</a:t>
            </a:r>
          </a:p>
          <a:p>
            <a:r>
              <a:rPr lang="zh-CN" altLang="en-US"/>
              <a:t>目前中国的幼儿教育机构中，城市主要是以提供全日制服务为主的托儿所、幼儿园，农村除了幼儿园外，还有附设在小学的学前班。</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（一）幼儿园的类型与特点</a:t>
            </a:r>
          </a:p>
          <a:p>
            <a:r>
              <a:rPr lang="zh-CN" altLang="en-US"/>
              <a:t>2．幼儿园的名称、服务形式及其特点</a:t>
            </a:r>
          </a:p>
          <a:p>
            <a:r>
              <a:rPr lang="zh-CN" altLang="en-US"/>
              <a:t>托儿所和幼儿园以收托儿童的年龄区分，分别为收托3岁以前儿童和3～6岁儿童；学前班则主要招收进入小学前一年的儿童。此外，还有各种幼儿看护中心、家庭托儿所、居委会联办园以及各种类型承担托幼服务的非正规组织机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第一节</a:t>
            </a:r>
            <a:r>
              <a:rPr lang="en-US" altLang="zh-CN"/>
              <a:t> </a:t>
            </a:r>
            <a:r>
              <a:rPr lang="zh-CN" altLang="en-US"/>
              <a:t>管理与幼儿园管理</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（一）幼儿园的类型与特点</a:t>
            </a:r>
          </a:p>
          <a:p>
            <a:r>
              <a:rPr lang="zh-CN" altLang="en-US"/>
              <a:t>2．幼儿园的名称、服务形式及其特点</a:t>
            </a:r>
          </a:p>
          <a:p>
            <a:r>
              <a:rPr lang="zh-CN" altLang="en-US"/>
              <a:t>中国的幼儿园从兴办主体来说，有教育部门兴办、厂矿机关等部门兴办、街道乡村集体兴办，小学附设的学前班，以及私人办园，如私立幼儿园、家庭托儿所等。</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（一）幼儿园的类型与特点</a:t>
            </a:r>
          </a:p>
          <a:p>
            <a:r>
              <a:rPr lang="zh-CN" altLang="en-US"/>
              <a:t>2．幼儿园的名称、服务形式及其特点</a:t>
            </a:r>
          </a:p>
          <a:p>
            <a:r>
              <a:rPr lang="zh-CN" altLang="en-US"/>
              <a:t>关于服务形式，大中城市适应双职工工作的需要，以全日制服务为主，农村则有季节性托幼形式，如，农忙托儿所，内蒙牧区有草原流动幼儿园等。</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（一）幼儿园的类型与特点</a:t>
            </a:r>
          </a:p>
          <a:p>
            <a:r>
              <a:rPr lang="zh-CN" altLang="en-US"/>
              <a:t>2．幼儿园的名称、服务形式及其特点</a:t>
            </a:r>
          </a:p>
          <a:p>
            <a:r>
              <a:rPr lang="zh-CN" altLang="en-US"/>
              <a:t>20世纪90年代以来，我国幼儿园的发展出现了一些新的趋向：首先是私立的民办园得到了迅速发展；近年来，在“托幼一体化”背景下，一些幼儿园收托儿童年龄向下延伸，有的提供2岁或更小儿童的收托服务，在原有的小、中、大班之外，增设小小班或婴儿班。</a:t>
            </a:r>
          </a:p>
          <a:p>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（一）幼儿园的类型与特点</a:t>
            </a:r>
          </a:p>
          <a:p>
            <a:r>
              <a:rPr lang="zh-CN" altLang="en-US" sz="2400"/>
              <a:t>2．幼儿园的名称、服务形式及其特点</a:t>
            </a:r>
          </a:p>
          <a:p>
            <a:r>
              <a:rPr lang="zh-CN" altLang="en-US" sz="2400"/>
              <a:t>在大中城市，还出现了为低幼儿童及其家长提供早期教育的新的服务形式——亲子园，包括附设在幼教机构的亲子园、社区亲子园和社会上其他经营性的亲子园。伴随城市化建设和人口流动的社会发展背景，专门面向农民工子女的非正规幼儿园和看护点、游戏小组等也成为幼儿教育的不容忽视的一部分，发挥着托幼服务的重要作用。</a:t>
            </a:r>
          </a:p>
          <a:p>
            <a:r>
              <a:rPr lang="zh-CN" altLang="en-US" sz="2400"/>
              <a:t>关于美国的幼儿教育状况参见资料1-1。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资料1-1 </a:t>
            </a:r>
          </a:p>
          <a:p>
            <a:pPr marL="0" indent="0" algn="ctr">
              <a:buNone/>
            </a:pPr>
            <a:r>
              <a:rPr lang="zh-CN" altLang="en-US"/>
              <a:t>美国的托幼机构</a:t>
            </a:r>
          </a:p>
          <a:p>
            <a:r>
              <a:rPr lang="zh-CN" altLang="en-US" sz="2400"/>
              <a:t>半日制托幼机构和全日制托幼机构及其教育服务特点</a:t>
            </a:r>
          </a:p>
          <a:p>
            <a:r>
              <a:rPr lang="zh-CN" altLang="en-US" sz="2400"/>
              <a:t>美国的半日制托幼机构有幼儿园、学习中心或早期教育中心，开放时间最多四小时，主要目的是为入小学前的幼儿提供丰富的教育经验。通常为2～6岁的幼儿提供服务。有的托幼机构还把服务延伸到婴儿和学步儿。私立托幼机构分设上午班和下午班以维持收支平衡。</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资料1-1 </a:t>
            </a:r>
          </a:p>
          <a:p>
            <a:r>
              <a:rPr lang="zh-CN" altLang="en-US"/>
              <a:t>好的幼儿园注重为幼儿的全面发展做准备，包括社会、情感、认知和身体等方面。成人和幼儿有许多相互交流的机会，帮助幼儿发展社会技能和语言。成人往往会以积极的方式鼓励幼儿形成独立、自信和控制冲动的品质。学习中心或个性化的教育方案鼓励幼儿去探索并发展认知技能。</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资料1-1 </a:t>
            </a:r>
          </a:p>
          <a:p>
            <a:r>
              <a:rPr lang="zh-CN" altLang="en-US" sz="2400"/>
              <a:t>户外提供可以滚动的玩具、攀爬器械、沙箱和大障碍物的游戏，用于发展幼儿的大肌肉能力。室内有剪纸、绘画和操作材料等活动，以帮助幼儿发展良好的肌肉协调能力。这类学校的主要关注点是幼儿的教育，要求教师等人员在早期教育课程方面有比较扎实的背景知识。教师要具备设计激发幼儿兴趣的活动的知识，利用环境激发幼儿自发学习方面的经验。注重园长和职员的继续学习。</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资料1-1 </a:t>
            </a:r>
          </a:p>
          <a:p>
            <a:r>
              <a:rPr lang="zh-CN" altLang="en-US"/>
              <a:t>全日制托幼机构有日托中心或幼儿护理中心，服务时段为每天10小时左右。主要目的是为工作的家长，提供照料幼儿并确保安全的环境，设计能够激发兴趣、适合年龄特点的活动。</a:t>
            </a:r>
          </a:p>
          <a:p>
            <a:r>
              <a:rPr lang="zh-CN" altLang="en-US"/>
              <a:t>全日制托幼机构主张“让学校成为幼儿安全和快乐的场所”，作为职员应该具有的独特素质。这意味着每个人都喜欢和孩子呆在一起。</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资料1-1 </a:t>
            </a:r>
          </a:p>
          <a:p>
            <a:r>
              <a:rPr lang="zh-CN" altLang="en-US"/>
              <a:t>厨师欢迎幼儿参观厨房，并保证能激发食欲的饭菜香味弥漫于整个校园，营造令人愉悦的氛围。有司机接送幼儿，他们必须热情和令人信赖。秘书也需要和幼儿接触，能够对幼儿做出适当的反应。教师应该让幼儿按照自己的水平发展，而不是急于让幼儿达到不现实的水平。他们应该为幼儿提供帮助，对幼儿的需要保持敏感。全日制学校的每一个人都应该健康并充满活力。</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lnSpcReduction="10000"/>
          </a:bodyPr>
          <a:lstStyle/>
          <a:p>
            <a:r>
              <a:rPr lang="zh-CN" altLang="en-US"/>
              <a:t>资料1-1 </a:t>
            </a:r>
          </a:p>
          <a:p>
            <a:r>
              <a:rPr lang="zh-CN" altLang="en-US"/>
              <a:t>全日制托幼机构需要有许多人一起工作，相互之间的交流极为重要。园长和园长助理每天都要沟通。上午班的教师必须让下午班的教师了解上午发生的异常情况。每个人包括厨师、司机和秘书都应成为“交流环节”的一部分，关注幼儿发生的一切。家长需要知道孩子在学校都做了些什么，园里也应该向家长了解孩子在家的情况。</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一、管理与幼儿园管理</a:t>
            </a:r>
          </a:p>
          <a:p>
            <a:r>
              <a:rPr lang="zh-CN" altLang="en-US"/>
              <a:t>管理是最普遍的社会现象，自从人类社会产生就有管理，管理在近现代社会中发挥的作用越来越重要，几乎无所不在，无时不有。不仅国家与政府需要管理，工厂、企业、学校、医院、政府机关、部队、学校和幼儿园等都需要管理，人类社会生活的一切领域都涉及管理的问题。</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lstStyle/>
          <a:p>
            <a:endParaRPr lang="zh-CN" altLang="en-US"/>
          </a:p>
        </p:txBody>
      </p:sp>
      <p:sp>
        <p:nvSpPr>
          <p:cNvPr id="5" name="文本框 4"/>
          <p:cNvSpPr txBox="1"/>
          <p:nvPr/>
        </p:nvSpPr>
        <p:spPr>
          <a:xfrm>
            <a:off x="3133090" y="1407160"/>
            <a:ext cx="5080000" cy="414020"/>
          </a:xfrm>
          <a:prstGeom prst="rect">
            <a:avLst/>
          </a:prstGeom>
        </p:spPr>
        <p:txBody>
          <a:bodyPr>
            <a:spAutoFit/>
          </a:bodyPr>
          <a:lstStyle/>
          <a:p>
            <a:pPr marL="0" indent="266700" algn="ctr" defTabSz="266700" fontAlgn="base">
              <a:lnSpc>
                <a:spcPct val="150000"/>
              </a:lnSpc>
              <a:spcBef>
                <a:spcPct val="0"/>
              </a:spcBef>
              <a:spcAft>
                <a:spcPct val="0"/>
              </a:spcAft>
            </a:pPr>
            <a:r>
              <a:rPr lang="zh-CN" altLang="en-US" sz="1400">
                <a:solidFill>
                  <a:srgbClr val="000000"/>
                </a:solidFill>
                <a:latin typeface="黑体" panose="02010609060101010101" charset="-122"/>
                <a:ea typeface="黑体" panose="02010609060101010101" charset="-122"/>
              </a:rPr>
              <a:t>美国各类型托幼机构的经营运转特征</a:t>
            </a:r>
          </a:p>
        </p:txBody>
      </p:sp>
      <p:sp>
        <p:nvSpPr>
          <p:cNvPr id="7" name="文本框 6"/>
          <p:cNvSpPr txBox="1"/>
          <p:nvPr/>
        </p:nvSpPr>
        <p:spPr>
          <a:xfrm>
            <a:off x="1113155" y="10292715"/>
            <a:ext cx="5080000" cy="645160"/>
          </a:xfrm>
          <a:prstGeom prst="rect">
            <a:avLst/>
          </a:prstGeom>
        </p:spPr>
        <p:txBody>
          <a:bodyPr>
            <a:spAutoFit/>
          </a:bodyPr>
          <a:lstStyle/>
          <a:p>
            <a:endParaRPr lang="en-US" altLang="zh-CN"/>
          </a:p>
          <a:p>
            <a:pPr marL="0" indent="266700" algn="just" defTabSz="266700">
              <a:lnSpc>
                <a:spcPct val="150000"/>
              </a:lnSpc>
              <a:spcBef>
                <a:spcPct val="0"/>
              </a:spcBef>
              <a:spcAft>
                <a:spcPct val="0"/>
              </a:spcAft>
            </a:pPr>
            <a:r>
              <a:rPr lang="en-US" altLang="zh-CN" sz="1200">
                <a:solidFill>
                  <a:srgbClr val="000000"/>
                </a:solidFill>
                <a:latin typeface="宋体" panose="02010600030101010101" pitchFamily="2" charset="-122"/>
                <a:ea typeface="宋体" panose="02010600030101010101" pitchFamily="2" charset="-122"/>
              </a:rPr>
              <a:t> </a:t>
            </a:r>
            <a:endParaRPr lang="en-US" altLang="zh-CN"/>
          </a:p>
        </p:txBody>
      </p:sp>
      <p:sp>
        <p:nvSpPr>
          <p:cNvPr id="8" name="文本框 7"/>
          <p:cNvSpPr txBox="1"/>
          <p:nvPr/>
        </p:nvSpPr>
        <p:spPr>
          <a:xfrm>
            <a:off x="450850" y="101600"/>
            <a:ext cx="11031855" cy="1066800"/>
          </a:xfrm>
          <a:prstGeom prst="rect">
            <a:avLst/>
          </a:prstGeom>
        </p:spPr>
        <p:txBody>
          <a:bodyPr>
            <a:noAutofit/>
          </a:bodyPr>
          <a:lstStyle/>
          <a:p>
            <a:pPr marL="0" indent="266700" algn="ctr" defTabSz="266700" fontAlgn="base">
              <a:lnSpc>
                <a:spcPct val="150000"/>
              </a:lnSpc>
              <a:spcBef>
                <a:spcPct val="0"/>
              </a:spcBef>
              <a:spcAft>
                <a:spcPct val="0"/>
              </a:spcAft>
            </a:pPr>
            <a:r>
              <a:rPr lang="zh-CN" altLang="en-US" sz="1200">
                <a:solidFill>
                  <a:srgbClr val="000000"/>
                </a:solidFill>
                <a:latin typeface="黑体" panose="02010609060101010101" charset="-122"/>
                <a:ea typeface="黑体" panose="02010609060101010101" charset="-122"/>
              </a:rPr>
              <a:t>美国各类型托幼机构的经营运转特征</a:t>
            </a:r>
            <a:endParaRPr lang="zh-CN" altLang="en-US"/>
          </a:p>
        </p:txBody>
      </p:sp>
      <p:graphicFrame>
        <p:nvGraphicFramePr>
          <p:cNvPr id="9" name="表格 8"/>
          <p:cNvGraphicFramePr/>
          <p:nvPr>
            <p:custDataLst>
              <p:tags r:id="rId1"/>
            </p:custDataLst>
          </p:nvPr>
        </p:nvGraphicFramePr>
        <p:xfrm>
          <a:off x="739140" y="1798320"/>
          <a:ext cx="10586085" cy="4262120"/>
        </p:xfrm>
        <a:graphic>
          <a:graphicData uri="http://schemas.openxmlformats.org/drawingml/2006/table">
            <a:tbl>
              <a:tblPr/>
              <a:tblGrid>
                <a:gridCol w="1015365">
                  <a:extLst>
                    <a:ext uri="{9D8B030D-6E8A-4147-A177-3AD203B41FA5}">
                      <a16:colId xmlns:a16="http://schemas.microsoft.com/office/drawing/2014/main" val="20000"/>
                    </a:ext>
                  </a:extLst>
                </a:gridCol>
                <a:gridCol w="1751965">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4427855">
                  <a:extLst>
                    <a:ext uri="{9D8B030D-6E8A-4147-A177-3AD203B41FA5}">
                      <a16:colId xmlns:a16="http://schemas.microsoft.com/office/drawing/2014/main" val="20004"/>
                    </a:ext>
                  </a:extLst>
                </a:gridCol>
              </a:tblGrid>
              <a:tr h="251460">
                <a:tc gridSpan="2">
                  <a:txBody>
                    <a:bodyPr/>
                    <a:lstStyle/>
                    <a:p>
                      <a:pPr marL="0" indent="0" algn="ctr">
                        <a:lnSpc>
                          <a:spcPct val="150000"/>
                        </a:lnSpc>
                        <a:spcBef>
                          <a:spcPct val="0"/>
                        </a:spcBef>
                        <a:spcAft>
                          <a:spcPct val="0"/>
                        </a:spcAft>
                      </a:pPr>
                      <a:r>
                        <a:rPr lang="zh-CN" sz="1100" b="1">
                          <a:solidFill>
                            <a:srgbClr val="000000"/>
                          </a:solidFill>
                          <a:latin typeface="仿宋_GB2312"/>
                          <a:ea typeface="仿宋_GB2312"/>
                        </a:rPr>
                        <a:t>类型</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zh-CN"/>
                    </a:p>
                  </a:txBody>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a:txBody>
                    <a:bodyPr/>
                    <a:lstStyle/>
                    <a:p>
                      <a:pPr marL="0" indent="0" algn="ctr">
                        <a:lnSpc>
                          <a:spcPct val="150000"/>
                        </a:lnSpc>
                        <a:spcBef>
                          <a:spcPct val="0"/>
                        </a:spcBef>
                        <a:spcAft>
                          <a:spcPct val="0"/>
                        </a:spcAft>
                      </a:pPr>
                      <a:r>
                        <a:rPr lang="zh-CN" sz="1100" b="1">
                          <a:solidFill>
                            <a:srgbClr val="000000"/>
                          </a:solidFill>
                          <a:latin typeface="仿宋_GB2312"/>
                          <a:ea typeface="仿宋_GB2312"/>
                        </a:rPr>
                        <a:t>赞助</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ct val="150000"/>
                        </a:lnSpc>
                        <a:spcBef>
                          <a:spcPct val="0"/>
                        </a:spcBef>
                        <a:spcAft>
                          <a:spcPct val="0"/>
                        </a:spcAft>
                      </a:pPr>
                      <a:r>
                        <a:rPr lang="en-US" altLang="zh-CN" sz="1100" b="1">
                          <a:solidFill>
                            <a:srgbClr val="000000"/>
                          </a:solidFill>
                          <a:latin typeface="Times New Roman" panose="02020603050405020304"/>
                          <a:ea typeface="仿宋_GB2312"/>
                        </a:rPr>
                        <a:t> </a:t>
                      </a:r>
                      <a:r>
                        <a:rPr lang="zh-CN" sz="1100" b="1">
                          <a:solidFill>
                            <a:srgbClr val="000000"/>
                          </a:solidFill>
                          <a:latin typeface="仿宋_GB2312"/>
                          <a:ea typeface="仿宋_GB2312"/>
                        </a:rPr>
                        <a:t>收入</a:t>
                      </a:r>
                      <a:r>
                        <a:rPr lang="zh-CN" altLang="en-US" sz="1100" b="1">
                          <a:solidFill>
                            <a:srgbClr val="000000"/>
                          </a:solidFill>
                          <a:latin typeface="Times New Roman" panose="02020603050405020304"/>
                          <a:ea typeface="仿宋_GB2312"/>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ct val="150000"/>
                        </a:lnSpc>
                        <a:spcBef>
                          <a:spcPct val="0"/>
                        </a:spcBef>
                        <a:spcAft>
                          <a:spcPct val="0"/>
                        </a:spcAft>
                      </a:pPr>
                      <a:r>
                        <a:rPr lang="en-US" altLang="zh-CN" sz="1100" b="1">
                          <a:solidFill>
                            <a:srgbClr val="000000"/>
                          </a:solidFill>
                          <a:latin typeface="Times New Roman" panose="02020603050405020304"/>
                          <a:ea typeface="仿宋_GB2312"/>
                        </a:rPr>
                        <a:t> </a:t>
                      </a:r>
                      <a:r>
                        <a:rPr lang="zh-CN" sz="1100" b="1">
                          <a:solidFill>
                            <a:srgbClr val="000000"/>
                          </a:solidFill>
                          <a:latin typeface="仿宋_GB2312"/>
                          <a:ea typeface="仿宋_GB2312"/>
                        </a:rPr>
                        <a:t>特征</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754380">
                <a:tc rowSpan="4">
                  <a:txBody>
                    <a:bodyPr/>
                    <a:lstStyle/>
                    <a:p>
                      <a:pPr marL="0" indent="0" algn="l">
                        <a:lnSpc>
                          <a:spcPct val="150000"/>
                        </a:lnSpc>
                        <a:spcBef>
                          <a:spcPct val="0"/>
                        </a:spcBef>
                        <a:spcAft>
                          <a:spcPct val="0"/>
                        </a:spcAft>
                      </a:pPr>
                      <a:r>
                        <a:rPr lang="en-US" altLang="zh-CN" sz="1100" b="1">
                          <a:solidFill>
                            <a:srgbClr val="000000"/>
                          </a:solidFill>
                          <a:latin typeface="Times New Roman" panose="02020603050405020304"/>
                          <a:ea typeface="仿宋_GB2312"/>
                        </a:rPr>
                        <a:t> </a:t>
                      </a:r>
                    </a:p>
                    <a:p>
                      <a:pPr marL="0" indent="0" algn="l">
                        <a:lnSpc>
                          <a:spcPct val="150000"/>
                        </a:lnSpc>
                        <a:spcBef>
                          <a:spcPct val="0"/>
                        </a:spcBef>
                        <a:spcAft>
                          <a:spcPct val="0"/>
                        </a:spcAft>
                      </a:pPr>
                      <a:r>
                        <a:rPr lang="en-US" altLang="zh-CN" sz="1100" b="1">
                          <a:solidFill>
                            <a:srgbClr val="000000"/>
                          </a:solidFill>
                          <a:latin typeface="Times New Roman" panose="02020603050405020304"/>
                          <a:ea typeface="仿宋_GB2312"/>
                        </a:rPr>
                        <a:t> </a:t>
                      </a:r>
                    </a:p>
                    <a:p>
                      <a:pPr marL="0" indent="0" algn="l">
                        <a:lnSpc>
                          <a:spcPct val="150000"/>
                        </a:lnSpc>
                        <a:spcBef>
                          <a:spcPct val="0"/>
                        </a:spcBef>
                        <a:spcAft>
                          <a:spcPct val="0"/>
                        </a:spcAft>
                      </a:pPr>
                      <a:r>
                        <a:rPr lang="en-US" altLang="zh-CN" sz="1100" b="1">
                          <a:solidFill>
                            <a:srgbClr val="000000"/>
                          </a:solidFill>
                          <a:latin typeface="Times New Roman" panose="02020603050405020304"/>
                          <a:ea typeface="仿宋_GB2312"/>
                        </a:rPr>
                        <a:t> </a:t>
                      </a:r>
                    </a:p>
                    <a:p>
                      <a:pPr marL="0" indent="0" algn="l">
                        <a:lnSpc>
                          <a:spcPct val="150000"/>
                        </a:lnSpc>
                        <a:spcBef>
                          <a:spcPct val="0"/>
                        </a:spcBef>
                        <a:spcAft>
                          <a:spcPct val="0"/>
                        </a:spcAft>
                      </a:pPr>
                      <a:r>
                        <a:rPr lang="en-US" altLang="zh-CN" sz="1100" b="1">
                          <a:solidFill>
                            <a:srgbClr val="000000"/>
                          </a:solidFill>
                          <a:latin typeface="Times New Roman" panose="02020603050405020304"/>
                          <a:ea typeface="仿宋_GB2312"/>
                        </a:rPr>
                        <a:t> </a:t>
                      </a:r>
                    </a:p>
                    <a:p>
                      <a:pPr marL="0" indent="0" algn="l">
                        <a:lnSpc>
                          <a:spcPct val="150000"/>
                        </a:lnSpc>
                        <a:spcBef>
                          <a:spcPct val="0"/>
                        </a:spcBef>
                        <a:spcAft>
                          <a:spcPct val="0"/>
                        </a:spcAft>
                      </a:pPr>
                      <a:r>
                        <a:rPr lang="en-US" altLang="zh-CN" sz="1100" b="1">
                          <a:solidFill>
                            <a:srgbClr val="000000"/>
                          </a:solidFill>
                          <a:latin typeface="Times New Roman" panose="02020603050405020304"/>
                          <a:ea typeface="仿宋_GB2312"/>
                        </a:rPr>
                        <a:t> </a:t>
                      </a:r>
                    </a:p>
                    <a:p>
                      <a:pPr marL="0" indent="0" algn="l">
                        <a:lnSpc>
                          <a:spcPct val="150000"/>
                        </a:lnSpc>
                        <a:spcBef>
                          <a:spcPct val="0"/>
                        </a:spcBef>
                        <a:spcAft>
                          <a:spcPct val="0"/>
                        </a:spcAft>
                      </a:pPr>
                      <a:r>
                        <a:rPr lang="en-US" altLang="zh-CN" sz="1100" b="1">
                          <a:solidFill>
                            <a:srgbClr val="000000"/>
                          </a:solidFill>
                          <a:latin typeface="Times New Roman" panose="02020603050405020304"/>
                          <a:ea typeface="仿宋_GB2312"/>
                        </a:rPr>
                        <a:t> </a:t>
                      </a:r>
                    </a:p>
                    <a:p>
                      <a:pPr marL="0" indent="0" algn="l">
                        <a:lnSpc>
                          <a:spcPct val="150000"/>
                        </a:lnSpc>
                        <a:spcBef>
                          <a:spcPct val="0"/>
                        </a:spcBef>
                        <a:spcAft>
                          <a:spcPct val="0"/>
                        </a:spcAft>
                      </a:pPr>
                      <a:r>
                        <a:rPr lang="zh-CN" sz="1100" b="1">
                          <a:solidFill>
                            <a:srgbClr val="000000"/>
                          </a:solidFill>
                          <a:latin typeface="仿宋_GB2312"/>
                          <a:ea typeface="仿宋_GB2312"/>
                        </a:rPr>
                        <a:t>私立托幼机构</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营利性托幼机构</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个人或多个个体联合</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学费</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a:t>
                      </a:r>
                      <a:r>
                        <a:rPr lang="zh-CN" sz="1100">
                          <a:solidFill>
                            <a:srgbClr val="000000"/>
                          </a:solidFill>
                          <a:latin typeface="仿宋_GB2312"/>
                          <a:ea typeface="仿宋_GB2312"/>
                        </a:rPr>
                        <a:t>营利；自由组织教育方案；收入的来源有限；必须进行良好的商业运作。</a:t>
                      </a:r>
                    </a:p>
                    <a:p>
                      <a:pPr marL="0" indent="0" algn="l">
                        <a:lnSpc>
                          <a:spcPct val="150000"/>
                        </a:lnSpc>
                        <a:spcBef>
                          <a:spcPct val="0"/>
                        </a:spcBef>
                        <a:spcAft>
                          <a:spcPct val="0"/>
                        </a:spcAft>
                      </a:pPr>
                      <a:r>
                        <a:rPr lang="en-US" altLang="zh-CN" sz="1100">
                          <a:solidFill>
                            <a:srgbClr val="000000"/>
                          </a:solidFill>
                          <a:latin typeface="Times New Roman" panose="02020603050405020304"/>
                          <a:ea typeface="Times New Roman" panose="02020603050405020304"/>
                        </a:rPr>
                        <a:t> </a:t>
                      </a:r>
                      <a:endParaRPr lang="zh-CN" sz="1100">
                        <a:solidFill>
                          <a:srgbClr val="000000"/>
                        </a:solidFill>
                        <a:latin typeface="Times New Roman" panose="02020603050405020304"/>
                        <a:ea typeface="Times New Roman" panose="02020603050405020304"/>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502920">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家庭托幼</a:t>
                      </a:r>
                    </a:p>
                    <a:p>
                      <a:pPr marL="0" indent="0" algn="l">
                        <a:lnSpc>
                          <a:spcPct val="150000"/>
                        </a:lnSpc>
                        <a:spcBef>
                          <a:spcPct val="0"/>
                        </a:spcBef>
                        <a:spcAft>
                          <a:spcPct val="0"/>
                        </a:spcAft>
                      </a:pPr>
                      <a:r>
                        <a:rPr lang="zh-CN" sz="1100">
                          <a:solidFill>
                            <a:srgbClr val="000000"/>
                          </a:solidFill>
                          <a:latin typeface="仿宋_GB2312"/>
                          <a:ea typeface="仿宋_GB2312"/>
                        </a:rPr>
                        <a:t>机构</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个体</a:t>
                      </a:r>
                      <a:r>
                        <a:rPr lang="zh-CN" altLang="en-US" sz="1100">
                          <a:solidFill>
                            <a:srgbClr val="000000"/>
                          </a:solidFill>
                          <a:latin typeface="Times New Roman" panose="02020603050405020304"/>
                          <a:ea typeface="仿宋_GB2312"/>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学费</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a:t>
                      </a:r>
                      <a:r>
                        <a:rPr lang="zh-CN" sz="1100">
                          <a:solidFill>
                            <a:srgbClr val="000000"/>
                          </a:solidFill>
                          <a:latin typeface="仿宋_GB2312"/>
                          <a:ea typeface="仿宋_GB2312"/>
                        </a:rPr>
                        <a:t>和营利性托幼机构一样。</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优势：幼儿的数量少；家庭式的 </a:t>
                      </a:r>
                      <a:r>
                        <a:rPr lang="zh-CN" altLang="en-US" sz="1100">
                          <a:solidFill>
                            <a:srgbClr val="000000"/>
                          </a:solidFill>
                          <a:latin typeface="仿宋_GB2312"/>
                          <a:ea typeface="仿宋_GB2312"/>
                        </a:rPr>
                        <a:t>  </a:t>
                      </a:r>
                      <a:r>
                        <a:rPr lang="zh-CN" sz="1100">
                          <a:solidFill>
                            <a:srgbClr val="000000"/>
                          </a:solidFill>
                          <a:latin typeface="仿宋_GB2312"/>
                          <a:ea typeface="仿宋_GB2312"/>
                        </a:rPr>
                        <a:t>氛围；适合于婴儿。</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1257300">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 </a:t>
                      </a:r>
                    </a:p>
                    <a:p>
                      <a:pPr marL="0" indent="0" algn="l">
                        <a:lnSpc>
                          <a:spcPct val="150000"/>
                        </a:lnSpc>
                        <a:spcBef>
                          <a:spcPct val="0"/>
                        </a:spcBef>
                        <a:spcAft>
                          <a:spcPct val="0"/>
                        </a:spcAft>
                      </a:pPr>
                      <a:r>
                        <a:rPr lang="zh-CN" sz="1100">
                          <a:solidFill>
                            <a:srgbClr val="000000"/>
                          </a:solidFill>
                          <a:latin typeface="仿宋_GB2312"/>
                          <a:ea typeface="仿宋_GB2312"/>
                        </a:rPr>
                        <a:t>托幼公司</a:t>
                      </a:r>
                    </a:p>
                    <a:p>
                      <a:pPr marL="0" indent="0" algn="l">
                        <a:lnSpc>
                          <a:spcPct val="150000"/>
                        </a:lnSpc>
                        <a:spcBef>
                          <a:spcPct val="0"/>
                        </a:spcBef>
                        <a:spcAft>
                          <a:spcPct val="0"/>
                        </a:spcAft>
                      </a:pPr>
                      <a:r>
                        <a:rPr lang="en-US" altLang="zh-CN" sz="1100">
                          <a:solidFill>
                            <a:srgbClr val="000000"/>
                          </a:solidFill>
                          <a:latin typeface="Times New Roman" panose="02020603050405020304"/>
                          <a:ea typeface="Times New Roman" panose="02020603050405020304"/>
                        </a:rPr>
                        <a:t> </a:t>
                      </a:r>
                      <a:endParaRPr lang="zh-CN" sz="1100">
                        <a:solidFill>
                          <a:srgbClr val="000000"/>
                        </a:solidFill>
                        <a:latin typeface="Times New Roman" panose="02020603050405020304"/>
                        <a:ea typeface="Times New Roman" panose="02020603050405020304"/>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 </a:t>
                      </a:r>
                    </a:p>
                    <a:p>
                      <a:pPr marL="0" indent="0" algn="l">
                        <a:lnSpc>
                          <a:spcPct val="150000"/>
                        </a:lnSpc>
                        <a:spcBef>
                          <a:spcPct val="0"/>
                        </a:spcBef>
                        <a:spcAft>
                          <a:spcPct val="0"/>
                        </a:spcAft>
                      </a:pPr>
                      <a:r>
                        <a:rPr lang="zh-CN" sz="1100">
                          <a:solidFill>
                            <a:srgbClr val="000000"/>
                          </a:solidFill>
                          <a:latin typeface="仿宋_GB2312"/>
                          <a:ea typeface="仿宋_GB2312"/>
                        </a:rPr>
                        <a:t>小团体</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 </a:t>
                      </a:r>
                    </a:p>
                    <a:p>
                      <a:pPr marL="0" indent="0" algn="l">
                        <a:lnSpc>
                          <a:spcPct val="150000"/>
                        </a:lnSpc>
                        <a:spcBef>
                          <a:spcPct val="0"/>
                        </a:spcBef>
                        <a:spcAft>
                          <a:spcPct val="0"/>
                        </a:spcAft>
                      </a:pPr>
                      <a:r>
                        <a:rPr lang="zh-CN" sz="1100">
                          <a:solidFill>
                            <a:srgbClr val="000000"/>
                          </a:solidFill>
                          <a:latin typeface="仿宋_GB2312"/>
                          <a:ea typeface="仿宋_GB2312"/>
                        </a:rPr>
                        <a:t>学费</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a:t>
                      </a:r>
                      <a:r>
                        <a:rPr lang="zh-CN" sz="1100">
                          <a:solidFill>
                            <a:srgbClr val="000000"/>
                          </a:solidFill>
                          <a:latin typeface="仿宋_GB2312"/>
                          <a:ea typeface="仿宋_GB2312"/>
                        </a:rPr>
                        <a:t>公司确定目标，园长必须明确商业定位。</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优势：在购置设施方面可以和公司共享资源；可以共同解决财政问题；有区域负责人的支持；园长可以获得提升机会。</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局限：公司总部对许多方面预先计划；有营利的需要；薪水可能较低。</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1496060">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雇主赞助的托幼机构</a:t>
                      </a:r>
                      <a:r>
                        <a:rPr lang="zh-CN" altLang="en-US" sz="1100">
                          <a:solidFill>
                            <a:srgbClr val="000000"/>
                          </a:solidFill>
                          <a:latin typeface="Times New Roman" panose="02020603050405020304"/>
                          <a:ea typeface="仿宋_GB2312"/>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商业</a:t>
                      </a:r>
                    </a:p>
                    <a:p>
                      <a:pPr marL="0" indent="0" algn="l">
                        <a:lnSpc>
                          <a:spcPct val="150000"/>
                        </a:lnSpc>
                        <a:spcBef>
                          <a:spcPct val="0"/>
                        </a:spcBef>
                        <a:spcAft>
                          <a:spcPct val="0"/>
                        </a:spcAft>
                      </a:pPr>
                      <a:r>
                        <a:rPr lang="zh-CN" sz="1100">
                          <a:solidFill>
                            <a:srgbClr val="000000"/>
                          </a:solidFill>
                          <a:latin typeface="仿宋_GB2312"/>
                          <a:ea typeface="仿宋_GB2312"/>
                        </a:rPr>
                        <a:t>医院</a:t>
                      </a:r>
                    </a:p>
                    <a:p>
                      <a:pPr marL="0" indent="0" algn="l">
                        <a:lnSpc>
                          <a:spcPct val="150000"/>
                        </a:lnSpc>
                        <a:spcBef>
                          <a:spcPct val="0"/>
                        </a:spcBef>
                        <a:spcAft>
                          <a:spcPct val="0"/>
                        </a:spcAft>
                      </a:pPr>
                      <a:r>
                        <a:rPr lang="zh-CN" sz="1100">
                          <a:solidFill>
                            <a:srgbClr val="000000"/>
                          </a:solidFill>
                          <a:latin typeface="仿宋_GB2312"/>
                          <a:ea typeface="仿宋_GB2312"/>
                        </a:rPr>
                        <a:t>政府机构</a:t>
                      </a:r>
                    </a:p>
                    <a:p>
                      <a:pPr marL="0" indent="0" algn="l">
                        <a:lnSpc>
                          <a:spcPct val="150000"/>
                        </a:lnSpc>
                        <a:spcBef>
                          <a:spcPct val="0"/>
                        </a:spcBef>
                        <a:spcAft>
                          <a:spcPct val="0"/>
                        </a:spcAft>
                      </a:pPr>
                      <a:r>
                        <a:rPr lang="zh-CN" sz="1100">
                          <a:solidFill>
                            <a:srgbClr val="000000"/>
                          </a:solidFill>
                          <a:latin typeface="仿宋_GB2312"/>
                          <a:ea typeface="仿宋_GB2312"/>
                        </a:rPr>
                        <a:t>建筑开发者</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学费</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a:t>
                      </a:r>
                      <a:r>
                        <a:rPr lang="zh-CN" sz="1100">
                          <a:solidFill>
                            <a:srgbClr val="000000"/>
                          </a:solidFill>
                          <a:latin typeface="仿宋_GB2312"/>
                          <a:ea typeface="仿宋_GB2312"/>
                        </a:rPr>
                        <a:t>作为雇员的附加福利设立，与家长的工作密切相关。</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优势：家长可以在日间来访；如果幼儿有需要，可以在附近找到家长。</a:t>
                      </a:r>
                    </a:p>
                    <a:p>
                      <a:pPr marL="0" indent="0" algn="just">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局限：必须在商业等级制度下工作，学校可能随时处于公司的监控视线之下。</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lstStyle/>
          <a:p>
            <a:endParaRPr lang="zh-CN" altLang="en-US"/>
          </a:p>
        </p:txBody>
      </p:sp>
      <p:graphicFrame>
        <p:nvGraphicFramePr>
          <p:cNvPr id="4" name="表格 3"/>
          <p:cNvGraphicFramePr/>
          <p:nvPr>
            <p:custDataLst>
              <p:tags r:id="rId1"/>
            </p:custDataLst>
          </p:nvPr>
        </p:nvGraphicFramePr>
        <p:xfrm>
          <a:off x="808990" y="1077595"/>
          <a:ext cx="10516235" cy="4980940"/>
        </p:xfrm>
        <a:graphic>
          <a:graphicData uri="http://schemas.openxmlformats.org/drawingml/2006/table">
            <a:tbl>
              <a:tblPr/>
              <a:tblGrid>
                <a:gridCol w="1014730">
                  <a:extLst>
                    <a:ext uri="{9D8B030D-6E8A-4147-A177-3AD203B41FA5}">
                      <a16:colId xmlns:a16="http://schemas.microsoft.com/office/drawing/2014/main" val="20000"/>
                    </a:ext>
                  </a:extLst>
                </a:gridCol>
                <a:gridCol w="1683385">
                  <a:extLst>
                    <a:ext uri="{9D8B030D-6E8A-4147-A177-3AD203B41FA5}">
                      <a16:colId xmlns:a16="http://schemas.microsoft.com/office/drawing/2014/main" val="20001"/>
                    </a:ext>
                  </a:extLst>
                </a:gridCol>
                <a:gridCol w="1711960">
                  <a:extLst>
                    <a:ext uri="{9D8B030D-6E8A-4147-A177-3AD203B41FA5}">
                      <a16:colId xmlns:a16="http://schemas.microsoft.com/office/drawing/2014/main" val="20002"/>
                    </a:ext>
                  </a:extLst>
                </a:gridCol>
                <a:gridCol w="1419860">
                  <a:extLst>
                    <a:ext uri="{9D8B030D-6E8A-4147-A177-3AD203B41FA5}">
                      <a16:colId xmlns:a16="http://schemas.microsoft.com/office/drawing/2014/main" val="20003"/>
                    </a:ext>
                  </a:extLst>
                </a:gridCol>
                <a:gridCol w="4686300">
                  <a:extLst>
                    <a:ext uri="{9D8B030D-6E8A-4147-A177-3AD203B41FA5}">
                      <a16:colId xmlns:a16="http://schemas.microsoft.com/office/drawing/2014/main" val="20004"/>
                    </a:ext>
                  </a:extLst>
                </a:gridCol>
              </a:tblGrid>
              <a:tr h="1005840">
                <a:tc rowSpan="3">
                  <a:txBody>
                    <a:bodyPr/>
                    <a:lstStyle/>
                    <a:p>
                      <a:pPr algn="l">
                        <a:lnSpc>
                          <a:spcPct val="150000"/>
                        </a:lnSpc>
                        <a:spcBef>
                          <a:spcPct val="0"/>
                        </a:spcBef>
                        <a:spcAft>
                          <a:spcPct val="0"/>
                        </a:spcAft>
                      </a:pPr>
                      <a:endParaRPr lang="en-US" altLang="zh-CN" sz="1100" b="1">
                        <a:solidFill>
                          <a:srgbClr val="000000"/>
                        </a:solidFill>
                        <a:latin typeface="Times New Roman" panose="02020603050405020304"/>
                        <a:ea typeface="仿宋_GB2312"/>
                      </a:endParaRPr>
                    </a:p>
                    <a:p>
                      <a:pPr marL="0" indent="0" algn="l">
                        <a:lnSpc>
                          <a:spcPct val="150000"/>
                        </a:lnSpc>
                        <a:spcBef>
                          <a:spcPct val="0"/>
                        </a:spcBef>
                        <a:spcAft>
                          <a:spcPct val="0"/>
                        </a:spcAft>
                      </a:pPr>
                      <a:r>
                        <a:rPr lang="en-US" altLang="zh-CN" sz="1100" b="1">
                          <a:solidFill>
                            <a:srgbClr val="000000"/>
                          </a:solidFill>
                          <a:latin typeface="Times New Roman" panose="02020603050405020304"/>
                          <a:ea typeface="仿宋_GB2312"/>
                        </a:rPr>
                        <a:t> </a:t>
                      </a:r>
                    </a:p>
                    <a:p>
                      <a:pPr marL="0" indent="0" algn="l">
                        <a:lnSpc>
                          <a:spcPct val="150000"/>
                        </a:lnSpc>
                        <a:spcBef>
                          <a:spcPct val="0"/>
                        </a:spcBef>
                        <a:spcAft>
                          <a:spcPct val="0"/>
                        </a:spcAft>
                      </a:pPr>
                      <a:r>
                        <a:rPr lang="zh-CN" sz="1100" b="1">
                          <a:solidFill>
                            <a:srgbClr val="000000"/>
                          </a:solidFill>
                          <a:latin typeface="仿宋_GB2312"/>
                          <a:ea typeface="仿宋_GB2312"/>
                        </a:rPr>
                        <a:t>非营利托幼机构</a:t>
                      </a:r>
                    </a:p>
                    <a:p>
                      <a:pPr marL="0" indent="0" algn="l">
                        <a:lnSpc>
                          <a:spcPct val="150000"/>
                        </a:lnSpc>
                        <a:spcBef>
                          <a:spcPct val="0"/>
                        </a:spcBef>
                        <a:spcAft>
                          <a:spcPct val="0"/>
                        </a:spcAft>
                      </a:pPr>
                      <a:r>
                        <a:rPr lang="en-US" altLang="zh-CN" sz="1100">
                          <a:solidFill>
                            <a:srgbClr val="000000"/>
                          </a:solidFill>
                          <a:latin typeface="Times New Roman" panose="02020603050405020304"/>
                          <a:ea typeface="Times New Roman" panose="02020603050405020304"/>
                        </a:rPr>
                        <a:t> </a:t>
                      </a:r>
                    </a:p>
                    <a:p>
                      <a:pPr marL="0" indent="0" algn="l">
                        <a:lnSpc>
                          <a:spcPct val="150000"/>
                        </a:lnSpc>
                        <a:spcBef>
                          <a:spcPct val="0"/>
                        </a:spcBef>
                        <a:spcAft>
                          <a:spcPct val="0"/>
                        </a:spcAft>
                      </a:pPr>
                      <a:r>
                        <a:rPr lang="en-US" altLang="zh-CN" sz="1100">
                          <a:solidFill>
                            <a:srgbClr val="000000"/>
                          </a:solidFill>
                          <a:latin typeface="Times New Roman" panose="02020603050405020304"/>
                          <a:ea typeface="Times New Roman" panose="02020603050405020304"/>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合资托幼</a:t>
                      </a:r>
                    </a:p>
                    <a:p>
                      <a:pPr marL="0" indent="0" algn="l">
                        <a:lnSpc>
                          <a:spcPct val="150000"/>
                        </a:lnSpc>
                        <a:spcBef>
                          <a:spcPct val="0"/>
                        </a:spcBef>
                        <a:spcAft>
                          <a:spcPct val="0"/>
                        </a:spcAft>
                      </a:pPr>
                      <a:r>
                        <a:rPr lang="zh-CN" sz="1100">
                          <a:solidFill>
                            <a:srgbClr val="000000"/>
                          </a:solidFill>
                          <a:latin typeface="仿宋_GB2312"/>
                          <a:ea typeface="仿宋_GB2312"/>
                        </a:rPr>
                        <a:t>机构</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家庭成员</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学费</a:t>
                      </a:r>
                    </a:p>
                    <a:p>
                      <a:pPr marL="0" indent="0" algn="l">
                        <a:lnSpc>
                          <a:spcPct val="150000"/>
                        </a:lnSpc>
                        <a:spcBef>
                          <a:spcPct val="0"/>
                        </a:spcBef>
                        <a:spcAft>
                          <a:spcPct val="0"/>
                        </a:spcAft>
                      </a:pPr>
                      <a:r>
                        <a:rPr lang="zh-CN" sz="1100">
                          <a:solidFill>
                            <a:srgbClr val="000000"/>
                          </a:solidFill>
                          <a:latin typeface="仿宋_GB2312"/>
                          <a:ea typeface="仿宋_GB2312"/>
                        </a:rPr>
                        <a:t>募集资金</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a:t>
                      </a:r>
                      <a:r>
                        <a:rPr lang="zh-CN" sz="1100">
                          <a:solidFill>
                            <a:srgbClr val="000000"/>
                          </a:solidFill>
                          <a:latin typeface="仿宋_GB2312"/>
                          <a:ea typeface="仿宋_GB2312"/>
                        </a:rPr>
                        <a:t>家长频繁参与，运作成本低。</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优势：家长有机会接受教育；和成人及幼儿一起工作。</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局限：职员没有经过培训；会议很多；和家长一同承担行政任务；收入有限；没有园所自己的建筑。</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1005840">
                <a:tc vMerge="1">
                  <a:txBody>
                    <a:bodyPr/>
                    <a:lstStyle/>
                    <a:p>
                      <a:endParaRPr lang="zh-CN"/>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教堂赞助的园所</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教堂</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学费</a:t>
                      </a:r>
                      <a:r>
                        <a:rPr lang="zh-CN" altLang="en-US" sz="1100">
                          <a:solidFill>
                            <a:srgbClr val="000000"/>
                          </a:solidFill>
                          <a:latin typeface="Times New Roman" panose="02020603050405020304"/>
                          <a:ea typeface="仿宋_GB2312"/>
                        </a:rPr>
                        <a:t> </a:t>
                      </a:r>
                    </a:p>
                    <a:p>
                      <a:pPr marL="0" indent="0" algn="l">
                        <a:lnSpc>
                          <a:spcPct val="150000"/>
                        </a:lnSpc>
                        <a:spcBef>
                          <a:spcPct val="0"/>
                        </a:spcBef>
                        <a:spcAft>
                          <a:spcPct val="0"/>
                        </a:spcAft>
                      </a:pPr>
                      <a:r>
                        <a:rPr lang="zh-CN" sz="1100">
                          <a:solidFill>
                            <a:srgbClr val="000000"/>
                          </a:solidFill>
                          <a:latin typeface="仿宋_GB2312"/>
                          <a:ea typeface="仿宋_GB2312"/>
                        </a:rPr>
                        <a:t>募集资金</a:t>
                      </a:r>
                    </a:p>
                    <a:p>
                      <a:pPr marL="0" indent="0" algn="l">
                        <a:lnSpc>
                          <a:spcPct val="150000"/>
                        </a:lnSpc>
                        <a:spcBef>
                          <a:spcPct val="0"/>
                        </a:spcBef>
                        <a:spcAft>
                          <a:spcPct val="0"/>
                        </a:spcAft>
                      </a:pPr>
                      <a:r>
                        <a:rPr lang="zh-CN" sz="1100">
                          <a:solidFill>
                            <a:srgbClr val="000000"/>
                          </a:solidFill>
                          <a:latin typeface="仿宋_GB2312"/>
                          <a:ea typeface="仿宋_GB2312"/>
                        </a:rPr>
                        <a:t>补助金</a:t>
                      </a:r>
                    </a:p>
                    <a:p>
                      <a:pPr marL="0" indent="0" algn="l">
                        <a:lnSpc>
                          <a:spcPct val="150000"/>
                        </a:lnSpc>
                        <a:spcBef>
                          <a:spcPct val="0"/>
                        </a:spcBef>
                        <a:spcAft>
                          <a:spcPct val="0"/>
                        </a:spcAft>
                      </a:pPr>
                      <a:r>
                        <a:rPr lang="en-US" altLang="zh-CN" sz="1100">
                          <a:solidFill>
                            <a:srgbClr val="000000"/>
                          </a:solidFill>
                          <a:latin typeface="Times New Roman" panose="02020603050405020304"/>
                          <a:ea typeface="Times New Roman" panose="02020603050405020304"/>
                        </a:rPr>
                        <a:t> </a:t>
                      </a:r>
                      <a:endParaRPr lang="zh-CN" sz="1100">
                        <a:solidFill>
                          <a:srgbClr val="000000"/>
                        </a:solidFill>
                        <a:latin typeface="Times New Roman" panose="02020603050405020304"/>
                        <a:ea typeface="Times New Roman" panose="02020603050405020304"/>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a:t>
                      </a:r>
                      <a:r>
                        <a:rPr lang="zh-CN" sz="1100">
                          <a:solidFill>
                            <a:srgbClr val="000000"/>
                          </a:solidFill>
                          <a:latin typeface="仿宋_GB2312"/>
                          <a:ea typeface="仿宋_GB2312"/>
                        </a:rPr>
                        <a:t>教堂董事会决策；共享教堂的设施；是教堂教育项目的一部分。</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优势：有教堂的支持。</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局限：必须和教堂董事会一起工作；和其他教堂项目分享空间资源。</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957580">
                <a:tc vMerge="1">
                  <a:txBody>
                    <a:bodyPr/>
                    <a:lstStyle/>
                    <a:p>
                      <a:endParaRPr lang="zh-CN"/>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楷体_GB2312"/>
                          <a:ea typeface="楷体_GB2312"/>
                        </a:rPr>
                        <a:t>实验幼儿园</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学院或大学</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学费</a:t>
                      </a:r>
                    </a:p>
                    <a:p>
                      <a:pPr marL="0" indent="0" algn="l">
                        <a:lnSpc>
                          <a:spcPct val="150000"/>
                        </a:lnSpc>
                        <a:spcBef>
                          <a:spcPct val="0"/>
                        </a:spcBef>
                        <a:spcAft>
                          <a:spcPct val="0"/>
                        </a:spcAft>
                      </a:pPr>
                      <a:r>
                        <a:rPr lang="zh-CN" sz="1100">
                          <a:solidFill>
                            <a:srgbClr val="000000"/>
                          </a:solidFill>
                          <a:latin typeface="仿宋_GB2312"/>
                          <a:ea typeface="仿宋_GB2312"/>
                        </a:rPr>
                        <a:t>补助金</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a:t>
                      </a:r>
                      <a:r>
                        <a:rPr lang="zh-CN" sz="1100">
                          <a:solidFill>
                            <a:srgbClr val="000000"/>
                          </a:solidFill>
                          <a:latin typeface="仿宋_GB2312"/>
                          <a:ea typeface="仿宋_GB2312"/>
                        </a:rPr>
                        <a:t>作为示范的项目模式；教学定位在学生的实践上。</a:t>
                      </a:r>
                    </a:p>
                    <a:p>
                      <a:pPr marL="0" indent="0" algn="l">
                        <a:lnSpc>
                          <a:spcPct val="150000"/>
                        </a:lnSpc>
                        <a:spcBef>
                          <a:spcPct val="0"/>
                        </a:spcBef>
                        <a:spcAft>
                          <a:spcPct val="0"/>
                        </a:spcAft>
                      </a:pPr>
                      <a:r>
                        <a:rPr lang="zh-CN" sz="1100">
                          <a:solidFill>
                            <a:srgbClr val="000000"/>
                          </a:solidFill>
                          <a:latin typeface="仿宋_GB2312"/>
                          <a:ea typeface="仿宋_GB2312"/>
                        </a:rPr>
                        <a:t>优势：计划周密；有好的器械设备。</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局限：必须平衡幼儿和成人学生的需要；要在大学的行政框架下工作。</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1005840">
                <a:tc rowSpan="2">
                  <a:txBody>
                    <a:bodyPr/>
                    <a:lstStyle/>
                    <a:p>
                      <a:pPr marL="0" indent="0" algn="l">
                        <a:lnSpc>
                          <a:spcPct val="150000"/>
                        </a:lnSpc>
                        <a:spcBef>
                          <a:spcPct val="0"/>
                        </a:spcBef>
                        <a:spcAft>
                          <a:spcPct val="0"/>
                        </a:spcAft>
                      </a:pPr>
                      <a:r>
                        <a:rPr lang="en-US" altLang="zh-CN" sz="1100" b="1">
                          <a:solidFill>
                            <a:srgbClr val="000000"/>
                          </a:solidFill>
                          <a:latin typeface="Times New Roman" panose="02020603050405020304"/>
                          <a:ea typeface="仿宋_GB2312"/>
                        </a:rPr>
                        <a:t> </a:t>
                      </a:r>
                    </a:p>
                    <a:p>
                      <a:pPr marL="0" indent="0" algn="l">
                        <a:lnSpc>
                          <a:spcPct val="150000"/>
                        </a:lnSpc>
                        <a:spcBef>
                          <a:spcPct val="0"/>
                        </a:spcBef>
                        <a:spcAft>
                          <a:spcPct val="0"/>
                        </a:spcAft>
                      </a:pPr>
                      <a:r>
                        <a:rPr lang="en-US" altLang="zh-CN" sz="1100" b="1">
                          <a:solidFill>
                            <a:srgbClr val="000000"/>
                          </a:solidFill>
                          <a:latin typeface="Times New Roman" panose="02020603050405020304"/>
                          <a:ea typeface="仿宋_GB2312"/>
                        </a:rPr>
                        <a:t> </a:t>
                      </a:r>
                    </a:p>
                    <a:p>
                      <a:pPr marL="0" indent="0" algn="l">
                        <a:lnSpc>
                          <a:spcPct val="150000"/>
                        </a:lnSpc>
                        <a:spcBef>
                          <a:spcPct val="0"/>
                        </a:spcBef>
                        <a:spcAft>
                          <a:spcPct val="0"/>
                        </a:spcAft>
                      </a:pPr>
                      <a:r>
                        <a:rPr lang="zh-CN" sz="1100" b="1">
                          <a:solidFill>
                            <a:srgbClr val="000000"/>
                          </a:solidFill>
                          <a:latin typeface="仿宋_GB2312"/>
                          <a:ea typeface="仿宋_GB2312"/>
                        </a:rPr>
                        <a:t>公立托幼机构</a:t>
                      </a:r>
                    </a:p>
                    <a:p>
                      <a:pPr marL="0" indent="0" algn="l">
                        <a:lnSpc>
                          <a:spcPct val="150000"/>
                        </a:lnSpc>
                        <a:spcBef>
                          <a:spcPct val="0"/>
                        </a:spcBef>
                        <a:spcAft>
                          <a:spcPct val="0"/>
                        </a:spcAft>
                      </a:pPr>
                      <a:r>
                        <a:rPr lang="en-US" altLang="zh-CN" sz="1100">
                          <a:solidFill>
                            <a:srgbClr val="000000"/>
                          </a:solidFill>
                          <a:latin typeface="Times New Roman" panose="02020603050405020304"/>
                          <a:ea typeface="Times New Roman" panose="02020603050405020304"/>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托儿中心</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 </a:t>
                      </a:r>
                      <a:r>
                        <a:rPr lang="zh-CN" sz="1100">
                          <a:solidFill>
                            <a:srgbClr val="000000"/>
                          </a:solidFill>
                          <a:latin typeface="仿宋_GB2312"/>
                          <a:ea typeface="仿宋_GB2312"/>
                        </a:rPr>
                        <a:t>当地学区</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政府资金</a:t>
                      </a:r>
                    </a:p>
                    <a:p>
                      <a:pPr marL="0" indent="0" algn="l">
                        <a:lnSpc>
                          <a:spcPct val="150000"/>
                        </a:lnSpc>
                        <a:spcBef>
                          <a:spcPct val="0"/>
                        </a:spcBef>
                        <a:spcAft>
                          <a:spcPct val="0"/>
                        </a:spcAft>
                      </a:pPr>
                      <a:r>
                        <a:rPr lang="zh-CN" sz="1100">
                          <a:solidFill>
                            <a:srgbClr val="000000"/>
                          </a:solidFill>
                          <a:latin typeface="仿宋_GB2312"/>
                          <a:ea typeface="仿宋_GB2312"/>
                        </a:rPr>
                        <a:t>学费比例下降</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solidFill>
                            <a:srgbClr val="000000"/>
                          </a:solidFill>
                          <a:latin typeface="Times New Roman" panose="02020603050405020304"/>
                          <a:ea typeface="仿宋_GB2312"/>
                        </a:rPr>
                        <a:t>●</a:t>
                      </a:r>
                      <a:r>
                        <a:rPr lang="zh-CN" sz="1100">
                          <a:solidFill>
                            <a:srgbClr val="000000"/>
                          </a:solidFill>
                          <a:latin typeface="仿宋_GB2312"/>
                          <a:ea typeface="仿宋_GB2312"/>
                        </a:rPr>
                        <a:t>学区聘任园长；学校董事会确定政策方针。</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优势：资金不取决于学费；有更多资金用于器械和材料；教师的标准高；薪水更好一些；方便获得学区的资源。</a:t>
                      </a:r>
                    </a:p>
                    <a:p>
                      <a:pPr marL="0" indent="0" algn="l">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局限：不能完全自由地设计课程；在学区内工作具有限制性。</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1005840">
                <a:tc vMerge="1">
                  <a:txBody>
                    <a:bodyPr/>
                    <a:lstStyle/>
                    <a:p>
                      <a:endParaRPr lang="zh-CN"/>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开端计划</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公共或私人非营利机构</a:t>
                      </a:r>
                    </a:p>
                    <a:p>
                      <a:pPr marL="0" indent="0" algn="l">
                        <a:lnSpc>
                          <a:spcPct val="150000"/>
                        </a:lnSpc>
                        <a:spcBef>
                          <a:spcPct val="0"/>
                        </a:spcBef>
                        <a:spcAft>
                          <a:spcPct val="0"/>
                        </a:spcAft>
                      </a:pPr>
                      <a:r>
                        <a:rPr lang="en-US" altLang="zh-CN" sz="1100">
                          <a:solidFill>
                            <a:srgbClr val="000000"/>
                          </a:solidFill>
                          <a:latin typeface="Times New Roman" panose="02020603050405020304"/>
                          <a:ea typeface="Times New Roman" panose="02020603050405020304"/>
                        </a:rPr>
                        <a:t> </a:t>
                      </a:r>
                      <a:endParaRPr lang="zh-CN" sz="1100">
                        <a:solidFill>
                          <a:srgbClr val="000000"/>
                        </a:solidFill>
                        <a:latin typeface="Times New Roman" panose="02020603050405020304"/>
                        <a:ea typeface="Times New Roman" panose="02020603050405020304"/>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zh-CN" sz="1100">
                          <a:solidFill>
                            <a:srgbClr val="000000"/>
                          </a:solidFill>
                          <a:latin typeface="仿宋_GB2312"/>
                          <a:ea typeface="仿宋_GB2312"/>
                        </a:rPr>
                        <a:t>政府资金</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ct val="150000"/>
                        </a:lnSpc>
                        <a:spcBef>
                          <a:spcPct val="0"/>
                        </a:spcBef>
                        <a:spcAft>
                          <a:spcPct val="0"/>
                        </a:spcAft>
                      </a:pPr>
                      <a:r>
                        <a:rPr lang="en-US" altLang="zh-CN" sz="1100">
                          <a:solidFill>
                            <a:srgbClr val="000000"/>
                          </a:solidFill>
                          <a:latin typeface="Times New Roman" panose="02020603050405020304"/>
                          <a:ea typeface="仿宋_GB2312"/>
                        </a:rPr>
                        <a:t>●</a:t>
                      </a:r>
                      <a:r>
                        <a:rPr lang="zh-CN" sz="1100">
                          <a:solidFill>
                            <a:srgbClr val="000000"/>
                          </a:solidFill>
                          <a:latin typeface="仿宋_GB2312"/>
                          <a:ea typeface="仿宋_GB2312"/>
                        </a:rPr>
                        <a:t>为幼儿入学做准备；家长参与；社区参与；园长必须对不同种族和文化背景敏感。</a:t>
                      </a:r>
                    </a:p>
                    <a:p>
                      <a:pPr marL="0" indent="0" algn="just">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优势：工资高；有和家长一起工作的机会。</a:t>
                      </a:r>
                    </a:p>
                    <a:p>
                      <a:pPr marL="0" indent="0" algn="just">
                        <a:lnSpc>
                          <a:spcPct val="150000"/>
                        </a:lnSpc>
                        <a:spcBef>
                          <a:spcPct val="0"/>
                        </a:spcBef>
                        <a:spcAft>
                          <a:spcPct val="0"/>
                        </a:spcAft>
                      </a:pPr>
                      <a:r>
                        <a:rPr lang="zh-CN" altLang="en-US" sz="1100">
                          <a:solidFill>
                            <a:srgbClr val="000000"/>
                          </a:solidFill>
                          <a:latin typeface="Times New Roman" panose="02020603050405020304"/>
                          <a:ea typeface="仿宋_GB2312"/>
                        </a:rPr>
                        <a:t>●</a:t>
                      </a:r>
                      <a:r>
                        <a:rPr lang="zh-CN" sz="1100">
                          <a:solidFill>
                            <a:srgbClr val="000000"/>
                          </a:solidFill>
                          <a:latin typeface="仿宋_GB2312"/>
                          <a:ea typeface="仿宋_GB2312"/>
                        </a:rPr>
                        <a:t>局限：要做许多必需的记录；因收入导致互相隔膜。</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（一）幼儿园的类型与特点</a:t>
            </a:r>
          </a:p>
          <a:p>
            <a:r>
              <a:rPr lang="zh-CN" altLang="en-US"/>
              <a:t>2．幼儿园的名称、服务形式及其特点</a:t>
            </a:r>
          </a:p>
          <a:p>
            <a:r>
              <a:rPr lang="zh-CN" altLang="en-US"/>
              <a:t>纵观国外幼儿教育机构的情况，无论是发达国家和发展中国家及地区，托幼机构名称各异，如幼儿园、幼儿学校、保育学校、托儿所以及日托中心、母育学校等，有全日制机构、半日制机构、幼儿游戏小组、学前学校、日间母亲看护所，家庭看护所、家庭教育服务中心等。</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（一）幼儿园的类型与特点</a:t>
            </a:r>
          </a:p>
          <a:p>
            <a:r>
              <a:rPr lang="zh-CN" altLang="en-US" sz="2400"/>
              <a:t>2．幼儿园的名称、服务形式及其特点</a:t>
            </a:r>
          </a:p>
          <a:p>
            <a:r>
              <a:rPr lang="zh-CN" altLang="en-US" sz="2400"/>
              <a:t>从五花八门差异化的机构名称可以看出，各国幼儿教育是正规机构与非正规机构并存，同时表明社会对托幼服务需求的多样化，另外，也在一定程度上体现了托幼机构与家庭生活的密切联系及与家长角色的关系。通常，有一定规模的正规幼教机构管理上更强调规范。参见本章后所附文章如《适应不同需要的多种学前儿童保教形式》等。</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lstStyle/>
          <a:p>
            <a:r>
              <a:rPr lang="zh-CN" altLang="en-US"/>
              <a:t>（二）幼儿教育的功能</a:t>
            </a:r>
          </a:p>
          <a:p>
            <a:r>
              <a:rPr lang="zh-CN" altLang="en-US"/>
              <a:t>从以上关于当代国内外幼儿园类型的阐述，乃至于托幼机构五花八门各具形态的名称，可以看出，幼儿教育具有不同于一般教育的独特性。这里进一步结合幼儿园的历史沿革，对作为社会公共托幼机构的幼儿园所具有的社会功能展开探讨和思考，主要归纳为这样几方面的功能或特点。</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（二）幼儿教育的功能</a:t>
            </a:r>
          </a:p>
          <a:p>
            <a:r>
              <a:rPr lang="zh-CN" altLang="en-US" sz="2400"/>
              <a:t>2. 幼儿教育是保育和教育二者合一</a:t>
            </a:r>
          </a:p>
          <a:p>
            <a:r>
              <a:rPr lang="zh-CN" altLang="en-US" sz="2400"/>
              <a:t>幼儿园教育具有不同于其他阶段教育的独特性，即保育和教育二者合一。保教合一指既要保护儿童健康，又要促进儿童的全面发展和进行启蒙教育。我国1922年《壬戌学制》颁布后，1932年10月由当时的教育部公布了全国统一的《幼稚园课程标准》，在幼稚教育的总目标中就阐述了保教合一的观点，即增进幼稚儿童身心的健康……培养人生基本的优良习惯（包括身体、行为等各方面的习惯）……</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（二）幼儿教育的功能</a:t>
            </a:r>
          </a:p>
          <a:p>
            <a:r>
              <a:rPr lang="zh-CN" altLang="en-US" sz="2400"/>
              <a:t>2. 幼儿教育是保育和教育二者合一</a:t>
            </a:r>
          </a:p>
          <a:p>
            <a:r>
              <a:rPr lang="zh-CN" altLang="en-US" sz="2400"/>
              <a:t>老解放区也把“看护小儿的教育，注意小儿听觉、视觉及器官的充分发展”与“注意儿童的记忆力、模仿力和联想力等智慧的发展”等作为学前教育的重要目标。新中国1951年的《幼儿园暂行规程（草案）》中也规定，幼儿教育目标是“保证幼儿身体的正常发育和健康”“发展幼儿的智力……想象力和创造力”等，明确了学前教育保教并重的目标和功能。</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3.幼儿教育的公益性与服务性</a:t>
            </a:r>
          </a:p>
          <a:p>
            <a:r>
              <a:rPr lang="zh-CN" altLang="en-US"/>
              <a:t>所谓公益指不特定的多数人的利益。这意味着学前教育是涉及每一个儿童及其家庭的事业，而不应仅仅为少数人享有和获益；学前教育还要能够促进家庭模式的转型并为家庭提供育儿支援。</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3.幼儿教育的公益性与服务性</a:t>
            </a:r>
          </a:p>
          <a:p>
            <a:r>
              <a:rPr lang="zh-CN" altLang="en-US"/>
              <a:t>20世纪60年代以来，随着妇女社会地位的提高和妇女运动的不断兴起，参加工作的妇女数量越来越多。1982年儿童基金会的统计数据表明，在美国，有学龄儿童的妇女参加工作的占60%，有6岁以下幼儿的妇女参加工作的也达到40%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187821"/>
            <a:ext cx="10515600" cy="4351338"/>
          </a:xfrm>
        </p:spPr>
        <p:txBody>
          <a:bodyPr>
            <a:noAutofit/>
          </a:bodyPr>
          <a:lstStyle/>
          <a:p>
            <a:r>
              <a:rPr lang="zh-CN" altLang="en-US"/>
              <a:t>（二）幼儿教育的功能</a:t>
            </a:r>
          </a:p>
          <a:p>
            <a:r>
              <a:rPr lang="zh-CN" altLang="en-US"/>
              <a:t>3.幼儿教育的公益性与服务性</a:t>
            </a:r>
          </a:p>
          <a:p>
            <a:r>
              <a:rPr lang="zh-CN" altLang="en-US"/>
              <a:t>这种现象直接影响家庭的规模、结构、收入等，美国传统式的家庭（父亲工作，母亲在家照顾孩子）仅占13%。同时，未婚家长的增多、离婚率的居高不下，使得托幼机构必须为不同需求的家长提供各种类型的服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rmAutofit/>
          </a:bodyPr>
          <a:lstStyle/>
          <a:p>
            <a:r>
              <a:rPr lang="zh-CN" altLang="en-US"/>
              <a:t>一、管理与幼儿园管理</a:t>
            </a:r>
          </a:p>
          <a:p>
            <a:r>
              <a:rPr lang="zh-CN" altLang="en-US"/>
              <a:t>管理主要是对社会活动的各种组织而言的。有对人的管理，也有对事务的管理；有对钱财物品的管理，也有对时间与信息的管理。管理同人的日常生活密切相关，影响甚至决定人们生活的各个方面。</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187821"/>
            <a:ext cx="10515600" cy="4351338"/>
          </a:xfrm>
        </p:spPr>
        <p:txBody>
          <a:bodyPr>
            <a:noAutofit/>
          </a:bodyPr>
          <a:lstStyle/>
          <a:p>
            <a:r>
              <a:rPr lang="zh-CN" altLang="en-US"/>
              <a:t>（二）幼儿教育的功能</a:t>
            </a:r>
          </a:p>
          <a:p>
            <a:r>
              <a:rPr lang="zh-CN" altLang="en-US"/>
              <a:t>3.幼儿教育的公益性与服务性</a:t>
            </a:r>
          </a:p>
          <a:p>
            <a:r>
              <a:rPr lang="zh-CN" altLang="en-US"/>
              <a:t>在中国，计划生育国策的推行，使得独生子女的受教育问题得到家长的空前关注，因此，很多幼儿园纷纷推出多种服务，为家长提供科学育儿方面的指导和培训。在当代，幼儿教育机构的设置及其服务不仅减轻了家庭的育儿压力，也使父母有可能提高受教育程度和培训水平，促进终身学习的发展。</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233541"/>
            <a:ext cx="10515600" cy="4351338"/>
          </a:xfrm>
        </p:spPr>
        <p:txBody>
          <a:bodyPr>
            <a:noAutofit/>
          </a:bodyPr>
          <a:lstStyle/>
          <a:p>
            <a:r>
              <a:rPr lang="zh-CN" altLang="en-US"/>
              <a:t>（二）幼儿教育的功能</a:t>
            </a:r>
          </a:p>
          <a:p>
            <a:r>
              <a:rPr lang="zh-CN" altLang="en-US"/>
              <a:t>4. 幼儿教育的社会性</a:t>
            </a:r>
          </a:p>
          <a:p>
            <a:r>
              <a:rPr lang="zh-CN" altLang="en-US"/>
              <a:t>强调学前教育能够增加社会产出，减少社会成本。研究表明，对学前教育的投资回报率高于任何一个教育阶段。据美国一项长达30余年的追踪研究表明：接受过早期教育的儿童与未接受过早期教育的儿童相比，前者的学业完成率高、就业率高、成婚率高，而犯罪率低。</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233541"/>
            <a:ext cx="10515600" cy="4351338"/>
          </a:xfrm>
        </p:spPr>
        <p:txBody>
          <a:bodyPr>
            <a:noAutofit/>
          </a:bodyPr>
          <a:lstStyle/>
          <a:p>
            <a:r>
              <a:rPr lang="zh-CN" altLang="en-US"/>
              <a:t>（二）幼儿教育的功能</a:t>
            </a:r>
          </a:p>
          <a:p>
            <a:r>
              <a:rPr lang="zh-CN" altLang="en-US"/>
              <a:t>4. 幼儿教育的社会性</a:t>
            </a:r>
          </a:p>
          <a:p>
            <a:r>
              <a:rPr lang="zh-CN" altLang="en-US"/>
              <a:t>同时，每在学前教育上投资1美元，可获得17.07美元的回报，包括个体成长的回报与对社会公共事业的回报，主要体现在社会福利、补救教育、预防犯罪方面投入的降低以及纳税的增加。</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443091"/>
            <a:ext cx="10515600" cy="4351338"/>
          </a:xfrm>
        </p:spPr>
        <p:txBody>
          <a:bodyPr>
            <a:noAutofit/>
          </a:bodyPr>
          <a:lstStyle/>
          <a:p>
            <a:r>
              <a:rPr lang="zh-CN" altLang="en-US"/>
              <a:t>（二）幼儿教育的功能</a:t>
            </a:r>
          </a:p>
          <a:p>
            <a:r>
              <a:rPr lang="zh-CN" altLang="en-US"/>
              <a:t>4. 幼儿教育的社会性</a:t>
            </a:r>
          </a:p>
          <a:p>
            <a:r>
              <a:rPr lang="zh-CN" altLang="en-US"/>
              <a:t>强调学前教育能够增加社会产出，减少社会成本。研究表明，对学前教育的投资回报率高于任何一个教育阶段。据美国一项长达30余年的追踪研究表明：接受过早期教育的儿童与未接受过早期教育的儿童相比，前者的学业完成率高、就业率高、成婚率高，而犯罪率低。</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443091"/>
            <a:ext cx="10515600" cy="4351338"/>
          </a:xfrm>
        </p:spPr>
        <p:txBody>
          <a:bodyPr>
            <a:noAutofit/>
          </a:bodyPr>
          <a:lstStyle/>
          <a:p>
            <a:r>
              <a:rPr lang="zh-CN" altLang="en-US"/>
              <a:t>（二）幼儿教育的功能</a:t>
            </a:r>
          </a:p>
          <a:p>
            <a:r>
              <a:rPr lang="zh-CN" altLang="en-US"/>
              <a:t>4. 幼儿教育的社会性</a:t>
            </a:r>
          </a:p>
          <a:p>
            <a:r>
              <a:rPr lang="zh-CN" altLang="en-US"/>
              <a:t>同时，每在学前教育上投资1美元，可获得17.07美元的回报，包括个体成长的回报与对社会公共事业的回报，主要体现在社会福利、补救教育、预防犯罪方面投入的降低以及纳税的增加。因此，各国纷纷加强对学前教育的重视和投入。</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237351"/>
            <a:ext cx="10515600" cy="4351338"/>
          </a:xfrm>
        </p:spPr>
        <p:txBody>
          <a:bodyPr>
            <a:noAutofit/>
          </a:bodyPr>
          <a:lstStyle/>
          <a:p>
            <a:r>
              <a:rPr lang="zh-CN" altLang="en-US"/>
              <a:t>（二）幼儿教育的功能</a:t>
            </a:r>
          </a:p>
          <a:p>
            <a:r>
              <a:rPr lang="zh-CN" altLang="en-US"/>
              <a:t>4. 幼儿教育的社会性</a:t>
            </a:r>
          </a:p>
          <a:p>
            <a:r>
              <a:rPr lang="zh-CN" altLang="en-US"/>
              <a:t>同时，每在学前教育上投资1美元，可获得17.07美元的回报，包括个体成长的回报与对社会公共事业的回报，主要体现在社会福利、补救教育、预防犯罪方面投入的降低以及纳税的增加。因此，各国纷纷加强对学前教育的重视和投入。</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328791"/>
            <a:ext cx="10515600" cy="4351338"/>
          </a:xfrm>
        </p:spPr>
        <p:txBody>
          <a:bodyPr>
            <a:noAutofit/>
          </a:bodyPr>
          <a:lstStyle/>
          <a:p>
            <a:r>
              <a:rPr lang="zh-CN" altLang="en-US"/>
              <a:t>（二）幼儿教育的功能</a:t>
            </a:r>
          </a:p>
          <a:p>
            <a:r>
              <a:rPr lang="zh-CN" altLang="en-US"/>
              <a:t>4. 幼儿教育的社会性</a:t>
            </a:r>
          </a:p>
          <a:p>
            <a:r>
              <a:rPr lang="zh-CN" altLang="en-US"/>
              <a:t>美国通过制定《儿童保育与发展固定拨款法》《提前开端法》《儿童早期教育与发展法》《不让一个儿童落后法》等，保障了学前教育的地位及其发展，也以法律的形式有效地保障了对学前教育事业的各项拨款，有力地推动了学前教育的发展。</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237351"/>
            <a:ext cx="10515600" cy="4351338"/>
          </a:xfrm>
        </p:spPr>
        <p:txBody>
          <a:bodyPr>
            <a:noAutofit/>
          </a:bodyPr>
          <a:lstStyle/>
          <a:p>
            <a:r>
              <a:rPr lang="zh-CN" altLang="en-US"/>
              <a:t>（二）幼儿教育的功能</a:t>
            </a:r>
          </a:p>
          <a:p>
            <a:r>
              <a:rPr lang="zh-CN" altLang="en-US"/>
              <a:t>4. 幼儿教育的社会性</a:t>
            </a:r>
          </a:p>
          <a:p>
            <a:r>
              <a:rPr lang="zh-CN" altLang="en-US"/>
              <a:t>英国政府对于学前教育也尤为重视，据《2007年教育概览：经合组织教育指标》公布数据，英国政府在每名学前儿童身上的投资是4 000英镑。在当今知识经济的年代，各国纷纷认识到教育和人才培养的空前重要性，对学前教育的高度重视将有利于推动国家教育、经济、社会的发展。</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443091"/>
            <a:ext cx="10515600" cy="4351338"/>
          </a:xfrm>
        </p:spPr>
        <p:txBody>
          <a:bodyPr>
            <a:noAutofit/>
          </a:bodyPr>
          <a:lstStyle/>
          <a:p>
            <a:r>
              <a:rPr lang="zh-CN" altLang="en-US"/>
              <a:t>（二）幼儿教育的功能</a:t>
            </a:r>
          </a:p>
          <a:p>
            <a:r>
              <a:rPr lang="zh-CN" altLang="en-US"/>
              <a:t>4. 幼儿教育的社会性</a:t>
            </a:r>
          </a:p>
          <a:p>
            <a:r>
              <a:rPr lang="zh-CN" altLang="en-US"/>
              <a:t>美国通过制定《儿童保育与发展固定拨款法》《提前开端法》《儿童早期教育与发展法》《不让一个儿童落后法》等，保障了学前教育的地位及其发展，也以法律的形式有效地保障了对学前教育事业的各项拨款，有力地推动了学前教育的发展。</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a:xfrm>
            <a:off x="809672" y="1443091"/>
            <a:ext cx="10515600" cy="4351338"/>
          </a:xfrm>
        </p:spPr>
        <p:txBody>
          <a:bodyPr>
            <a:noAutofit/>
          </a:bodyPr>
          <a:lstStyle/>
          <a:p>
            <a:r>
              <a:rPr lang="zh-CN" altLang="en-US"/>
              <a:t>（二）幼儿教育的功能</a:t>
            </a:r>
          </a:p>
          <a:p>
            <a:r>
              <a:rPr lang="zh-CN" altLang="en-US"/>
              <a:t>4. 幼儿教育的社会性</a:t>
            </a:r>
          </a:p>
          <a:p>
            <a:r>
              <a:rPr lang="zh-CN" altLang="en-US"/>
              <a:t>英国政府对于学前教育也尤为重视，据《2007年教育概览：经合组织教育指标》公布数据，英国政府在每名学前儿童身上的投资是4 000英镑。在当今知识经济的年代，各国纷纷认识到教育和人才培养的空前重要性，对学前教育的高度重视将有利于推动国家教育、经济、社会的发展。</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（一）管理的概念及含义</a:t>
            </a:r>
          </a:p>
          <a:p>
            <a:r>
              <a:rPr lang="zh-CN" altLang="en-US"/>
              <a:t>1. 管理的概念</a:t>
            </a:r>
          </a:p>
          <a:p>
            <a:r>
              <a:rPr lang="zh-CN" altLang="en-US"/>
              <a:t>自近代现代管理学诞生以来，许多学者提出了各种各样的见解，由于探讨的角度不同，或强调的方面不同，表述和解释是多种多样的。可谓仁者见仁，智者见智，表明管理的确是一个很复杂的社会现象，其含义极其丰富。</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5. 幼儿教育的补偿性</a:t>
            </a:r>
          </a:p>
          <a:p>
            <a:r>
              <a:rPr lang="zh-CN" altLang="en-US"/>
              <a:t>学前教育的发展应有益于维护社会公正和公平。学前教育是面向每一个适龄儿童的教育，也是消除贫困、保障儿童学习和发展机会均等的重要手段。近年来，随着社会经济、政治的发展，保障处境不利儿童的学习与发展机会和权利，已经成为各国关注的问题。</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5. 幼儿教育的补偿性</a:t>
            </a:r>
          </a:p>
          <a:p>
            <a:r>
              <a:rPr lang="zh-CN" altLang="en-US"/>
              <a:t>如美国自20世纪60年代以来的“提前开端”计划，主要针对来自低收入家庭的学龄前儿童（3～5岁），向其提供免费的、广泛的健康、教育、营养、社会和其他特定的服务，保证这些儿童能够身心健康地发展，为入学做好准备。</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5. 幼儿教育的补偿性</a:t>
            </a:r>
          </a:p>
          <a:p>
            <a:r>
              <a:rPr lang="zh-CN" altLang="en-US"/>
              <a:t>就是帮助家庭经济困难的父母把子女送到托幼机构，为幼儿提供补偿教育的方式。近年来又将这一项目扩展到对家庭的育儿支援。我国一些地区加大对农村学前教育、流动儿童教育与留守儿童教育、特殊儿童的融合教育、农村幼教师资培训等的重视，也在一定程度上体现了学前教育的补偿性。</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sz="2400"/>
              <a:t>（二）幼儿教育的功能</a:t>
            </a:r>
          </a:p>
          <a:p>
            <a:r>
              <a:rPr lang="zh-CN" altLang="en-US" sz="2400"/>
              <a:t>6. 幼儿教育的衔接性</a:t>
            </a:r>
          </a:p>
          <a:p>
            <a:r>
              <a:rPr lang="zh-CN" altLang="en-US" sz="2400"/>
              <a:t>衔接性强调学前教育为儿童入学做准备，增加入学率。学前教育既具有福利性，同时又是基础教育的组成部分，具有基础性、启蒙性和准备性，学前教育必须促进儿童身体健康成长，同时通过开展丰富的教育活动和游戏活动，引导幼儿积累社会经验，掌握入学前必需的情感、态度、知识、技能等，为幼儿进入小学做好充分的准备。</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6. 幼儿教育的衔接性</a:t>
            </a:r>
          </a:p>
          <a:p>
            <a:r>
              <a:rPr lang="zh-CN" altLang="en-US"/>
              <a:t>各国都非常重视解决幼小衔接问题，并且进行这方面的科学研究，有的国家或地区将早期教育扩展到小学三年级，有的国家则把5~6岁儿童的教育纳入义务教育的范畴等，保证幼儿入学后的适应问题。我国的学前班以及美国等附设在小学的学前机构，与小学教育的衔接性即入学准备教育作用更为突出。</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lstStyle/>
          <a:p>
            <a:r>
              <a:rPr lang="zh-CN" altLang="en-US"/>
              <a:t>（二）幼儿教育的功能</a:t>
            </a:r>
          </a:p>
          <a:p>
            <a:r>
              <a:rPr lang="zh-CN" altLang="en-US"/>
              <a:t>由此可见，幼儿园教育具有多重社会功能，儿童福利性是最基础的功能，而非仅从字面上理解的教育性单一功能。这些不同于其他阶段教育的独特性质与功能意味着管理的综合性和差异性等。下面尝试分析幼儿教育多重功能对管理带来的启示。</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一是保教合一、教养儿童与服务家长兼顾。幼儿发展的特殊性决定了学前教育的特殊性。对幼小儿童需要保教结合，养护与教育并行，幼儿园的活动是以兴趣为导向的多种多样的活动，让他们在日常生活和游戏之中学习。从各国幼教实践看，存在着名称各异多种形式的托幼机构和组织，其中相当数量属于非正规教育形式。</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托幼机构并非仅仅是教育性机构，福利性是其不容忽视的重要功能，要在服务儿童的同时为家长提供育儿服务。管理上也要依据学前教育的特殊性，实施和探索相应的管理方式、方法。</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如在家长工作、社区资源的利用、办园经费的筹措与园所条件的改善、教育活动质量的提高等诸多方面，需要考虑园所所在的社区环境条件与发展状况，从学前教育的非义务性出发，以及家长的特定需要出发灵活地加以管理，而不可能采用绝对统一的标准。</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管理与幼儿园管理</a:t>
            </a:r>
          </a:p>
        </p:txBody>
      </p:sp>
      <p:sp>
        <p:nvSpPr>
          <p:cNvPr id="3" name="内容占位符 2"/>
          <p:cNvSpPr>
            <a:spLocks noGrp="1"/>
          </p:cNvSpPr>
          <p:nvPr>
            <p:ph idx="1"/>
          </p:nvPr>
        </p:nvSpPr>
        <p:spPr/>
        <p:txBody>
          <a:bodyPr>
            <a:noAutofit/>
          </a:bodyPr>
          <a:lstStyle/>
          <a:p>
            <a:r>
              <a:rPr lang="zh-CN" altLang="en-US"/>
              <a:t>（二）幼儿教育的功能</a:t>
            </a:r>
          </a:p>
          <a:p>
            <a:r>
              <a:rPr lang="zh-CN" altLang="en-US"/>
              <a:t>二是管理过程中要特别注重综合协调，强调管理的社会化。幼儿教育涉及广泛的领域，如福利、卫生、文化、经济等多方面，因此必须得到全社会的支持和参与。</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k5ZTQwYzQ0ODI4ZGNjNzAyMzk5NTg0NmVmZDU3NWI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33*308"/>
  <p:tag name="TABLE_ENDDRAG_RECT" val="58*149*833*308"/>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828*376"/>
  <p:tag name="TABLE_ENDDRAG_RECT" val="63*84*828*3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21049</Words>
  <Application>Microsoft Office PowerPoint</Application>
  <PresentationFormat>宽屏</PresentationFormat>
  <Paragraphs>1006</Paragraphs>
  <Slides>255</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255</vt:i4>
      </vt:variant>
    </vt:vector>
  </HeadingPairs>
  <TitlesOfParts>
    <vt:vector size="267" baseType="lpstr">
      <vt:lpstr>仿宋_GB2312</vt:lpstr>
      <vt:lpstr>黑体</vt:lpstr>
      <vt:lpstr>华文中宋</vt:lpstr>
      <vt:lpstr>楷体</vt:lpstr>
      <vt:lpstr>楷体_GB2312</vt:lpstr>
      <vt:lpstr>宋体</vt:lpstr>
      <vt:lpstr>微软雅黑</vt:lpstr>
      <vt:lpstr>Arial</vt:lpstr>
      <vt:lpstr>Calibri</vt:lpstr>
      <vt:lpstr>Calibri Light</vt:lpstr>
      <vt:lpstr>Times New Roman</vt:lpstr>
      <vt:lpstr>Office 主题</vt:lpstr>
      <vt:lpstr>幼儿园管理</vt:lpstr>
      <vt:lpstr>内容提要</vt:lpstr>
      <vt:lpstr>内容提要</vt:lpstr>
      <vt:lpstr>学习目标</vt:lpstr>
      <vt:lpstr>关键词</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第一节 管理与幼儿园管理</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第二节 幼儿园管理的目标、内容和原则</vt:lpstr>
      <vt:lpstr>第三节 学习和研究幼儿园管理 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第三节 学习和研究幼儿园管理问题的意义和方法</vt:lpstr>
      <vt:lpstr>思考与练习</vt:lpstr>
      <vt:lpstr>第三节 学习和研究幼儿园管理问题的意义和方法</vt:lpstr>
      <vt:lpstr>案例分析</vt:lpstr>
      <vt:lpstr>案例分析</vt:lpstr>
      <vt:lpstr>案例分析</vt:lpstr>
      <vt:lpstr>案例分析</vt:lpstr>
      <vt:lpstr>分析与思考</vt:lpstr>
      <vt:lpstr>案例分析</vt:lpstr>
      <vt:lpstr>案例分析</vt:lpstr>
      <vt:lpstr>案例分析</vt:lpstr>
      <vt:lpstr>案例分析</vt:lpstr>
      <vt:lpstr>分析与思考</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李茜</dc:creator>
  <cp:lastModifiedBy>安颖博</cp:lastModifiedBy>
  <cp:revision>28</cp:revision>
  <dcterms:created xsi:type="dcterms:W3CDTF">2024-09-06T02:06:00Z</dcterms:created>
  <dcterms:modified xsi:type="dcterms:W3CDTF">2024-11-18T07:05:19Z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4236AF7700EB46DCAD5C1C7ADBE49208_13</vt:lpwstr>
  </property>
  <property fmtid="{D5CDD505-2E9C-101B-9397-08002B2CF9AE}" pid="3" name="KSOProductBuildVer">
    <vt:lpwstr>2052-12.1.0.18608</vt:lpwstr>
  </property>
</Properties>
</file>