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36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07" r:id="rId23"/>
    <p:sldId id="333" r:id="rId24"/>
    <p:sldId id="334" r:id="rId25"/>
    <p:sldId id="335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>
          <p15:clr>
            <a:srgbClr val="A4A3A4"/>
          </p15:clr>
        </p15:guide>
        <p15:guide id="2" orient="horz" pos="550">
          <p15:clr>
            <a:srgbClr val="A4A3A4"/>
          </p15:clr>
        </p15:guide>
        <p15:guide id="3" pos="688">
          <p15:clr>
            <a:srgbClr val="A4A3A4"/>
          </p15:clr>
        </p15:guide>
        <p15:guide id="4" pos="70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4AD"/>
    <a:srgbClr val="014E6A"/>
    <a:srgbClr val="AE0203"/>
    <a:srgbClr val="711000"/>
    <a:srgbClr val="01431D"/>
    <a:srgbClr val="01621F"/>
    <a:srgbClr val="AF0000"/>
    <a:srgbClr val="DCE797"/>
    <a:srgbClr val="637067"/>
    <a:srgbClr val="89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778" autoAdjust="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>
        <p:guide orient="horz" pos="3952"/>
        <p:guide orient="horz" pos="550"/>
        <p:guide pos="688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8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页面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统一为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16:9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宽幅画面比例尺寸；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统一格式为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PPTX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 smtClean="0"/>
              <a:t>中文：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>1. </a:t>
            </a:r>
            <a:r>
              <a:rPr lang="zh-CN" altLang="en-US" dirty="0" smtClean="0"/>
              <a:t>课名：微软雅黑</a:t>
            </a:r>
            <a:r>
              <a:rPr lang="en-US" altLang="zh-CN" dirty="0" smtClean="0"/>
              <a:t>48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sz="1200" b="0" dirty="0" smtClean="0"/>
              <a:t>（第一课时）</a:t>
            </a:r>
            <a:r>
              <a:rPr lang="zh-CN" altLang="en-US" dirty="0" smtClean="0"/>
              <a:t>：微软雅黑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3.</a:t>
            </a:r>
            <a:r>
              <a:rPr lang="zh-CN" altLang="en-US" dirty="0" smtClean="0"/>
              <a:t>学校名称：请填写全称；</a:t>
            </a:r>
            <a:endParaRPr lang="en-US" altLang="zh-CN" b="1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学科、年级、主讲人、学校：华文楷体</a:t>
            </a:r>
            <a:r>
              <a:rPr lang="en-US" altLang="zh-CN" dirty="0" smtClean="0"/>
              <a:t>28</a:t>
            </a:r>
            <a:r>
              <a:rPr lang="zh-CN" altLang="en-US" dirty="0" smtClean="0"/>
              <a:t>号字（具体根据文字量可适当调整）。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英文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课名：字体以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为主，字号一般使用</a:t>
            </a:r>
            <a:r>
              <a:rPr lang="en-US" altLang="zh-CN" dirty="0" smtClean="0"/>
              <a:t>32—36</a:t>
            </a:r>
            <a:r>
              <a:rPr lang="zh-CN" altLang="en-US" dirty="0" smtClean="0"/>
              <a:t>号，特别强调可以用</a:t>
            </a:r>
            <a:r>
              <a:rPr lang="en-US" altLang="zh-CN" dirty="0" smtClean="0"/>
              <a:t>40</a:t>
            </a:r>
            <a:r>
              <a:rPr lang="zh-CN" altLang="en-US" dirty="0" smtClean="0"/>
              <a:t>号；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（</a:t>
            </a:r>
            <a:r>
              <a:rPr lang="en-US" altLang="zh-CN" dirty="0" smtClean="0"/>
              <a:t>Period</a:t>
            </a:r>
            <a:r>
              <a:rPr lang="en-US" altLang="zh-CN" baseline="0" dirty="0" smtClean="0"/>
              <a:t> 1</a:t>
            </a:r>
            <a:r>
              <a:rPr lang="zh-CN" altLang="en-US" dirty="0" smtClean="0"/>
              <a:t>）：字体使用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，字号为</a:t>
            </a:r>
            <a:r>
              <a:rPr lang="en-US" altLang="zh-CN" dirty="0" smtClean="0"/>
              <a:t>28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正文一般用</a:t>
            </a:r>
            <a:r>
              <a:rPr lang="en-US" altLang="zh-CN" dirty="0" smtClean="0"/>
              <a:t>24—28</a:t>
            </a:r>
            <a:r>
              <a:rPr lang="zh-CN" altLang="en-US" dirty="0" smtClean="0"/>
              <a:t>号，特别强调可用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注意标点的规范（例如：中文省略号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……，可用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Shift+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数字键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打出中文省略号，英文省略号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536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46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819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207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852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381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420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38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628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35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809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612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763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740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1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6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42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176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301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52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81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42EBB-6C3A-411E-B6A0-C87CA677A31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5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" name="标题 1"/>
          <p:cNvSpPr txBox="1"/>
          <p:nvPr userDrawn="1"/>
        </p:nvSpPr>
        <p:spPr>
          <a:xfrm>
            <a:off x="1162578" y="728664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</a:rPr>
              <a:t>基础教育精品课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8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0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1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microsoft.com/office/2007/relationships/media" Target="../media/media1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audio" Target="../media/media14.mp3"/><Relationship Id="rId5" Type="http://schemas.microsoft.com/office/2007/relationships/media" Target="../media/media14.mp3"/><Relationship Id="rId4" Type="http://schemas.openxmlformats.org/officeDocument/2006/relationships/audio" Target="../media/media13.mp3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microsoft.com/office/2007/relationships/media" Target="../media/media1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5" Type="http://schemas.microsoft.com/office/2007/relationships/media" Target="../media/media17.mp3"/><Relationship Id="rId10" Type="http://schemas.openxmlformats.org/officeDocument/2006/relationships/image" Target="../media/image8.png"/><Relationship Id="rId4" Type="http://schemas.openxmlformats.org/officeDocument/2006/relationships/audio" Target="../media/media16.mp3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4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8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13" Type="http://schemas.openxmlformats.org/officeDocument/2006/relationships/image" Target="../media/image40.png"/><Relationship Id="rId3" Type="http://schemas.microsoft.com/office/2007/relationships/media" Target="../media/media2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7.jpe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audio" Target="../media/media23.mp3"/><Relationship Id="rId11" Type="http://schemas.openxmlformats.org/officeDocument/2006/relationships/image" Target="../media/image34.jpeg"/><Relationship Id="rId5" Type="http://schemas.microsoft.com/office/2007/relationships/media" Target="../media/media23.mp3"/><Relationship Id="rId10" Type="http://schemas.openxmlformats.org/officeDocument/2006/relationships/image" Target="../media/image36.jpeg"/><Relationship Id="rId4" Type="http://schemas.openxmlformats.org/officeDocument/2006/relationships/audio" Target="../media/media22.mp3"/><Relationship Id="rId9" Type="http://schemas.openxmlformats.org/officeDocument/2006/relationships/image" Target="../media/image38.jpeg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p3"/><Relationship Id="rId13" Type="http://schemas.openxmlformats.org/officeDocument/2006/relationships/image" Target="../media/image43.jpeg"/><Relationship Id="rId3" Type="http://schemas.microsoft.com/office/2007/relationships/media" Target="../media/media25.mp3"/><Relationship Id="rId7" Type="http://schemas.microsoft.com/office/2007/relationships/media" Target="../media/media27.mp3"/><Relationship Id="rId12" Type="http://schemas.openxmlformats.org/officeDocument/2006/relationships/image" Target="../media/image42.jpeg"/><Relationship Id="rId17" Type="http://schemas.openxmlformats.org/officeDocument/2006/relationships/image" Target="../media/image46.png"/><Relationship Id="rId2" Type="http://schemas.openxmlformats.org/officeDocument/2006/relationships/audio" Target="../media/media24.mp3"/><Relationship Id="rId16" Type="http://schemas.openxmlformats.org/officeDocument/2006/relationships/image" Target="../media/image45.jpeg"/><Relationship Id="rId1" Type="http://schemas.microsoft.com/office/2007/relationships/media" Target="../media/media24.mp3"/><Relationship Id="rId6" Type="http://schemas.openxmlformats.org/officeDocument/2006/relationships/audio" Target="../media/media26.mp3"/><Relationship Id="rId11" Type="http://schemas.openxmlformats.org/officeDocument/2006/relationships/image" Target="../media/image41.png"/><Relationship Id="rId5" Type="http://schemas.microsoft.com/office/2007/relationships/media" Target="../media/media26.mp3"/><Relationship Id="rId15" Type="http://schemas.openxmlformats.org/officeDocument/2006/relationships/image" Target="../media/image8.png"/><Relationship Id="rId10" Type="http://schemas.openxmlformats.org/officeDocument/2006/relationships/notesSlide" Target="../notesSlides/notesSlide22.xml"/><Relationship Id="rId4" Type="http://schemas.openxmlformats.org/officeDocument/2006/relationships/audio" Target="../media/media2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2.mp3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5.mp3"/><Relationship Id="rId7" Type="http://schemas.openxmlformats.org/officeDocument/2006/relationships/image" Target="../media/image14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jpeg"/><Relationship Id="rId4" Type="http://schemas.openxmlformats.org/officeDocument/2006/relationships/audio" Target="../media/media5.mp3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055688" y="2044237"/>
            <a:ext cx="10080625" cy="1006475"/>
          </a:xfrm>
          <a:prstGeom prst="rect">
            <a:avLst/>
          </a:prstGeom>
        </p:spPr>
        <p:txBody>
          <a:bodyPr/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我们的创意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1395662" y="3771491"/>
            <a:ext cx="10146097" cy="994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年    级</a:t>
            </a:r>
            <a:r>
              <a:rPr lang="zh-CN" altLang="en-US" sz="2800" dirty="0" smtClean="0"/>
              <a:t>：二年级                    学    </a:t>
            </a:r>
            <a:r>
              <a:rPr lang="zh-CN" altLang="en-US" sz="2800" dirty="0"/>
              <a:t>科</a:t>
            </a:r>
            <a:r>
              <a:rPr lang="zh-CN" altLang="en-US" sz="2800" dirty="0" smtClean="0"/>
              <a:t>：科学（人教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鄂教版）</a:t>
            </a:r>
            <a:endParaRPr lang="zh-CN" altLang="en-US" sz="2800" dirty="0"/>
          </a:p>
          <a:p>
            <a:r>
              <a:rPr lang="zh-CN" altLang="en-US" sz="2800" dirty="0" smtClean="0"/>
              <a:t>主讲人：李    艺                    学    校：北京市西城区康乐里小学</a:t>
            </a:r>
            <a:endParaRPr lang="en-US" altLang="zh-C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二、1.（2）学生1思彤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38334" y="1055315"/>
            <a:ext cx="609600" cy="609600"/>
          </a:xfrm>
          <a:prstGeom prst="rect">
            <a:avLst/>
          </a:prstGeom>
        </p:spPr>
      </p:pic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3852454" y="4891550"/>
            <a:ext cx="3266976" cy="10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>
              <a:defRPr/>
            </a:pPr>
            <a:r>
              <a:rPr lang="zh-CN" altLang="en-US" sz="3200" kern="0" dirty="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减一减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17" y="2152089"/>
            <a:ext cx="4286250" cy="2857500"/>
          </a:xfrm>
          <a:prstGeom prst="rect">
            <a:avLst/>
          </a:prstGeom>
        </p:spPr>
      </p:pic>
      <p:pic>
        <p:nvPicPr>
          <p:cNvPr id="13" name="Picture 4" descr="F:\李艺\科学\2020.1二下录课\20200809西城区录课PPT模板及制作说明--透明度90%\图片\学生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8" b="32980"/>
          <a:stretch/>
        </p:blipFill>
        <p:spPr bwMode="auto">
          <a:xfrm>
            <a:off x="8378987" y="3947960"/>
            <a:ext cx="1099479" cy="16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1814248" y="901245"/>
            <a:ext cx="8118334" cy="10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>
              <a:defRPr/>
            </a:pPr>
            <a:r>
              <a:rPr lang="zh-CN" altLang="en-US" sz="3000" kern="0" dirty="0" smtClean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身边的物品是怎样发明出来的？</a:t>
            </a:r>
            <a:endParaRPr lang="zh-CN" altLang="en-US" sz="3000" kern="0" dirty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14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1658230" y="790409"/>
            <a:ext cx="8118334" cy="10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身边的物品是怎样发明出来的？</a:t>
            </a: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3696436" y="4780714"/>
            <a:ext cx="3266976" cy="10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减一减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9" r="1254" b="14961"/>
          <a:stretch>
            <a:fillRect/>
          </a:stretch>
        </p:blipFill>
        <p:spPr>
          <a:xfrm>
            <a:off x="2173908" y="2652711"/>
            <a:ext cx="2074604" cy="9671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71706" y="3053397"/>
            <a:ext cx="541655" cy="10858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6"/>
          <a:stretch>
            <a:fillRect/>
          </a:stretch>
        </p:blipFill>
        <p:spPr>
          <a:xfrm>
            <a:off x="5181001" y="2652712"/>
            <a:ext cx="2165985" cy="96710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7527961" y="3053397"/>
            <a:ext cx="685800" cy="240665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31" y="2615247"/>
            <a:ext cx="1503680" cy="1004570"/>
          </a:xfrm>
          <a:prstGeom prst="rect">
            <a:avLst/>
          </a:prstGeom>
        </p:spPr>
      </p:pic>
      <p:pic>
        <p:nvPicPr>
          <p:cNvPr id="16" name="p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9574" y="3136265"/>
            <a:ext cx="412750" cy="412750"/>
          </a:xfrm>
          <a:prstGeom prst="rect">
            <a:avLst/>
          </a:prstGeom>
        </p:spPr>
      </p:pic>
      <p:pic>
        <p:nvPicPr>
          <p:cNvPr id="17" name="Picture 4" descr="F:\李艺\科学\2020.1二下录课\20200809西城区录课PPT模板及制作说明--透明度90%\图片\学生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8" b="32980"/>
          <a:stretch>
            <a:fillRect/>
          </a:stretch>
        </p:blipFill>
        <p:spPr bwMode="auto">
          <a:xfrm>
            <a:off x="8732114" y="4435842"/>
            <a:ext cx="1149174" cy="17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275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1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/>
      <p:bldP spid="8" grpId="0" animBg="1"/>
      <p:bldP spid="8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二、1.（2）学生3堂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62761" y="1205089"/>
            <a:ext cx="609600" cy="609600"/>
          </a:xfrm>
          <a:prstGeom prst="rect">
            <a:avLst/>
          </a:prstGeom>
        </p:spPr>
      </p:pic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3751672" y="5046681"/>
            <a:ext cx="3266976" cy="10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>
              <a:defRPr/>
            </a:pPr>
            <a:r>
              <a:rPr lang="zh-CN" altLang="en-US" sz="3200" kern="0" dirty="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减一减</a:t>
            </a:r>
          </a:p>
        </p:txBody>
      </p:sp>
      <p:pic>
        <p:nvPicPr>
          <p:cNvPr id="7" name="Picture 4" descr="F:\李艺\科学\2020.1二下录课\20200809西城区录课PPT模板及制作说明--透明度90%\图片\学生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4" b="32980"/>
          <a:stretch/>
        </p:blipFill>
        <p:spPr bwMode="auto">
          <a:xfrm>
            <a:off x="7693215" y="4432343"/>
            <a:ext cx="1216663" cy="156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" t="-772" r="1989" b="772"/>
          <a:stretch>
            <a:fillRect/>
          </a:stretch>
        </p:blipFill>
        <p:spPr>
          <a:xfrm>
            <a:off x="3428388" y="1930829"/>
            <a:ext cx="3590260" cy="3115852"/>
          </a:xfrm>
          <a:prstGeom prst="rect">
            <a:avLst/>
          </a:prstGeom>
        </p:spPr>
      </p:pic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726001" y="753049"/>
            <a:ext cx="8118334" cy="10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>
              <a:defRPr/>
            </a:pPr>
            <a:r>
              <a:rPr lang="zh-CN" altLang="en-US" sz="3000" kern="0" dirty="0" smtClean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身边的物品是怎样发明出来的？</a:t>
            </a:r>
            <a:endParaRPr lang="zh-CN" altLang="en-US" sz="3000" kern="0" dirty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68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07946" y="3402965"/>
            <a:ext cx="412750" cy="412750"/>
          </a:xfrm>
          <a:prstGeom prst="rect">
            <a:avLst/>
          </a:prstGeom>
        </p:spPr>
      </p:pic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3948999" y="4650191"/>
            <a:ext cx="3266976" cy="10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>
              <a:defRPr/>
            </a:pPr>
            <a:r>
              <a:rPr lang="zh-CN" altLang="en-US" sz="3200" kern="0" dirty="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组一组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14" y="1833595"/>
            <a:ext cx="2765776" cy="27657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13004" r="2428" b="16708"/>
          <a:stretch>
            <a:fillRect/>
          </a:stretch>
        </p:blipFill>
        <p:spPr>
          <a:xfrm>
            <a:off x="6290311" y="1887570"/>
            <a:ext cx="3365181" cy="2641419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5093956" y="3072334"/>
            <a:ext cx="790223" cy="34431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537158" y="721136"/>
            <a:ext cx="8118334" cy="10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>
              <a:defRPr/>
            </a:pPr>
            <a:r>
              <a:rPr lang="zh-CN" altLang="en-US" sz="3000" kern="0" dirty="0" smtClean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身边的物品是怎样发明出来的？</a:t>
            </a:r>
            <a:endParaRPr lang="zh-CN" altLang="en-US" sz="3000" kern="0" dirty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Picture 4" descr="F:\李艺\科学\2020.1二下录课\20200809西城区录课PPT模板及制作说明--透明度90%\图片\学生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8" b="32980"/>
          <a:stretch/>
        </p:blipFill>
        <p:spPr bwMode="auto">
          <a:xfrm>
            <a:off x="9992139" y="4305319"/>
            <a:ext cx="1149174" cy="17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4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396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8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11813" y="3082290"/>
            <a:ext cx="412750" cy="412750"/>
          </a:xfrm>
          <a:prstGeom prst="rect">
            <a:avLst/>
          </a:prstGeom>
        </p:spPr>
      </p:pic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3616050" y="5096845"/>
            <a:ext cx="3266976" cy="10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>
              <a:defRPr/>
            </a:pPr>
            <a:r>
              <a:rPr lang="zh-CN" altLang="en-US" sz="3200" kern="0" dirty="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组一组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78" y="2094356"/>
            <a:ext cx="3741119" cy="3002489"/>
          </a:xfrm>
          <a:prstGeom prst="rect">
            <a:avLst/>
          </a:prstGeom>
        </p:spPr>
      </p:pic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883521" y="790409"/>
            <a:ext cx="8118334" cy="10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>
              <a:defRPr/>
            </a:pPr>
            <a:r>
              <a:rPr lang="zh-CN" altLang="en-US" sz="3000" kern="0" dirty="0" smtClean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身边的物品是怎样发明出来的？</a:t>
            </a:r>
            <a:endParaRPr lang="zh-CN" altLang="en-US" sz="3000" kern="0" dirty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Picture 4" descr="F:\李艺\科学\2020.1二下录课\20200809西城区录课PPT模板及制作说明--透明度90%\图片\学生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8" b="32980"/>
          <a:stretch/>
        </p:blipFill>
        <p:spPr bwMode="auto">
          <a:xfrm>
            <a:off x="7956694" y="4407101"/>
            <a:ext cx="1149174" cy="17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04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二、2.（1）堂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31553" y="1106311"/>
            <a:ext cx="609600" cy="60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7" b="11447"/>
          <a:stretch>
            <a:fillRect/>
          </a:stretch>
        </p:blipFill>
        <p:spPr>
          <a:xfrm>
            <a:off x="2955290" y="1334135"/>
            <a:ext cx="4320540" cy="3331845"/>
          </a:xfrm>
          <a:prstGeom prst="rect">
            <a:avLst/>
          </a:prstGeom>
        </p:spPr>
      </p:pic>
      <p:pic>
        <p:nvPicPr>
          <p:cNvPr id="6" name="Picture 4" descr="F:\李艺\科学\2020.1二下录课\20200809西城区录课PPT模板及制作说明--透明度90%\图片\学生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4" b="32980"/>
          <a:stretch/>
        </p:blipFill>
        <p:spPr bwMode="auto">
          <a:xfrm>
            <a:off x="7973317" y="3999067"/>
            <a:ext cx="1216663" cy="156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5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2732650" y="2170415"/>
            <a:ext cx="1975556" cy="7573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高处擦不到</a:t>
            </a:r>
            <a:endParaRPr lang="zh-CN" altLang="en-US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014873" y="4271290"/>
            <a:ext cx="1336260" cy="7573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endParaRPr lang="zh-CN" altLang="en-US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582161" y="2170417"/>
            <a:ext cx="1614311" cy="64640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粉尘多</a:t>
            </a:r>
          </a:p>
        </p:txBody>
      </p:sp>
      <p:cxnSp>
        <p:nvCxnSpPr>
          <p:cNvPr id="31" name="直接连接符 30"/>
          <p:cNvCxnSpPr>
            <a:stCxn id="25" idx="5"/>
          </p:cNvCxnSpPr>
          <p:nvPr/>
        </p:nvCxnSpPr>
        <p:spPr>
          <a:xfrm>
            <a:off x="4418893" y="2816820"/>
            <a:ext cx="441400" cy="307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316089" y="4074530"/>
            <a:ext cx="544204" cy="4215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497595" y="2816820"/>
            <a:ext cx="518706" cy="307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1"/>
          <p:cNvSpPr txBox="1"/>
          <p:nvPr/>
        </p:nvSpPr>
        <p:spPr>
          <a:xfrm>
            <a:off x="1798048" y="1022383"/>
            <a:ext cx="1620957" cy="867930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提出创意</a:t>
            </a:r>
            <a: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641462" y="4568891"/>
            <a:ext cx="1747854" cy="7573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不能贴黑板上</a:t>
            </a:r>
          </a:p>
        </p:txBody>
      </p:sp>
      <p:cxnSp>
        <p:nvCxnSpPr>
          <p:cNvPr id="36" name="直接连接符 35"/>
          <p:cNvCxnSpPr>
            <a:stCxn id="35" idx="0"/>
          </p:cNvCxnSpPr>
          <p:nvPr/>
        </p:nvCxnSpPr>
        <p:spPr>
          <a:xfrm flipH="1" flipV="1">
            <a:off x="6161229" y="4226931"/>
            <a:ext cx="354160" cy="3419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16上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71593" y="1477645"/>
            <a:ext cx="412750" cy="412750"/>
          </a:xfrm>
          <a:prstGeom prst="rect">
            <a:avLst/>
          </a:prstGeom>
        </p:spPr>
      </p:pic>
      <p:pic>
        <p:nvPicPr>
          <p:cNvPr id="38" name="p16中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71593" y="2287270"/>
            <a:ext cx="412750" cy="412750"/>
          </a:xfrm>
          <a:prstGeom prst="rect">
            <a:avLst/>
          </a:prstGeom>
        </p:spPr>
      </p:pic>
      <p:pic>
        <p:nvPicPr>
          <p:cNvPr id="39" name="p16下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71593" y="3298190"/>
            <a:ext cx="412750" cy="412750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4530975" y="2927726"/>
            <a:ext cx="2305715" cy="1343564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黑板擦</a:t>
            </a:r>
          </a:p>
        </p:txBody>
      </p:sp>
    </p:spTree>
    <p:extLst>
      <p:ext uri="{BB962C8B-B14F-4D97-AF65-F5344CB8AC3E}">
        <p14:creationId xmlns:p14="http://schemas.microsoft.com/office/powerpoint/2010/main" val="42520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23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982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191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showWhenStopped="0">
                <p:cTn id="3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showWhenStopped="0"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30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>
          <a:xfrm>
            <a:off x="4530975" y="2927726"/>
            <a:ext cx="2305715" cy="1343564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黑板擦</a:t>
            </a:r>
          </a:p>
        </p:txBody>
      </p:sp>
      <p:sp>
        <p:nvSpPr>
          <p:cNvPr id="45" name="椭圆 44"/>
          <p:cNvSpPr/>
          <p:nvPr/>
        </p:nvSpPr>
        <p:spPr>
          <a:xfrm>
            <a:off x="2732650" y="2170415"/>
            <a:ext cx="1975556" cy="7573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高处擦不到</a:t>
            </a:r>
            <a:endParaRPr lang="zh-CN" altLang="en-US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014873" y="4271290"/>
            <a:ext cx="1336260" cy="7573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endParaRPr lang="zh-CN" altLang="en-US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582161" y="2170417"/>
            <a:ext cx="1614311" cy="64640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粉尘多</a:t>
            </a:r>
          </a:p>
        </p:txBody>
      </p:sp>
      <p:cxnSp>
        <p:nvCxnSpPr>
          <p:cNvPr id="48" name="直接连接符 47"/>
          <p:cNvCxnSpPr>
            <a:stCxn id="45" idx="5"/>
            <a:endCxn id="44" idx="1"/>
          </p:cNvCxnSpPr>
          <p:nvPr/>
        </p:nvCxnSpPr>
        <p:spPr>
          <a:xfrm>
            <a:off x="4418893" y="2816820"/>
            <a:ext cx="449746" cy="307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endCxn id="44" idx="3"/>
          </p:cNvCxnSpPr>
          <p:nvPr/>
        </p:nvCxnSpPr>
        <p:spPr>
          <a:xfrm flipV="1">
            <a:off x="4316089" y="4074530"/>
            <a:ext cx="552550" cy="4215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endCxn id="44" idx="7"/>
          </p:cNvCxnSpPr>
          <p:nvPr/>
        </p:nvCxnSpPr>
        <p:spPr>
          <a:xfrm flipH="1">
            <a:off x="6499026" y="2816820"/>
            <a:ext cx="517273" cy="307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标题 1"/>
          <p:cNvSpPr txBox="1"/>
          <p:nvPr/>
        </p:nvSpPr>
        <p:spPr>
          <a:xfrm>
            <a:off x="1798048" y="1022383"/>
            <a:ext cx="1620957" cy="867930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提出创意</a:t>
            </a:r>
            <a: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641462" y="4568891"/>
            <a:ext cx="1747854" cy="7573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不能贴黑板上</a:t>
            </a:r>
          </a:p>
        </p:txBody>
      </p:sp>
      <p:cxnSp>
        <p:nvCxnSpPr>
          <p:cNvPr id="53" name="直接连接符 52"/>
          <p:cNvCxnSpPr>
            <a:stCxn id="52" idx="0"/>
          </p:cNvCxnSpPr>
          <p:nvPr/>
        </p:nvCxnSpPr>
        <p:spPr>
          <a:xfrm flipH="1" flipV="1">
            <a:off x="6161229" y="4226931"/>
            <a:ext cx="354160" cy="3419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>
            <a:off x="3438488" y="1069975"/>
            <a:ext cx="2722880" cy="757555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加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个长手柄</a:t>
            </a:r>
          </a:p>
        </p:txBody>
      </p:sp>
      <p:cxnSp>
        <p:nvCxnSpPr>
          <p:cNvPr id="55" name="直接连接符 54"/>
          <p:cNvCxnSpPr>
            <a:endCxn id="45" idx="0"/>
          </p:cNvCxnSpPr>
          <p:nvPr/>
        </p:nvCxnSpPr>
        <p:spPr>
          <a:xfrm flipH="1">
            <a:off x="3720428" y="1827047"/>
            <a:ext cx="493889" cy="34336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6514462" y="1064090"/>
            <a:ext cx="2331150" cy="757311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有加湿</a:t>
            </a:r>
            <a:endParaRPr lang="en-US" altLang="zh-CN" sz="24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装置</a:t>
            </a:r>
            <a:endParaRPr lang="zh-CN" altLang="en-US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445962" y="3198741"/>
            <a:ext cx="2331150" cy="757311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加个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吸尘装置</a:t>
            </a:r>
          </a:p>
        </p:txBody>
      </p:sp>
      <p:sp>
        <p:nvSpPr>
          <p:cNvPr id="58" name="椭圆 57"/>
          <p:cNvSpPr/>
          <p:nvPr/>
        </p:nvSpPr>
        <p:spPr>
          <a:xfrm>
            <a:off x="7321582" y="5378458"/>
            <a:ext cx="2331150" cy="757311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加入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磁铁</a:t>
            </a:r>
          </a:p>
        </p:txBody>
      </p:sp>
      <p:cxnSp>
        <p:nvCxnSpPr>
          <p:cNvPr id="59" name="直接连接符 58"/>
          <p:cNvCxnSpPr/>
          <p:nvPr/>
        </p:nvCxnSpPr>
        <p:spPr>
          <a:xfrm flipH="1">
            <a:off x="7234298" y="1807763"/>
            <a:ext cx="493889" cy="34336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47" idx="4"/>
          </p:cNvCxnSpPr>
          <p:nvPr/>
        </p:nvCxnSpPr>
        <p:spPr>
          <a:xfrm>
            <a:off x="7389317" y="2816821"/>
            <a:ext cx="626533" cy="38192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8" idx="1"/>
          </p:cNvCxnSpPr>
          <p:nvPr/>
        </p:nvCxnSpPr>
        <p:spPr>
          <a:xfrm flipH="1" flipV="1">
            <a:off x="7186149" y="5200285"/>
            <a:ext cx="476822" cy="28907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二、2.（1）e学生3堂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96642" y="2893941"/>
            <a:ext cx="609600" cy="609600"/>
          </a:xfrm>
          <a:prstGeom prst="rect">
            <a:avLst/>
          </a:prstGeom>
        </p:spPr>
      </p:pic>
      <p:pic>
        <p:nvPicPr>
          <p:cNvPr id="63" name="p17上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90972" y="1153160"/>
            <a:ext cx="412750" cy="412750"/>
          </a:xfrm>
          <a:prstGeom prst="rect">
            <a:avLst/>
          </a:prstGeom>
        </p:spPr>
      </p:pic>
      <p:pic>
        <p:nvPicPr>
          <p:cNvPr id="64" name="p17中（新）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3962" y="1890395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96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8784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820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showWhenStopped="0">
                <p:cTn id="3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showWhenStopped="0">
                <p:cTn id="3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54" grpId="0" bldLvl="0" animBg="1"/>
      <p:bldP spid="56" grpId="0" animBg="1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19"/>
          <a:stretch>
            <a:fillRect/>
          </a:stretch>
        </p:blipFill>
        <p:spPr>
          <a:xfrm>
            <a:off x="8227219" y="3865418"/>
            <a:ext cx="1473690" cy="17318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6"/>
          <a:stretch>
            <a:fillRect/>
          </a:stretch>
        </p:blipFill>
        <p:spPr>
          <a:xfrm>
            <a:off x="3327165" y="1673860"/>
            <a:ext cx="4010660" cy="3773805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>
            <a:off x="3257391" y="1010683"/>
            <a:ext cx="2877711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提出自己的</a:t>
            </a:r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创意</a:t>
            </a:r>
            <a:endParaRPr lang="zh-CN" altLang="en-US" sz="30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 txBox="1"/>
          <p:nvPr/>
        </p:nvSpPr>
        <p:spPr>
          <a:xfrm>
            <a:off x="3285774" y="1001647"/>
            <a:ext cx="2877711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交流</a:t>
            </a:r>
            <a:r>
              <a:rPr lang="zh-CN" altLang="en-US" sz="3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创意</a:t>
            </a:r>
            <a:endParaRPr lang="zh-CN" altLang="en-US" sz="30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6"/>
          <a:stretch>
            <a:fillRect/>
          </a:stretch>
        </p:blipFill>
        <p:spPr>
          <a:xfrm>
            <a:off x="3327165" y="1673860"/>
            <a:ext cx="4010660" cy="3773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19"/>
          <a:stretch>
            <a:fillRect/>
          </a:stretch>
        </p:blipFill>
        <p:spPr>
          <a:xfrm>
            <a:off x="8227219" y="3865418"/>
            <a:ext cx="1473690" cy="17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-557720" y="1966594"/>
            <a:ext cx="10080625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4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我们的创意</a:t>
            </a:r>
            <a:endParaRPr lang="zh-CN" altLang="en-US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530619" y="3692708"/>
            <a:ext cx="8374229" cy="994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</a:rPr>
              <a:t>年    级：二年级                  学    科：科学（人教</a:t>
            </a:r>
            <a:r>
              <a:rPr lang="en-US" altLang="zh-CN" dirty="0">
                <a:solidFill>
                  <a:schemeClr val="tx1"/>
                </a:solidFill>
              </a:rPr>
              <a:t>/</a:t>
            </a:r>
            <a:r>
              <a:rPr lang="zh-CN" altLang="en-US" dirty="0">
                <a:solidFill>
                  <a:schemeClr val="tx1"/>
                </a:solidFill>
              </a:rPr>
              <a:t>鄂教版）</a:t>
            </a:r>
          </a:p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</a:rPr>
              <a:t>主讲人</a:t>
            </a:r>
            <a:r>
              <a:rPr lang="zh-CN" altLang="en-US" dirty="0" smtClean="0">
                <a:solidFill>
                  <a:schemeClr val="tx1"/>
                </a:solidFill>
              </a:rPr>
              <a:t>：李    </a:t>
            </a:r>
            <a:r>
              <a:rPr lang="zh-CN" altLang="en-US" dirty="0">
                <a:solidFill>
                  <a:schemeClr val="tx1"/>
                </a:solidFill>
              </a:rPr>
              <a:t>艺</a:t>
            </a:r>
            <a:r>
              <a:rPr lang="zh-CN" altLang="en-US" dirty="0" smtClean="0">
                <a:solidFill>
                  <a:schemeClr val="tx1"/>
                </a:solidFill>
              </a:rPr>
              <a:t>                  </a:t>
            </a:r>
            <a:r>
              <a:rPr lang="zh-CN" altLang="en-US" dirty="0">
                <a:solidFill>
                  <a:schemeClr val="tx1"/>
                </a:solidFill>
              </a:rPr>
              <a:t>学    校</a:t>
            </a:r>
            <a:r>
              <a:rPr lang="zh-CN" altLang="en-US" dirty="0" smtClean="0">
                <a:solidFill>
                  <a:schemeClr val="tx1"/>
                </a:solidFill>
              </a:rPr>
              <a:t>：北京市西城区康乐</a:t>
            </a:r>
            <a:r>
              <a:rPr lang="zh-CN" altLang="en-US" dirty="0">
                <a:solidFill>
                  <a:schemeClr val="tx1"/>
                </a:solidFill>
              </a:rPr>
              <a:t>里</a:t>
            </a:r>
            <a:r>
              <a:rPr lang="zh-CN" altLang="en-US" dirty="0" smtClean="0">
                <a:solidFill>
                  <a:schemeClr val="tx1"/>
                </a:solidFill>
              </a:rPr>
              <a:t>小学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1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2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97440" y="2781300"/>
            <a:ext cx="412750" cy="412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738" r="16329" b="27855"/>
          <a:stretch>
            <a:fillRect/>
          </a:stretch>
        </p:blipFill>
        <p:spPr>
          <a:xfrm>
            <a:off x="2271693" y="1816906"/>
            <a:ext cx="7583009" cy="4066536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337039" y="3350116"/>
            <a:ext cx="1381937" cy="100011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778837" y="3888023"/>
            <a:ext cx="1381937" cy="100011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6160774" y="4290502"/>
            <a:ext cx="3049456" cy="85268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337039" y="4290502"/>
            <a:ext cx="1184561" cy="59763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 rot="530838">
            <a:off x="4128690" y="2474566"/>
            <a:ext cx="5102486" cy="884065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rot="180707">
            <a:off x="4985693" y="3230159"/>
            <a:ext cx="1374187" cy="37167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 rot="19262567">
            <a:off x="2250669" y="2905870"/>
            <a:ext cx="1087104" cy="33239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19"/>
          <a:stretch>
            <a:fillRect/>
          </a:stretch>
        </p:blipFill>
        <p:spPr>
          <a:xfrm>
            <a:off x="10592167" y="5143188"/>
            <a:ext cx="1040297" cy="1222513"/>
          </a:xfrm>
          <a:prstGeom prst="rect">
            <a:avLst/>
          </a:prstGeom>
        </p:spPr>
      </p:pic>
      <p:sp>
        <p:nvSpPr>
          <p:cNvPr id="18" name="标题 1"/>
          <p:cNvSpPr txBox="1"/>
          <p:nvPr/>
        </p:nvSpPr>
        <p:spPr>
          <a:xfrm>
            <a:off x="4028007" y="1059586"/>
            <a:ext cx="2877711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交流</a:t>
            </a:r>
            <a:r>
              <a:rPr lang="zh-CN" altLang="en-US" sz="3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创意</a:t>
            </a:r>
            <a:endParaRPr lang="zh-CN" altLang="en-US" sz="30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0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6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1" y="4499812"/>
            <a:ext cx="1261185" cy="18150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6" t="15740" r="28779" b="11395"/>
          <a:stretch>
            <a:fillRect/>
          </a:stretch>
        </p:blipFill>
        <p:spPr>
          <a:xfrm>
            <a:off x="3840878" y="1605662"/>
            <a:ext cx="4205975" cy="4306187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5252896" y="2093495"/>
            <a:ext cx="1381937" cy="52938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5400000">
            <a:off x="4466281" y="3312117"/>
            <a:ext cx="1846000" cy="52938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5124586" y="4716379"/>
            <a:ext cx="1381937" cy="457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2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25316" y="2780665"/>
            <a:ext cx="412750" cy="412750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>
            <a:off x="4238231" y="1034514"/>
            <a:ext cx="2877711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交流</a:t>
            </a:r>
            <a:r>
              <a:rPr lang="zh-CN" altLang="en-US" sz="3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创意</a:t>
            </a:r>
            <a:endParaRPr lang="zh-CN" altLang="en-US" sz="30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741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6587" y="4727129"/>
            <a:ext cx="1056933" cy="146680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7" t="9649" r="18904" b="10785"/>
          <a:stretch>
            <a:fillRect/>
          </a:stretch>
        </p:blipFill>
        <p:spPr>
          <a:xfrm>
            <a:off x="4022864" y="1690858"/>
            <a:ext cx="3628352" cy="4263052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688710" y="1621284"/>
            <a:ext cx="1381937" cy="100011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837040" y="2463027"/>
            <a:ext cx="524816" cy="50005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5731805">
            <a:off x="5870275" y="1999463"/>
            <a:ext cx="999865" cy="6048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5400000">
            <a:off x="3963889" y="3407021"/>
            <a:ext cx="2848492" cy="100011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075679" y="1017409"/>
            <a:ext cx="2892307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交流我们的创意</a:t>
            </a:r>
            <a:r>
              <a:rPr lang="zh-CN" altLang="zh-CN" sz="30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/>
            </a:r>
            <a:br>
              <a:rPr lang="zh-CN" altLang="zh-CN" sz="30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</a:br>
            <a:endParaRPr lang="zh-CN" altLang="en-US" sz="30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新型黑板擦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40925" y="5643880"/>
            <a:ext cx="309880" cy="30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0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bldLvl="0" animBg="1"/>
      <p:bldP spid="9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/>
        </p:nvSpPr>
        <p:spPr>
          <a:xfrm>
            <a:off x="3967052" y="903838"/>
            <a:ext cx="2877711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评价</a:t>
            </a:r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我们的</a:t>
            </a:r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创意</a:t>
            </a:r>
            <a:endParaRPr lang="zh-CN" altLang="en-US" sz="30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296" y="4468067"/>
            <a:ext cx="1299685" cy="1803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43" y="4468067"/>
            <a:ext cx="1258122" cy="18106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738" r="16329" b="27855"/>
          <a:stretch>
            <a:fillRect/>
          </a:stretch>
        </p:blipFill>
        <p:spPr>
          <a:xfrm>
            <a:off x="3544326" y="1611146"/>
            <a:ext cx="4823417" cy="2995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6" t="15740" r="28779" b="11395"/>
          <a:stretch>
            <a:fillRect/>
          </a:stretch>
        </p:blipFill>
        <p:spPr>
          <a:xfrm>
            <a:off x="3856423" y="1512106"/>
            <a:ext cx="4205975" cy="4306187"/>
          </a:xfrm>
          <a:prstGeom prst="rect">
            <a:avLst/>
          </a:prstGeom>
        </p:spPr>
      </p:pic>
      <p:pic>
        <p:nvPicPr>
          <p:cNvPr id="14" name="二、2.（4）学生1堂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887764" y="1050441"/>
            <a:ext cx="609600" cy="609600"/>
          </a:xfrm>
          <a:prstGeom prst="rect">
            <a:avLst/>
          </a:prstGeom>
        </p:spPr>
      </p:pic>
      <p:pic>
        <p:nvPicPr>
          <p:cNvPr id="15" name="p23中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888568" y="2230755"/>
            <a:ext cx="412750" cy="412750"/>
          </a:xfrm>
          <a:prstGeom prst="rect">
            <a:avLst/>
          </a:prstGeom>
        </p:spPr>
      </p:pic>
      <p:pic>
        <p:nvPicPr>
          <p:cNvPr id="16" name="p23下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13" y="3520440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1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254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39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2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2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>
          <a:xfrm>
            <a:off x="4100941" y="1007171"/>
            <a:ext cx="1723549" cy="709874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畅想</a:t>
            </a:r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未来</a:t>
            </a:r>
            <a:endParaRPr lang="zh-CN" altLang="en-US" sz="30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05" y="4514157"/>
            <a:ext cx="1983889" cy="15704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66" y="1893805"/>
            <a:ext cx="4545623" cy="33674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"/>
          <a:stretch>
            <a:fillRect/>
          </a:stretch>
        </p:blipFill>
        <p:spPr>
          <a:xfrm>
            <a:off x="2886748" y="1958164"/>
            <a:ext cx="4876800" cy="34010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4"/>
          <a:stretch>
            <a:fillRect/>
          </a:stretch>
        </p:blipFill>
        <p:spPr>
          <a:xfrm>
            <a:off x="2599504" y="2085779"/>
            <a:ext cx="5239385" cy="3145790"/>
          </a:xfrm>
          <a:prstGeom prst="rect">
            <a:avLst/>
          </a:prstGeom>
        </p:spPr>
      </p:pic>
      <p:pic>
        <p:nvPicPr>
          <p:cNvPr id="14" name="p2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889177" y="2575560"/>
            <a:ext cx="412750" cy="412750"/>
          </a:xfrm>
          <a:prstGeom prst="rect">
            <a:avLst/>
          </a:prstGeom>
        </p:spPr>
      </p:pic>
      <p:pic>
        <p:nvPicPr>
          <p:cNvPr id="15" name="图片 14" descr="画画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50269" y="2113699"/>
            <a:ext cx="4031615" cy="3245485"/>
          </a:xfrm>
          <a:prstGeom prst="roundRect">
            <a:avLst/>
          </a:prstGeom>
        </p:spPr>
      </p:pic>
      <p:pic>
        <p:nvPicPr>
          <p:cNvPr id="16" name="p24第2个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20076" y="3427730"/>
            <a:ext cx="412750" cy="412750"/>
          </a:xfrm>
          <a:prstGeom prst="rect">
            <a:avLst/>
          </a:prstGeom>
        </p:spPr>
      </p:pic>
      <p:pic>
        <p:nvPicPr>
          <p:cNvPr id="18" name="p24第4个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10378" y="4782185"/>
            <a:ext cx="412750" cy="412750"/>
          </a:xfrm>
          <a:prstGeom prst="rect">
            <a:avLst/>
          </a:prstGeom>
        </p:spPr>
      </p:pic>
      <p:pic>
        <p:nvPicPr>
          <p:cNvPr id="2" name="P24声音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26426" y="4076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1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172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5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8" dur="3085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3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/>
          <p:nvPr/>
        </p:nvSpPr>
        <p:spPr>
          <a:xfrm>
            <a:off x="5089505" y="1335361"/>
            <a:ext cx="96673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总结</a:t>
            </a:r>
            <a:endParaRPr lang="zh-CN" altLang="en-US" sz="30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1964" y="2319130"/>
            <a:ext cx="96210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en-US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通过加一加、减一减、组一组等方法对身边常用的物品进行改进。</a:t>
            </a:r>
            <a:endParaRPr lang="en-US" altLang="zh-CN" sz="32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2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en-US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en-US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大胆地对未来科学技术的发展进行畅想和展望。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629890" y="1440872"/>
            <a:ext cx="4434913" cy="4196469"/>
            <a:chOff x="993612" y="1062886"/>
            <a:chExt cx="3975431" cy="3858029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612" y="1079733"/>
              <a:ext cx="2008644" cy="384118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5"/>
            <a:stretch>
              <a:fillRect/>
            </a:stretch>
          </p:blipFill>
          <p:spPr>
            <a:xfrm>
              <a:off x="3002257" y="1062886"/>
              <a:ext cx="1966786" cy="3858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01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:\李艺\科学\2020.1二下录课\20200809西城区录课PPT模板及制作说明--透明度90%\图片\学生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0"/>
          <a:stretch>
            <a:fillRect/>
          </a:stretch>
        </p:blipFill>
        <p:spPr bwMode="auto">
          <a:xfrm>
            <a:off x="7491107" y="4373256"/>
            <a:ext cx="2317993" cy="158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李艺\科学\2020.1二下录课\20200809西城区录课PPT模板及制作说明--透明度90%\图片\创意雨衣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54" y="1103630"/>
            <a:ext cx="4291965" cy="39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4上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675357" y="2414270"/>
            <a:ext cx="412750" cy="412750"/>
          </a:xfrm>
          <a:prstGeom prst="rect">
            <a:avLst/>
          </a:prstGeom>
        </p:spPr>
      </p:pic>
      <p:pic>
        <p:nvPicPr>
          <p:cNvPr id="13" name="p4下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667122" y="3157855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85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1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4185656" y="795770"/>
            <a:ext cx="3266976" cy="10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>
              <a:defRPr/>
            </a:pPr>
            <a:r>
              <a:rPr lang="zh-CN" altLang="en-US" sz="3000" kern="0" dirty="0" smtClean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我们的创意</a:t>
            </a:r>
            <a:endParaRPr lang="zh-CN" altLang="en-US" sz="3000" kern="0" dirty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Picture 2" descr="F:\李艺\科学\2020.1二下录课\20200809西城区录课PPT模板及制作说明--透明度90%\图片\创意雨衣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62" y="1962611"/>
            <a:ext cx="4291965" cy="39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8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0" t="8974" r="6344" b="4112"/>
          <a:stretch>
            <a:fillRect/>
          </a:stretch>
        </p:blipFill>
        <p:spPr>
          <a:xfrm rot="665101">
            <a:off x="8151944" y="1096010"/>
            <a:ext cx="1158875" cy="28047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8"/>
          <a:stretch>
            <a:fillRect/>
          </a:stretch>
        </p:blipFill>
        <p:spPr>
          <a:xfrm>
            <a:off x="5072194" y="2105660"/>
            <a:ext cx="1925320" cy="11264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9" r="18781"/>
          <a:stretch>
            <a:fillRect/>
          </a:stretch>
        </p:blipFill>
        <p:spPr>
          <a:xfrm rot="1813977">
            <a:off x="3285304" y="1034415"/>
            <a:ext cx="539115" cy="2927350"/>
          </a:xfrm>
          <a:prstGeom prst="rect">
            <a:avLst/>
          </a:prstGeom>
        </p:spPr>
      </p:pic>
      <p:sp>
        <p:nvSpPr>
          <p:cNvPr id="15" name="十字形 14"/>
          <p:cNvSpPr/>
          <p:nvPr/>
        </p:nvSpPr>
        <p:spPr>
          <a:xfrm>
            <a:off x="4190179" y="2454275"/>
            <a:ext cx="421005" cy="421005"/>
          </a:xfrm>
          <a:prstGeom prst="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7198174" y="2586990"/>
            <a:ext cx="695325" cy="38481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6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李艺\科学\2020.1二下录课\20200809西城区录课PPT模板及制作说明--透明度90%\图片\学生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1" b="32980"/>
          <a:stretch/>
        </p:blipFill>
        <p:spPr bwMode="auto">
          <a:xfrm>
            <a:off x="7928809" y="4168719"/>
            <a:ext cx="1212391" cy="185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李艺\科学\2020.1二下录课\20200809西城区录课PPT模板及制作说明--透明度90%\图片\带刻度的剪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46" y="1179054"/>
            <a:ext cx="4662311" cy="34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7新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00765" y="2818765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9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李艺\科学\2020.1二下录课\20200809西城区录课PPT模板及制作说明--透明度90%\图片\手机手电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57" y="1137285"/>
            <a:ext cx="5034915" cy="335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二、1.（1）学生3堂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45723" y="2329039"/>
            <a:ext cx="609600" cy="609600"/>
          </a:xfrm>
          <a:prstGeom prst="rect">
            <a:avLst/>
          </a:prstGeom>
        </p:spPr>
      </p:pic>
      <p:pic>
        <p:nvPicPr>
          <p:cNvPr id="17" name="p8上（新）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45934" y="1433195"/>
            <a:ext cx="412750" cy="412750"/>
          </a:xfrm>
          <a:prstGeom prst="rect">
            <a:avLst/>
          </a:prstGeom>
        </p:spPr>
      </p:pic>
      <p:pic>
        <p:nvPicPr>
          <p:cNvPr id="6" name="Picture 4" descr="F:\李艺\科学\2020.1二下录课\20200809西城区录课PPT模板及制作说明--透明度90%\图片\学生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0"/>
          <a:stretch>
            <a:fillRect/>
          </a:stretch>
        </p:blipFill>
        <p:spPr bwMode="auto">
          <a:xfrm>
            <a:off x="7590004" y="4494530"/>
            <a:ext cx="2317993" cy="158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2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3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1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012152" y="2458286"/>
            <a:ext cx="3266976" cy="10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>
              <a:defRPr/>
            </a:pPr>
            <a:r>
              <a:rPr lang="zh-CN" altLang="en-US" sz="3200" kern="0" dirty="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加一加</a:t>
            </a:r>
          </a:p>
        </p:txBody>
      </p:sp>
      <p:pic>
        <p:nvPicPr>
          <p:cNvPr id="22" name="Picture 2" descr="F:\李艺\科学\2020.1二下录课\20200809西城区录课PPT模板及制作说明--透明度90%\图片\带刻度的剪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13" y="4557880"/>
            <a:ext cx="3320078" cy="144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:\李艺\科学\2020.1二下录课\20200809西城区录课PPT模板及制作说明--透明度90%\图片\手机手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59" y="4557879"/>
            <a:ext cx="3683972" cy="144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2471052" y="2170959"/>
            <a:ext cx="4767195" cy="1636295"/>
            <a:chOff x="1092179" y="937571"/>
            <a:chExt cx="4767195" cy="163629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70" t="8974" r="6344" b="4112"/>
            <a:stretch>
              <a:fillRect/>
            </a:stretch>
          </p:blipFill>
          <p:spPr>
            <a:xfrm rot="665101">
              <a:off x="4942616" y="971891"/>
              <a:ext cx="916758" cy="1567654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68"/>
            <a:stretch>
              <a:fillRect/>
            </a:stretch>
          </p:blipFill>
          <p:spPr>
            <a:xfrm>
              <a:off x="2505934" y="1536158"/>
              <a:ext cx="1523384" cy="629528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9" r="18781"/>
            <a:stretch>
              <a:fillRect/>
            </a:stretch>
          </p:blipFill>
          <p:spPr>
            <a:xfrm rot="1813977">
              <a:off x="1092179" y="937571"/>
              <a:ext cx="426617" cy="1636295"/>
            </a:xfrm>
            <a:prstGeom prst="rect">
              <a:avLst/>
            </a:prstGeom>
          </p:spPr>
        </p:pic>
        <p:sp>
          <p:nvSpPr>
            <p:cNvPr id="28" name="右箭头 27"/>
            <p:cNvSpPr/>
            <p:nvPr/>
          </p:nvSpPr>
          <p:spPr>
            <a:xfrm>
              <a:off x="4187918" y="1805176"/>
              <a:ext cx="549953" cy="215214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十字形 28"/>
            <p:cNvSpPr/>
            <p:nvPr/>
          </p:nvSpPr>
          <p:spPr>
            <a:xfrm>
              <a:off x="1864605" y="1712694"/>
              <a:ext cx="288758" cy="294750"/>
            </a:xfrm>
            <a:prstGeom prst="plu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744976" y="818118"/>
            <a:ext cx="8118334" cy="10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>
              <a:defRPr/>
            </a:pPr>
            <a:r>
              <a:rPr lang="zh-CN" altLang="en-US" sz="3000" kern="0" dirty="0" smtClean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身边的物品是怎样发明出来的？</a:t>
            </a:r>
            <a:endParaRPr lang="zh-CN" altLang="en-US" sz="3000" kern="0" dirty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86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426</Words>
  <Application>Microsoft Office PowerPoint</Application>
  <PresentationFormat>宽屏</PresentationFormat>
  <Paragraphs>84</Paragraphs>
  <Slides>25</Slides>
  <Notes>23</Notes>
  <HiddenSlides>0</HiddenSlides>
  <MMClips>27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黑体</vt:lpstr>
      <vt:lpstr>华文楷体</vt:lpstr>
      <vt:lpstr>宋体</vt:lpstr>
      <vt:lpstr>微软雅黑</vt:lpstr>
      <vt:lpstr>Arial</vt:lpstr>
      <vt:lpstr>Calibri</vt:lpstr>
      <vt:lpstr>Times New Roman</vt:lpstr>
      <vt:lpstr>Office 主题</vt:lpstr>
      <vt:lpstr>我们的创意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admin</cp:lastModifiedBy>
  <cp:revision>152</cp:revision>
  <dcterms:created xsi:type="dcterms:W3CDTF">2020-02-05T11:17:00Z</dcterms:created>
  <dcterms:modified xsi:type="dcterms:W3CDTF">2021-10-12T06:46:19Z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B806B00155C549AF8CD457C9728FC029</vt:lpwstr>
  </property>
  <property fmtid="{D5CDD505-2E9C-101B-9397-08002B2CF9AE}" pid="3" name="KSOProductBuildVer">
    <vt:lpwstr>2052-11.1.0.10938</vt:lpwstr>
  </property>
</Properties>
</file>