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25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37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943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1910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02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669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67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860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040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852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7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76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13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5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540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761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583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515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slide6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A14EFDB-2EB1-4A37-A2F4-3926BDB20F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77" t="37781" r="19189" b="27473"/>
          <a:stretch/>
        </p:blipFill>
        <p:spPr>
          <a:xfrm>
            <a:off x="-29200" y="2924944"/>
            <a:ext cx="9008390" cy="295232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2E159E-771A-48E2-9E8C-ABD902E0F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7496" y="1556792"/>
            <a:ext cx="6342856" cy="1008112"/>
          </a:xfrm>
        </p:spPr>
        <p:txBody>
          <a:bodyPr>
            <a:noAutofit/>
          </a:bodyPr>
          <a:lstStyle/>
          <a:p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认识太阳能热水器</a:t>
            </a:r>
          </a:p>
        </p:txBody>
      </p:sp>
    </p:spTree>
    <p:extLst>
      <p:ext uri="{BB962C8B-B14F-4D97-AF65-F5344CB8AC3E}">
        <p14:creationId xmlns:p14="http://schemas.microsoft.com/office/powerpoint/2010/main" val="119330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6DCF3500-2B6C-4055-9909-945653128EFA}"/>
              </a:ext>
            </a:extLst>
          </p:cNvPr>
          <p:cNvSpPr txBox="1">
            <a:spLocks/>
          </p:cNvSpPr>
          <p:nvPr/>
        </p:nvSpPr>
        <p:spPr>
          <a:xfrm>
            <a:off x="1475656" y="307166"/>
            <a:ext cx="6027190" cy="93610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zh-CN" altLang="en-US" sz="4400" b="1" cap="none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观察太阳能热水器</a:t>
            </a:r>
          </a:p>
        </p:txBody>
      </p:sp>
      <p:pic>
        <p:nvPicPr>
          <p:cNvPr id="6" name="内容占位符 3">
            <a:extLst>
              <a:ext uri="{FF2B5EF4-FFF2-40B4-BE49-F238E27FC236}">
                <a16:creationId xmlns:a16="http://schemas.microsoft.com/office/drawing/2014/main" xmlns="" id="{94874680-1EE1-402F-B870-943A9C0187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341" b="97561" l="2167" r="97667">
                        <a14:foregroundMark x1="17333" y1="13171" x2="17333" y2="13171"/>
                        <a14:foregroundMark x1="35333" y1="13821" x2="35333" y2="13821"/>
                        <a14:foregroundMark x1="16667" y1="8130" x2="16667" y2="8130"/>
                        <a14:foregroundMark x1="40000" y1="12033" x2="40000" y2="12033"/>
                        <a14:foregroundMark x1="49000" y1="9106" x2="49000" y2="9106"/>
                        <a14:foregroundMark x1="27000" y1="11057" x2="27000" y2="11057"/>
                        <a14:foregroundMark x1="28333" y1="8943" x2="28333" y2="8943"/>
                        <a14:foregroundMark x1="35167" y1="8293" x2="35167" y2="8293"/>
                        <a14:foregroundMark x1="45833" y1="8130" x2="45833" y2="8130"/>
                        <a14:foregroundMark x1="13833" y1="8293" x2="13833" y2="8293"/>
                        <a14:foregroundMark x1="23167" y1="8293" x2="23167" y2="8293"/>
                        <a14:foregroundMark x1="55500" y1="8455" x2="55500" y2="8455"/>
                        <a14:backgroundMark x1="27667" y1="4553" x2="27667" y2="4553"/>
                        <a14:backgroundMark x1="45167" y1="5691" x2="45167" y2="56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65" y="1615392"/>
            <a:ext cx="4594225" cy="470916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343866D-9813-44CF-98D0-E134DF51B18A}"/>
              </a:ext>
            </a:extLst>
          </p:cNvPr>
          <p:cNvGrpSpPr/>
          <p:nvPr/>
        </p:nvGrpSpPr>
        <p:grpSpPr>
          <a:xfrm>
            <a:off x="3491880" y="1615392"/>
            <a:ext cx="5582824" cy="4709160"/>
            <a:chOff x="3491880" y="1615392"/>
            <a:chExt cx="5582824" cy="470916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6585E3B-17F3-41CD-881F-1467425BB385}"/>
                </a:ext>
              </a:extLst>
            </p:cNvPr>
            <p:cNvGrpSpPr/>
            <p:nvPr/>
          </p:nvGrpSpPr>
          <p:grpSpPr>
            <a:xfrm>
              <a:off x="3491880" y="1615392"/>
              <a:ext cx="5582824" cy="4709160"/>
              <a:chOff x="1334432" y="938352"/>
              <a:chExt cx="7234550" cy="4518734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23A870E7-F1EF-4A9F-8A01-C01C8083BAFD}"/>
                  </a:ext>
                </a:extLst>
              </p:cNvPr>
              <p:cNvGrpSpPr/>
              <p:nvPr/>
            </p:nvGrpSpPr>
            <p:grpSpPr>
              <a:xfrm>
                <a:off x="1521056" y="938352"/>
                <a:ext cx="6537713" cy="4518734"/>
                <a:chOff x="1521056" y="938352"/>
                <a:chExt cx="6537713" cy="4518734"/>
              </a:xfrm>
            </p:grpSpPr>
            <p:pic>
              <p:nvPicPr>
                <p:cNvPr id="14" name="图片 13">
                  <a:extLst>
                    <a:ext uri="{FF2B5EF4-FFF2-40B4-BE49-F238E27FC236}">
                      <a16:creationId xmlns:a16="http://schemas.microsoft.com/office/drawing/2014/main" xmlns="" id="{BEFD99BC-7F39-4715-A8C8-4C1AFD5763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3874" b="97579" l="3041" r="95270">
                              <a14:foregroundMark x1="33615" y1="88136" x2="77872" y2="26392"/>
                              <a14:foregroundMark x1="60304" y1="57143" x2="60304" y2="57143"/>
                              <a14:foregroundMark x1="50000" y1="71671" x2="50000" y2="71671"/>
                              <a14:foregroundMark x1="36318" y1="89588" x2="36318" y2="89588"/>
                              <a14:foregroundMark x1="41216" y1="83293" x2="41216" y2="83293"/>
                              <a14:foregroundMark x1="43243" y1="69492" x2="43243" y2="69492"/>
                              <a14:foregroundMark x1="61824" y1="43584" x2="61824" y2="43584"/>
                              <a14:foregroundMark x1="58615" y1="47215" x2="58615" y2="47215"/>
                              <a14:foregroundMark x1="68412" y1="25182" x2="68412" y2="25182"/>
                              <a14:foregroundMark x1="73142" y1="25182" x2="73142" y2="2518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050" r="2145"/>
                <a:stretch>
                  <a:fillRect/>
                </a:stretch>
              </p:blipFill>
              <p:spPr>
                <a:xfrm>
                  <a:off x="1521056" y="938352"/>
                  <a:ext cx="6537713" cy="4518734"/>
                </a:xfrm>
                <a:prstGeom prst="rect">
                  <a:avLst/>
                </a:prstGeom>
              </p:spPr>
            </p:pic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B043D262-E19A-4DFC-9FFF-14B90CA2CFC7}"/>
                    </a:ext>
                  </a:extLst>
                </p:cNvPr>
                <p:cNvCxnSpPr/>
                <p:nvPr/>
              </p:nvCxnSpPr>
              <p:spPr>
                <a:xfrm>
                  <a:off x="6532076" y="2323899"/>
                  <a:ext cx="870012" cy="0"/>
                </a:xfrm>
                <a:prstGeom prst="line">
                  <a:avLst/>
                </a:prstGeom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5AFC1B2A-4088-4171-BB6E-B9D714D2D0B9}"/>
                    </a:ext>
                  </a:extLst>
                </p:cNvPr>
                <p:cNvCxnSpPr/>
                <p:nvPr/>
              </p:nvCxnSpPr>
              <p:spPr>
                <a:xfrm>
                  <a:off x="6532076" y="2952693"/>
                  <a:ext cx="870012" cy="0"/>
                </a:xfrm>
                <a:prstGeom prst="line">
                  <a:avLst/>
                </a:prstGeom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D001269F-9849-45D1-AD58-D1E4CB6310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46203" y="1240314"/>
                  <a:ext cx="1143300" cy="0"/>
                </a:xfrm>
                <a:prstGeom prst="line">
                  <a:avLst/>
                </a:prstGeom>
                <a:ln w="38100"/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1E7E7B00-2386-4618-B27B-D4B6BC2AF478}"/>
                    </a:ext>
                  </a:extLst>
                </p:cNvPr>
                <p:cNvCxnSpPr/>
                <p:nvPr/>
              </p:nvCxnSpPr>
              <p:spPr>
                <a:xfrm>
                  <a:off x="2718046" y="2131185"/>
                  <a:ext cx="870012" cy="0"/>
                </a:xfrm>
                <a:prstGeom prst="line">
                  <a:avLst/>
                </a:prstGeom>
                <a:ln w="38100"/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0AFC11B9-76AB-459E-8D49-3C38B1260E8E}"/>
                  </a:ext>
                </a:extLst>
              </p:cNvPr>
              <p:cNvSpPr txBox="1"/>
              <p:nvPr/>
            </p:nvSpPr>
            <p:spPr>
              <a:xfrm>
                <a:off x="7307098" y="2131142"/>
                <a:ext cx="1261884" cy="383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0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出水口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C9F0B0B0-3528-4A5B-A665-4216A65C7682}"/>
                  </a:ext>
                </a:extLst>
              </p:cNvPr>
              <p:cNvSpPr txBox="1"/>
              <p:nvPr/>
            </p:nvSpPr>
            <p:spPr>
              <a:xfrm>
                <a:off x="7306411" y="2776215"/>
                <a:ext cx="1261884" cy="383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0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入水口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23168846-E062-4E07-9D19-13767F420550}"/>
                  </a:ext>
                </a:extLst>
              </p:cNvPr>
              <p:cNvSpPr txBox="1"/>
              <p:nvPr/>
            </p:nvSpPr>
            <p:spPr>
              <a:xfrm>
                <a:off x="1334432" y="1063629"/>
                <a:ext cx="1584605" cy="442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储水箱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904DB321-5C52-4C07-BA11-351809DAC532}"/>
                  </a:ext>
                </a:extLst>
              </p:cNvPr>
              <p:cNvSpPr txBox="1"/>
              <p:nvPr/>
            </p:nvSpPr>
            <p:spPr>
              <a:xfrm>
                <a:off x="1430952" y="1913905"/>
                <a:ext cx="1584605" cy="442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集热管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E442314-5B6D-4733-B77E-5EA084B21474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>
              <a:off x="6317877" y="4835201"/>
              <a:ext cx="774402" cy="46918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26E1047F-FBAD-4E20-9BDC-DF054EDE40A0}"/>
                </a:ext>
              </a:extLst>
            </p:cNvPr>
            <p:cNvSpPr txBox="1"/>
            <p:nvPr/>
          </p:nvSpPr>
          <p:spPr>
            <a:xfrm>
              <a:off x="7092279" y="4651286"/>
              <a:ext cx="11849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反射板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02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0AB381-C9AF-4182-83C3-4F37DAD90B2B}"/>
              </a:ext>
            </a:extLst>
          </p:cNvPr>
          <p:cNvGrpSpPr/>
          <p:nvPr/>
        </p:nvGrpSpPr>
        <p:grpSpPr>
          <a:xfrm>
            <a:off x="1485269" y="1124744"/>
            <a:ext cx="5967051" cy="5177543"/>
            <a:chOff x="1460184" y="1340768"/>
            <a:chExt cx="5967051" cy="5177543"/>
          </a:xfrm>
        </p:grpSpPr>
        <p:pic>
          <p:nvPicPr>
            <p:cNvPr id="4" name="图片 3">
              <a:hlinkClick r:id="rId2" action="ppaction://hlinksldjump"/>
              <a:extLst>
                <a:ext uri="{FF2B5EF4-FFF2-40B4-BE49-F238E27FC236}">
                  <a16:creationId xmlns:a16="http://schemas.microsoft.com/office/drawing/2014/main" xmlns="" id="{862FA1A6-0E9B-440C-B357-DC36F376A6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874" b="97579" l="3041" r="95270">
                          <a14:foregroundMark x1="33615" y1="88136" x2="77872" y2="26392"/>
                          <a14:foregroundMark x1="60304" y1="57143" x2="60304" y2="57143"/>
                          <a14:foregroundMark x1="50000" y1="71671" x2="50000" y2="71671"/>
                          <a14:foregroundMark x1="36318" y1="89588" x2="36318" y2="89588"/>
                          <a14:foregroundMark x1="41216" y1="83293" x2="41216" y2="83293"/>
                          <a14:foregroundMark x1="43243" y1="69492" x2="43243" y2="69492"/>
                          <a14:foregroundMark x1="61824" y1="43584" x2="61824" y2="43584"/>
                          <a14:foregroundMark x1="58615" y1="47215" x2="58615" y2="47215"/>
                          <a14:foregroundMark x1="68412" y1="25182" x2="68412" y2="25182"/>
                          <a14:foregroundMark x1="73142" y1="25182" x2="73142" y2="251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50" r="2145"/>
            <a:stretch>
              <a:fillRect/>
            </a:stretch>
          </p:blipFill>
          <p:spPr>
            <a:xfrm>
              <a:off x="1880357" y="1340768"/>
              <a:ext cx="5546878" cy="5177543"/>
            </a:xfrm>
            <a:prstGeom prst="rect">
              <a:avLst/>
            </a:prstGeom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01A87B11-E0EB-436B-8F69-AC56430E7895}"/>
                </a:ext>
              </a:extLst>
            </p:cNvPr>
            <p:cNvGrpSpPr/>
            <p:nvPr/>
          </p:nvGrpSpPr>
          <p:grpSpPr>
            <a:xfrm>
              <a:off x="1460184" y="2236029"/>
              <a:ext cx="1719895" cy="693658"/>
              <a:chOff x="1460184" y="2236029"/>
              <a:chExt cx="1719895" cy="693658"/>
            </a:xfrm>
          </p:grpSpPr>
          <p:cxnSp>
            <p:nvCxnSpPr>
              <p:cNvPr id="3" name="直接连接符 2">
                <a:extLst>
                  <a:ext uri="{FF2B5EF4-FFF2-40B4-BE49-F238E27FC236}">
                    <a16:creationId xmlns:a16="http://schemas.microsoft.com/office/drawing/2014/main" xmlns="" id="{55465BB2-7114-4C24-9AAC-D241FFE0D0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2676" y="2497639"/>
                <a:ext cx="887403" cy="432048"/>
              </a:xfrm>
              <a:prstGeom prst="line">
                <a:avLst/>
              </a:prstGeom>
              <a:ln w="38100"/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FDF71A4D-8C45-4284-A2EA-4FC528408A2A}"/>
                  </a:ext>
                </a:extLst>
              </p:cNvPr>
              <p:cNvSpPr txBox="1"/>
              <p:nvPr/>
            </p:nvSpPr>
            <p:spPr>
              <a:xfrm>
                <a:off x="1460184" y="2236029"/>
                <a:ext cx="9732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8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黑色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D446D6D5-7316-4659-AFEB-F18528C318D7}"/>
                </a:ext>
              </a:extLst>
            </p:cNvPr>
            <p:cNvGrpSpPr/>
            <p:nvPr/>
          </p:nvGrpSpPr>
          <p:grpSpPr>
            <a:xfrm>
              <a:off x="4156067" y="4797152"/>
              <a:ext cx="1784085" cy="831349"/>
              <a:chOff x="4156067" y="4797152"/>
              <a:chExt cx="1784085" cy="831349"/>
            </a:xfrm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73B18B67-DF84-4CB6-9B7F-AD2C210BEF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56067" y="4797152"/>
                <a:ext cx="887403" cy="432048"/>
              </a:xfrm>
              <a:prstGeom prst="line">
                <a:avLst/>
              </a:prstGeom>
              <a:ln w="38100"/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BB690A98-EA3E-47F4-ADDF-12A09E4BC8BD}"/>
                  </a:ext>
                </a:extLst>
              </p:cNvPr>
              <p:cNvSpPr txBox="1"/>
              <p:nvPr/>
            </p:nvSpPr>
            <p:spPr>
              <a:xfrm>
                <a:off x="4916000" y="5105281"/>
                <a:ext cx="10241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8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倾斜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D390EE57-B43F-4EAD-8D6A-BDB5077FC537}"/>
                </a:ext>
              </a:extLst>
            </p:cNvPr>
            <p:cNvGrpSpPr/>
            <p:nvPr/>
          </p:nvGrpSpPr>
          <p:grpSpPr>
            <a:xfrm>
              <a:off x="5148064" y="4103494"/>
              <a:ext cx="2063832" cy="523220"/>
              <a:chOff x="5148064" y="4103494"/>
              <a:chExt cx="2063832" cy="523220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F06A2BEE-7D24-48ED-AF2E-29CE6B3BF5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48064" y="4365104"/>
                <a:ext cx="1152128" cy="0"/>
              </a:xfrm>
              <a:prstGeom prst="line">
                <a:avLst/>
              </a:prstGeom>
              <a:ln w="38100"/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D13AB3EC-0FDD-4C71-9D97-C626F7F14D46}"/>
                  </a:ext>
                </a:extLst>
              </p:cNvPr>
              <p:cNvSpPr txBox="1"/>
              <p:nvPr/>
            </p:nvSpPr>
            <p:spPr>
              <a:xfrm>
                <a:off x="6228834" y="4103494"/>
                <a:ext cx="9830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l">
                  <a:buClrTx/>
                  <a:buSzTx/>
                  <a:buFontTx/>
                </a:pPr>
                <a:r>
                  <a:rPr lang="zh-CN" altLang="en-US" sz="2800" b="1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反射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EE6007D-14EB-41B8-8FBC-7AAA05F8C7FB}"/>
              </a:ext>
            </a:extLst>
          </p:cNvPr>
          <p:cNvGrpSpPr/>
          <p:nvPr/>
        </p:nvGrpSpPr>
        <p:grpSpPr>
          <a:xfrm>
            <a:off x="5680553" y="5326516"/>
            <a:ext cx="1816205" cy="1040068"/>
            <a:chOff x="5680553" y="5326516"/>
            <a:chExt cx="1816205" cy="1040068"/>
          </a:xfrm>
        </p:grpSpPr>
        <p:sp>
          <p:nvSpPr>
            <p:cNvPr id="16" name="文本框 15">
              <a:hlinkClick r:id="rId5" action="ppaction://hlinksldjump"/>
              <a:extLst>
                <a:ext uri="{FF2B5EF4-FFF2-40B4-BE49-F238E27FC236}">
                  <a16:creationId xmlns:a16="http://schemas.microsoft.com/office/drawing/2014/main" xmlns="" id="{DC54F51A-7950-4917-BA19-99825142E9C0}"/>
                </a:ext>
              </a:extLst>
            </p:cNvPr>
            <p:cNvSpPr txBox="1"/>
            <p:nvPr/>
          </p:nvSpPr>
          <p:spPr>
            <a:xfrm>
              <a:off x="6523519" y="5412477"/>
              <a:ext cx="97323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阳光直射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F78D3BB-F0B6-403E-AFB4-F859F4246F22}"/>
                </a:ext>
              </a:extLst>
            </p:cNvPr>
            <p:cNvCxnSpPr>
              <a:cxnSpLocks/>
            </p:cNvCxnSpPr>
            <p:nvPr/>
          </p:nvCxnSpPr>
          <p:spPr>
            <a:xfrm>
              <a:off x="5680553" y="5326516"/>
              <a:ext cx="887403" cy="432048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219248C-DF84-4077-AB2A-72DEEACA89B2}"/>
              </a:ext>
            </a:extLst>
          </p:cNvPr>
          <p:cNvGrpSpPr/>
          <p:nvPr/>
        </p:nvGrpSpPr>
        <p:grpSpPr>
          <a:xfrm>
            <a:off x="167580" y="1001922"/>
            <a:ext cx="1749262" cy="1018083"/>
            <a:chOff x="167580" y="1001922"/>
            <a:chExt cx="1749262" cy="1018083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117B19A-2288-4C09-9CFC-7B8D29E90285}"/>
                </a:ext>
              </a:extLst>
            </p:cNvPr>
            <p:cNvCxnSpPr>
              <a:cxnSpLocks/>
            </p:cNvCxnSpPr>
            <p:nvPr/>
          </p:nvCxnSpPr>
          <p:spPr>
            <a:xfrm>
              <a:off x="1029439" y="1587957"/>
              <a:ext cx="887403" cy="432048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18" name="文本框 17">
              <a:hlinkClick r:id="rId6" action="ppaction://hlinksldjump"/>
              <a:extLst>
                <a:ext uri="{FF2B5EF4-FFF2-40B4-BE49-F238E27FC236}">
                  <a16:creationId xmlns:a16="http://schemas.microsoft.com/office/drawing/2014/main" xmlns="" id="{5C281B81-F34A-406C-92AE-87BB251EBAA3}"/>
                </a:ext>
              </a:extLst>
            </p:cNvPr>
            <p:cNvSpPr txBox="1"/>
            <p:nvPr/>
          </p:nvSpPr>
          <p:spPr>
            <a:xfrm>
              <a:off x="167580" y="1001922"/>
              <a:ext cx="97323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黑色吸热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4ACCED0-9FC7-4242-B81A-436DFAA54137}"/>
              </a:ext>
            </a:extLst>
          </p:cNvPr>
          <p:cNvGrpSpPr/>
          <p:nvPr/>
        </p:nvGrpSpPr>
        <p:grpSpPr>
          <a:xfrm>
            <a:off x="7143424" y="3713515"/>
            <a:ext cx="1884943" cy="954107"/>
            <a:chOff x="7143424" y="3713515"/>
            <a:chExt cx="1884943" cy="954107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A284EE0-9397-4D0D-925B-EFCEFDEC348C}"/>
                </a:ext>
              </a:extLst>
            </p:cNvPr>
            <p:cNvCxnSpPr>
              <a:cxnSpLocks/>
            </p:cNvCxnSpPr>
            <p:nvPr/>
          </p:nvCxnSpPr>
          <p:spPr>
            <a:xfrm>
              <a:off x="7143424" y="4149080"/>
              <a:ext cx="884960" cy="0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20" name="文本框 19">
              <a:hlinkClick r:id="rId7" action="ppaction://hlinksldjump"/>
              <a:extLst>
                <a:ext uri="{FF2B5EF4-FFF2-40B4-BE49-F238E27FC236}">
                  <a16:creationId xmlns:a16="http://schemas.microsoft.com/office/drawing/2014/main" xmlns="" id="{48F6C3FB-F046-410C-924D-2A3853BA3394}"/>
                </a:ext>
              </a:extLst>
            </p:cNvPr>
            <p:cNvSpPr txBox="1"/>
            <p:nvPr/>
          </p:nvSpPr>
          <p:spPr>
            <a:xfrm>
              <a:off x="8055128" y="3713515"/>
              <a:ext cx="97323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全面照射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598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D369BF2-99D5-4D67-9448-D1F65FD507E4}"/>
              </a:ext>
            </a:extLst>
          </p:cNvPr>
          <p:cNvGrpSpPr/>
          <p:nvPr/>
        </p:nvGrpSpPr>
        <p:grpSpPr>
          <a:xfrm>
            <a:off x="1547664" y="260648"/>
            <a:ext cx="6264696" cy="5171237"/>
            <a:chOff x="1547664" y="548680"/>
            <a:chExt cx="6264696" cy="524324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5B259B40-C841-4161-A9FB-FC0EBD07CF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733" b="100000" l="4678" r="98337">
                          <a14:foregroundMark x1="61435" y1="24348" x2="61435" y2="24348"/>
                          <a14:foregroundMark x1="63514" y1="31677" x2="63514" y2="31677"/>
                          <a14:foregroundMark x1="68503" y1="30062" x2="68503" y2="30062"/>
                          <a14:foregroundMark x1="70166" y1="25217" x2="70166" y2="25217"/>
                          <a14:foregroundMark x1="69543" y1="39130" x2="69543" y2="39130"/>
                          <a14:foregroundMark x1="73805" y1="30807" x2="73805" y2="30807"/>
                          <a14:foregroundMark x1="82536" y1="30807" x2="82536" y2="30807"/>
                          <a14:foregroundMark x1="78586" y1="48447" x2="78586" y2="48447"/>
                          <a14:foregroundMark x1="85031" y1="42733" x2="85031" y2="42733"/>
                          <a14:foregroundMark x1="93035" y1="27702" x2="93035" y2="27702"/>
                          <a14:foregroundMark x1="91372" y1="23106" x2="91372" y2="23106"/>
                          <a14:foregroundMark x1="91268" y1="21242" x2="91268" y2="21242"/>
                          <a14:foregroundMark x1="91060" y1="31925" x2="91060" y2="31925"/>
                          <a14:foregroundMark x1="90229" y1="54907" x2="90229" y2="54907"/>
                          <a14:foregroundMark x1="90748" y1="55155" x2="90748" y2="55155"/>
                          <a14:foregroundMark x1="89917" y1="54658" x2="89917" y2="54658"/>
                          <a14:foregroundMark x1="90021" y1="50683" x2="90021" y2="50683"/>
                          <a14:foregroundMark x1="90021" y1="41491" x2="90021" y2="41491"/>
                          <a14:foregroundMark x1="90541" y1="31180" x2="90541" y2="31180"/>
                          <a14:foregroundMark x1="91372" y1="24472" x2="91372" y2="24472"/>
                          <a14:foregroundMark x1="92204" y1="20870" x2="92204" y2="20870"/>
                          <a14:foregroundMark x1="93555" y1="18385" x2="93555" y2="18385"/>
                          <a14:foregroundMark x1="93347" y1="20124" x2="93347" y2="20124"/>
                          <a14:foregroundMark x1="55094" y1="56770" x2="55094" y2="56770"/>
                          <a14:foregroundMark x1="25988" y1="57516" x2="25988" y2="57516"/>
                          <a14:foregroundMark x1="12994" y1="57267" x2="12994" y2="57267"/>
                          <a14:foregroundMark x1="78170" y1="33540" x2="78170" y2="33540"/>
                          <a14:foregroundMark x1="67672" y1="37143" x2="67672" y2="37143"/>
                          <a14:foregroundMark x1="68815" y1="34783" x2="68815" y2="34783"/>
                          <a14:foregroundMark x1="70270" y1="24348" x2="68295" y2="45466"/>
                          <a14:foregroundMark x1="54574" y1="54286" x2="54574" y2="54286"/>
                          <a14:foregroundMark x1="54574" y1="53043" x2="54574" y2="53043"/>
                          <a14:foregroundMark x1="53534" y1="54286" x2="53534" y2="54286"/>
                          <a14:foregroundMark x1="52807" y1="54286" x2="52807" y2="54286"/>
                          <a14:foregroundMark x1="40125" y1="58012" x2="40125" y2="58012"/>
                          <a14:foregroundMark x1="82536" y1="33665" x2="82536" y2="33665"/>
                          <a14:foregroundMark x1="83056" y1="26708" x2="83056" y2="26708"/>
                          <a14:foregroundMark x1="91892" y1="27081" x2="91892" y2="270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548680"/>
              <a:ext cx="6264696" cy="5243245"/>
            </a:xfrm>
            <a:prstGeom prst="rect">
              <a:avLst/>
            </a:prstGeom>
          </p:spPr>
        </p:pic>
        <p:sp>
          <p:nvSpPr>
            <p:cNvPr id="3" name="文本框 2">
              <a:hlinkClick r:id="rId4" action="ppaction://hlinksldjump"/>
              <a:extLst>
                <a:ext uri="{FF2B5EF4-FFF2-40B4-BE49-F238E27FC236}">
                  <a16:creationId xmlns:a16="http://schemas.microsoft.com/office/drawing/2014/main" xmlns="" id="{391D137F-6BBD-4E14-82B9-E4655BC3DFCF}"/>
                </a:ext>
              </a:extLst>
            </p:cNvPr>
            <p:cNvSpPr txBox="1"/>
            <p:nvPr/>
          </p:nvSpPr>
          <p:spPr>
            <a:xfrm>
              <a:off x="2411760" y="980728"/>
              <a:ext cx="4104456" cy="530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你认为会发生什么情况？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131350C-B000-48AD-A680-47BAD3C199DE}"/>
              </a:ext>
            </a:extLst>
          </p:cNvPr>
          <p:cNvSpPr txBox="1"/>
          <p:nvPr/>
        </p:nvSpPr>
        <p:spPr>
          <a:xfrm>
            <a:off x="3059832" y="5596389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哪种颜色效果最好？</a:t>
            </a:r>
          </a:p>
        </p:txBody>
      </p:sp>
    </p:spTree>
    <p:extLst>
      <p:ext uri="{BB962C8B-B14F-4D97-AF65-F5344CB8AC3E}">
        <p14:creationId xmlns:p14="http://schemas.microsoft.com/office/powerpoint/2010/main" val="30247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29092B6-A6FA-408B-81D0-A35BA7F82127}"/>
              </a:ext>
            </a:extLst>
          </p:cNvPr>
          <p:cNvGrpSpPr/>
          <p:nvPr/>
        </p:nvGrpSpPr>
        <p:grpSpPr>
          <a:xfrm>
            <a:off x="1331640" y="476672"/>
            <a:ext cx="5760640" cy="4608512"/>
            <a:chOff x="1331640" y="980728"/>
            <a:chExt cx="5760640" cy="460851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4DDE765A-0BF6-4BDF-89E6-4BF5399E44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1833" t="27226" r="26625" b="21999"/>
            <a:stretch/>
          </p:blipFill>
          <p:spPr>
            <a:xfrm>
              <a:off x="1331640" y="1628800"/>
              <a:ext cx="5760640" cy="3960440"/>
            </a:xfrm>
            <a:prstGeom prst="rect">
              <a:avLst/>
            </a:prstGeom>
          </p:spPr>
        </p:pic>
        <p:sp>
          <p:nvSpPr>
            <p:cNvPr id="6" name="文本框 5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9128EB7B-8851-4331-A12A-0BDDD2815D4B}"/>
                </a:ext>
              </a:extLst>
            </p:cNvPr>
            <p:cNvSpPr txBox="1"/>
            <p:nvPr/>
          </p:nvSpPr>
          <p:spPr>
            <a:xfrm>
              <a:off x="2159732" y="980728"/>
              <a:ext cx="4104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你认为会发生什么情况？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7C6756C-5B45-4A46-B773-2BC3FC78554D}"/>
              </a:ext>
            </a:extLst>
          </p:cNvPr>
          <p:cNvSpPr txBox="1"/>
          <p:nvPr/>
        </p:nvSpPr>
        <p:spPr>
          <a:xfrm>
            <a:off x="2663788" y="5373216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怎样放置效果最好？</a:t>
            </a:r>
          </a:p>
        </p:txBody>
      </p:sp>
    </p:spTree>
    <p:extLst>
      <p:ext uri="{BB962C8B-B14F-4D97-AF65-F5344CB8AC3E}">
        <p14:creationId xmlns:p14="http://schemas.microsoft.com/office/powerpoint/2010/main" val="413278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51AA967-81A2-4608-939B-37A6EBE08B4E}"/>
              </a:ext>
            </a:extLst>
          </p:cNvPr>
          <p:cNvGrpSpPr/>
          <p:nvPr/>
        </p:nvGrpSpPr>
        <p:grpSpPr>
          <a:xfrm>
            <a:off x="1619672" y="839128"/>
            <a:ext cx="5688632" cy="4197128"/>
            <a:chOff x="1547664" y="1487200"/>
            <a:chExt cx="5688632" cy="4197128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4DD30F4A-3606-48F5-8A0F-61DA260ED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1100" t="30400" r="31100" b="26201"/>
            <a:stretch/>
          </p:blipFill>
          <p:spPr>
            <a:xfrm>
              <a:off x="1547664" y="2010420"/>
              <a:ext cx="5688632" cy="3673908"/>
            </a:xfrm>
            <a:prstGeom prst="rect">
              <a:avLst/>
            </a:prstGeom>
          </p:spPr>
        </p:pic>
        <p:sp>
          <p:nvSpPr>
            <p:cNvPr id="3" name="文本框 2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DF9F2D27-C3A6-4A3B-9A0A-C3177F942DB8}"/>
                </a:ext>
              </a:extLst>
            </p:cNvPr>
            <p:cNvSpPr txBox="1"/>
            <p:nvPr/>
          </p:nvSpPr>
          <p:spPr>
            <a:xfrm>
              <a:off x="3329862" y="1487200"/>
              <a:ext cx="2520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你想怎么做？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708576D-A938-408A-8755-D76247E3E542}"/>
              </a:ext>
            </a:extLst>
          </p:cNvPr>
          <p:cNvSpPr txBox="1"/>
          <p:nvPr/>
        </p:nvSpPr>
        <p:spPr>
          <a:xfrm>
            <a:off x="3221850" y="5297866"/>
            <a:ext cx="270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反射板有效吗？</a:t>
            </a:r>
          </a:p>
        </p:txBody>
      </p:sp>
    </p:spTree>
    <p:extLst>
      <p:ext uri="{BB962C8B-B14F-4D97-AF65-F5344CB8AC3E}">
        <p14:creationId xmlns:p14="http://schemas.microsoft.com/office/powerpoint/2010/main" val="291447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366B185-D8B0-4939-A217-057C8DB8A395}"/>
              </a:ext>
            </a:extLst>
          </p:cNvPr>
          <p:cNvSpPr/>
          <p:nvPr/>
        </p:nvSpPr>
        <p:spPr>
          <a:xfrm>
            <a:off x="3095836" y="2564904"/>
            <a:ext cx="2592288" cy="136815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我的太阳能热水器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B0B788C-E18A-4241-9573-984F1F9E5B0C}"/>
              </a:ext>
            </a:extLst>
          </p:cNvPr>
          <p:cNvGrpSpPr/>
          <p:nvPr/>
        </p:nvGrpSpPr>
        <p:grpSpPr>
          <a:xfrm>
            <a:off x="805984" y="980728"/>
            <a:ext cx="2669484" cy="1784537"/>
            <a:chOff x="805984" y="980728"/>
            <a:chExt cx="2669484" cy="178453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4B2AAD0-C137-4CE5-8C33-BE3ECDDC1BED}"/>
                </a:ext>
              </a:extLst>
            </p:cNvPr>
            <p:cNvSpPr/>
            <p:nvPr/>
          </p:nvSpPr>
          <p:spPr>
            <a:xfrm>
              <a:off x="805984" y="980728"/>
              <a:ext cx="2376264" cy="1368152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黑色集热管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EF59EC9-E18E-41F9-A3FC-6AB420F5A25C}"/>
                </a:ext>
              </a:extLst>
            </p:cNvPr>
            <p:cNvCxnSpPr>
              <a:cxnSpLocks/>
              <a:stCxn id="5" idx="5"/>
              <a:endCxn id="4" idx="1"/>
            </p:cNvCxnSpPr>
            <p:nvPr/>
          </p:nvCxnSpPr>
          <p:spPr>
            <a:xfrm>
              <a:off x="2834252" y="2148519"/>
              <a:ext cx="641216" cy="616746"/>
            </a:xfrm>
            <a:prstGeom prst="line">
              <a:avLst/>
            </a:prstGeom>
            <a:ln w="3810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EE14600-4747-4B28-A713-6600393C5348}"/>
              </a:ext>
            </a:extLst>
          </p:cNvPr>
          <p:cNvGrpSpPr/>
          <p:nvPr/>
        </p:nvGrpSpPr>
        <p:grpSpPr>
          <a:xfrm>
            <a:off x="5308492" y="980728"/>
            <a:ext cx="2626572" cy="1784537"/>
            <a:chOff x="5308492" y="980728"/>
            <a:chExt cx="2626572" cy="178453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045785C0-ECFD-4285-AD85-2417E225191F}"/>
                </a:ext>
              </a:extLst>
            </p:cNvPr>
            <p:cNvSpPr/>
            <p:nvPr/>
          </p:nvSpPr>
          <p:spPr>
            <a:xfrm>
              <a:off x="5558800" y="980728"/>
              <a:ext cx="2376264" cy="1368152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倾斜放置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B1602DA-D7B7-4A01-8FB9-41338B04C30F}"/>
                </a:ext>
              </a:extLst>
            </p:cNvPr>
            <p:cNvCxnSpPr>
              <a:cxnSpLocks/>
              <a:stCxn id="6" idx="3"/>
              <a:endCxn id="4" idx="7"/>
            </p:cNvCxnSpPr>
            <p:nvPr/>
          </p:nvCxnSpPr>
          <p:spPr>
            <a:xfrm flipH="1">
              <a:off x="5308492" y="2148519"/>
              <a:ext cx="598304" cy="616746"/>
            </a:xfrm>
            <a:prstGeom prst="line">
              <a:avLst/>
            </a:prstGeom>
            <a:ln w="3810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7196D45-45EE-42FE-8E61-075C01C8E002}"/>
              </a:ext>
            </a:extLst>
          </p:cNvPr>
          <p:cNvGrpSpPr/>
          <p:nvPr/>
        </p:nvGrpSpPr>
        <p:grpSpPr>
          <a:xfrm>
            <a:off x="3203848" y="3933056"/>
            <a:ext cx="2376264" cy="2520280"/>
            <a:chOff x="3203848" y="3933056"/>
            <a:chExt cx="2376264" cy="252028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8A56468C-B8F3-4F21-BBD5-CFE04E21C215}"/>
                </a:ext>
              </a:extLst>
            </p:cNvPr>
            <p:cNvSpPr/>
            <p:nvPr/>
          </p:nvSpPr>
          <p:spPr>
            <a:xfrm>
              <a:off x="3203848" y="5085184"/>
              <a:ext cx="2376264" cy="1368152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反射板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523301B8-7328-4752-8362-358D738A5013}"/>
                </a:ext>
              </a:extLst>
            </p:cNvPr>
            <p:cNvCxnSpPr>
              <a:cxnSpLocks/>
              <a:stCxn id="4" idx="4"/>
              <a:endCxn id="7" idx="0"/>
            </p:cNvCxnSpPr>
            <p:nvPr/>
          </p:nvCxnSpPr>
          <p:spPr>
            <a:xfrm>
              <a:off x="4391980" y="3933056"/>
              <a:ext cx="0" cy="1152128"/>
            </a:xfrm>
            <a:prstGeom prst="line">
              <a:avLst/>
            </a:prstGeom>
            <a:ln w="38100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25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水滴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TM04033925[[fn=水滴]]</Template>
  <TotalTime>87</TotalTime>
  <Words>71</Words>
  <Application>Microsoft Office PowerPoint</Application>
  <PresentationFormat>全屏显示(4:3)</PresentationFormat>
  <Paragraphs>23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黑体</vt:lpstr>
      <vt:lpstr>宋体</vt:lpstr>
      <vt:lpstr>Arial</vt:lpstr>
      <vt:lpstr>Tw Cen MT</vt:lpstr>
      <vt:lpstr>水滴</vt:lpstr>
      <vt:lpstr>认识太阳能热水器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认识太阳能热水器</dc:title>
  <dc:creator>刘阳</dc:creator>
  <cp:lastModifiedBy>Lenovo</cp:lastModifiedBy>
  <cp:revision>17</cp:revision>
  <dcterms:created xsi:type="dcterms:W3CDTF">2020-06-03T12:16:55Z</dcterms:created>
  <dcterms:modified xsi:type="dcterms:W3CDTF">2020-06-27T03:31:09Z</dcterms:modified>
</cp:coreProperties>
</file>