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10" r:id="rId3"/>
    <p:sldId id="411" r:id="rId5"/>
    <p:sldId id="465" r:id="rId6"/>
    <p:sldId id="458" r:id="rId7"/>
    <p:sldId id="426" r:id="rId8"/>
    <p:sldId id="457" r:id="rId9"/>
    <p:sldId id="454" r:id="rId10"/>
    <p:sldId id="455" r:id="rId11"/>
    <p:sldId id="460" r:id="rId12"/>
    <p:sldId id="442" r:id="rId13"/>
  </p:sldIdLst>
  <p:sldSz cx="9144000" cy="5144135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E9FC"/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1613"/>
        <p:guide pos="288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2B3C0-C26E-42AF-A9AA-1E3830C7F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2B3C0-C26E-42AF-A9AA-1E3830C7F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2B3C0-C26E-42AF-A9AA-1E3830C7F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2B3C0-C26E-42AF-A9AA-1E3830C7F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2B3C0-C26E-42AF-A9AA-1E3830C7F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2B3C0-C26E-42AF-A9AA-1E3830C7F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2B3C0-C26E-42AF-A9AA-1E3830C7F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2B3C0-C26E-42AF-A9AA-1E3830C7F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2B3C0-C26E-42AF-A9AA-1E3830C7F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2B3C0-C26E-42AF-A9AA-1E3830C7F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2" y="1288660"/>
            <a:ext cx="7545579" cy="994584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851"/>
            <a:ext cx="2133600" cy="273878"/>
          </a:xfrm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42C095A-E1D0-45D0-8013-D7AFE79149E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851"/>
            <a:ext cx="2895600" cy="273878"/>
          </a:xfrm>
        </p:spPr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851"/>
            <a:ext cx="2133600" cy="273878"/>
          </a:xfrm>
        </p:spPr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3231" y="720749"/>
            <a:ext cx="6063164" cy="994584"/>
          </a:xfrm>
        </p:spPr>
        <p:txBody>
          <a:bodyPr/>
          <a:lstStyle>
            <a:lvl1pPr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4364" y="1823464"/>
            <a:ext cx="4785293" cy="617328"/>
          </a:xfrm>
        </p:spPr>
        <p:txBody>
          <a:bodyPr/>
          <a:lstStyle>
            <a:lvl1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algn="l">
              <a:defRPr sz="135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35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35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35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G:\下载用杂项\图片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25" y="4340588"/>
            <a:ext cx="3297238" cy="75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498475" y="641860"/>
            <a:ext cx="8147050" cy="1190"/>
          </a:xfrm>
          <a:prstGeom prst="line">
            <a:avLst/>
          </a:prstGeom>
          <a:noFill/>
          <a:ln w="9525" cap="rnd" cmpd="sng">
            <a:solidFill>
              <a:schemeClr val="accent3">
                <a:lumMod val="75000"/>
              </a:schemeClr>
            </a:solidFill>
            <a:prstDash val="sysDot"/>
            <a:round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Picture 2" descr="G:\下载用杂项\ba6529ab42c12a89f3a3d345df3e4f8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877" b="75024"/>
          <a:stretch>
            <a:fillRect/>
          </a:stretch>
        </p:blipFill>
        <p:spPr bwMode="auto">
          <a:xfrm>
            <a:off x="484188" y="194106"/>
            <a:ext cx="515937" cy="48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8097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000615"/>
            <a:ext cx="5181600" cy="1257520"/>
          </a:xfrm>
        </p:spPr>
        <p:txBody>
          <a:bodyPr/>
          <a:lstStyle>
            <a:lvl1pPr>
              <a:defRPr sz="3300"/>
            </a:lvl1pPr>
          </a:lstStyle>
          <a:p>
            <a:pPr lvl="0"/>
            <a:r>
              <a:rPr lang="zh-CN" altLang="en-US" dirty="0" smtClean="0"/>
              <a:t>谢    谢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G:\下载用杂项\图片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25" y="4340588"/>
            <a:ext cx="3297238" cy="75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498475" y="641860"/>
            <a:ext cx="8147050" cy="1190"/>
          </a:xfrm>
          <a:prstGeom prst="line">
            <a:avLst/>
          </a:prstGeom>
          <a:noFill/>
          <a:ln w="9525" cap="rnd" cmpd="sng">
            <a:solidFill>
              <a:schemeClr val="accent3">
                <a:lumMod val="75000"/>
              </a:schemeClr>
            </a:solidFill>
            <a:prstDash val="sysDot"/>
            <a:round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G:\下载用杂项\图片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25" y="4340588"/>
            <a:ext cx="3297238" cy="75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G:\下载用杂项\ba6529ab42c12a89f3a3d345df3e4f8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2001" b="75024"/>
          <a:stretch>
            <a:fillRect/>
          </a:stretch>
        </p:blipFill>
        <p:spPr bwMode="auto">
          <a:xfrm>
            <a:off x="500063" y="151236"/>
            <a:ext cx="450850" cy="539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498475" y="641860"/>
            <a:ext cx="8147050" cy="1190"/>
          </a:xfrm>
          <a:prstGeom prst="line">
            <a:avLst/>
          </a:prstGeom>
          <a:noFill/>
          <a:ln w="9525" cap="rnd" cmpd="sng">
            <a:solidFill>
              <a:schemeClr val="accent3">
                <a:lumMod val="75000"/>
              </a:schemeClr>
            </a:solidFill>
            <a:prstDash val="sysDot"/>
            <a:round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G:\下载用杂项\图片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25" y="4340588"/>
            <a:ext cx="3297238" cy="75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498475" y="641860"/>
            <a:ext cx="8147050" cy="1190"/>
          </a:xfrm>
          <a:prstGeom prst="line">
            <a:avLst/>
          </a:prstGeom>
          <a:noFill/>
          <a:ln w="9525" cap="rnd" cmpd="sng">
            <a:solidFill>
              <a:schemeClr val="accent3">
                <a:lumMod val="75000"/>
              </a:schemeClr>
            </a:solidFill>
            <a:prstDash val="sysDot"/>
            <a:round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Picture 2" descr="G:\下载用杂项\ba6529ab42c12a89f3a3d345df3e4f8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875" r="60625" b="75024"/>
          <a:stretch>
            <a:fillRect/>
          </a:stretch>
        </p:blipFill>
        <p:spPr bwMode="auto">
          <a:xfrm>
            <a:off x="501650" y="204823"/>
            <a:ext cx="515938" cy="45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G:\下载用杂项\图片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25" y="4340588"/>
            <a:ext cx="3297238" cy="75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498475" y="641860"/>
            <a:ext cx="8147050" cy="1190"/>
          </a:xfrm>
          <a:prstGeom prst="line">
            <a:avLst/>
          </a:prstGeom>
          <a:noFill/>
          <a:ln w="9525" cap="rnd" cmpd="sng">
            <a:solidFill>
              <a:schemeClr val="accent3">
                <a:lumMod val="75000"/>
              </a:schemeClr>
            </a:solidFill>
            <a:prstDash val="sysDot"/>
            <a:round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Picture 2" descr="G:\下载用杂项\ba6529ab42c12a89f3a3d345df3e4f8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375" r="41499" b="75024"/>
          <a:stretch>
            <a:fillRect/>
          </a:stretch>
        </p:blipFill>
        <p:spPr bwMode="auto">
          <a:xfrm>
            <a:off x="525463" y="204823"/>
            <a:ext cx="474662" cy="452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G:\下载用杂项\图片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25" y="4340588"/>
            <a:ext cx="3297238" cy="75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498475" y="641860"/>
            <a:ext cx="8147050" cy="1190"/>
          </a:xfrm>
          <a:prstGeom prst="line">
            <a:avLst/>
          </a:prstGeom>
          <a:noFill/>
          <a:ln w="9525" cap="rnd" cmpd="sng">
            <a:solidFill>
              <a:schemeClr val="accent3">
                <a:lumMod val="75000"/>
              </a:schemeClr>
            </a:solidFill>
            <a:prstDash val="sysDot"/>
            <a:round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Picture 2" descr="G:\下载用杂项\ba6529ab42c12a89f3a3d345df3e4f8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501" r="20125" b="75024"/>
          <a:stretch>
            <a:fillRect/>
          </a:stretch>
        </p:blipFill>
        <p:spPr bwMode="auto">
          <a:xfrm>
            <a:off x="515938" y="181007"/>
            <a:ext cx="457200" cy="476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514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366124"/>
            <a:ext cx="2428875" cy="99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 smtClean="0"/>
              <a:t>大</a:t>
            </a:r>
            <a:endParaRPr lang="zh-CN" altLang="en-US" dirty="0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2536476"/>
            <a:ext cx="2298700" cy="61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小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checker dir="vert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675"/>
        </a:spcBef>
        <a:spcAft>
          <a:spcPct val="0"/>
        </a:spcAft>
        <a:buFont typeface="Arial" panose="020B0604020202020204" pitchFamily="34" charset="0"/>
        <a:defRPr sz="21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462915" indent="-154305" algn="l" rtl="0" eaLnBrk="1" fontAlgn="base" hangingPunct="1">
        <a:lnSpc>
          <a:spcPct val="90000"/>
        </a:lnSpc>
        <a:spcBef>
          <a:spcPct val="68000"/>
        </a:spcBef>
        <a:spcAft>
          <a:spcPct val="0"/>
        </a:spcAft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771525" indent="-154305" algn="l" rtl="0" eaLnBrk="1" fontAlgn="base" hangingPunct="1">
        <a:lnSpc>
          <a:spcPct val="90000"/>
        </a:lnSpc>
        <a:spcBef>
          <a:spcPct val="68000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indent="-154305" algn="l" rtl="0" eaLnBrk="1" fontAlgn="base" hangingPunct="1">
        <a:lnSpc>
          <a:spcPct val="90000"/>
        </a:lnSpc>
        <a:spcBef>
          <a:spcPct val="68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88745" indent="-154305" algn="l" rtl="0" eaLnBrk="1" fontAlgn="base" hangingPunct="1">
        <a:lnSpc>
          <a:spcPct val="90000"/>
        </a:lnSpc>
        <a:spcBef>
          <a:spcPct val="68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97355" indent="-154305" algn="l" defTabSz="617220" rtl="0" eaLnBrk="1" latinLnBrk="0" hangingPunct="1">
        <a:lnSpc>
          <a:spcPct val="90000"/>
        </a:lnSpc>
        <a:spcBef>
          <a:spcPct val="68000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6pPr>
      <a:lvl7pPr marL="2006600" indent="-154305" algn="l" defTabSz="617220" rtl="0" eaLnBrk="1" latinLnBrk="0" hangingPunct="1">
        <a:lnSpc>
          <a:spcPct val="90000"/>
        </a:lnSpc>
        <a:spcBef>
          <a:spcPct val="68000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7pPr>
      <a:lvl8pPr marL="2315210" indent="-154305" algn="l" defTabSz="617220" rtl="0" eaLnBrk="1" latinLnBrk="0" hangingPunct="1">
        <a:lnSpc>
          <a:spcPct val="90000"/>
        </a:lnSpc>
        <a:spcBef>
          <a:spcPct val="68000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8pPr>
      <a:lvl9pPr marL="2623820" indent="-154305" algn="l" defTabSz="617220" rtl="0" eaLnBrk="1" latinLnBrk="0" hangingPunct="1">
        <a:lnSpc>
          <a:spcPct val="90000"/>
        </a:lnSpc>
        <a:spcBef>
          <a:spcPct val="68000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1pPr>
      <a:lvl2pPr marL="30861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2pPr>
      <a:lvl3pPr marL="61722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3pPr>
      <a:lvl4pPr marL="92583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4pPr>
      <a:lvl5pPr marL="123444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5pPr>
      <a:lvl6pPr marL="154305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6pPr>
      <a:lvl7pPr marL="1852295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7pPr>
      <a:lvl8pPr marL="2160905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8pPr>
      <a:lvl9pPr marL="2469515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8" Type="http://schemas.openxmlformats.org/officeDocument/2006/relationships/notesSlide" Target="../notesSlides/notesSlide8.xml"/><Relationship Id="rId17" Type="http://schemas.openxmlformats.org/officeDocument/2006/relationships/slideLayout" Target="../slideLayouts/slideLayout5.xml"/><Relationship Id="rId16" Type="http://schemas.openxmlformats.org/officeDocument/2006/relationships/image" Target="../media/image14.png"/><Relationship Id="rId15" Type="http://schemas.openxmlformats.org/officeDocument/2006/relationships/image" Target="../media/image13.png"/><Relationship Id="rId14" Type="http://schemas.openxmlformats.org/officeDocument/2006/relationships/image" Target="../media/image12.png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.USER-20190619VL\Desktop\图片1.png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635" cy="514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光的反射（二）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23545" y="365125"/>
            <a:ext cx="39554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五年级上册第四单元《光》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18000" y="3164840"/>
            <a:ext cx="4009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清江外国语学校        刘凤玲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Administrator.USER-20190619VL\Desktop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635" y="0"/>
            <a:ext cx="9144635" cy="5144770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谢    谢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Administrator.USER-20190619VL\Desktop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635" y="-635"/>
            <a:ext cx="9144635" cy="51447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1426" t="10066" r="14438" b="9760"/>
          <a:stretch>
            <a:fillRect/>
          </a:stretch>
        </p:blipFill>
        <p:spPr>
          <a:xfrm>
            <a:off x="1587500" y="1961515"/>
            <a:ext cx="2028190" cy="1997710"/>
          </a:xfrm>
          <a:prstGeom prst="ellipse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814" t="34195" r="29135" b="11475"/>
          <a:stretch>
            <a:fillRect/>
          </a:stretch>
        </p:blipFill>
        <p:spPr>
          <a:xfrm>
            <a:off x="4841240" y="2059940"/>
            <a:ext cx="1967865" cy="1800860"/>
          </a:xfrm>
          <a:prstGeom prst="ellipse">
            <a:avLst/>
          </a:prstGeom>
        </p:spPr>
      </p:pic>
      <p:sp>
        <p:nvSpPr>
          <p:cNvPr id="10" name="云形 9"/>
          <p:cNvSpPr/>
          <p:nvPr/>
        </p:nvSpPr>
        <p:spPr>
          <a:xfrm>
            <a:off x="2814955" y="1390015"/>
            <a:ext cx="1115695" cy="702310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关闭</a:t>
            </a:r>
            <a:endParaRPr lang="zh-CN" altLang="en-US" sz="1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遮光孔</a:t>
            </a:r>
            <a:endParaRPr lang="zh-CN" altLang="en-US" sz="1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云形 10"/>
          <p:cNvSpPr/>
          <p:nvPr/>
        </p:nvSpPr>
        <p:spPr>
          <a:xfrm>
            <a:off x="5951220" y="3740150"/>
            <a:ext cx="1089660" cy="564515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打开</a:t>
            </a:r>
            <a:endParaRPr lang="zh-CN" altLang="en-US" sz="1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遮光孔</a:t>
            </a:r>
            <a:endParaRPr lang="zh-CN" altLang="en-US" sz="1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33425" y="513080"/>
            <a:ext cx="7105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实验箱内的物体不是发光的物体，我们在什么情况下看不到物体？在什么条件下才能看到物体？说明了什么？</a:t>
            </a:r>
            <a:endParaRPr lang="zh-CN" altLang="en-US" sz="16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Administrator.USER-20190619VL\Desktop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635" y="-635"/>
            <a:ext cx="9144635" cy="51447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8845" y="882015"/>
            <a:ext cx="69081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微软雅黑" panose="020B0503020204020204" charset="-122"/>
                <a:ea typeface="微软雅黑" panose="020B0503020204020204" charset="-122"/>
              </a:rPr>
              <a:t>我们平时看到的物体，哪些是自己发出的光，哪些是物体反射的光，这种情景的原因是什么？</a:t>
            </a:r>
            <a:endParaRPr lang="zh-CN" altLang="en-US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12595" y="2228215"/>
            <a:ext cx="54590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物体能反射光。当物体反射的光进入我们的眼睛会剌激人眼，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人可以看到</a:t>
            </a: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物体反射的光，也能看到光源直接发出的光。光是人看到物体的重要条件之一</a:t>
            </a:r>
            <a:r>
              <a:rPr 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6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Administrator.USER-20190619VL\Desktop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635" y="0"/>
            <a:ext cx="9144635" cy="5144770"/>
          </a:xfrm>
          <a:prstGeom prst="rect">
            <a:avLst/>
          </a:prstGeom>
        </p:spPr>
      </p:pic>
      <p:pic>
        <p:nvPicPr>
          <p:cNvPr id="9" name="图片 8" descr="437d00017d8da3246637"/>
          <p:cNvPicPr>
            <a:picLocks noChangeAspect="1"/>
          </p:cNvPicPr>
          <p:nvPr/>
        </p:nvPicPr>
        <p:blipFill>
          <a:blip r:embed="rId2"/>
          <a:srcRect b="6241"/>
          <a:stretch>
            <a:fillRect/>
          </a:stretch>
        </p:blipFill>
        <p:spPr>
          <a:xfrm>
            <a:off x="4555490" y="1537970"/>
            <a:ext cx="3575050" cy="1867535"/>
          </a:xfrm>
          <a:prstGeom prst="round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24510" y="2110740"/>
            <a:ext cx="36893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光源的光或者来自物体的反射光进入人眼，对眼产生刺激并传到大脑，人就看到了光源或者该物体。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6125" y="913130"/>
            <a:ext cx="3636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我们是怎样看到物体的？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.USER-20190619VL\Desktop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635" y="0"/>
            <a:ext cx="9144635" cy="51447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189095" y="1470025"/>
            <a:ext cx="3020060" cy="920115"/>
          </a:xfrm>
          <a:prstGeom prst="rect">
            <a:avLst/>
          </a:prstGeom>
          <a:solidFill>
            <a:srgbClr val="C7E9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946" t="11011" b="6235"/>
          <a:stretch>
            <a:fillRect/>
          </a:stretch>
        </p:blipFill>
        <p:spPr>
          <a:xfrm>
            <a:off x="1764030" y="694055"/>
            <a:ext cx="5158740" cy="285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86560" y="969645"/>
            <a:ext cx="3149600" cy="327025"/>
          </a:xfrm>
          <a:prstGeom prst="rect">
            <a:avLst/>
          </a:prstGeom>
          <a:solidFill>
            <a:srgbClr val="C7E9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04545" y="651510"/>
            <a:ext cx="3780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从水面下或地下窥看水面上或地面上的景物时，可以使用潜望镜。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9345" y="3778885"/>
            <a:ext cx="71158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潜望镜构造与普通地上望远镜相同，唯独另加两个反射镜使物体的光经过两次反射而进入眼中。潜望镜常用于潜水艇，坑道和坦克内用以观察敌情。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Administrator.USER-20190619VL\Desktop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635" y="0"/>
            <a:ext cx="9144635" cy="51447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48375"/>
          <a:stretch>
            <a:fillRect/>
          </a:stretch>
        </p:blipFill>
        <p:spPr>
          <a:xfrm>
            <a:off x="1021715" y="1469390"/>
            <a:ext cx="3225800" cy="2206625"/>
          </a:xfrm>
          <a:prstGeom prst="round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01210" y="2188210"/>
            <a:ext cx="3232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潜望镜的原理主要是两面镜子的反射成像。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.USER-20190619VL\Desktop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635" y="0"/>
            <a:ext cx="9144635" cy="5144770"/>
          </a:xfrm>
          <a:prstGeom prst="rect">
            <a:avLst/>
          </a:prstGeom>
        </p:spPr>
      </p:pic>
      <p:sp>
        <p:nvSpPr>
          <p:cNvPr id="5" name="双波形 4"/>
          <p:cNvSpPr/>
          <p:nvPr/>
        </p:nvSpPr>
        <p:spPr>
          <a:xfrm>
            <a:off x="447675" y="563245"/>
            <a:ext cx="3202940" cy="616585"/>
          </a:xfrm>
          <a:prstGeom prst="doubleWave">
            <a:avLst/>
          </a:prstGeom>
          <a:solidFill>
            <a:schemeClr val="bg2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自制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潜望镜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zh-CN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5837"/>
          <a:stretch>
            <a:fillRect/>
          </a:stretch>
        </p:blipFill>
        <p:spPr>
          <a:xfrm>
            <a:off x="948055" y="1534795"/>
            <a:ext cx="1883410" cy="2256155"/>
          </a:xfrm>
          <a:prstGeom prst="round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46390" t="10364" r="569" b="26493"/>
          <a:stretch>
            <a:fillRect/>
          </a:stretch>
        </p:blipFill>
        <p:spPr>
          <a:xfrm>
            <a:off x="3650615" y="1991995"/>
            <a:ext cx="2131695" cy="1342390"/>
          </a:xfrm>
          <a:prstGeom prst="round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3825" t="75198" r="39614" b="3368"/>
          <a:stretch>
            <a:fillRect/>
          </a:stretch>
        </p:blipFill>
        <p:spPr>
          <a:xfrm>
            <a:off x="6481445" y="2484120"/>
            <a:ext cx="779145" cy="533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3825" t="75198" r="39614" b="3368"/>
          <a:stretch>
            <a:fillRect/>
          </a:stretch>
        </p:blipFill>
        <p:spPr>
          <a:xfrm rot="11040000">
            <a:off x="7278370" y="2395855"/>
            <a:ext cx="779145" cy="5334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566545" y="3933190"/>
            <a:ext cx="1376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牙膏盒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08985" y="3720465"/>
            <a:ext cx="30949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直尺、铅笔、小刀和双面胶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75475" y="3352165"/>
            <a:ext cx="1384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镜子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Administrator.USER-20190619VL\Desktop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635" y="0"/>
            <a:ext cx="9144635" cy="5144770"/>
          </a:xfrm>
          <a:prstGeom prst="rect">
            <a:avLst/>
          </a:prstGeom>
        </p:spPr>
      </p:pic>
      <p:sp>
        <p:nvSpPr>
          <p:cNvPr id="5" name="双波形 4"/>
          <p:cNvSpPr/>
          <p:nvPr/>
        </p:nvSpPr>
        <p:spPr>
          <a:xfrm>
            <a:off x="462915" y="410845"/>
            <a:ext cx="3202940" cy="616585"/>
          </a:xfrm>
          <a:prstGeom prst="doubleWave">
            <a:avLst/>
          </a:prstGeom>
          <a:solidFill>
            <a:schemeClr val="bg2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自制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潜望镜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zh-CN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2"/>
            </p:custDataLst>
          </p:nvPr>
        </p:nvSpPr>
        <p:spPr>
          <a:xfrm>
            <a:off x="2627801" y="3076893"/>
            <a:ext cx="2124688" cy="1366838"/>
          </a:xfrm>
          <a:custGeom>
            <a:avLst/>
            <a:gdLst>
              <a:gd name="connsiteX0" fmla="*/ 176782 w 1993900"/>
              <a:gd name="connsiteY0" fmla="*/ 0 h 1282700"/>
              <a:gd name="connsiteX1" fmla="*/ 399032 w 1993900"/>
              <a:gd name="connsiteY1" fmla="*/ 0 h 1282700"/>
              <a:gd name="connsiteX2" fmla="*/ 435678 w 1993900"/>
              <a:gd name="connsiteY2" fmla="*/ 0 h 1282700"/>
              <a:gd name="connsiteX3" fmla="*/ 657928 w 1993900"/>
              <a:gd name="connsiteY3" fmla="*/ 0 h 1282700"/>
              <a:gd name="connsiteX4" fmla="*/ 854778 w 1993900"/>
              <a:gd name="connsiteY4" fmla="*/ 196850 h 1282700"/>
              <a:gd name="connsiteX5" fmla="*/ 996950 w 1993900"/>
              <a:gd name="connsiteY5" fmla="*/ 196850 h 1282700"/>
              <a:gd name="connsiteX6" fmla="*/ 1844248 w 1993900"/>
              <a:gd name="connsiteY6" fmla="*/ 196850 h 1282700"/>
              <a:gd name="connsiteX7" fmla="*/ 1993900 w 1993900"/>
              <a:gd name="connsiteY7" fmla="*/ 346502 h 1282700"/>
              <a:gd name="connsiteX8" fmla="*/ 1993900 w 1993900"/>
              <a:gd name="connsiteY8" fmla="*/ 590550 h 1282700"/>
              <a:gd name="connsiteX9" fmla="*/ 1993900 w 1993900"/>
              <a:gd name="connsiteY9" fmla="*/ 1105918 h 1282700"/>
              <a:gd name="connsiteX10" fmla="*/ 1993900 w 1993900"/>
              <a:gd name="connsiteY10" fmla="*/ 1133048 h 1282700"/>
              <a:gd name="connsiteX11" fmla="*/ 1844248 w 1993900"/>
              <a:gd name="connsiteY11" fmla="*/ 1282700 h 1282700"/>
              <a:gd name="connsiteX12" fmla="*/ 1817118 w 1993900"/>
              <a:gd name="connsiteY12" fmla="*/ 1282700 h 1282700"/>
              <a:gd name="connsiteX13" fmla="*/ 996950 w 1993900"/>
              <a:gd name="connsiteY13" fmla="*/ 1282700 h 1282700"/>
              <a:gd name="connsiteX14" fmla="*/ 399032 w 1993900"/>
              <a:gd name="connsiteY14" fmla="*/ 1282700 h 1282700"/>
              <a:gd name="connsiteX15" fmla="*/ 371902 w 1993900"/>
              <a:gd name="connsiteY15" fmla="*/ 1282700 h 1282700"/>
              <a:gd name="connsiteX16" fmla="*/ 176782 w 1993900"/>
              <a:gd name="connsiteY16" fmla="*/ 1282700 h 1282700"/>
              <a:gd name="connsiteX17" fmla="*/ 149652 w 1993900"/>
              <a:gd name="connsiteY17" fmla="*/ 1282700 h 1282700"/>
              <a:gd name="connsiteX18" fmla="*/ 0 w 1993900"/>
              <a:gd name="connsiteY18" fmla="*/ 1133048 h 1282700"/>
              <a:gd name="connsiteX19" fmla="*/ 0 w 1993900"/>
              <a:gd name="connsiteY19" fmla="*/ 1105918 h 1282700"/>
              <a:gd name="connsiteX20" fmla="*/ 0 w 1993900"/>
              <a:gd name="connsiteY20" fmla="*/ 346502 h 1282700"/>
              <a:gd name="connsiteX21" fmla="*/ 0 w 1993900"/>
              <a:gd name="connsiteY21" fmla="*/ 176782 h 1282700"/>
              <a:gd name="connsiteX22" fmla="*/ 176782 w 1993900"/>
              <a:gd name="connsiteY22" fmla="*/ 0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993900" h="1282700">
                <a:moveTo>
                  <a:pt x="176782" y="0"/>
                </a:moveTo>
                <a:lnTo>
                  <a:pt x="399032" y="0"/>
                </a:lnTo>
                <a:lnTo>
                  <a:pt x="435678" y="0"/>
                </a:lnTo>
                <a:lnTo>
                  <a:pt x="657928" y="0"/>
                </a:lnTo>
                <a:lnTo>
                  <a:pt x="854778" y="196850"/>
                </a:lnTo>
                <a:lnTo>
                  <a:pt x="996950" y="196850"/>
                </a:lnTo>
                <a:lnTo>
                  <a:pt x="1844248" y="196850"/>
                </a:lnTo>
                <a:cubicBezTo>
                  <a:pt x="1926899" y="196850"/>
                  <a:pt x="1993900" y="263851"/>
                  <a:pt x="1993900" y="346502"/>
                </a:cubicBezTo>
                <a:lnTo>
                  <a:pt x="1993900" y="590550"/>
                </a:lnTo>
                <a:lnTo>
                  <a:pt x="1993900" y="1105918"/>
                </a:lnTo>
                <a:lnTo>
                  <a:pt x="1993900" y="1133048"/>
                </a:lnTo>
                <a:cubicBezTo>
                  <a:pt x="1993900" y="1215699"/>
                  <a:pt x="1926899" y="1282700"/>
                  <a:pt x="1844248" y="1282700"/>
                </a:cubicBezTo>
                <a:lnTo>
                  <a:pt x="1817118" y="1282700"/>
                </a:lnTo>
                <a:lnTo>
                  <a:pt x="996950" y="1282700"/>
                </a:lnTo>
                <a:lnTo>
                  <a:pt x="399032" y="1282700"/>
                </a:lnTo>
                <a:lnTo>
                  <a:pt x="371902" y="1282700"/>
                </a:lnTo>
                <a:lnTo>
                  <a:pt x="176782" y="1282700"/>
                </a:lnTo>
                <a:lnTo>
                  <a:pt x="149652" y="1282700"/>
                </a:lnTo>
                <a:cubicBezTo>
                  <a:pt x="67001" y="1282700"/>
                  <a:pt x="0" y="1215699"/>
                  <a:pt x="0" y="1133048"/>
                </a:cubicBezTo>
                <a:lnTo>
                  <a:pt x="0" y="1105918"/>
                </a:lnTo>
                <a:lnTo>
                  <a:pt x="0" y="346502"/>
                </a:lnTo>
                <a:lnTo>
                  <a:pt x="0" y="176782"/>
                </a:lnTo>
                <a:cubicBezTo>
                  <a:pt x="0" y="79148"/>
                  <a:pt x="79148" y="0"/>
                  <a:pt x="176782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p>
            <a:pPr algn="ctr">
              <a:lnSpc>
                <a:spcPct val="120000"/>
              </a:lnSpc>
            </a:pPr>
            <a:endParaRPr lang="zh-CN" altLang="en-US" sz="2100" b="1" kern="0" dirty="0">
              <a:solidFill>
                <a:srgbClr val="1AA3AA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任意多边形 37"/>
          <p:cNvSpPr/>
          <p:nvPr>
            <p:custDataLst>
              <p:tags r:id="rId3"/>
            </p:custDataLst>
          </p:nvPr>
        </p:nvSpPr>
        <p:spPr>
          <a:xfrm>
            <a:off x="2627801" y="3327254"/>
            <a:ext cx="2124688" cy="1116476"/>
          </a:xfrm>
          <a:custGeom>
            <a:avLst/>
            <a:gdLst>
              <a:gd name="connsiteX0" fmla="*/ 908048 w 1993900"/>
              <a:gd name="connsiteY0" fmla="*/ 0 h 1047750"/>
              <a:gd name="connsiteX1" fmla="*/ 1849499 w 1993900"/>
              <a:gd name="connsiteY1" fmla="*/ 0 h 1047750"/>
              <a:gd name="connsiteX2" fmla="*/ 1993900 w 1993900"/>
              <a:gd name="connsiteY2" fmla="*/ 144401 h 1047750"/>
              <a:gd name="connsiteX3" fmla="*/ 1993900 w 1993900"/>
              <a:gd name="connsiteY3" fmla="*/ 903349 h 1047750"/>
              <a:gd name="connsiteX4" fmla="*/ 1849499 w 1993900"/>
              <a:gd name="connsiteY4" fmla="*/ 1047750 h 1047750"/>
              <a:gd name="connsiteX5" fmla="*/ 144401 w 1993900"/>
              <a:gd name="connsiteY5" fmla="*/ 1047750 h 1047750"/>
              <a:gd name="connsiteX6" fmla="*/ 0 w 1993900"/>
              <a:gd name="connsiteY6" fmla="*/ 903349 h 1047750"/>
              <a:gd name="connsiteX7" fmla="*/ 0 w 1993900"/>
              <a:gd name="connsiteY7" fmla="*/ 239711 h 1047750"/>
              <a:gd name="connsiteX8" fmla="*/ 115888 w 1993900"/>
              <a:gd name="connsiteY8" fmla="*/ 123823 h 1047750"/>
              <a:gd name="connsiteX9" fmla="*/ 784225 w 1993900"/>
              <a:gd name="connsiteY9" fmla="*/ 123823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93900" h="1047750">
                <a:moveTo>
                  <a:pt x="908048" y="0"/>
                </a:moveTo>
                <a:lnTo>
                  <a:pt x="1849499" y="0"/>
                </a:lnTo>
                <a:cubicBezTo>
                  <a:pt x="1929249" y="0"/>
                  <a:pt x="1993900" y="64651"/>
                  <a:pt x="1993900" y="144401"/>
                </a:cubicBezTo>
                <a:lnTo>
                  <a:pt x="1993900" y="903349"/>
                </a:lnTo>
                <a:cubicBezTo>
                  <a:pt x="1993900" y="983099"/>
                  <a:pt x="1929249" y="1047750"/>
                  <a:pt x="1849499" y="1047750"/>
                </a:cubicBezTo>
                <a:lnTo>
                  <a:pt x="144401" y="1047750"/>
                </a:lnTo>
                <a:cubicBezTo>
                  <a:pt x="64651" y="1047750"/>
                  <a:pt x="0" y="983099"/>
                  <a:pt x="0" y="903349"/>
                </a:cubicBezTo>
                <a:lnTo>
                  <a:pt x="0" y="239711"/>
                </a:lnTo>
                <a:lnTo>
                  <a:pt x="115888" y="123823"/>
                </a:lnTo>
                <a:lnTo>
                  <a:pt x="784225" y="123823"/>
                </a:lnTo>
                <a:close/>
              </a:path>
            </a:pathLst>
          </a:custGeom>
          <a:solidFill>
            <a:srgbClr val="1AA3AA"/>
          </a:solidFill>
        </p:spPr>
        <p:txBody>
          <a:bodyPr rot="0" spcFirstLastPara="0" vertOverflow="overflow" horzOverflow="overflow" vert="horz" wrap="square" lIns="68580" tIns="162000" rIns="68580" bIns="34290" numCol="1" spcCol="0" rtlCol="0" fromWordArt="0" anchor="ctr" anchorCtr="0" forceAA="0" compatLnSpc="1">
            <a:normAutofit/>
          </a:bodyPr>
          <a:p>
            <a:pPr algn="ctr">
              <a:lnSpc>
                <a:spcPct val="120000"/>
              </a:lnSpc>
            </a:pPr>
            <a:endParaRPr lang="zh-CN" altLang="en-US" sz="13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>
            <p:custDataLst>
              <p:tags r:id="rId4"/>
            </p:custDataLst>
          </p:nvPr>
        </p:nvSpPr>
        <p:spPr>
          <a:xfrm>
            <a:off x="863918" y="1314768"/>
            <a:ext cx="2124551" cy="1366838"/>
          </a:xfrm>
          <a:custGeom>
            <a:avLst/>
            <a:gdLst>
              <a:gd name="connsiteX0" fmla="*/ 176782 w 1993900"/>
              <a:gd name="connsiteY0" fmla="*/ 0 h 1282700"/>
              <a:gd name="connsiteX1" fmla="*/ 399032 w 1993900"/>
              <a:gd name="connsiteY1" fmla="*/ 0 h 1282700"/>
              <a:gd name="connsiteX2" fmla="*/ 435678 w 1993900"/>
              <a:gd name="connsiteY2" fmla="*/ 0 h 1282700"/>
              <a:gd name="connsiteX3" fmla="*/ 657928 w 1993900"/>
              <a:gd name="connsiteY3" fmla="*/ 0 h 1282700"/>
              <a:gd name="connsiteX4" fmla="*/ 854778 w 1993900"/>
              <a:gd name="connsiteY4" fmla="*/ 196850 h 1282700"/>
              <a:gd name="connsiteX5" fmla="*/ 996950 w 1993900"/>
              <a:gd name="connsiteY5" fmla="*/ 196850 h 1282700"/>
              <a:gd name="connsiteX6" fmla="*/ 1844248 w 1993900"/>
              <a:gd name="connsiteY6" fmla="*/ 196850 h 1282700"/>
              <a:gd name="connsiteX7" fmla="*/ 1993900 w 1993900"/>
              <a:gd name="connsiteY7" fmla="*/ 346502 h 1282700"/>
              <a:gd name="connsiteX8" fmla="*/ 1993900 w 1993900"/>
              <a:gd name="connsiteY8" fmla="*/ 590550 h 1282700"/>
              <a:gd name="connsiteX9" fmla="*/ 1993900 w 1993900"/>
              <a:gd name="connsiteY9" fmla="*/ 1105918 h 1282700"/>
              <a:gd name="connsiteX10" fmla="*/ 1993900 w 1993900"/>
              <a:gd name="connsiteY10" fmla="*/ 1133048 h 1282700"/>
              <a:gd name="connsiteX11" fmla="*/ 1844248 w 1993900"/>
              <a:gd name="connsiteY11" fmla="*/ 1282700 h 1282700"/>
              <a:gd name="connsiteX12" fmla="*/ 1817118 w 1993900"/>
              <a:gd name="connsiteY12" fmla="*/ 1282700 h 1282700"/>
              <a:gd name="connsiteX13" fmla="*/ 996950 w 1993900"/>
              <a:gd name="connsiteY13" fmla="*/ 1282700 h 1282700"/>
              <a:gd name="connsiteX14" fmla="*/ 399032 w 1993900"/>
              <a:gd name="connsiteY14" fmla="*/ 1282700 h 1282700"/>
              <a:gd name="connsiteX15" fmla="*/ 371902 w 1993900"/>
              <a:gd name="connsiteY15" fmla="*/ 1282700 h 1282700"/>
              <a:gd name="connsiteX16" fmla="*/ 176782 w 1993900"/>
              <a:gd name="connsiteY16" fmla="*/ 1282700 h 1282700"/>
              <a:gd name="connsiteX17" fmla="*/ 149652 w 1993900"/>
              <a:gd name="connsiteY17" fmla="*/ 1282700 h 1282700"/>
              <a:gd name="connsiteX18" fmla="*/ 0 w 1993900"/>
              <a:gd name="connsiteY18" fmla="*/ 1133048 h 1282700"/>
              <a:gd name="connsiteX19" fmla="*/ 0 w 1993900"/>
              <a:gd name="connsiteY19" fmla="*/ 1105918 h 1282700"/>
              <a:gd name="connsiteX20" fmla="*/ 0 w 1993900"/>
              <a:gd name="connsiteY20" fmla="*/ 346502 h 1282700"/>
              <a:gd name="connsiteX21" fmla="*/ 0 w 1993900"/>
              <a:gd name="connsiteY21" fmla="*/ 176782 h 1282700"/>
              <a:gd name="connsiteX22" fmla="*/ 176782 w 1993900"/>
              <a:gd name="connsiteY22" fmla="*/ 0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993900" h="1282700">
                <a:moveTo>
                  <a:pt x="176782" y="0"/>
                </a:moveTo>
                <a:lnTo>
                  <a:pt x="399032" y="0"/>
                </a:lnTo>
                <a:lnTo>
                  <a:pt x="435678" y="0"/>
                </a:lnTo>
                <a:lnTo>
                  <a:pt x="657928" y="0"/>
                </a:lnTo>
                <a:lnTo>
                  <a:pt x="854778" y="196850"/>
                </a:lnTo>
                <a:lnTo>
                  <a:pt x="996950" y="196850"/>
                </a:lnTo>
                <a:lnTo>
                  <a:pt x="1844248" y="196850"/>
                </a:lnTo>
                <a:cubicBezTo>
                  <a:pt x="1926899" y="196850"/>
                  <a:pt x="1993900" y="263851"/>
                  <a:pt x="1993900" y="346502"/>
                </a:cubicBezTo>
                <a:lnTo>
                  <a:pt x="1993900" y="590550"/>
                </a:lnTo>
                <a:lnTo>
                  <a:pt x="1993900" y="1105918"/>
                </a:lnTo>
                <a:lnTo>
                  <a:pt x="1993900" y="1133048"/>
                </a:lnTo>
                <a:cubicBezTo>
                  <a:pt x="1993900" y="1215699"/>
                  <a:pt x="1926899" y="1282700"/>
                  <a:pt x="1844248" y="1282700"/>
                </a:cubicBezTo>
                <a:lnTo>
                  <a:pt x="1817118" y="1282700"/>
                </a:lnTo>
                <a:lnTo>
                  <a:pt x="996950" y="1282700"/>
                </a:lnTo>
                <a:lnTo>
                  <a:pt x="399032" y="1282700"/>
                </a:lnTo>
                <a:lnTo>
                  <a:pt x="371902" y="1282700"/>
                </a:lnTo>
                <a:lnTo>
                  <a:pt x="176782" y="1282700"/>
                </a:lnTo>
                <a:lnTo>
                  <a:pt x="149652" y="1282700"/>
                </a:lnTo>
                <a:cubicBezTo>
                  <a:pt x="67001" y="1282700"/>
                  <a:pt x="0" y="1215699"/>
                  <a:pt x="0" y="1133048"/>
                </a:cubicBezTo>
                <a:lnTo>
                  <a:pt x="0" y="1105918"/>
                </a:lnTo>
                <a:lnTo>
                  <a:pt x="0" y="346502"/>
                </a:lnTo>
                <a:lnTo>
                  <a:pt x="0" y="176782"/>
                </a:lnTo>
                <a:cubicBezTo>
                  <a:pt x="0" y="79148"/>
                  <a:pt x="79148" y="0"/>
                  <a:pt x="176782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p>
            <a:pPr algn="ctr">
              <a:lnSpc>
                <a:spcPct val="120000"/>
              </a:lnSpc>
            </a:pPr>
            <a:endParaRPr lang="zh-CN" altLang="en-US" sz="2100" b="1" kern="0" dirty="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>
            <p:custDataLst>
              <p:tags r:id="rId5"/>
            </p:custDataLst>
          </p:nvPr>
        </p:nvSpPr>
        <p:spPr>
          <a:xfrm>
            <a:off x="863918" y="1565275"/>
            <a:ext cx="2124551" cy="1116330"/>
          </a:xfrm>
          <a:custGeom>
            <a:avLst/>
            <a:gdLst>
              <a:gd name="connsiteX0" fmla="*/ 908048 w 1993900"/>
              <a:gd name="connsiteY0" fmla="*/ 0 h 1047750"/>
              <a:gd name="connsiteX1" fmla="*/ 1849499 w 1993900"/>
              <a:gd name="connsiteY1" fmla="*/ 0 h 1047750"/>
              <a:gd name="connsiteX2" fmla="*/ 1993900 w 1993900"/>
              <a:gd name="connsiteY2" fmla="*/ 144401 h 1047750"/>
              <a:gd name="connsiteX3" fmla="*/ 1993900 w 1993900"/>
              <a:gd name="connsiteY3" fmla="*/ 903349 h 1047750"/>
              <a:gd name="connsiteX4" fmla="*/ 1849499 w 1993900"/>
              <a:gd name="connsiteY4" fmla="*/ 1047750 h 1047750"/>
              <a:gd name="connsiteX5" fmla="*/ 144401 w 1993900"/>
              <a:gd name="connsiteY5" fmla="*/ 1047750 h 1047750"/>
              <a:gd name="connsiteX6" fmla="*/ 0 w 1993900"/>
              <a:gd name="connsiteY6" fmla="*/ 903349 h 1047750"/>
              <a:gd name="connsiteX7" fmla="*/ 0 w 1993900"/>
              <a:gd name="connsiteY7" fmla="*/ 239711 h 1047750"/>
              <a:gd name="connsiteX8" fmla="*/ 115888 w 1993900"/>
              <a:gd name="connsiteY8" fmla="*/ 123823 h 1047750"/>
              <a:gd name="connsiteX9" fmla="*/ 784225 w 1993900"/>
              <a:gd name="connsiteY9" fmla="*/ 123823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93900" h="1047750">
                <a:moveTo>
                  <a:pt x="908048" y="0"/>
                </a:moveTo>
                <a:lnTo>
                  <a:pt x="1849499" y="0"/>
                </a:lnTo>
                <a:cubicBezTo>
                  <a:pt x="1929249" y="0"/>
                  <a:pt x="1993900" y="64651"/>
                  <a:pt x="1993900" y="144401"/>
                </a:cubicBezTo>
                <a:lnTo>
                  <a:pt x="1993900" y="903349"/>
                </a:lnTo>
                <a:cubicBezTo>
                  <a:pt x="1993900" y="983099"/>
                  <a:pt x="1929249" y="1047750"/>
                  <a:pt x="1849499" y="1047750"/>
                </a:cubicBezTo>
                <a:lnTo>
                  <a:pt x="144401" y="1047750"/>
                </a:lnTo>
                <a:cubicBezTo>
                  <a:pt x="64651" y="1047750"/>
                  <a:pt x="0" y="983099"/>
                  <a:pt x="0" y="903349"/>
                </a:cubicBezTo>
                <a:lnTo>
                  <a:pt x="0" y="239711"/>
                </a:lnTo>
                <a:lnTo>
                  <a:pt x="115888" y="123823"/>
                </a:lnTo>
                <a:lnTo>
                  <a:pt x="784225" y="123823"/>
                </a:lnTo>
                <a:close/>
              </a:path>
            </a:pathLst>
          </a:custGeom>
          <a:solidFill>
            <a:srgbClr val="1F74AD"/>
          </a:solidFill>
        </p:spPr>
        <p:txBody>
          <a:bodyPr rot="0" spcFirstLastPara="0" vertOverflow="overflow" horzOverflow="overflow" vert="horz" wrap="square" lIns="68580" tIns="162000" rIns="68580" bIns="34290" numCol="1" spcCol="0" rtlCol="0" fromWordArt="0" anchor="ctr" anchorCtr="0" forceAA="0" compatLnSpc="1">
            <a:normAutofit/>
          </a:bodyPr>
          <a:p>
            <a:pPr algn="ctr">
              <a:lnSpc>
                <a:spcPct val="120000"/>
              </a:lnSpc>
            </a:pPr>
            <a:endParaRPr lang="zh-CN" altLang="en-US" sz="13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任意多边形 30"/>
          <p:cNvSpPr/>
          <p:nvPr>
            <p:custDataLst>
              <p:tags r:id="rId6"/>
            </p:custDataLst>
          </p:nvPr>
        </p:nvSpPr>
        <p:spPr>
          <a:xfrm>
            <a:off x="5508466" y="1314768"/>
            <a:ext cx="2124551" cy="1366838"/>
          </a:xfrm>
          <a:custGeom>
            <a:avLst/>
            <a:gdLst>
              <a:gd name="connsiteX0" fmla="*/ 176782 w 1993900"/>
              <a:gd name="connsiteY0" fmla="*/ 0 h 1282700"/>
              <a:gd name="connsiteX1" fmla="*/ 399032 w 1993900"/>
              <a:gd name="connsiteY1" fmla="*/ 0 h 1282700"/>
              <a:gd name="connsiteX2" fmla="*/ 435678 w 1993900"/>
              <a:gd name="connsiteY2" fmla="*/ 0 h 1282700"/>
              <a:gd name="connsiteX3" fmla="*/ 657928 w 1993900"/>
              <a:gd name="connsiteY3" fmla="*/ 0 h 1282700"/>
              <a:gd name="connsiteX4" fmla="*/ 854778 w 1993900"/>
              <a:gd name="connsiteY4" fmla="*/ 196850 h 1282700"/>
              <a:gd name="connsiteX5" fmla="*/ 996950 w 1993900"/>
              <a:gd name="connsiteY5" fmla="*/ 196850 h 1282700"/>
              <a:gd name="connsiteX6" fmla="*/ 1844248 w 1993900"/>
              <a:gd name="connsiteY6" fmla="*/ 196850 h 1282700"/>
              <a:gd name="connsiteX7" fmla="*/ 1993900 w 1993900"/>
              <a:gd name="connsiteY7" fmla="*/ 346502 h 1282700"/>
              <a:gd name="connsiteX8" fmla="*/ 1993900 w 1993900"/>
              <a:gd name="connsiteY8" fmla="*/ 590550 h 1282700"/>
              <a:gd name="connsiteX9" fmla="*/ 1993900 w 1993900"/>
              <a:gd name="connsiteY9" fmla="*/ 1105918 h 1282700"/>
              <a:gd name="connsiteX10" fmla="*/ 1993900 w 1993900"/>
              <a:gd name="connsiteY10" fmla="*/ 1133048 h 1282700"/>
              <a:gd name="connsiteX11" fmla="*/ 1844248 w 1993900"/>
              <a:gd name="connsiteY11" fmla="*/ 1282700 h 1282700"/>
              <a:gd name="connsiteX12" fmla="*/ 1817118 w 1993900"/>
              <a:gd name="connsiteY12" fmla="*/ 1282700 h 1282700"/>
              <a:gd name="connsiteX13" fmla="*/ 996950 w 1993900"/>
              <a:gd name="connsiteY13" fmla="*/ 1282700 h 1282700"/>
              <a:gd name="connsiteX14" fmla="*/ 399032 w 1993900"/>
              <a:gd name="connsiteY14" fmla="*/ 1282700 h 1282700"/>
              <a:gd name="connsiteX15" fmla="*/ 371902 w 1993900"/>
              <a:gd name="connsiteY15" fmla="*/ 1282700 h 1282700"/>
              <a:gd name="connsiteX16" fmla="*/ 176782 w 1993900"/>
              <a:gd name="connsiteY16" fmla="*/ 1282700 h 1282700"/>
              <a:gd name="connsiteX17" fmla="*/ 149652 w 1993900"/>
              <a:gd name="connsiteY17" fmla="*/ 1282700 h 1282700"/>
              <a:gd name="connsiteX18" fmla="*/ 0 w 1993900"/>
              <a:gd name="connsiteY18" fmla="*/ 1133048 h 1282700"/>
              <a:gd name="connsiteX19" fmla="*/ 0 w 1993900"/>
              <a:gd name="connsiteY19" fmla="*/ 1105918 h 1282700"/>
              <a:gd name="connsiteX20" fmla="*/ 0 w 1993900"/>
              <a:gd name="connsiteY20" fmla="*/ 346502 h 1282700"/>
              <a:gd name="connsiteX21" fmla="*/ 0 w 1993900"/>
              <a:gd name="connsiteY21" fmla="*/ 176782 h 1282700"/>
              <a:gd name="connsiteX22" fmla="*/ 176782 w 1993900"/>
              <a:gd name="connsiteY22" fmla="*/ 0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993900" h="1282700">
                <a:moveTo>
                  <a:pt x="176782" y="0"/>
                </a:moveTo>
                <a:lnTo>
                  <a:pt x="399032" y="0"/>
                </a:lnTo>
                <a:lnTo>
                  <a:pt x="435678" y="0"/>
                </a:lnTo>
                <a:lnTo>
                  <a:pt x="657928" y="0"/>
                </a:lnTo>
                <a:lnTo>
                  <a:pt x="854778" y="196850"/>
                </a:lnTo>
                <a:lnTo>
                  <a:pt x="996950" y="196850"/>
                </a:lnTo>
                <a:lnTo>
                  <a:pt x="1844248" y="196850"/>
                </a:lnTo>
                <a:cubicBezTo>
                  <a:pt x="1926899" y="196850"/>
                  <a:pt x="1993900" y="263851"/>
                  <a:pt x="1993900" y="346502"/>
                </a:cubicBezTo>
                <a:lnTo>
                  <a:pt x="1993900" y="590550"/>
                </a:lnTo>
                <a:lnTo>
                  <a:pt x="1993900" y="1105918"/>
                </a:lnTo>
                <a:lnTo>
                  <a:pt x="1993900" y="1133048"/>
                </a:lnTo>
                <a:cubicBezTo>
                  <a:pt x="1993900" y="1215699"/>
                  <a:pt x="1926899" y="1282700"/>
                  <a:pt x="1844248" y="1282700"/>
                </a:cubicBezTo>
                <a:lnTo>
                  <a:pt x="1817118" y="1282700"/>
                </a:lnTo>
                <a:lnTo>
                  <a:pt x="996950" y="1282700"/>
                </a:lnTo>
                <a:lnTo>
                  <a:pt x="399032" y="1282700"/>
                </a:lnTo>
                <a:lnTo>
                  <a:pt x="371902" y="1282700"/>
                </a:lnTo>
                <a:lnTo>
                  <a:pt x="176782" y="1282700"/>
                </a:lnTo>
                <a:lnTo>
                  <a:pt x="149652" y="1282700"/>
                </a:lnTo>
                <a:cubicBezTo>
                  <a:pt x="67001" y="1282700"/>
                  <a:pt x="0" y="1215699"/>
                  <a:pt x="0" y="1133048"/>
                </a:cubicBezTo>
                <a:lnTo>
                  <a:pt x="0" y="1105918"/>
                </a:lnTo>
                <a:lnTo>
                  <a:pt x="0" y="346502"/>
                </a:lnTo>
                <a:lnTo>
                  <a:pt x="0" y="176782"/>
                </a:lnTo>
                <a:cubicBezTo>
                  <a:pt x="0" y="79148"/>
                  <a:pt x="79148" y="0"/>
                  <a:pt x="176782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p>
            <a:pPr algn="ctr">
              <a:lnSpc>
                <a:spcPct val="120000"/>
              </a:lnSpc>
            </a:pPr>
            <a:endParaRPr lang="zh-CN" altLang="en-US" sz="2100" b="1" kern="0" dirty="0">
              <a:solidFill>
                <a:srgbClr val="3498DB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任意多边形 31"/>
          <p:cNvSpPr/>
          <p:nvPr>
            <p:custDataLst>
              <p:tags r:id="rId7"/>
            </p:custDataLst>
          </p:nvPr>
        </p:nvSpPr>
        <p:spPr>
          <a:xfrm>
            <a:off x="5508466" y="1565275"/>
            <a:ext cx="2124551" cy="1116330"/>
          </a:xfrm>
          <a:custGeom>
            <a:avLst/>
            <a:gdLst>
              <a:gd name="connsiteX0" fmla="*/ 908048 w 1993900"/>
              <a:gd name="connsiteY0" fmla="*/ 0 h 1047750"/>
              <a:gd name="connsiteX1" fmla="*/ 1849499 w 1993900"/>
              <a:gd name="connsiteY1" fmla="*/ 0 h 1047750"/>
              <a:gd name="connsiteX2" fmla="*/ 1993900 w 1993900"/>
              <a:gd name="connsiteY2" fmla="*/ 144401 h 1047750"/>
              <a:gd name="connsiteX3" fmla="*/ 1993900 w 1993900"/>
              <a:gd name="connsiteY3" fmla="*/ 903349 h 1047750"/>
              <a:gd name="connsiteX4" fmla="*/ 1849499 w 1993900"/>
              <a:gd name="connsiteY4" fmla="*/ 1047750 h 1047750"/>
              <a:gd name="connsiteX5" fmla="*/ 144401 w 1993900"/>
              <a:gd name="connsiteY5" fmla="*/ 1047750 h 1047750"/>
              <a:gd name="connsiteX6" fmla="*/ 0 w 1993900"/>
              <a:gd name="connsiteY6" fmla="*/ 903349 h 1047750"/>
              <a:gd name="connsiteX7" fmla="*/ 0 w 1993900"/>
              <a:gd name="connsiteY7" fmla="*/ 239711 h 1047750"/>
              <a:gd name="connsiteX8" fmla="*/ 115888 w 1993900"/>
              <a:gd name="connsiteY8" fmla="*/ 123823 h 1047750"/>
              <a:gd name="connsiteX9" fmla="*/ 784225 w 1993900"/>
              <a:gd name="connsiteY9" fmla="*/ 123823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93900" h="1047750">
                <a:moveTo>
                  <a:pt x="908048" y="0"/>
                </a:moveTo>
                <a:lnTo>
                  <a:pt x="1849499" y="0"/>
                </a:lnTo>
                <a:cubicBezTo>
                  <a:pt x="1929249" y="0"/>
                  <a:pt x="1993900" y="64651"/>
                  <a:pt x="1993900" y="144401"/>
                </a:cubicBezTo>
                <a:lnTo>
                  <a:pt x="1993900" y="903349"/>
                </a:lnTo>
                <a:cubicBezTo>
                  <a:pt x="1993900" y="983099"/>
                  <a:pt x="1929249" y="1047750"/>
                  <a:pt x="1849499" y="1047750"/>
                </a:cubicBezTo>
                <a:lnTo>
                  <a:pt x="144401" y="1047750"/>
                </a:lnTo>
                <a:cubicBezTo>
                  <a:pt x="64651" y="1047750"/>
                  <a:pt x="0" y="983099"/>
                  <a:pt x="0" y="903349"/>
                </a:cubicBezTo>
                <a:lnTo>
                  <a:pt x="0" y="239711"/>
                </a:lnTo>
                <a:lnTo>
                  <a:pt x="115888" y="123823"/>
                </a:lnTo>
                <a:lnTo>
                  <a:pt x="784225" y="123823"/>
                </a:lnTo>
                <a:close/>
              </a:path>
            </a:pathLst>
          </a:custGeom>
          <a:solidFill>
            <a:srgbClr val="3498DB"/>
          </a:solidFill>
        </p:spPr>
        <p:txBody>
          <a:bodyPr rot="0" spcFirstLastPara="0" vertOverflow="overflow" horzOverflow="overflow" vert="horz" wrap="square" lIns="68580" tIns="162000" rIns="68580" bIns="34290" numCol="1" spcCol="0" rtlCol="0" fromWordArt="0" anchor="ctr" anchorCtr="0" forceAA="0" compatLnSpc="1">
            <a:normAutofit/>
          </a:bodyPr>
          <a:p>
            <a:pPr algn="ctr">
              <a:lnSpc>
                <a:spcPct val="120000"/>
              </a:lnSpc>
            </a:pPr>
            <a:endParaRPr lang="zh-CN" altLang="en-US" sz="13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917734" y="1768634"/>
            <a:ext cx="2017871" cy="709613"/>
          </a:xfrm>
          <a:prstGeom prst="rect">
            <a:avLst/>
          </a:prstGeom>
          <a:noFill/>
        </p:spPr>
        <p:txBody>
          <a:bodyPr wrap="square" lIns="67500" tIns="35100" rIns="67500" bIns="35100" rtlCol="0" anchor="ctr" anchorCtr="0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12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将一个牙膏盒从中剪开，</a:t>
            </a:r>
            <a:endParaRPr lang="zh-CN" altLang="en-US" sz="12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剪成如图状。装入镜子。</a:t>
            </a:r>
            <a:endParaRPr lang="zh-CN" altLang="en-US" sz="12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5561806" y="1768634"/>
            <a:ext cx="2017871" cy="709613"/>
          </a:xfrm>
          <a:prstGeom prst="rect">
            <a:avLst/>
          </a:prstGeom>
          <a:noFill/>
        </p:spPr>
        <p:txBody>
          <a:bodyPr wrap="square" lIns="67500" tIns="35100" rIns="67500" bIns="35100" rtlCol="0" anchor="ctr" anchorCtr="0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12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将另一个牙膏盒上面剪一个洞</a:t>
            </a:r>
            <a:endParaRPr lang="zh-CN" altLang="en-US" sz="12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2681274" y="3530632"/>
            <a:ext cx="2017740" cy="709720"/>
          </a:xfrm>
          <a:prstGeom prst="rect">
            <a:avLst/>
          </a:prstGeom>
          <a:noFill/>
        </p:spPr>
        <p:txBody>
          <a:bodyPr wrap="square" lIns="67500" tIns="35100" rIns="67500" bIns="35100" rtlCol="0" anchor="ctr" anchorCtr="0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12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将牙膏盒拼插在一起，一个潜望镜就做好了</a:t>
            </a:r>
            <a:endParaRPr lang="zh-CN" altLang="en-US" sz="12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1"/>
            </p:custDataLst>
          </p:nvPr>
        </p:nvSpPr>
        <p:spPr>
          <a:xfrm>
            <a:off x="2627801" y="3076893"/>
            <a:ext cx="831760" cy="368055"/>
          </a:xfrm>
          <a:prstGeom prst="rect">
            <a:avLst/>
          </a:prstGeom>
          <a:noFill/>
        </p:spPr>
        <p:txBody>
          <a:bodyPr wrap="square" rtlCol="0" anchor="ctr">
            <a:normAutofit lnSpcReduction="20000"/>
          </a:bodyPr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rgbClr val="1AA3AA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zh-CN" altLang="en-US" b="1" dirty="0">
              <a:solidFill>
                <a:srgbClr val="1AA3AA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12"/>
            </p:custDataLst>
          </p:nvPr>
        </p:nvSpPr>
        <p:spPr>
          <a:xfrm>
            <a:off x="5561806" y="1314768"/>
            <a:ext cx="831760" cy="368055"/>
          </a:xfrm>
          <a:prstGeom prst="rect">
            <a:avLst/>
          </a:prstGeom>
          <a:noFill/>
        </p:spPr>
        <p:txBody>
          <a:bodyPr wrap="square" rtlCol="0" anchor="ctr">
            <a:normAutofit lnSpcReduction="20000"/>
          </a:bodyPr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rgbClr val="3498DB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zh-CN" altLang="en-US" b="1" dirty="0">
              <a:solidFill>
                <a:srgbClr val="3498DB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13"/>
            </p:custDataLst>
          </p:nvPr>
        </p:nvSpPr>
        <p:spPr>
          <a:xfrm>
            <a:off x="864088" y="1314768"/>
            <a:ext cx="831760" cy="368055"/>
          </a:xfrm>
          <a:prstGeom prst="rect">
            <a:avLst/>
          </a:prstGeom>
          <a:noFill/>
        </p:spPr>
        <p:txBody>
          <a:bodyPr wrap="square" rtlCol="0" anchor="ctr">
            <a:normAutofit lnSpcReduction="20000"/>
          </a:bodyPr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zh-CN" altLang="en-US" b="1" dirty="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2" name="图片 1" descr="t01248a2ad48d7b7c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757805" y="1179830"/>
            <a:ext cx="1864360" cy="1365885"/>
          </a:xfrm>
          <a:prstGeom prst="ellipse">
            <a:avLst/>
          </a:prstGeom>
        </p:spPr>
      </p:pic>
      <p:pic>
        <p:nvPicPr>
          <p:cNvPr id="3" name="图片 2" descr="t01628f10e21d736ac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230745" y="1942465"/>
            <a:ext cx="1464310" cy="1384935"/>
          </a:xfrm>
          <a:prstGeom prst="ellipse">
            <a:avLst/>
          </a:prstGeom>
        </p:spPr>
      </p:pic>
      <p:pic>
        <p:nvPicPr>
          <p:cNvPr id="4" name="图片 3" descr="t01864a13c58aa6d6c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99000" y="3044825"/>
            <a:ext cx="1798320" cy="1431925"/>
          </a:xfrm>
          <a:prstGeom prst="ellipse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3" grpId="0"/>
      <p:bldP spid="27" grpId="0"/>
      <p:bldP spid="32" grpId="0" animBg="1"/>
      <p:bldP spid="20" grpId="0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.USER-20190619VL\Desktop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635" y="-635"/>
            <a:ext cx="9144635" cy="5144770"/>
          </a:xfrm>
          <a:prstGeom prst="rect">
            <a:avLst/>
          </a:prstGeom>
        </p:spPr>
      </p:pic>
      <p:pic>
        <p:nvPicPr>
          <p:cNvPr id="2" name="图片 1" descr="8925996779_748615453.400x4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725" y="2004060"/>
            <a:ext cx="1576705" cy="1576705"/>
          </a:xfrm>
          <a:prstGeom prst="roundRect">
            <a:avLst/>
          </a:prstGeom>
        </p:spPr>
      </p:pic>
      <p:pic>
        <p:nvPicPr>
          <p:cNvPr id="4" name="图片 3" descr="201812141216173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6165" y="2004060"/>
            <a:ext cx="1878330" cy="1576070"/>
          </a:xfrm>
          <a:prstGeom prst="roundRect">
            <a:avLst/>
          </a:prstGeom>
        </p:spPr>
      </p:pic>
      <p:pic>
        <p:nvPicPr>
          <p:cNvPr id="5" name="图片 4" descr="O1CN012KPobA1w9PwCdkE6T_!!49946265.jpg_250x25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6400" r="48333"/>
          <a:stretch>
            <a:fillRect/>
          </a:stretch>
        </p:blipFill>
        <p:spPr>
          <a:xfrm>
            <a:off x="3796030" y="2012950"/>
            <a:ext cx="1333500" cy="1567815"/>
          </a:xfrm>
          <a:prstGeom prst="rect">
            <a:avLst/>
          </a:prstGeom>
        </p:spPr>
      </p:pic>
      <p:sp>
        <p:nvSpPr>
          <p:cNvPr id="6" name="上凸带形 5"/>
          <p:cNvSpPr/>
          <p:nvPr/>
        </p:nvSpPr>
        <p:spPr>
          <a:xfrm>
            <a:off x="2534920" y="723265"/>
            <a:ext cx="3856355" cy="715010"/>
          </a:xfrm>
          <a:prstGeom prst="ribbon2">
            <a:avLst/>
          </a:prstGeom>
          <a:solidFill>
            <a:srgbClr val="92D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展示与改进</a:t>
            </a:r>
            <a:endParaRPr lang="zh-CN" altLang="en-US" sz="200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90_3*l_h_i*1_3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7"/>
  <p:tag name="KSO_WM_UNIT_TEXT_FILL_TYPE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790_3*l_h_i*1_3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790_3*l_h_i*1_2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790_3*l_h_i*1_1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90_3*l_h_i*1_3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90_3*l_h_i*1_1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90_3*l_h_i*1_1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90_3*l_h_i*1_2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6"/>
  <p:tag name="KSO_WM_UNIT_TEX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90_3*l_h_i*1_2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7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90_3*l_h_f*1_1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</p:tagLst>
</file>

<file path=ppt/tags/tag8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90_3*l_h_f*1_2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</p:tagLst>
</file>

<file path=ppt/tags/tag9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90_3*l_h_f*1_3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</p:tagLst>
</file>

<file path=ppt/theme/theme1.xml><?xml version="1.0" encoding="utf-8"?>
<a:theme xmlns:a="http://schemas.openxmlformats.org/drawingml/2006/main" name="母版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488</Words>
  <Application>WPS 演示</Application>
  <PresentationFormat>宽屏</PresentationFormat>
  <Paragraphs>55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楷体</vt:lpstr>
      <vt:lpstr>Calibri Light</vt:lpstr>
      <vt:lpstr>幼圆</vt:lpstr>
      <vt:lpstr>Calibri</vt:lpstr>
      <vt:lpstr>Times New Roman</vt:lpstr>
      <vt:lpstr>微软雅黑</vt:lpstr>
      <vt:lpstr>方正粗黑宋简体</vt:lpstr>
      <vt:lpstr>Arial Unicode MS</vt:lpstr>
      <vt:lpstr>母版2</vt:lpstr>
      <vt:lpstr>光的反射（二）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Carillon</cp:lastModifiedBy>
  <cp:revision>191</cp:revision>
  <dcterms:created xsi:type="dcterms:W3CDTF">2019-06-19T02:08:00Z</dcterms:created>
  <dcterms:modified xsi:type="dcterms:W3CDTF">2020-07-17T02:41:20Z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