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75" r:id="rId5"/>
    <p:sldId id="271" r:id="rId6"/>
    <p:sldId id="262" r:id="rId7"/>
    <p:sldId id="279" r:id="rId8"/>
    <p:sldId id="289" r:id="rId9"/>
    <p:sldId id="290" r:id="rId10"/>
    <p:sldId id="280" r:id="rId11"/>
    <p:sldId id="292" r:id="rId12"/>
    <p:sldId id="293" r:id="rId13"/>
    <p:sldId id="278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D2BD"/>
    <a:srgbClr val="B2D7E9"/>
    <a:srgbClr val="EB6136"/>
    <a:srgbClr val="FFF2CC"/>
    <a:srgbClr val="FFEBA8"/>
    <a:srgbClr val="28AFB2"/>
    <a:srgbClr val="C2AB77"/>
    <a:srgbClr val="F9D1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318" autoAdjust="0"/>
  </p:normalViewPr>
  <p:slideViewPr>
    <p:cSldViewPr snapToGrid="0">
      <p:cViewPr varScale="1">
        <p:scale>
          <a:sx n="68" d="100"/>
          <a:sy n="68" d="100"/>
        </p:scale>
        <p:origin x="-798" y="-90"/>
      </p:cViewPr>
      <p:guideLst>
        <p:guide orient="horz" pos="2140"/>
        <p:guide pos="391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F6C1AE-34D4-43BC-91FA-BE3E95B54D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68D389-97FE-411E-8883-EB9073DF472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8D389-97FE-411E-8883-EB9073DF4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8D389-97FE-411E-8883-EB9073DF4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8D389-97FE-411E-8883-EB9073DF4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8D389-97FE-411E-8883-EB9073DF4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8D389-97FE-411E-8883-EB9073DF4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8D389-97FE-411E-8883-EB9073DF4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8D389-97FE-411E-8883-EB9073DF4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8D389-97FE-411E-8883-EB9073DF4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8D389-97FE-411E-8883-EB9073DF47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D56FA6-53ED-4E0A-8FD9-D0854F61CBE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74CB32-505E-4FA7-AAF1-1AA37C96FF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D56FA6-53ED-4E0A-8FD9-D0854F61CBE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74CB32-505E-4FA7-AAF1-1AA37C96FF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177337-1161-4CB2-8B69-3E24C9ADD5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EED884B-F155-42E3-9801-487CD0C3BEE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D56FA6-53ED-4E0A-8FD9-D0854F61CBE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74CB32-505E-4FA7-AAF1-1AA37C96FF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D56FA6-53ED-4E0A-8FD9-D0854F61CBE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74CB32-505E-4FA7-AAF1-1AA37C96FFC1}" type="slidenum">
              <a:rPr lang="zh-CN" altLang="en-US" smtClean="0"/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8325228" y="5402425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精美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工作总结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www.1ppt.com/xiazai/zongjie/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工作计划：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www.1ppt.com/xiazai/jihua/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商务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www.1ppt.com/moban/shangwu/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个人简历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www.1ppt.com/xiazai/jianli/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毕业答辩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www.1ppt.com/xiazai/dabian/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工作汇报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www.1ppt.com/xiazai/huibao/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D56FA6-53ED-4E0A-8FD9-D0854F61CBE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74CB32-505E-4FA7-AAF1-1AA37C96FF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D56FA6-53ED-4E0A-8FD9-D0854F61CBE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74CB32-505E-4FA7-AAF1-1AA37C96FF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D56FA6-53ED-4E0A-8FD9-D0854F61CBE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74CB32-505E-4FA7-AAF1-1AA37C96FF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D56FA6-53ED-4E0A-8FD9-D0854F61CBE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374CB32-505E-4FA7-AAF1-1AA37C96FF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emf"/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emf"/><Relationship Id="rId3" Type="http://schemas.openxmlformats.org/officeDocument/2006/relationships/image" Target="../media/image2.emf"/><Relationship Id="rId2" Type="http://schemas.openxmlformats.org/officeDocument/2006/relationships/image" Target="../media/image20.png"/><Relationship Id="rId1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6" Type="http://schemas.openxmlformats.org/officeDocument/2006/relationships/tags" Target="../tags/tag1.xml"/><Relationship Id="rId5" Type="http://schemas.microsoft.com/office/2007/relationships/media" Target="file:///C:\Users\Administrator\Desktop\&#31185;&#23398;&#35838;&#36164;&#26009;\&#22270;&#29255;&#21450;&#35270;&#39057;\&#24656;&#40857;&#22797;&#27963;&#65288;&#19968;&#65289;&#32511;&#33394;&#31354;&#38388;2010&#24180;&#31532;228&#26399;.mp4" TargetMode="External"/><Relationship Id="rId4" Type="http://schemas.openxmlformats.org/officeDocument/2006/relationships/video" Target="file:///C:\Users\Administrator\Desktop\&#31185;&#23398;&#35838;&#36164;&#26009;\&#22270;&#29255;&#21450;&#35270;&#39057;\&#24656;&#40857;&#22797;&#27963;&#65288;&#19968;&#65289;&#32511;&#33394;&#31354;&#38388;2010&#24180;&#31532;228&#26399;.mp4" TargetMode="External"/><Relationship Id="rId3" Type="http://schemas.openxmlformats.org/officeDocument/2006/relationships/image" Target="../media/image6.emf"/><Relationship Id="rId2" Type="http://schemas.openxmlformats.org/officeDocument/2006/relationships/image" Target="../media/image4.emf"/><Relationship Id="rId1" Type="http://schemas.openxmlformats.org/officeDocument/2006/relationships/image" Target="../media/image5.emf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emf"/><Relationship Id="rId4" Type="http://schemas.openxmlformats.org/officeDocument/2006/relationships/image" Target="../media/image4.emf"/><Relationship Id="rId3" Type="http://schemas.openxmlformats.org/officeDocument/2006/relationships/image" Target="../media/image5.emf"/><Relationship Id="rId2" Type="http://schemas.openxmlformats.org/officeDocument/2006/relationships/image" Target="../media/image9.emf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em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emf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475914" y="2644726"/>
            <a:ext cx="6611815" cy="11254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232546" y="2363372"/>
            <a:ext cx="2715633" cy="4016326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5250" y="3388537"/>
            <a:ext cx="1234181" cy="1585891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58679">
            <a:off x="867733" y="2233209"/>
            <a:ext cx="729447" cy="1276533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5369310">
            <a:off x="10280145" y="1166341"/>
            <a:ext cx="1012500" cy="1428750"/>
          </a:xfrm>
          <a:prstGeom prst="rect">
            <a:avLst/>
          </a:prstGeom>
        </p:spPr>
      </p:pic>
      <p:sp>
        <p:nvSpPr>
          <p:cNvPr id="24" name="文本框 83"/>
          <p:cNvSpPr txBox="1"/>
          <p:nvPr/>
        </p:nvSpPr>
        <p:spPr>
          <a:xfrm>
            <a:off x="1704426" y="2548870"/>
            <a:ext cx="81762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 smtClean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灭绝的远古动物</a:t>
            </a:r>
            <a:endParaRPr lang="zh-CN" altLang="en-US" sz="7200" b="1" dirty="0"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8" name="文本框 84"/>
          <p:cNvSpPr txBox="1"/>
          <p:nvPr/>
        </p:nvSpPr>
        <p:spPr>
          <a:xfrm>
            <a:off x="2632005" y="5425715"/>
            <a:ext cx="6912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利川市都亭体育路小学    蔡锦涛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29" name="文本框 83"/>
          <p:cNvSpPr txBox="1"/>
          <p:nvPr/>
        </p:nvSpPr>
        <p:spPr>
          <a:xfrm>
            <a:off x="-378316" y="308869"/>
            <a:ext cx="817624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五年级科学第二单元第七课</a:t>
            </a:r>
            <a:endParaRPr lang="zh-CN" altLang="en-US" sz="4400" dirty="0"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49"/>
                            </p:stCondLst>
                            <p:childTnLst>
                              <p:par>
                                <p:cTn id="3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849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9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8" grpId="0"/>
      <p:bldP spid="2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95145" y="1828800"/>
            <a:ext cx="9203690" cy="3138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fontAlgn="auto">
              <a:lnSpc>
                <a:spcPct val="150000"/>
              </a:lnSpc>
            </a:pPr>
            <a:r>
              <a:rPr lang="zh-CN" altLang="en-US" sz="4400">
                <a:latin typeface="黑体" panose="02010609060101010101" pitchFamily="49" charset="-122"/>
                <a:ea typeface="黑体" panose="02010609060101010101" pitchFamily="49" charset="-122"/>
              </a:rPr>
              <a:t>课后思考：如果还有一次机会来挖掘恐龙化石，你会在今天活动基础上，改进哪些做法？</a:t>
            </a:r>
            <a:endParaRPr lang="zh-CN" altLang="en-US" sz="4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2661" y="0"/>
            <a:ext cx="12192000" cy="6858000"/>
            <a:chOff x="0" y="0"/>
            <a:chExt cx="12192000" cy="6489292"/>
          </a:xfrm>
          <a:solidFill>
            <a:srgbClr val="B2D7E9"/>
          </a:solidFill>
        </p:grpSpPr>
        <p:sp>
          <p:nvSpPr>
            <p:cNvPr id="9" name="矩形 8"/>
            <p:cNvSpPr/>
            <p:nvPr/>
          </p:nvSpPr>
          <p:spPr>
            <a:xfrm>
              <a:off x="0" y="0"/>
              <a:ext cx="2438400" cy="16223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4876800" y="0"/>
              <a:ext cx="2438400" cy="16223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9753600" y="0"/>
              <a:ext cx="2438400" cy="16223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2438400" y="1622323"/>
              <a:ext cx="2438400" cy="16223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7315200" y="1622323"/>
              <a:ext cx="2438400" cy="16223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0" y="3244646"/>
              <a:ext cx="2438400" cy="16223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4876800" y="3244646"/>
              <a:ext cx="2438400" cy="16223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9753600" y="3244646"/>
              <a:ext cx="2438400" cy="16223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2438400" y="4866969"/>
              <a:ext cx="2438400" cy="16223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7315200" y="4866969"/>
              <a:ext cx="2438400" cy="16223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317184" y="1776383"/>
            <a:ext cx="3476250" cy="514125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1441737" y="1467539"/>
            <a:ext cx="6875447" cy="4361842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2171153" y="2987892"/>
            <a:ext cx="58083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同学们，</a:t>
            </a:r>
            <a:r>
              <a:rPr lang="zh-CN" altLang="en-US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再见啦</a:t>
            </a:r>
            <a:r>
              <a:rPr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！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77108" y="838575"/>
            <a:ext cx="1587399" cy="2039767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58679">
            <a:off x="2945760" y="772292"/>
            <a:ext cx="894954" cy="156617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5369310">
            <a:off x="7626373" y="955323"/>
            <a:ext cx="1012500" cy="142875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6510" y="0"/>
            <a:ext cx="12192000" cy="6858000"/>
          </a:xfrm>
          <a:prstGeom prst="rect">
            <a:avLst/>
          </a:prstGeom>
          <a:solidFill>
            <a:srgbClr val="B2D7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81215" y="5949717"/>
            <a:ext cx="620095" cy="90251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3500000">
            <a:off x="1149987" y="5955784"/>
            <a:ext cx="644829" cy="90992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4226984">
            <a:off x="2011009" y="6055232"/>
            <a:ext cx="742704" cy="734718"/>
          </a:xfrm>
          <a:prstGeom prst="rect">
            <a:avLst/>
          </a:prstGeom>
        </p:spPr>
      </p:pic>
      <p:pic>
        <p:nvPicPr>
          <p:cNvPr id="2" name="恐龙复活（一）绿色空间2010年第228期">
            <a:hlinkClick r:id="" action="ppaction://media"/>
          </p:cNvPr>
          <p:cNvPicPr/>
          <p:nvPr>
            <a:vide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3004820" y="671195"/>
            <a:ext cx="7035800" cy="527875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20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2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B2D7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1167619" y="992703"/>
            <a:ext cx="8175674" cy="430104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138288" y="2387799"/>
            <a:ext cx="620385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rgbClr val="EB6136"/>
                </a:solidFill>
                <a:latin typeface="华康少女文字W5" panose="040F0509000000000000" pitchFamily="81" charset="-122"/>
                <a:ea typeface="华康少女文字W5" panose="040F0509000000000000" pitchFamily="81" charset="-122"/>
              </a:rPr>
              <a:t>科学家是怎样研究恐龙的？</a:t>
            </a:r>
            <a:endParaRPr lang="zh-CN" altLang="en-US" sz="5400" dirty="0">
              <a:solidFill>
                <a:srgbClr val="EB6136"/>
              </a:solidFill>
              <a:latin typeface="华康少女文字W5" panose="040F0509000000000000" pitchFamily="81" charset="-122"/>
              <a:ea typeface="华康少女文字W5" panose="040F0509000000000000" pitchFamily="8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74554" y="1607429"/>
            <a:ext cx="3128317" cy="32258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9215" y="5505852"/>
            <a:ext cx="620095" cy="90251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3500000">
            <a:off x="1673862" y="5511919"/>
            <a:ext cx="644829" cy="90992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4226984">
            <a:off x="2534884" y="5598667"/>
            <a:ext cx="742704" cy="734718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296381" y="629492"/>
            <a:ext cx="7937500" cy="692873"/>
          </a:xfrm>
          <a:prstGeom prst="roundRect">
            <a:avLst>
              <a:gd name="adj" fmla="val 12616"/>
            </a:avLst>
          </a:prstGeom>
          <a:solidFill>
            <a:srgbClr val="B2D7E9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  <a:effectLst>
            <a:outerShdw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将搜集到的资料简要记录在下表中。</a:t>
            </a:r>
            <a:endParaRPr lang="zh-CN" altLang="en-US" sz="36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4306773"/>
            <a:ext cx="2454814" cy="2551227"/>
          </a:xfrm>
          <a:prstGeom prst="rect">
            <a:avLst/>
          </a:prstGeom>
        </p:spPr>
      </p:pic>
      <p:pic>
        <p:nvPicPr>
          <p:cNvPr id="34" name="图片 33" descr="F3OJ`$A$U~HICX94A0`{%3C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40130" y="1643749"/>
            <a:ext cx="5961905" cy="4904762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296381" y="629492"/>
            <a:ext cx="7937500" cy="692873"/>
          </a:xfrm>
          <a:prstGeom prst="roundRect">
            <a:avLst>
              <a:gd name="adj" fmla="val 12616"/>
            </a:avLst>
          </a:prstGeom>
          <a:solidFill>
            <a:srgbClr val="B2D7E9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  <a:effectLst>
            <a:outerShdw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科学家研究恐龙的方法主要有：</a:t>
            </a:r>
            <a:endParaRPr lang="zh-CN" altLang="en-US" sz="36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4" name="图片 33" descr="F3OJ`$A$U~HICX94A0`{%3C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172970" y="2397125"/>
            <a:ext cx="4265930" cy="3302000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929878"/>
            <a:ext cx="1472625" cy="1928122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973570" y="1786890"/>
            <a:ext cx="418973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457200" fontAlgn="auto"/>
            <a:r>
              <a:rPr lang="zh-CN" sz="36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小结：传统的方法有发现和记录化石、修复骨骼和装配骨骼等，现代的方法有：电子显微镜观察化石、</a:t>
            </a:r>
            <a:r>
              <a:rPr lang="en-US" sz="36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X</a:t>
            </a:r>
            <a:r>
              <a:rPr lang="zh-CN" sz="36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射线照射化石、给化石做</a:t>
            </a:r>
            <a:r>
              <a:rPr lang="en-US" sz="36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CT</a:t>
            </a:r>
            <a:r>
              <a:rPr lang="zh-CN" sz="3600" b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检查等。</a:t>
            </a:r>
            <a:endParaRPr lang="zh-CN" altLang="en-US" sz="3600" b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575560" y="241935"/>
            <a:ext cx="8193405" cy="1217295"/>
          </a:xfrm>
          <a:prstGeom prst="roundRect">
            <a:avLst>
              <a:gd name="adj" fmla="val 12616"/>
            </a:avLst>
          </a:prstGeom>
          <a:solidFill>
            <a:srgbClr val="B2D7E9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  <a:effectLst>
            <a:outerShdw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争当科学家----“复活”恐龙</a:t>
            </a:r>
            <a:endParaRPr lang="zh-CN" altLang="en-US" sz="36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模仿科学家研究恐龙化石并装配骨骼</a:t>
            </a:r>
            <a:endParaRPr lang="zh-CN" altLang="en-US" sz="36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 descr="5dbcef5fdfe3d4463.jpg_e68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8912" t="5127" r="3140" b="7922"/>
          <a:stretch>
            <a:fillRect/>
          </a:stretch>
        </p:blipFill>
        <p:spPr>
          <a:xfrm>
            <a:off x="3515995" y="1953260"/>
            <a:ext cx="6010275" cy="445706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=1119290361,1445012959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1155" y="396875"/>
            <a:ext cx="3782888" cy="2520000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4" name="图片 3" descr="C:\Users\Administrator\Desktop\蔡锦涛培训集合\科学课设计资料\u=2954568567,3363989882&amp;fm=26&amp;gp=0.jpgu=2954568567,3363989882&amp;fm=26&amp;gp=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147560" y="396875"/>
            <a:ext cx="3783784" cy="2520000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5" name="图片 4" descr="u=2091632280,609921223&amp;fm=26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1155" y="3702050"/>
            <a:ext cx="3782695" cy="2520315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7" name="图片 6" descr="u=2668189948,2587997210&amp;fm=26&amp;gp=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7560" y="3702050"/>
            <a:ext cx="3783965" cy="2520315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8" name="文本框 7"/>
          <p:cNvSpPr txBox="1"/>
          <p:nvPr/>
        </p:nvSpPr>
        <p:spPr>
          <a:xfrm>
            <a:off x="8449310" y="2917190"/>
            <a:ext cx="13741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刷子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25750" y="2917190"/>
            <a:ext cx="16148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考古铲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96870" y="6222365"/>
            <a:ext cx="16148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考古锤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609965" y="6222365"/>
            <a:ext cx="16148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凿子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605870" y="474748"/>
            <a:ext cx="7937500" cy="692873"/>
          </a:xfrm>
          <a:prstGeom prst="roundRect">
            <a:avLst>
              <a:gd name="adj" fmla="val 12616"/>
            </a:avLst>
          </a:prstGeom>
          <a:solidFill>
            <a:srgbClr val="B2D7E9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  <a:effectLst>
            <a:outerShdw dist="1016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操作步骤及需要观察的事项</a:t>
            </a:r>
            <a:endParaRPr lang="zh-CN" altLang="en-US" sz="36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734409" y="4825218"/>
            <a:ext cx="1457590" cy="203278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508250" y="1799590"/>
            <a:ext cx="813308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①用挖掘工具挖掘化石。在挖掘时要小心，特别注意骨骼是怎样的、地层中有些什么；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②用刷子将化石刷净，放置在一边备用；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③仔细观察骨骼化石，思考讨论：各个骨骼化石装配时的位置；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④尝试并完成装配骨骼。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⑤整理桌面，归还材料。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95145" y="1828800"/>
            <a:ext cx="920369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fontAlgn="auto">
              <a:lnSpc>
                <a:spcPct val="150000"/>
              </a:lnSpc>
            </a:pPr>
            <a:r>
              <a:rPr lang="zh-CN" altLang="en-US" sz="4400">
                <a:latin typeface="黑体" panose="02010609060101010101" pitchFamily="49" charset="-122"/>
                <a:ea typeface="黑体" panose="02010609060101010101" pitchFamily="49" charset="-122"/>
              </a:rPr>
              <a:t>各小组装配的恐龙，有怎样的生活习性？说说你们作出判断的理由。</a:t>
            </a:r>
            <a:endParaRPr lang="zh-CN" altLang="en-US" sz="4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4957*3573*1165*1165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2.xml><?xml version="1.0" encoding="utf-8"?>
<p:tagLst xmlns:p="http://schemas.openxmlformats.org/presentationml/2006/main">
  <p:tag name="KSO_WM_UNIT_PLACING_PICTURE_USER_VIEWPORT" val="{&quot;height&quot;:10200,&quot;width&quot;:13600}"/>
</p:tagLst>
</file>

<file path=ppt/tags/tag3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377</Words>
  <Application>WPS 演示</Application>
  <PresentationFormat>自定义</PresentationFormat>
  <Paragraphs>39</Paragraphs>
  <Slides>11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黑体</vt:lpstr>
      <vt:lpstr>华康少女文字W5</vt:lpstr>
      <vt:lpstr>Calibri</vt:lpstr>
      <vt:lpstr>微软雅黑</vt:lpstr>
      <vt:lpstr>Arial Unicode MS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卡通猫头鹰小熊</dc:title>
  <dc:creator>第一PPT</dc:creator>
  <cp:keywords>www.1ppt.com</cp:keywords>
  <dc:description>www.1ppt.com</dc:description>
  <cp:lastModifiedBy>Administrator</cp:lastModifiedBy>
  <cp:revision>134</cp:revision>
  <dcterms:created xsi:type="dcterms:W3CDTF">2018-12-17T09:01:00Z</dcterms:created>
  <dcterms:modified xsi:type="dcterms:W3CDTF">2020-07-25T10:15:36Z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2052-11.1.0.9828</vt:lpwstr>
  </property>
</Properties>
</file>